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1"/>
  </p:notesMasterIdLst>
  <p:handoutMasterIdLst>
    <p:handoutMasterId r:id="rId22"/>
  </p:handoutMasterIdLst>
  <p:sldIdLst>
    <p:sldId id="273" r:id="rId2"/>
    <p:sldId id="258" r:id="rId3"/>
    <p:sldId id="297" r:id="rId4"/>
    <p:sldId id="298" r:id="rId5"/>
    <p:sldId id="313" r:id="rId6"/>
    <p:sldId id="314" r:id="rId7"/>
    <p:sldId id="310" r:id="rId8"/>
    <p:sldId id="299" r:id="rId9"/>
    <p:sldId id="300" r:id="rId10"/>
    <p:sldId id="311" r:id="rId11"/>
    <p:sldId id="304" r:id="rId12"/>
    <p:sldId id="305" r:id="rId13"/>
    <p:sldId id="306" r:id="rId14"/>
    <p:sldId id="307" r:id="rId15"/>
    <p:sldId id="308" r:id="rId16"/>
    <p:sldId id="312" r:id="rId17"/>
    <p:sldId id="309" r:id="rId18"/>
    <p:sldId id="275" r:id="rId19"/>
    <p:sldId id="274" r:id="rId20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7B"/>
    <a:srgbClr val="998B7B"/>
    <a:srgbClr val="D50C2F"/>
    <a:srgbClr val="EF7C00"/>
    <a:srgbClr val="94C11C"/>
    <a:srgbClr val="009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8" autoAdjust="0"/>
    <p:restoredTop sz="86610" autoAdjust="0"/>
  </p:normalViewPr>
  <p:slideViewPr>
    <p:cSldViewPr snapToGrid="0" snapToObjects="1">
      <p:cViewPr>
        <p:scale>
          <a:sx n="118" d="100"/>
          <a:sy n="118" d="100"/>
        </p:scale>
        <p:origin x="-182" y="6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704" y="8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E2226-A624-7F47-B7D7-ED89257BBB22}" type="datetimeFigureOut">
              <a:rPr lang="de-DE" smtClean="0"/>
              <a:pPr/>
              <a:t>12.02.2020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DB511-5600-6F4D-AC39-1570E2A4B4E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3399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7C0FA-A278-3043-B142-1DA567B47DBD}" type="datetimeFigureOut">
              <a:rPr lang="de-DE" smtClean="0"/>
              <a:pPr/>
              <a:t>12.02.2020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C91A6-4354-5143-9322-B40144EA571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5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4339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86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86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86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86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Bereich Wohnen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Bereich Mobilität 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Bereich Bildung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Bereich Arbeit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Gleiche Anerkennung vor dem Recht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Recht auf angemessene Vorkehrungen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Deutsche Entwicklungszusammenarbeit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4599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>
                <a:solidFill>
                  <a:prstClr val="black"/>
                </a:solidFill>
              </a:rPr>
              <a:pPr/>
              <a:t>17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8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78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Bereich Wohnen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Bereich Mobilität 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Bereich Bildung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Bereich Arbeit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Gleiche Anerkennung vor dem Recht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Recht auf angemessene Vorkehrungen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Deutsche Entwicklungszusammenarbeit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4599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86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Bereich Wohnen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Bereich Mobilität 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Bereich Bildung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Bereich Arbeit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Gleiche Anerkennung vor dem Recht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Recht auf angemessene Vorkehrungen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Deutsche Entwicklungszusammenarbeit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4599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8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86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Bereich Wohnen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Bereich Mobilität 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Bereich Bildung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Bereich Arbeit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Gleiche Anerkennung vor dem Recht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Recht auf angemessene Vorkehrungen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Deutsche Entwicklungszusammenarbeit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4599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8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bg>
      <p:bgPr>
        <a:solidFill>
          <a:srgbClr val="004E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9747"/>
            <a:ext cx="5885615" cy="5869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84" y="1800000"/>
            <a:ext cx="4971505" cy="1762534"/>
          </a:xfrm>
        </p:spPr>
        <p:txBody>
          <a:bodyPr lIns="90000" anchor="b">
            <a:noAutofit/>
          </a:bodyPr>
          <a:lstStyle>
            <a:lvl1pPr>
              <a:defRPr sz="360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84" y="3562534"/>
            <a:ext cx="4971505" cy="1695266"/>
          </a:xfrm>
        </p:spPr>
        <p:txBody>
          <a:bodyPr/>
          <a:lstStyle>
            <a:lvl1pPr marL="0" indent="0" algn="l">
              <a:buNone/>
              <a:defRPr>
                <a:solidFill>
                  <a:srgbClr val="998B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" t="10998" r="2367" b="11103"/>
          <a:stretch/>
        </p:blipFill>
        <p:spPr>
          <a:xfrm>
            <a:off x="348784" y="636104"/>
            <a:ext cx="2473929" cy="6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0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2000"/>
            <a:ext cx="4038600" cy="471830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2000"/>
            <a:ext cx="4038600" cy="471830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EC4-CAC4-1341-AE2A-469D7B652B8E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 10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" t="13617" r="2752" b="13786"/>
          <a:stretch/>
        </p:blipFill>
        <p:spPr>
          <a:xfrm>
            <a:off x="6758609" y="327991"/>
            <a:ext cx="1955900" cy="506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l">
              <a:buNone/>
              <a:defRPr sz="2000" b="1">
                <a:solidFill>
                  <a:srgbClr val="998B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l">
              <a:buNone/>
              <a:defRPr lang="en-US" sz="2000" b="1" kern="1200" dirty="0" smtClean="0">
                <a:solidFill>
                  <a:srgbClr val="998B7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B854-23E9-DC4A-95D4-607740C56A21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 12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" t="13617" r="2752" b="13786"/>
          <a:stretch/>
        </p:blipFill>
        <p:spPr>
          <a:xfrm>
            <a:off x="6758609" y="327991"/>
            <a:ext cx="1955900" cy="506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5218-3091-B24F-A0FF-694010E712D6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" t="13617" r="2752" b="13786"/>
          <a:stretch/>
        </p:blipFill>
        <p:spPr>
          <a:xfrm>
            <a:off x="6758609" y="327991"/>
            <a:ext cx="1955900" cy="506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781-EB26-4B4F-955C-47D97835D84D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41226" y="1736651"/>
            <a:ext cx="7588102" cy="320474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4" t="11349" r="2769" b="11388"/>
          <a:stretch/>
        </p:blipFill>
        <p:spPr>
          <a:xfrm>
            <a:off x="558264" y="510139"/>
            <a:ext cx="2569947" cy="70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27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00D8-FE2C-054B-B7D3-ABB8CD7D2002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92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49200" y="0"/>
            <a:ext cx="30492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7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098400" y="0"/>
            <a:ext cx="30492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6"/>
          </p:nvPr>
        </p:nvSpPr>
        <p:spPr>
          <a:xfrm>
            <a:off x="0" y="2286000"/>
            <a:ext cx="30492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7"/>
          </p:nvPr>
        </p:nvSpPr>
        <p:spPr>
          <a:xfrm>
            <a:off x="3049200" y="2286000"/>
            <a:ext cx="30492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098400" y="2286000"/>
            <a:ext cx="30492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30492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20"/>
          </p:nvPr>
        </p:nvSpPr>
        <p:spPr>
          <a:xfrm>
            <a:off x="3049200" y="4572000"/>
            <a:ext cx="30492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3" name="Bildplatzhalter 6"/>
          <p:cNvSpPr>
            <a:spLocks noGrp="1"/>
          </p:cNvSpPr>
          <p:nvPr>
            <p:ph type="pic" sz="quarter" idx="21"/>
          </p:nvPr>
        </p:nvSpPr>
        <p:spPr>
          <a:xfrm>
            <a:off x="6098400" y="4572000"/>
            <a:ext cx="30492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2286000"/>
          </a:xfrm>
        </p:spPr>
        <p:txBody>
          <a:bodyPr anchor="ctr">
            <a:noAutofit/>
          </a:bodyPr>
          <a:lstStyle>
            <a:lvl1pPr algn="ctr">
              <a:defRPr sz="8800">
                <a:solidFill>
                  <a:schemeClr val="bg1"/>
                </a:solidFill>
                <a:effectLst>
                  <a:outerShdw blurRad="552450" dir="2700000" algn="ctr" rotWithShape="0">
                    <a:srgbClr val="000000">
                      <a:alpha val="68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572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F542-98C8-1347-A1F8-DD09F00390AC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D3BF-F6D4-3743-8768-075F878EB2C3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" t="13617" r="2752" b="13786"/>
          <a:stretch/>
        </p:blipFill>
        <p:spPr>
          <a:xfrm>
            <a:off x="6758609" y="327991"/>
            <a:ext cx="1955900" cy="506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606E-A54F-A142-BF65-0EF649343B58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" t="13617" r="2752" b="13786"/>
          <a:stretch/>
        </p:blipFill>
        <p:spPr>
          <a:xfrm rot="5400000">
            <a:off x="7617427" y="5159037"/>
            <a:ext cx="1955900" cy="506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 bla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9747"/>
            <a:ext cx="5885615" cy="5869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84" y="1800000"/>
            <a:ext cx="4971505" cy="1762534"/>
          </a:xfrm>
        </p:spPr>
        <p:txBody>
          <a:bodyPr lIns="90000" anchor="b">
            <a:noAutofit/>
          </a:bodyPr>
          <a:lstStyle>
            <a:lvl1pPr>
              <a:defRPr sz="360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84" y="3562534"/>
            <a:ext cx="4971505" cy="1695266"/>
          </a:xfrm>
        </p:spPr>
        <p:txBody>
          <a:bodyPr/>
          <a:lstStyle>
            <a:lvl1pPr marL="0" indent="0" algn="l">
              <a:buNone/>
              <a:defRPr>
                <a:solidFill>
                  <a:srgbClr val="998B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" t="10998" r="2367" b="11103"/>
          <a:stretch/>
        </p:blipFill>
        <p:spPr>
          <a:xfrm>
            <a:off x="348784" y="636104"/>
            <a:ext cx="2473929" cy="6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9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blau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E7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9747"/>
            <a:ext cx="5885615" cy="5869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84" y="1800000"/>
            <a:ext cx="4971505" cy="1762534"/>
          </a:xfrm>
        </p:spPr>
        <p:txBody>
          <a:bodyPr lIns="90000" anchor="b">
            <a:noAutofit/>
          </a:bodyPr>
          <a:lstStyle>
            <a:lvl1pPr>
              <a:defRPr sz="360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84" y="3562534"/>
            <a:ext cx="4971505" cy="1695266"/>
          </a:xfrm>
        </p:spPr>
        <p:txBody>
          <a:bodyPr/>
          <a:lstStyle>
            <a:lvl1pPr marL="0" indent="0" algn="l">
              <a:buNone/>
              <a:defRPr>
                <a:solidFill>
                  <a:srgbClr val="998B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" t="10998" r="2367" b="11103"/>
          <a:stretch/>
        </p:blipFill>
        <p:spPr>
          <a:xfrm>
            <a:off x="348784" y="636104"/>
            <a:ext cx="2473929" cy="6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8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hellblau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DCC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9747"/>
            <a:ext cx="5885615" cy="5869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84" y="1800000"/>
            <a:ext cx="4971505" cy="1762534"/>
          </a:xfrm>
        </p:spPr>
        <p:txBody>
          <a:bodyPr lIns="90000" anchor="b">
            <a:noAutofit/>
          </a:bodyPr>
          <a:lstStyle>
            <a:lvl1pPr>
              <a:defRPr sz="360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84" y="3562534"/>
            <a:ext cx="4971505" cy="1695266"/>
          </a:xfrm>
        </p:spPr>
        <p:txBody>
          <a:bodyPr/>
          <a:lstStyle>
            <a:lvl1pPr marL="0" indent="0" algn="l">
              <a:buNone/>
              <a:defRPr>
                <a:solidFill>
                  <a:srgbClr val="998B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" t="10998" r="2367" b="11103"/>
          <a:stretch/>
        </p:blipFill>
        <p:spPr>
          <a:xfrm>
            <a:off x="348784" y="636104"/>
            <a:ext cx="2473929" cy="6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3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rot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50C2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9747"/>
            <a:ext cx="5885615" cy="5869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84" y="1800000"/>
            <a:ext cx="4971505" cy="1762534"/>
          </a:xfrm>
        </p:spPr>
        <p:txBody>
          <a:bodyPr lIns="90000" anchor="b">
            <a:noAutofit/>
          </a:bodyPr>
          <a:lstStyle>
            <a:lvl1pPr>
              <a:defRPr sz="360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84" y="3562534"/>
            <a:ext cx="4971505" cy="1695266"/>
          </a:xfrm>
        </p:spPr>
        <p:txBody>
          <a:bodyPr/>
          <a:lstStyle>
            <a:lvl1pPr marL="0" indent="0" algn="l">
              <a:buNone/>
              <a:defRPr>
                <a:solidFill>
                  <a:srgbClr val="998B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" t="10998" r="2367" b="11103"/>
          <a:stretch/>
        </p:blipFill>
        <p:spPr>
          <a:xfrm>
            <a:off x="348784" y="636104"/>
            <a:ext cx="2473929" cy="6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1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hellgrün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C11C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9747"/>
            <a:ext cx="5885615" cy="5869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84" y="1800000"/>
            <a:ext cx="4971505" cy="1762534"/>
          </a:xfrm>
        </p:spPr>
        <p:txBody>
          <a:bodyPr lIns="90000" anchor="b">
            <a:noAutofit/>
          </a:bodyPr>
          <a:lstStyle>
            <a:lvl1pPr>
              <a:defRPr sz="360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84" y="3562534"/>
            <a:ext cx="4971505" cy="1695266"/>
          </a:xfrm>
        </p:spPr>
        <p:txBody>
          <a:bodyPr/>
          <a:lstStyle>
            <a:lvl1pPr marL="0" indent="0" algn="l">
              <a:buNone/>
              <a:defRPr>
                <a:solidFill>
                  <a:srgbClr val="998B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" t="10998" r="2367" b="11103"/>
          <a:stretch/>
        </p:blipFill>
        <p:spPr>
          <a:xfrm>
            <a:off x="348784" y="636104"/>
            <a:ext cx="2473929" cy="6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5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orang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7C0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9747"/>
            <a:ext cx="5885615" cy="5869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84" y="1800000"/>
            <a:ext cx="4971505" cy="1762534"/>
          </a:xfrm>
        </p:spPr>
        <p:txBody>
          <a:bodyPr lIns="90000" anchor="b">
            <a:noAutofit/>
          </a:bodyPr>
          <a:lstStyle>
            <a:lvl1pPr>
              <a:defRPr sz="360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84" y="3562534"/>
            <a:ext cx="4971505" cy="1695266"/>
          </a:xfrm>
        </p:spPr>
        <p:txBody>
          <a:bodyPr/>
          <a:lstStyle>
            <a:lvl1pPr marL="0" indent="0" algn="l">
              <a:buNone/>
              <a:defRPr>
                <a:solidFill>
                  <a:srgbClr val="998B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" t="10998" r="2367" b="11103"/>
          <a:stretch/>
        </p:blipFill>
        <p:spPr>
          <a:xfrm>
            <a:off x="348784" y="636104"/>
            <a:ext cx="2473929" cy="6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3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none" lIns="0" rIns="0"/>
          <a:lstStyle/>
          <a:p>
            <a:fld id="{42535F1E-F78A-3443-8E08-D292707BC85D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none" lIns="0" rIns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none" lIns="0" rIns="0"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7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 10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" t="13617" r="2752" b="13786"/>
          <a:stretch/>
        </p:blipFill>
        <p:spPr>
          <a:xfrm>
            <a:off x="6758609" y="327991"/>
            <a:ext cx="1955900" cy="506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solidFill>
          <a:srgbClr val="004E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6713"/>
            <a:ext cx="8229600" cy="2200275"/>
          </a:xfrm>
        </p:spPr>
        <p:txBody>
          <a:bodyPr anchor="b">
            <a:normAutofit/>
          </a:bodyPr>
          <a:lstStyle>
            <a:lvl1pPr algn="l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41377"/>
            <a:ext cx="8229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1B39-4598-9345-9119-60639E3A0365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3815533"/>
            <a:ext cx="8229600" cy="0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8816"/>
            <a:ext cx="2895600" cy="32918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rgbClr val="998B7B"/>
                </a:solidFill>
              </a:defRPr>
            </a:lvl1pPr>
          </a:lstStyle>
          <a:p>
            <a:fld id="{CCA59AEB-3E3F-8544-AF09-2FB7A588D8C9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28816"/>
            <a:ext cx="8229600" cy="32918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="0">
                <a:solidFill>
                  <a:srgbClr val="998B7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528816"/>
            <a:ext cx="1066800" cy="32918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rgbClr val="998B7B"/>
                </a:solidFill>
              </a:defRPr>
            </a:lvl1pPr>
          </a:lstStyle>
          <a:p>
            <a:pPr algn="r"/>
            <a:fld id="{0CFEC368-1D7A-4F81-ABF6-AE0E36BAF64C}" type="slidenum">
              <a:rPr lang="en-US" smtClean="0"/>
              <a:pPr algn="r"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9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81" r:id="rId14"/>
    <p:sldLayoutId id="2147483968" r:id="rId15"/>
    <p:sldLayoutId id="2147483980" r:id="rId16"/>
    <p:sldLayoutId id="2147483969" r:id="rId17"/>
    <p:sldLayoutId id="2147483970" r:id="rId18"/>
    <p:sldLayoutId id="2147483971" r:id="rId19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 spc="-100" baseline="0">
          <a:solidFill>
            <a:srgbClr val="004E7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ct val="20000"/>
        </a:spcBef>
        <a:buClrTx/>
        <a:buSzPct val="85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ts val="3000"/>
        </a:lnSpc>
        <a:spcBef>
          <a:spcPct val="20000"/>
        </a:spcBef>
        <a:buClrTx/>
        <a:buSzPct val="85000"/>
        <a:buFont typeface="Symbol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ts val="3000"/>
        </a:lnSpc>
        <a:spcBef>
          <a:spcPct val="20000"/>
        </a:spcBef>
        <a:buClrTx/>
        <a:buSzPct val="90000"/>
        <a:buFont typeface="Symbol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ts val="3000"/>
        </a:lnSpc>
        <a:spcBef>
          <a:spcPct val="20000"/>
        </a:spcBef>
        <a:buClrTx/>
        <a:buFont typeface="Symbol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ts val="3000"/>
        </a:lnSpc>
        <a:spcBef>
          <a:spcPct val="20000"/>
        </a:spcBef>
        <a:buClrTx/>
        <a:buSzPct val="100000"/>
        <a:buFont typeface="Symbol" charset="2"/>
        <a:buChar char="-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-fuer-menschenrechte.de" TargetMode="External"/><Relationship Id="rId2" Type="http://schemas.openxmlformats.org/officeDocument/2006/relationships/hyperlink" Target="mailto:un-brk@institut-fuer-menschenrechte.de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chr.org/" TargetMode="External"/><Relationship Id="rId2" Type="http://schemas.openxmlformats.org/officeDocument/2006/relationships/hyperlink" Target="mailto:crpd@ohchr.org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institut-fuer-menschenrechte.de/monitoring-stelle-un-brk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8784" y="1298222"/>
            <a:ext cx="5663598" cy="300674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Die Staatenprüfung und der CRPD-Ausschuss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8784" y="4304962"/>
            <a:ext cx="4971505" cy="1634591"/>
          </a:xfrm>
        </p:spPr>
        <p:txBody>
          <a:bodyPr/>
          <a:lstStyle/>
          <a:p>
            <a:endParaRPr lang="de-DE" dirty="0" smtClean="0"/>
          </a:p>
          <a:p>
            <a:pPr algn="ctr"/>
            <a:r>
              <a:rPr lang="de-DE" dirty="0" smtClean="0"/>
              <a:t>13. Februar 2020 </a:t>
            </a:r>
            <a:r>
              <a:rPr lang="de-DE" dirty="0"/>
              <a:t>in </a:t>
            </a:r>
            <a:r>
              <a:rPr lang="de-DE" dirty="0" smtClean="0"/>
              <a:t>Innsbruck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0488" indent="-90488"/>
            <a:r>
              <a:rPr lang="de-DE" sz="3600" dirty="0"/>
              <a:t>3</a:t>
            </a:r>
            <a:r>
              <a:rPr lang="de-DE" sz="3600" dirty="0" smtClean="0"/>
              <a:t>. </a:t>
            </a:r>
            <a:r>
              <a:rPr lang="de-DE" sz="3600" dirty="0"/>
              <a:t>Die Implementierung der Rechte von Menschen mit Behinderungen im weiten Feld </a:t>
            </a:r>
            <a:r>
              <a:rPr lang="de-DE" sz="3600" dirty="0" smtClean="0"/>
              <a:t>aktueller menschenrechtlicher </a:t>
            </a:r>
            <a:r>
              <a:rPr lang="de-DE" sz="3600" dirty="0"/>
              <a:t>Herausforderungen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6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Hohe Arbeitsbelastung </a:t>
            </a:r>
            <a:r>
              <a:rPr lang="de-DE" sz="2800" dirty="0"/>
              <a:t>des Treaty Body </a:t>
            </a:r>
            <a:r>
              <a:rPr lang="de-DE" sz="2800" dirty="0" smtClean="0"/>
              <a:t>Systems</a:t>
            </a:r>
            <a:endParaRPr lang="de-DE" sz="28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e-DE" sz="2800" dirty="0" smtClean="0"/>
              <a:t>Maßnahmen zur Steigerung der Effizienz und Wirksamkeit der Fachausschüsse</a:t>
            </a:r>
          </a:p>
          <a:p>
            <a:pPr marL="342900" indent="-342900">
              <a:buFontTx/>
              <a:buChar char="-"/>
            </a:pPr>
            <a:endParaRPr lang="de-DE" dirty="0" smtClean="0"/>
          </a:p>
          <a:p>
            <a:pPr marL="342900" indent="-342900">
              <a:buFontTx/>
              <a:buChar char="-"/>
            </a:pPr>
            <a:endParaRPr lang="de-DE" dirty="0" smtClean="0"/>
          </a:p>
          <a:p>
            <a:pPr marL="342900" indent="-342900">
              <a:buFontTx/>
              <a:buChar char="-"/>
            </a:pPr>
            <a:endParaRPr lang="de-DE" dirty="0"/>
          </a:p>
          <a:p>
            <a:endParaRPr lang="de-DE" dirty="0" smtClean="0"/>
          </a:p>
          <a:p>
            <a:endParaRPr lang="de-DE" sz="320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6AF6-BCF7-2D4B-A32B-E45C741D622F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Angriff auf den </a:t>
            </a:r>
            <a:r>
              <a:rPr lang="de-DE" sz="2800" dirty="0" smtClean="0"/>
              <a:t>Multilateralismus, insbesondere auf die Menschenrechte auf UN-Ebene</a:t>
            </a:r>
            <a:endParaRPr lang="de-DE" sz="28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e-DE" sz="2800" dirty="0" smtClean="0"/>
              <a:t>Beispiel Pakt für Migration</a:t>
            </a:r>
          </a:p>
          <a:p>
            <a:pPr marL="342900" indent="-342900">
              <a:buFontTx/>
              <a:buChar char="-"/>
            </a:pPr>
            <a:r>
              <a:rPr lang="de-DE" sz="2800" dirty="0" smtClean="0"/>
              <a:t>Sparmaßnahmen innerhalb des Systems der Vereinten Nationen treffen auch die Verfahren und Institutionen des internationalen Menschenrechtsschutzes</a:t>
            </a:r>
          </a:p>
          <a:p>
            <a:pPr marL="342900" indent="-342900">
              <a:buFontTx/>
              <a:buChar char="-"/>
            </a:pPr>
            <a:endParaRPr lang="de-DE" dirty="0"/>
          </a:p>
          <a:p>
            <a:endParaRPr lang="de-DE" dirty="0" smtClean="0"/>
          </a:p>
          <a:p>
            <a:endParaRPr lang="de-DE" sz="320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6AF6-BCF7-2D4B-A32B-E45C741D622F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Fragwürdige Trend hin zu „kollektiven Rechten“?</a:t>
            </a:r>
            <a:endParaRPr lang="de-DE" sz="28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e-DE" sz="2800" dirty="0" smtClean="0"/>
              <a:t>Beispiel das Recht auf Frieden</a:t>
            </a:r>
          </a:p>
          <a:p>
            <a:pPr marL="342900" indent="-342900">
              <a:buFontTx/>
              <a:buChar char="-"/>
            </a:pPr>
            <a:endParaRPr lang="de-DE" dirty="0"/>
          </a:p>
          <a:p>
            <a:endParaRPr lang="de-DE" dirty="0" smtClean="0"/>
          </a:p>
          <a:p>
            <a:endParaRPr lang="de-DE" sz="320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6AF6-BCF7-2D4B-A32B-E45C741D622F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Agenda 2030 – Chance oder Hemmschuh?</a:t>
            </a:r>
            <a:endParaRPr lang="de-DE" sz="28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de-DE" sz="2800" dirty="0" smtClean="0"/>
              <a:t>Ist die Agenda ein Menschenrechtsinstrument?</a:t>
            </a:r>
          </a:p>
          <a:p>
            <a:pPr marL="457200" indent="-457200">
              <a:buFontTx/>
              <a:buChar char="-"/>
            </a:pPr>
            <a:r>
              <a:rPr lang="de-DE" sz="2800" dirty="0" smtClean="0"/>
              <a:t>In welchem Verhältnis stehen die UN-BRK und die Agenda?</a:t>
            </a:r>
          </a:p>
          <a:p>
            <a:pPr marL="342900" indent="-342900">
              <a:buFontTx/>
              <a:buChar char="-"/>
            </a:pPr>
            <a:endParaRPr lang="de-DE" sz="2800" dirty="0"/>
          </a:p>
          <a:p>
            <a:endParaRPr lang="de-DE" sz="2800" dirty="0" smtClean="0"/>
          </a:p>
          <a:p>
            <a:endParaRPr lang="de-DE" sz="280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6AF6-BCF7-2D4B-A32B-E45C741D622F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3100" dirty="0" smtClean="0"/>
              <a:t>Globale Erwärmung</a:t>
            </a:r>
            <a:endParaRPr lang="de-DE" sz="31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e-DE" sz="2800" dirty="0" smtClean="0"/>
              <a:t>Klimawandel trifft die Schwächsten und Ärmsten am meisten</a:t>
            </a:r>
          </a:p>
          <a:p>
            <a:pPr marL="342900" indent="-342900">
              <a:buFontTx/>
              <a:buChar char="-"/>
            </a:pPr>
            <a:r>
              <a:rPr lang="de-DE" sz="2800" dirty="0" smtClean="0"/>
              <a:t>Warum wirft der Klimawandel überhaupt menschenrechtliche Fragen auf? Gibt es aus den Menschenrechten abgeleitete Pflichten, die globale Erwärmung zu verhindern? </a:t>
            </a:r>
            <a:endParaRPr lang="de-DE" sz="2800" dirty="0"/>
          </a:p>
          <a:p>
            <a:endParaRPr lang="de-DE" sz="2800" dirty="0" smtClean="0"/>
          </a:p>
          <a:p>
            <a:endParaRPr lang="de-DE" sz="280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6AF6-BCF7-2D4B-A32B-E45C741D622F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0488" indent="-90488"/>
            <a:r>
              <a:rPr lang="de-DE" sz="3600" dirty="0"/>
              <a:t>4. </a:t>
            </a:r>
            <a:r>
              <a:rPr lang="de-DE" sz="3600" dirty="0" smtClean="0"/>
              <a:t>Fazit und Ausblick: Vier </a:t>
            </a:r>
            <a:r>
              <a:rPr lang="de-DE" sz="3600" dirty="0"/>
              <a:t>Gründe, </a:t>
            </a:r>
            <a:r>
              <a:rPr lang="de-DE" sz="3600" dirty="0" smtClean="0"/>
              <a:t>die anstehenden Staatenprüfverfahren </a:t>
            </a:r>
            <a:r>
              <a:rPr lang="de-DE" sz="3600" dirty="0"/>
              <a:t>ernst und wichtig zu nehmen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25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06982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e-DE" sz="2800" dirty="0" smtClean="0"/>
              <a:t>Weltweit positive Veränderungen</a:t>
            </a:r>
          </a:p>
          <a:p>
            <a:pPr marL="342900" indent="-342900">
              <a:buFontTx/>
              <a:buChar char="-"/>
            </a:pPr>
            <a:r>
              <a:rPr lang="de-DE" sz="2800" dirty="0" smtClean="0"/>
              <a:t>Umsetzung der UN-BRK ist aktiver Menschenrechtsschutz</a:t>
            </a:r>
          </a:p>
          <a:p>
            <a:pPr marL="342900" indent="-342900">
              <a:buFontTx/>
              <a:buChar char="-"/>
            </a:pPr>
            <a:r>
              <a:rPr lang="de-DE" sz="2800" dirty="0" smtClean="0"/>
              <a:t>Beitrag zur Stabilisierung des internationalen Menschenrechtsschutzsystems</a:t>
            </a:r>
          </a:p>
          <a:p>
            <a:pPr marL="342900" indent="-342900">
              <a:buFontTx/>
              <a:buChar char="-"/>
            </a:pPr>
            <a:r>
              <a:rPr lang="de-DE" sz="2800" dirty="0" smtClean="0"/>
              <a:t>Die Staatenprüfung verspricht auch in der 2. Prüfrunde für nationale Implementierung der Rechte von Menschen mit Behinderungen wichtige Impulse</a:t>
            </a:r>
          </a:p>
          <a:p>
            <a:pPr marL="342900" indent="-342900">
              <a:buFontTx/>
              <a:buChar char="-"/>
            </a:pPr>
            <a:endParaRPr lang="de-DE" sz="2800" dirty="0"/>
          </a:p>
          <a:p>
            <a:endParaRPr lang="de-DE" sz="2800" dirty="0" smtClean="0"/>
          </a:p>
          <a:p>
            <a:endParaRPr lang="de-DE" sz="280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6AF6-BCF7-2D4B-A32B-E45C741D622F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9" t="25542" r="20263" b="18878"/>
          <a:stretch/>
        </p:blipFill>
        <p:spPr/>
      </p:pic>
      <p:pic>
        <p:nvPicPr>
          <p:cNvPr id="28" name="Bildplatzhalter 27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ln>
            <a:noFill/>
          </a:ln>
        </p:spPr>
      </p:pic>
      <p:pic>
        <p:nvPicPr>
          <p:cNvPr id="15" name="Bildplatzhalter 14" descr="dimr_fotoplakate_ohne_text_kurve_Seite_2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noFill/>
          </a:ln>
        </p:spPr>
      </p:pic>
      <p:pic>
        <p:nvPicPr>
          <p:cNvPr id="22" name="Bildplatzhalter 21" descr="AA044168oT_bearbeitet.jpg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noFill/>
          </a:ln>
        </p:spPr>
      </p:pic>
      <p:pic>
        <p:nvPicPr>
          <p:cNvPr id="21" name="Bildplatzhalter 20" descr="AA043727oT_bearbeitet.jpg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noFill/>
          </a:ln>
        </p:spPr>
      </p:pic>
      <p:pic>
        <p:nvPicPr>
          <p:cNvPr id="4" name="Bildplatzhalter 3" descr="Lucas_Kenia_IR3A9044.jpg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0"/>
            <a:ext cx="3049200" cy="2286000"/>
          </a:xfrm>
          <a:ln>
            <a:noFill/>
          </a:ln>
        </p:spPr>
      </p:pic>
      <p:pic>
        <p:nvPicPr>
          <p:cNvPr id="17" name="Bildplatzhalter 16" descr="dimr_fotoplakate_ohne_text_kurve_Seite_1.jpg"/>
          <p:cNvPicPr>
            <a:picLocks noGrp="1" noChangeAspect="1"/>
          </p:cNvPicPr>
          <p:nvPr>
            <p:ph type="pic" sz="quarter" idx="19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noFill/>
          </a:ln>
        </p:spPr>
      </p:pic>
      <p:pic>
        <p:nvPicPr>
          <p:cNvPr id="23" name="Bildplatzhalter 22" descr="Arian_Foto_Amelie_Loisier_bearb.jpg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32" t="21939" r="9195" b="19387"/>
          <a:stretch/>
        </p:blipFill>
        <p:spPr>
          <a:ln>
            <a:noFill/>
          </a:ln>
        </p:spPr>
      </p:pic>
      <p:sp>
        <p:nvSpPr>
          <p:cNvPr id="32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</a:t>
            </a:r>
            <a:endParaRPr lang="de-DE" dirty="0"/>
          </a:p>
        </p:txBody>
      </p:sp>
      <p:pic>
        <p:nvPicPr>
          <p:cNvPr id="25" name="Bildplatzhalter 24"/>
          <p:cNvPicPr>
            <a:picLocks noGrp="1" noChangeAspect="1"/>
          </p:cNvPicPr>
          <p:nvPr>
            <p:ph type="pic" sz="quarter" idx="20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noFill/>
          </a:ln>
        </p:spPr>
      </p:pic>
      <p:cxnSp>
        <p:nvCxnSpPr>
          <p:cNvPr id="30" name="Gerade Verbindung 29"/>
          <p:cNvCxnSpPr/>
          <p:nvPr/>
        </p:nvCxnSpPr>
        <p:spPr>
          <a:xfrm>
            <a:off x="3049200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6098400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0" y="2286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0" y="4572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400" b="1" dirty="0" smtClean="0">
                <a:solidFill>
                  <a:srgbClr val="004E7B"/>
                </a:solidFill>
              </a:rPr>
              <a:t>Monitoring-Stelle </a:t>
            </a:r>
            <a:br>
              <a:rPr lang="de-DE" sz="2400" b="1" dirty="0" smtClean="0">
                <a:solidFill>
                  <a:srgbClr val="004E7B"/>
                </a:solidFill>
              </a:rPr>
            </a:br>
            <a:r>
              <a:rPr lang="de-DE" sz="2400" b="1" dirty="0" smtClean="0">
                <a:solidFill>
                  <a:srgbClr val="004E7B"/>
                </a:solidFill>
              </a:rPr>
              <a:t>UN-Behindertenrechtskonvention</a:t>
            </a:r>
            <a:endParaRPr lang="de-DE" sz="2400" dirty="0" smtClean="0"/>
          </a:p>
          <a:p>
            <a:r>
              <a:rPr lang="de-DE" sz="2400" dirty="0" smtClean="0"/>
              <a:t>Dr. Valentin Aichele</a:t>
            </a:r>
            <a:endParaRPr lang="de-DE" sz="2400" dirty="0"/>
          </a:p>
          <a:p>
            <a:r>
              <a:rPr lang="de-DE" sz="2400" dirty="0" smtClean="0"/>
              <a:t>Leiter</a:t>
            </a:r>
            <a:endParaRPr lang="de-DE" sz="2400" dirty="0"/>
          </a:p>
          <a:p>
            <a:r>
              <a:rPr lang="de-DE" sz="2400" dirty="0" smtClean="0"/>
              <a:t>Telefon</a:t>
            </a:r>
            <a:r>
              <a:rPr lang="de-DE" sz="2400" dirty="0"/>
              <a:t>: 030 259 </a:t>
            </a:r>
            <a:r>
              <a:rPr lang="de-DE" sz="2400" dirty="0" smtClean="0"/>
              <a:t>359-450</a:t>
            </a:r>
            <a:endParaRPr lang="de-DE" sz="2400" dirty="0"/>
          </a:p>
          <a:p>
            <a:r>
              <a:rPr lang="de-DE" sz="2400" dirty="0" smtClean="0">
                <a:solidFill>
                  <a:srgbClr val="000000"/>
                </a:solidFill>
                <a:hlinkClick r:id="rId2"/>
              </a:rPr>
              <a:t>un-brk@institut-fuer-menschenrechte.de</a:t>
            </a:r>
            <a:endParaRPr lang="de-DE" sz="2400" dirty="0">
              <a:solidFill>
                <a:srgbClr val="000000"/>
              </a:solidFill>
            </a:endParaRPr>
          </a:p>
          <a:p>
            <a:r>
              <a:rPr lang="de-DE" sz="2400" dirty="0" smtClean="0">
                <a:hlinkClick r:id="rId3"/>
              </a:rPr>
              <a:t>www.institut</a:t>
            </a:r>
            <a:r>
              <a:rPr lang="de-DE" sz="2400" dirty="0">
                <a:hlinkClick r:id="rId3"/>
              </a:rPr>
              <a:t>-fuer-</a:t>
            </a:r>
            <a:r>
              <a:rPr lang="de-DE" sz="2400" dirty="0" smtClean="0">
                <a:hlinkClick r:id="rId3"/>
              </a:rPr>
              <a:t>menschenrechte.de</a:t>
            </a:r>
            <a:endParaRPr lang="de-DE" sz="2400" dirty="0" smtClean="0"/>
          </a:p>
          <a:p>
            <a:r>
              <a:rPr lang="de-DE" sz="2400" dirty="0" smtClean="0"/>
              <a:t>Twitter</a:t>
            </a:r>
            <a:r>
              <a:rPr lang="de-DE" sz="2400" dirty="0"/>
              <a:t>: @DIMR_Berlin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2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dirty="0" smtClean="0"/>
              <a:t>Überblick</a:t>
            </a:r>
            <a:endParaRPr lang="de-DE" sz="36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Das Staatenprüfverfahren nach der UN-Behindertenrechtskonvention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Die Verwobenheit der UN-BRK mit dem internationalen Menschenrechtsschutzsystem</a:t>
            </a:r>
          </a:p>
          <a:p>
            <a:pPr lvl="3"/>
            <a:r>
              <a:rPr lang="de-DE" sz="2800" dirty="0" smtClean="0"/>
              <a:t>Institutionelle </a:t>
            </a:r>
            <a:r>
              <a:rPr lang="de-DE" sz="2800" dirty="0"/>
              <a:t>Verwobenheit</a:t>
            </a:r>
          </a:p>
          <a:p>
            <a:pPr lvl="3"/>
            <a:r>
              <a:rPr lang="de-DE" sz="2800" dirty="0" smtClean="0"/>
              <a:t>Inhaltliche Verwobenheit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Die UN-BRK im Feld aktueller menschenrechtlicher Herausforderungen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Fazit und Ausblick: Vier </a:t>
            </a:r>
            <a:r>
              <a:rPr lang="de-DE" sz="2800" dirty="0"/>
              <a:t>gute Gründe das Berichtsverfahren nach der </a:t>
            </a:r>
            <a:r>
              <a:rPr lang="de-DE" sz="2800" dirty="0" smtClean="0"/>
              <a:t>UN-BRK </a:t>
            </a:r>
            <a:r>
              <a:rPr lang="de-DE" sz="2800" dirty="0"/>
              <a:t>ernst </a:t>
            </a:r>
            <a:r>
              <a:rPr lang="de-DE" sz="2800" dirty="0" smtClean="0"/>
              <a:t>zu </a:t>
            </a:r>
            <a:r>
              <a:rPr lang="de-DE" sz="2800" dirty="0"/>
              <a:t>nehmen</a:t>
            </a:r>
          </a:p>
          <a:p>
            <a:pPr lvl="1" indent="0">
              <a:buNone/>
            </a:pPr>
            <a:endParaRPr lang="de-DE" sz="2800" dirty="0" smtClean="0"/>
          </a:p>
          <a:p>
            <a:endParaRPr lang="de-DE" sz="280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6AF6-BCF7-2D4B-A32B-E45C741D622F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1. Das Staatenprüfverfahren</a:t>
            </a:r>
            <a:endParaRPr lang="de-DE" sz="3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77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000" dirty="0" smtClean="0"/>
              <a:t>Das Staatenprüfverfahren</a:t>
            </a:r>
            <a:endParaRPr lang="de-DE" sz="30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Bestimmung </a:t>
            </a:r>
            <a:r>
              <a:rPr lang="de-DE" sz="2800" dirty="0"/>
              <a:t>eines oder mehrerer Berichterstatter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Verabschiedung </a:t>
            </a:r>
            <a:r>
              <a:rPr lang="de-DE" sz="2800" dirty="0"/>
              <a:t>einer Frageliste </a:t>
            </a:r>
            <a:r>
              <a:rPr lang="de-DE" sz="2800" dirty="0" smtClean="0"/>
              <a:t>(„List </a:t>
            </a:r>
            <a:r>
              <a:rPr lang="de-DE" sz="2800" dirty="0"/>
              <a:t>of i</a:t>
            </a:r>
            <a:r>
              <a:rPr lang="de-DE" sz="2800" dirty="0" smtClean="0"/>
              <a:t>ssues“)</a:t>
            </a: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Eingabe </a:t>
            </a:r>
            <a:r>
              <a:rPr lang="de-DE" sz="2800" dirty="0"/>
              <a:t>des Staatenberichts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Eingabe </a:t>
            </a:r>
            <a:r>
              <a:rPr lang="de-DE" sz="2800" dirty="0"/>
              <a:t>von Parallelberichten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Konstruktiver Dialog zwischen Staat und CRPD-Ausschuss</a:t>
            </a: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Abschließende Bemerkungen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Innerstaatliche Umsetzung</a:t>
            </a: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Zwischenberichte („Follow-</a:t>
            </a:r>
            <a:r>
              <a:rPr lang="de-DE" sz="2800" dirty="0"/>
              <a:t>u</a:t>
            </a:r>
            <a:r>
              <a:rPr lang="de-DE" sz="2800" dirty="0" smtClean="0"/>
              <a:t>p“)</a:t>
            </a:r>
            <a:endParaRPr lang="de-DE" sz="2800" dirty="0"/>
          </a:p>
          <a:p>
            <a:pPr lvl="1" indent="0">
              <a:buNone/>
            </a:pPr>
            <a:endParaRPr lang="de-DE" sz="2800" dirty="0" smtClean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6AF6-BCF7-2D4B-A32B-E45C741D622F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0" y="6529388"/>
            <a:ext cx="2895600" cy="328612"/>
          </a:xfrm>
        </p:spPr>
        <p:txBody>
          <a:bodyPr/>
          <a:lstStyle/>
          <a:p>
            <a:fld id="{42535F1E-F78A-3443-8E08-D292707BC85D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9388"/>
            <a:ext cx="1066800" cy="328612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\\server06\Media-Daten\Dienstliches\Abt_Kom\Grafiken\UN-BRK\Staatenberichtszyklus UN-BRK\ws19054_DIMR_GRF_Staatenpruefverfahren_PRO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6" y="445063"/>
            <a:ext cx="7719800" cy="585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0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Wichtige Informationen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1" dirty="0" smtClean="0"/>
              <a:t>Dokumente </a:t>
            </a:r>
            <a:r>
              <a:rPr lang="de-DE" sz="2800" dirty="0" smtClean="0"/>
              <a:t>  </a:t>
            </a:r>
          </a:p>
          <a:p>
            <a:pPr marL="342900" indent="-342900">
              <a:buFontTx/>
              <a:buChar char="-"/>
            </a:pPr>
            <a:r>
              <a:rPr lang="de-DE" sz="2800" dirty="0" smtClean="0"/>
              <a:t>UN-Behindertenrechtskonvention, Art. 35 ff.</a:t>
            </a:r>
            <a:endParaRPr lang="de-DE" sz="2800" dirty="0"/>
          </a:p>
          <a:p>
            <a:pPr marL="342900" indent="-342900">
              <a:buFontTx/>
              <a:buChar char="-"/>
            </a:pPr>
            <a:r>
              <a:rPr lang="de-DE" sz="2800" dirty="0" smtClean="0"/>
              <a:t>Verfahrensordnung </a:t>
            </a:r>
            <a:r>
              <a:rPr lang="de-DE" sz="2800" dirty="0"/>
              <a:t>des Ausschusses </a:t>
            </a:r>
            <a:r>
              <a:rPr lang="de-DE" sz="2800" dirty="0" smtClean="0"/>
              <a:t>(„Rules </a:t>
            </a:r>
            <a:r>
              <a:rPr lang="de-DE" sz="2800" dirty="0"/>
              <a:t>of procedure</a:t>
            </a:r>
            <a:r>
              <a:rPr lang="de-DE" sz="2800" dirty="0" smtClean="0"/>
              <a:t>“), Rule 39 ff.</a:t>
            </a:r>
          </a:p>
          <a:p>
            <a:pPr marL="342900" indent="-342900">
              <a:buFontTx/>
              <a:buChar char="-"/>
            </a:pPr>
            <a:r>
              <a:rPr lang="de-DE" sz="2800" dirty="0" smtClean="0"/>
              <a:t>Arbeitsmethoden („Working </a:t>
            </a:r>
            <a:r>
              <a:rPr lang="de-DE" sz="2800" dirty="0"/>
              <a:t>methods</a:t>
            </a:r>
            <a:r>
              <a:rPr lang="de-DE" sz="2800" dirty="0" smtClean="0"/>
              <a:t>“), </a:t>
            </a:r>
            <a:r>
              <a:rPr lang="de-DE" sz="2800" b="1" dirty="0" smtClean="0"/>
              <a:t>I</a:t>
            </a:r>
            <a:r>
              <a:rPr lang="de-DE" sz="2800" dirty="0" smtClean="0"/>
              <a:t> Rz. 1 ff.</a:t>
            </a:r>
            <a:endParaRPr lang="de-DE" sz="2800" b="1" dirty="0" smtClean="0"/>
          </a:p>
          <a:p>
            <a:r>
              <a:rPr lang="de-DE" sz="2800" b="1" dirty="0" smtClean="0"/>
              <a:t>Kontaktdaten zum Sekretariat:</a:t>
            </a:r>
          </a:p>
          <a:p>
            <a:r>
              <a:rPr lang="de-DE" sz="2800" dirty="0"/>
              <a:t>E-mail: </a:t>
            </a:r>
            <a:r>
              <a:rPr lang="de-DE" sz="2800" dirty="0">
                <a:hlinkClick r:id="rId2"/>
              </a:rPr>
              <a:t>crpd@ohchr.org</a:t>
            </a:r>
            <a:r>
              <a:rPr lang="de-DE" sz="2800" dirty="0"/>
              <a:t> </a:t>
            </a:r>
            <a:endParaRPr lang="de-DE" sz="2800" dirty="0" smtClean="0"/>
          </a:p>
          <a:p>
            <a:r>
              <a:rPr lang="de-DE" sz="2800" b="1" dirty="0" smtClean="0"/>
              <a:t>Weiterführende Hinweise:</a:t>
            </a:r>
          </a:p>
          <a:p>
            <a:r>
              <a:rPr lang="de-DE" sz="2800" dirty="0" smtClean="0">
                <a:hlinkClick r:id="rId3"/>
              </a:rPr>
              <a:t>-https</a:t>
            </a:r>
            <a:r>
              <a:rPr lang="de-DE" sz="2800" dirty="0">
                <a:hlinkClick r:id="rId3"/>
              </a:rPr>
              <a:t>://www.ohchr.org</a:t>
            </a:r>
            <a:r>
              <a:rPr lang="de-DE" sz="2800" dirty="0" smtClean="0">
                <a:hlinkClick r:id="rId3"/>
              </a:rPr>
              <a:t>/</a:t>
            </a:r>
            <a:endParaRPr lang="de-DE" sz="2800" dirty="0" smtClean="0"/>
          </a:p>
          <a:p>
            <a:r>
              <a:rPr lang="de-DE" sz="2800" dirty="0" smtClean="0">
                <a:hlinkClick r:id="rId4"/>
              </a:rPr>
              <a:t>-https</a:t>
            </a:r>
            <a:r>
              <a:rPr lang="de-DE" sz="2800" dirty="0">
                <a:hlinkClick r:id="rId4"/>
              </a:rPr>
              <a:t>://www.institut-fuer-menschenrechte.de/monitoring-stelle-un-brk</a:t>
            </a:r>
            <a:r>
              <a:rPr lang="de-DE" sz="2800" dirty="0" smtClean="0">
                <a:hlinkClick r:id="rId4"/>
              </a:rPr>
              <a:t>/</a:t>
            </a:r>
            <a:endParaRPr lang="de-DE" sz="28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88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0488" indent="-90488"/>
            <a:r>
              <a:rPr lang="de-DE" sz="3600" dirty="0" smtClean="0"/>
              <a:t>2. Die </a:t>
            </a:r>
            <a:r>
              <a:rPr lang="de-DE" sz="3600" dirty="0"/>
              <a:t>Verwobenheit des CRPD </a:t>
            </a:r>
            <a:r>
              <a:rPr lang="de-DE" sz="3600" dirty="0" smtClean="0"/>
              <a:t>mit dem </a:t>
            </a:r>
            <a:r>
              <a:rPr lang="de-DE" sz="3600" dirty="0"/>
              <a:t>internationalen </a:t>
            </a:r>
            <a:r>
              <a:rPr lang="de-DE" sz="3600" dirty="0" smtClean="0"/>
              <a:t>Menschenrechtsschutzsystem</a:t>
            </a:r>
            <a:endParaRPr lang="de-DE" sz="3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3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3000" dirty="0" smtClean="0"/>
              <a:t/>
            </a:r>
            <a:br>
              <a:rPr lang="de-DE" sz="3000" dirty="0" smtClean="0"/>
            </a:br>
            <a:r>
              <a:rPr lang="de-DE" sz="3000" dirty="0"/>
              <a:t/>
            </a:r>
            <a:br>
              <a:rPr lang="de-DE" sz="3000" dirty="0"/>
            </a:br>
            <a:r>
              <a:rPr lang="de-DE" sz="3000" dirty="0" smtClean="0"/>
              <a:t/>
            </a:r>
            <a:br>
              <a:rPr lang="de-DE" sz="3000" dirty="0" smtClean="0"/>
            </a:br>
            <a:r>
              <a:rPr lang="de-DE" sz="3000" dirty="0"/>
              <a:t/>
            </a:r>
            <a:br>
              <a:rPr lang="de-DE" sz="3000" dirty="0"/>
            </a:br>
            <a:r>
              <a:rPr lang="de-DE" sz="3000" dirty="0" smtClean="0"/>
              <a:t/>
            </a:r>
            <a:br>
              <a:rPr lang="de-DE" sz="3000" dirty="0" smtClean="0"/>
            </a:br>
            <a:r>
              <a:rPr lang="de-DE" sz="3000" dirty="0"/>
              <a:t/>
            </a:r>
            <a:br>
              <a:rPr lang="de-DE" sz="3000" dirty="0"/>
            </a:br>
            <a:r>
              <a:rPr lang="de-DE" sz="3000" dirty="0"/>
              <a:t/>
            </a:r>
            <a:br>
              <a:rPr lang="de-DE" sz="3000" dirty="0"/>
            </a:br>
            <a:r>
              <a:rPr lang="de-DE" sz="3000" dirty="0"/>
              <a:t>Institutionelle </a:t>
            </a:r>
            <a:r>
              <a:rPr lang="de-DE" sz="3000" dirty="0" smtClean="0"/>
              <a:t>Verwobenheit</a:t>
            </a:r>
            <a:endParaRPr lang="de-DE" sz="30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Beispiele</a:t>
            </a:r>
            <a:endParaRPr lang="de-DE" sz="2800" dirty="0"/>
          </a:p>
          <a:p>
            <a:r>
              <a:rPr lang="de-DE" sz="2800" dirty="0"/>
              <a:t>-Kernberichte </a:t>
            </a:r>
            <a:r>
              <a:rPr lang="de-DE" sz="2800" dirty="0" smtClean="0"/>
              <a:t>(„</a:t>
            </a:r>
            <a:r>
              <a:rPr lang="de-DE" sz="2800" dirty="0"/>
              <a:t>C</a:t>
            </a:r>
            <a:r>
              <a:rPr lang="de-DE" sz="2800" dirty="0" smtClean="0"/>
              <a:t>ore </a:t>
            </a:r>
            <a:r>
              <a:rPr lang="de-DE" sz="2800" dirty="0"/>
              <a:t>r</a:t>
            </a:r>
            <a:r>
              <a:rPr lang="de-DE" sz="2800" dirty="0" smtClean="0"/>
              <a:t>eports</a:t>
            </a:r>
            <a:r>
              <a:rPr lang="de-DE" sz="2800" dirty="0"/>
              <a:t>“)</a:t>
            </a:r>
          </a:p>
          <a:p>
            <a:r>
              <a:rPr lang="de-DE" sz="2800" dirty="0"/>
              <a:t>-Verhaltensregeln der Mitglieder („Guidelines“)</a:t>
            </a:r>
          </a:p>
          <a:p>
            <a:r>
              <a:rPr lang="de-DE" sz="2800" dirty="0"/>
              <a:t>-Jährliche Treffen der Vorsitzenden („Chair p</a:t>
            </a:r>
            <a:r>
              <a:rPr lang="de-DE" sz="2800" dirty="0" smtClean="0"/>
              <a:t>erson’s meeting“)</a:t>
            </a:r>
            <a:endParaRPr lang="de-DE" sz="2800" dirty="0"/>
          </a:p>
          <a:p>
            <a:r>
              <a:rPr lang="de-DE" sz="2800" dirty="0" smtClean="0"/>
              <a:t>-Ausschussübergreifende </a:t>
            </a:r>
            <a:r>
              <a:rPr lang="de-DE" sz="2800" dirty="0"/>
              <a:t>Stellungnahmen („Joint </a:t>
            </a:r>
            <a:r>
              <a:rPr lang="de-DE" sz="2800" dirty="0" smtClean="0"/>
              <a:t>statements</a:t>
            </a:r>
            <a:r>
              <a:rPr lang="de-DE" sz="2800" dirty="0"/>
              <a:t>“)</a:t>
            </a:r>
          </a:p>
          <a:p>
            <a:endParaRPr lang="de-DE" sz="2800" dirty="0" smtClean="0"/>
          </a:p>
          <a:p>
            <a:endParaRPr lang="de-DE" sz="280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6AF6-BCF7-2D4B-A32B-E45C741D622F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3000" dirty="0"/>
              <a:t>Inhaltliche </a:t>
            </a:r>
            <a:r>
              <a:rPr lang="de-DE" sz="3000" dirty="0" smtClean="0"/>
              <a:t>Verwobenheit</a:t>
            </a:r>
            <a:endParaRPr lang="de-DE" sz="30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e-DE" sz="2800" dirty="0" smtClean="0"/>
              <a:t>Rechte von Menschen mit Behinderungen sind Menschenrechte</a:t>
            </a:r>
          </a:p>
          <a:p>
            <a:pPr marL="702900" lvl="1" indent="-342900">
              <a:buFontTx/>
              <a:buChar char="-"/>
            </a:pPr>
            <a:r>
              <a:rPr lang="de-DE" sz="2800" dirty="0" smtClean="0"/>
              <a:t>Beispiel Inklusion als allgemeines menschenrechtliches Prinzip</a:t>
            </a:r>
          </a:p>
          <a:p>
            <a:pPr marL="702900" lvl="1" indent="-342900">
              <a:buFontTx/>
              <a:buChar char="-"/>
            </a:pPr>
            <a:r>
              <a:rPr lang="de-DE" sz="2800" dirty="0" smtClean="0"/>
              <a:t>Beispiel Recht auf einen angemessenen Lebensstandard</a:t>
            </a:r>
          </a:p>
          <a:p>
            <a:pPr marL="342900" indent="-342900">
              <a:buFontTx/>
              <a:buChar char="-"/>
            </a:pPr>
            <a:r>
              <a:rPr lang="de-DE" sz="2800" dirty="0" smtClean="0"/>
              <a:t>Wechselbezüglichkeit </a:t>
            </a:r>
            <a:r>
              <a:rPr lang="de-DE" sz="2800" dirty="0"/>
              <a:t>Abschließender </a:t>
            </a:r>
            <a:r>
              <a:rPr lang="de-DE" sz="2800" dirty="0" smtClean="0"/>
              <a:t>Bemerkungen verschiedener Ausschüsse</a:t>
            </a:r>
            <a:endParaRPr lang="de-DE" sz="2800" dirty="0"/>
          </a:p>
          <a:p>
            <a:pPr marL="342900" indent="-342900">
              <a:buFontTx/>
              <a:buChar char="-"/>
            </a:pPr>
            <a:r>
              <a:rPr lang="de-DE" sz="2800" dirty="0" smtClean="0"/>
              <a:t>Trend </a:t>
            </a:r>
            <a:r>
              <a:rPr lang="de-DE" sz="2800" dirty="0"/>
              <a:t>zur </a:t>
            </a:r>
            <a:r>
              <a:rPr lang="de-DE" sz="2800" dirty="0" smtClean="0"/>
              <a:t>Harmonisierung </a:t>
            </a:r>
          </a:p>
          <a:p>
            <a:pPr marL="342900" indent="-342900">
              <a:buFontTx/>
              <a:buChar char="-"/>
            </a:pPr>
            <a:endParaRPr lang="de-DE" sz="2800" dirty="0"/>
          </a:p>
          <a:p>
            <a:endParaRPr lang="de-DE" sz="2800" dirty="0" smtClean="0"/>
          </a:p>
          <a:p>
            <a:endParaRPr lang="de-DE" sz="280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6AF6-BCF7-2D4B-A32B-E45C741D622F}" type="datetime2">
              <a:rPr lang="de-DE" smtClean="0"/>
              <a:pPr/>
              <a:t>Mittwoch, 12. Februar 2020</a:t>
            </a:fld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MR_Powerpoint_Vorlage_d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FM_Powerpoint_16_tim" id="{039AAA21-3C35-2C44-B1C7-2196624478CE}" vid="{9E935036-BC16-6743-BECA-5437C127C84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DIMR_Powerpoint_Vorlage_dt</Template>
  <TotalTime>0</TotalTime>
  <Words>490</Words>
  <Application>Microsoft Office PowerPoint</Application>
  <PresentationFormat>Bildschirmpräsentation (4:3)</PresentationFormat>
  <Paragraphs>147</Paragraphs>
  <Slides>19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DIMR_Powerpoint_Vorlage_dt</vt:lpstr>
      <vt:lpstr>    Die Staatenprüfung und der CRPD-Ausschuss</vt:lpstr>
      <vt:lpstr>Überblick</vt:lpstr>
      <vt:lpstr>1. Das Staatenprüfverfahren</vt:lpstr>
      <vt:lpstr>Das Staatenprüfverfahren</vt:lpstr>
      <vt:lpstr>PowerPoint-Präsentation</vt:lpstr>
      <vt:lpstr>Wichtige Informationen</vt:lpstr>
      <vt:lpstr>2. Die Verwobenheit des CRPD mit dem internationalen Menschenrechtsschutzsystem</vt:lpstr>
      <vt:lpstr>       Institutionelle Verwobenheit</vt:lpstr>
      <vt:lpstr>Inhaltliche Verwobenheit</vt:lpstr>
      <vt:lpstr>3. Die Implementierung der Rechte von Menschen mit Behinderungen im weiten Feld aktueller menschenrechtlicher Herausforderungen</vt:lpstr>
      <vt:lpstr> Hohe Arbeitsbelastung des Treaty Body Systems</vt:lpstr>
      <vt:lpstr>Angriff auf den Multilateralismus, insbesondere auf die Menschenrechte auf UN-Ebene</vt:lpstr>
      <vt:lpstr>Fragwürdige Trend hin zu „kollektiven Rechten“?</vt:lpstr>
      <vt:lpstr>Agenda 2030 – Chance oder Hemmschuh?</vt:lpstr>
      <vt:lpstr>  Globale Erwärmung</vt:lpstr>
      <vt:lpstr>4. Fazit und Ausblick: Vier Gründe, die anstehenden Staatenprüfverfahren ernst und wichtig zu nehmen</vt:lpstr>
      <vt:lpstr>PowerPoint-Präsentation</vt:lpstr>
      <vt:lpstr>Vielen Dank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Kameni, Cathrin</dc:creator>
  <cp:lastModifiedBy>Ulasik, Tatjana</cp:lastModifiedBy>
  <cp:revision>52</cp:revision>
  <cp:lastPrinted>2019-11-14T10:30:25Z</cp:lastPrinted>
  <dcterms:created xsi:type="dcterms:W3CDTF">2017-02-08T10:18:09Z</dcterms:created>
  <dcterms:modified xsi:type="dcterms:W3CDTF">2020-02-12T08:04:13Z</dcterms:modified>
</cp:coreProperties>
</file>