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6451" autoAdjust="0"/>
  </p:normalViewPr>
  <p:slideViewPr>
    <p:cSldViewPr snapToGrid="0">
      <p:cViewPr varScale="1">
        <p:scale>
          <a:sx n="86" d="100"/>
          <a:sy n="86" d="100"/>
        </p:scale>
        <p:origin x="124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542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15D64-724B-4521-873F-3E1EA874F9DF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72744-1E41-4199-8265-9C81DEC51C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1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5A927-2486-49F6-8DEC-F96D173D9BD5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C3FEE-AD5D-4C26-B058-362614530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70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exteingabefeld Überschrift"/>
          <p:cNvSpPr>
            <a:spLocks noGrp="1"/>
          </p:cNvSpPr>
          <p:nvPr>
            <p:ph type="ctrTitle"/>
          </p:nvPr>
        </p:nvSpPr>
        <p:spPr>
          <a:xfrm>
            <a:off x="758757" y="3891600"/>
            <a:ext cx="8103140" cy="603128"/>
          </a:xfrm>
          <a:prstGeom prst="rect">
            <a:avLst/>
          </a:prstGeom>
        </p:spPr>
        <p:txBody>
          <a:bodyPr anchor="t" anchorCtr="0"/>
          <a:lstStyle>
            <a:lvl1pPr algn="r">
              <a:defRPr sz="3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 title="Texteingabefeld Unterüberschrift"/>
          <p:cNvSpPr>
            <a:spLocks noGrp="1"/>
          </p:cNvSpPr>
          <p:nvPr>
            <p:ph type="subTitle" idx="1"/>
          </p:nvPr>
        </p:nvSpPr>
        <p:spPr>
          <a:xfrm>
            <a:off x="758757" y="4494728"/>
            <a:ext cx="8103140" cy="165576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pic>
        <p:nvPicPr>
          <p:cNvPr id="4" name="Grafik 3" title="Logo der Universität Kassel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45" y="248185"/>
            <a:ext cx="2828544" cy="816864"/>
          </a:xfrm>
          <a:prstGeom prst="rect">
            <a:avLst/>
          </a:prstGeom>
        </p:spPr>
      </p:pic>
      <p:cxnSp>
        <p:nvCxnSpPr>
          <p:cNvPr id="6" name="Gewinkelte Verbindung 5" descr="Das ist ein Gestaltungselement." title="Linie"/>
          <p:cNvCxnSpPr/>
          <p:nvPr userDrawn="1"/>
        </p:nvCxnSpPr>
        <p:spPr>
          <a:xfrm rot="5400000" flipH="1" flipV="1">
            <a:off x="1206713" y="-658626"/>
            <a:ext cx="6876000" cy="8208000"/>
          </a:xfrm>
          <a:prstGeom prst="bentConnector3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2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Texteingabefeld"/>
          <p:cNvSpPr>
            <a:spLocks noGrp="1"/>
          </p:cNvSpPr>
          <p:nvPr>
            <p:ph idx="1"/>
          </p:nvPr>
        </p:nvSpPr>
        <p:spPr>
          <a:xfrm>
            <a:off x="539750" y="1839306"/>
            <a:ext cx="6516688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750" y="1268413"/>
            <a:ext cx="6516688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" name="Fußzeilenplatzhalter 1" descr="Das ist ein Texteingabefeld" title="Texteingabefeld für Präsentation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der Präsentation  |  Abteilung oder Fachbereich  |  20.06.2015  |</a:t>
            </a:r>
            <a:endParaRPr lang="de-DE" dirty="0"/>
          </a:p>
        </p:txBody>
      </p:sp>
      <p:grpSp>
        <p:nvGrpSpPr>
          <p:cNvPr id="6" name="Gruppieren 5" descr="Das ist ein Gestaltungselement." title="Linie"/>
          <p:cNvGrpSpPr/>
          <p:nvPr userDrawn="1"/>
        </p:nvGrpSpPr>
        <p:grpSpPr>
          <a:xfrm>
            <a:off x="491247" y="0"/>
            <a:ext cx="8652753" cy="714982"/>
            <a:chOff x="491247" y="0"/>
            <a:chExt cx="8652753" cy="714982"/>
          </a:xfrm>
        </p:grpSpPr>
        <p:cxnSp>
          <p:nvCxnSpPr>
            <p:cNvPr id="5" name="Gerader Verbinder 4"/>
            <p:cNvCxnSpPr/>
            <p:nvPr userDrawn="1"/>
          </p:nvCxnSpPr>
          <p:spPr>
            <a:xfrm>
              <a:off x="496111" y="0"/>
              <a:ext cx="0" cy="70525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 userDrawn="1"/>
          </p:nvCxnSpPr>
          <p:spPr>
            <a:xfrm flipV="1">
              <a:off x="491247" y="705255"/>
              <a:ext cx="8652753" cy="9727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Grafik 9" title="Logo der Universität Kassel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46" y="6072274"/>
            <a:ext cx="1699684" cy="490857"/>
          </a:xfrm>
          <a:prstGeom prst="rect">
            <a:avLst/>
          </a:prstGeom>
        </p:spPr>
      </p:pic>
      <p:sp>
        <p:nvSpPr>
          <p:cNvPr id="11" name="Rechteck 10"/>
          <p:cNvSpPr/>
          <p:nvPr userDrawn="1"/>
        </p:nvSpPr>
        <p:spPr>
          <a:xfrm>
            <a:off x="7958752" y="249799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  <a:r>
              <a:rPr lang="de-DE" sz="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Seite 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‹Nr.›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16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 title="Texteingabefeld "/>
          <p:cNvSpPr>
            <a:spLocks noGrp="1"/>
          </p:cNvSpPr>
          <p:nvPr>
            <p:ph idx="1"/>
          </p:nvPr>
        </p:nvSpPr>
        <p:spPr>
          <a:xfrm>
            <a:off x="539750" y="1839306"/>
            <a:ext cx="4824413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itle 1" title="Texteingabefeld Seitenüberschrift"/>
          <p:cNvSpPr>
            <a:spLocks noGrp="1"/>
          </p:cNvSpPr>
          <p:nvPr>
            <p:ph type="title"/>
          </p:nvPr>
        </p:nvSpPr>
        <p:spPr>
          <a:xfrm>
            <a:off x="539750" y="1268413"/>
            <a:ext cx="6516688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Content Placeholder 2" title="Texteingabefeld Seitenüberschrift"/>
          <p:cNvSpPr>
            <a:spLocks noGrp="1"/>
          </p:cNvSpPr>
          <p:nvPr>
            <p:ph idx="12"/>
          </p:nvPr>
        </p:nvSpPr>
        <p:spPr>
          <a:xfrm>
            <a:off x="5543551" y="1839306"/>
            <a:ext cx="3205162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Titel der Präsentation  |  Abteilung oder Fachbereich  |  20.06.2015  |</a:t>
            </a:r>
            <a:endParaRPr lang="de-DE" dirty="0"/>
          </a:p>
        </p:txBody>
      </p:sp>
      <p:pic>
        <p:nvPicPr>
          <p:cNvPr id="9" name="Grafik 8" title="Logo der Universität Kassel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46" y="6072274"/>
            <a:ext cx="1699684" cy="490857"/>
          </a:xfrm>
          <a:prstGeom prst="rect">
            <a:avLst/>
          </a:prstGeom>
        </p:spPr>
      </p:pic>
      <p:grpSp>
        <p:nvGrpSpPr>
          <p:cNvPr id="12" name="Gruppieren 11" descr="Das ist ein Gestaltungselement." title="Linie"/>
          <p:cNvGrpSpPr/>
          <p:nvPr userDrawn="1"/>
        </p:nvGrpSpPr>
        <p:grpSpPr>
          <a:xfrm>
            <a:off x="491247" y="0"/>
            <a:ext cx="8652753" cy="714982"/>
            <a:chOff x="491247" y="0"/>
            <a:chExt cx="8652753" cy="714982"/>
          </a:xfrm>
        </p:grpSpPr>
        <p:cxnSp>
          <p:nvCxnSpPr>
            <p:cNvPr id="13" name="Gerader Verbinder 12"/>
            <p:cNvCxnSpPr/>
            <p:nvPr userDrawn="1"/>
          </p:nvCxnSpPr>
          <p:spPr>
            <a:xfrm>
              <a:off x="496111" y="0"/>
              <a:ext cx="0" cy="705255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 userDrawn="1"/>
          </p:nvCxnSpPr>
          <p:spPr>
            <a:xfrm flipV="1">
              <a:off x="491247" y="705255"/>
              <a:ext cx="8652753" cy="9727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hteck 10"/>
          <p:cNvSpPr/>
          <p:nvPr userDrawn="1"/>
        </p:nvSpPr>
        <p:spPr>
          <a:xfrm>
            <a:off x="7958752" y="249799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  <a:r>
              <a:rPr lang="de-DE" sz="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Seite 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‹Nr.›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48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502" y="374698"/>
            <a:ext cx="6951982" cy="251807"/>
          </a:xfrm>
          <a:prstGeom prst="rect">
            <a:avLst/>
          </a:prstGeom>
          <a:noFill/>
        </p:spPr>
        <p:txBody>
          <a:bodyPr/>
          <a:lstStyle>
            <a:lvl1pPr algn="r">
              <a:defRPr sz="800" baseline="0">
                <a:latin typeface="Arial" panose="020B0604020202020204" pitchFamily="34" charset="0"/>
              </a:defRPr>
            </a:lvl1pPr>
          </a:lstStyle>
          <a:p>
            <a:r>
              <a:rPr lang="de-DE" dirty="0"/>
              <a:t>Titel der Präsentation  |  Abteilung oder Fachbereich  |  20.06.2015  |</a:t>
            </a:r>
          </a:p>
        </p:txBody>
      </p:sp>
    </p:spTree>
    <p:extLst>
      <p:ext uri="{BB962C8B-B14F-4D97-AF65-F5344CB8AC3E}">
        <p14:creationId xmlns:p14="http://schemas.microsoft.com/office/powerpoint/2010/main" val="361819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0" userDrawn="1">
          <p15:clr>
            <a:srgbClr val="F26B43"/>
          </p15:clr>
        </p15:guide>
        <p15:guide id="3" pos="5511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3680" userDrawn="1">
          <p15:clr>
            <a:srgbClr val="F26B43"/>
          </p15:clr>
        </p15:guide>
        <p15:guide id="6" pos="1292" userDrawn="1">
          <p15:clr>
            <a:srgbClr val="F26B43"/>
          </p15:clr>
        </p15:guide>
        <p15:guide id="7" pos="1406" userDrawn="1">
          <p15:clr>
            <a:srgbClr val="F26B43"/>
          </p15:clr>
        </p15:guide>
        <p15:guide id="8" pos="2336" userDrawn="1">
          <p15:clr>
            <a:srgbClr val="F26B43"/>
          </p15:clr>
        </p15:guide>
        <p15:guide id="9" pos="2449" userDrawn="1">
          <p15:clr>
            <a:srgbClr val="F26B43"/>
          </p15:clr>
        </p15:guide>
        <p15:guide id="10" pos="3379" userDrawn="1">
          <p15:clr>
            <a:srgbClr val="F26B43"/>
          </p15:clr>
        </p15:guide>
        <p15:guide id="11" pos="3492" userDrawn="1">
          <p15:clr>
            <a:srgbClr val="F26B43"/>
          </p15:clr>
        </p15:guide>
        <p15:guide id="12" pos="4445" userDrawn="1">
          <p15:clr>
            <a:srgbClr val="F26B43"/>
          </p15:clr>
        </p15:guide>
        <p15:guide id="13" pos="45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Umsetzung der Artikel 4.3 und 33.3 der UN-BRK in Deutschland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8757" y="5081665"/>
            <a:ext cx="8103140" cy="1409075"/>
          </a:xfrm>
        </p:spPr>
        <p:txBody>
          <a:bodyPr/>
          <a:lstStyle/>
          <a:p>
            <a:pPr algn="ctr"/>
            <a:r>
              <a:rPr lang="de-DE" sz="1600" dirty="0"/>
              <a:t>M.P.P. </a:t>
            </a:r>
            <a:r>
              <a:rPr lang="de-DE" sz="1600" dirty="0" err="1"/>
              <a:t>Lilit</a:t>
            </a:r>
            <a:r>
              <a:rPr lang="de-DE" sz="1600" dirty="0"/>
              <a:t> </a:t>
            </a:r>
            <a:r>
              <a:rPr lang="de-DE" sz="1600" dirty="0" err="1"/>
              <a:t>Grigoryan</a:t>
            </a:r>
            <a:r>
              <a:rPr lang="de-DE" sz="1600" dirty="0"/>
              <a:t>  </a:t>
            </a:r>
          </a:p>
          <a:p>
            <a:pPr algn="ctr"/>
            <a:r>
              <a:rPr lang="de-DE" sz="1600" dirty="0"/>
              <a:t>Institut für Sozialwesen</a:t>
            </a:r>
          </a:p>
          <a:p>
            <a:pPr algn="ctr"/>
            <a:r>
              <a:rPr lang="de-DE" sz="1600" dirty="0"/>
              <a:t>Fachgebiet Sozial- und Gesundheitsrecht,</a:t>
            </a:r>
            <a:br>
              <a:rPr lang="de-DE" sz="1600" dirty="0"/>
            </a:br>
            <a:r>
              <a:rPr lang="de-DE" sz="1600" dirty="0"/>
              <a:t>Recht der Rehabilitation und Behinderung </a:t>
            </a:r>
          </a:p>
          <a:p>
            <a:pPr algn="ctr"/>
            <a:r>
              <a:rPr lang="de-DE" sz="1600" dirty="0"/>
              <a:t>Universität Kassel</a:t>
            </a:r>
          </a:p>
          <a:p>
            <a:pPr algn="ctr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0160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750" y="1839306"/>
            <a:ext cx="7608734" cy="37492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Deutschland ist ein Bundesstaat (</a:t>
            </a:r>
            <a:r>
              <a:rPr lang="de-DE" sz="1800" b="1" dirty="0"/>
              <a:t>Art. 20.1 GG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Bund und Länder haben ausschließliche und konkurrierende Gesetzgebungs- und/oder Verwaltungsbefugnisse (</a:t>
            </a:r>
            <a:r>
              <a:rPr lang="de-DE" sz="1800" b="1" dirty="0"/>
              <a:t>Art. 70 – 74 GG</a:t>
            </a:r>
            <a:r>
              <a:rPr lang="de-DE" sz="1800" dirty="0"/>
              <a:t>) 	</a:t>
            </a:r>
          </a:p>
          <a:p>
            <a:r>
              <a:rPr lang="de-DE" sz="1800" i="1" dirty="0"/>
              <a:t>Beispiele</a:t>
            </a:r>
            <a:r>
              <a:rPr lang="de-DE" sz="18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Berufsbildung: ausschließliche Gesetzgebungsbefugnis des Bundes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Schulische Ausbildung: Ausschließliche Gesetzgebungs- und Verwaltungsbefugnis der Bundesländer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Hochschulbildung: Gesetzgebungsbefugnisse des Bundes und der Bundesländer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Politische Struktur in Deutschland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41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74F3568-BA0D-40CE-AAA7-EED7CFF4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839306"/>
            <a:ext cx="7608734" cy="41867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Vertragsstaaten müssen Menschen mit Behinderungen über die sie vertretenden Organisationen aktiv konsultieren und in alle sie betreffenden politischen Prozesse einbeziehen (</a:t>
            </a:r>
            <a:r>
              <a:rPr lang="de-DE" sz="1800" b="1" dirty="0"/>
              <a:t>Art. 4.3 UN-BRK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Menschen mit Behinderungen und die sie vertretenden Organisationen, müssen in den Überwachungsprozess einbezogen werden und nehmen in vollem Umfang daran teil (</a:t>
            </a:r>
            <a:r>
              <a:rPr lang="de-DE" sz="1800" b="1" dirty="0"/>
              <a:t>Art. 33.3 UN-BRK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Thematisch umfasst diese Verpflichtung die ganze Bandbreite an Gesetzgebungs-, Verwaltungs- und anderen Maßnahmen, die die Rechte von Menschen direkt oder indirekt beeinflussen können (</a:t>
            </a:r>
            <a:r>
              <a:rPr lang="de-DE" sz="1800" b="1" dirty="0"/>
              <a:t>Allgemeine Bemerkung Nr. 7 Para. 18</a:t>
            </a:r>
            <a:r>
              <a:rPr lang="de-DE" sz="1800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458F3BE-9ABE-41FA-9E66-7B8EE49D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268413"/>
            <a:ext cx="7608734" cy="574978"/>
          </a:xfrm>
        </p:spPr>
        <p:txBody>
          <a:bodyPr/>
          <a:lstStyle/>
          <a:p>
            <a:r>
              <a:rPr lang="de-DE" sz="2000" dirty="0"/>
              <a:t>Partizipation von Behindertenorganisationen an Entscheidungs- und Überwachungsprozessen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09128B-5CBB-4D82-876C-871AA8B21B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987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96D772D-7CA0-4006-A1B6-0F658EA8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Politikfelder die behinderte Menschen direkt betreffen, sind z.B. Sozialversicherung, Barrierefreiheit oder persönliche Assistenz (</a:t>
            </a:r>
            <a:r>
              <a:rPr lang="de-DE" sz="1800" b="1" dirty="0"/>
              <a:t>Allgemeine Bemerkung Nr. 7 Para. 20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In beiden Fällen sind die staatlichen Stellen verpflichtet, die Auffassungen der Organisationen von Menschen mit Behinderungen gebührend zu berücksichtigen und zu priorisieren (</a:t>
            </a:r>
            <a:r>
              <a:rPr lang="de-DE" sz="1800" b="1" dirty="0"/>
              <a:t>Allgemeine Bemerkung Nr. 7 Para. 23</a:t>
            </a:r>
            <a:r>
              <a:rPr lang="de-DE" sz="18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endParaRPr lang="de-DE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16909F7-CDBC-423D-BD13-EC85CC20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5EE4CF-615B-449E-A9F3-0AC9CB74B0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244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BD6519C-C6A6-4A70-891A-CD7EE846F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839306"/>
            <a:ext cx="7135214" cy="37492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Die Teilnahme von Interessengruppen wird einerseits durch Gesetze geregelt, die bestimmte Politikfelder betreffen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Andererseits durch Geschäftsordnungen von Ministerien und Parlamenten von Bund und Ländern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Teilnehmende / eingeladene Interessengruppen können sich je nach Politikfeld unterscheiden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Interessengruppen, die in politischen Entscheidungsprozessen eine wichtige Rolle spielen, sind integraler Bestandteil jeder Phase der Entscheidungsfindung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459ADC1-A331-4663-8888-214807F7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1268413"/>
            <a:ext cx="7334744" cy="574978"/>
          </a:xfrm>
        </p:spPr>
        <p:txBody>
          <a:bodyPr/>
          <a:lstStyle/>
          <a:p>
            <a:r>
              <a:rPr lang="de-DE" sz="2000" dirty="0"/>
              <a:t>Beteiligung von Interessengruppen an den Entscheidungsprozessen in Deutschland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B2BA5A-3695-40F5-A96F-C4162B9463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638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361C1D1-C78D-435A-A961-792DF53AC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839305"/>
            <a:ext cx="7608734" cy="41117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Das BMBF unterhält eine Reihe von Beiräten / Ausschüssen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In keinem dieser Beiräte sind die Behindertenorganisationen oder gar der Bundesbehindertenbeauftragte vertreten (z.B. </a:t>
            </a:r>
            <a:r>
              <a:rPr lang="de-DE" sz="1800" b="1" dirty="0"/>
              <a:t>§ 44 BAföG; </a:t>
            </a:r>
            <a:r>
              <a:rPr lang="de-DE" sz="1800" b="1" dirty="0" err="1"/>
              <a:t>Section</a:t>
            </a:r>
            <a:r>
              <a:rPr lang="de-DE" sz="1800" b="1" dirty="0"/>
              <a:t> 12 </a:t>
            </a:r>
            <a:r>
              <a:rPr lang="de-DE" sz="1800" b="1" dirty="0" err="1"/>
              <a:t>StipG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Die Interessen von Menschen mit Behinderungen sind auch in den politischen Gesetzgebungsprozessen des BMBF nicht vertreten (Gesetze BMBF)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Gleiches gilt für die öffentlichen Anhörungen zu Gesetzesentwürfen des BMBF in den Kommissionen des Bundestages (z.B. </a:t>
            </a:r>
            <a:r>
              <a:rPr lang="de-DE" sz="1800" b="1" dirty="0" err="1"/>
              <a:t>ÖAn</a:t>
            </a:r>
            <a:r>
              <a:rPr lang="de-DE" sz="1800" b="1" dirty="0"/>
              <a:t>. BT-Drucksache 19/8749; BT-Drucksache 19/14431; BT-Drucksache 19/15273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87A5BEC-FC27-419F-B1D1-8239B91B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268413"/>
            <a:ext cx="7884722" cy="574978"/>
          </a:xfrm>
        </p:spPr>
        <p:txBody>
          <a:bodyPr/>
          <a:lstStyle/>
          <a:p>
            <a:r>
              <a:rPr lang="de-DE" sz="2000" dirty="0"/>
              <a:t>Beteiligung von Behindertenorganisationen an der Hochschul-/ Berufsbildungspolitik auf Bundesebene (indirektes Politikfeld)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E09A35-C92D-4BEF-B25F-0EAE5682A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91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54562FB-D8E8-4E8D-A360-3984A0BA6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2199069"/>
            <a:ext cx="7809770" cy="393190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Schulgesetze der Bundesländer richten Landesschulbeiräte ein, die den Kultusministerien zugeordnet sind (z.B. </a:t>
            </a:r>
            <a:r>
              <a:rPr lang="de-DE" sz="1800" b="1" dirty="0" err="1"/>
              <a:t>HSchG</a:t>
            </a:r>
            <a:r>
              <a:rPr lang="de-DE" sz="1800" b="1" dirty="0"/>
              <a:t>. Abs. 99a; TH </a:t>
            </a:r>
            <a:r>
              <a:rPr lang="de-DE" sz="1800" b="1" dirty="0" err="1"/>
              <a:t>ThürSchulG</a:t>
            </a:r>
            <a:r>
              <a:rPr lang="de-DE" sz="1800" b="1" dirty="0"/>
              <a:t>. Abs. 39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Dazu gehören verschiedene staatliche, nichtstaatliche und wirtschaftliche Interessengruppen </a:t>
            </a:r>
            <a:r>
              <a:rPr lang="de-DE" sz="1800" dirty="0">
                <a:sym typeface="Wingdings" panose="05000000000000000000" pitchFamily="2" charset="2"/>
              </a:rPr>
              <a:t> </a:t>
            </a:r>
            <a:r>
              <a:rPr lang="de-DE" sz="1800" dirty="0"/>
              <a:t>im besten Fall der Landesbehindertenbeauftragte (z.B. </a:t>
            </a:r>
            <a:r>
              <a:rPr lang="de-DE" sz="1800" b="1" dirty="0" err="1"/>
              <a:t>HSchG</a:t>
            </a:r>
            <a:r>
              <a:rPr lang="de-DE" sz="1800" b="1" dirty="0"/>
              <a:t>. Abs. 99a</a:t>
            </a:r>
            <a:r>
              <a:rPr lang="de-DE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Keine Vertreter von Behindertenorganisationen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In Bundesländern, in denen die Behindertenbeauftragten in den Landesschulbeiräten vertreten sind, ist auch die Beteiligung des Beauftragten an den politischen Entscheidungsprozessen </a:t>
            </a:r>
            <a:r>
              <a:rPr lang="de-DE" sz="1800"/>
              <a:t>des Kultusministeriums </a:t>
            </a:r>
            <a:r>
              <a:rPr lang="de-DE" sz="1800" dirty="0"/>
              <a:t>sichergestellt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endParaRPr lang="de-DE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A0A4396-BCEC-4D4B-BCEB-CB60FEBD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1268413"/>
            <a:ext cx="7809771" cy="930656"/>
          </a:xfrm>
        </p:spPr>
        <p:txBody>
          <a:bodyPr/>
          <a:lstStyle/>
          <a:p>
            <a:r>
              <a:rPr lang="de-DE" sz="2000" dirty="0"/>
              <a:t>Beteiligung von Organisationen von Menschen mit Behinderungen an Landesgesetzgebungsprozessen der schulischen Bildung (indirektes Politikfeld)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E76D5B-5D7B-4548-8947-ECB57B765C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132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B9B5F93-F0F5-4EDE-8447-6A7333CA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Andere Bundesländer beziehen weder den Beauftragten noch die Organisationen von Menschen mit Behinderungen in die bildungspolitischen Entscheidungsprozesse 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Das gleiche Bild zeigt sich bei den öffentlichen Anhörungen der Schulgesetze in den Kommissionen der Landtage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6FFC62B-14B3-41E3-AB0D-C79213B0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B3E4420-8E78-43F8-9318-816A93108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13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7F00459-F092-48C3-B7F1-A831417E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839306"/>
            <a:ext cx="8064500" cy="3749234"/>
          </a:xfrm>
        </p:spPr>
        <p:txBody>
          <a:bodyPr/>
          <a:lstStyle/>
          <a:p>
            <a:pPr algn="ctr"/>
            <a:endParaRPr lang="de-DE" sz="2800" b="1" dirty="0"/>
          </a:p>
          <a:p>
            <a:pPr algn="ctr"/>
            <a:endParaRPr lang="de-DE" sz="2800" b="1" dirty="0"/>
          </a:p>
          <a:p>
            <a:pPr algn="ctr"/>
            <a:r>
              <a:rPr lang="de-DE" sz="2800" b="1" dirty="0"/>
              <a:t>Vielen Dank für Ihre Aufmerksamkeit!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63C3C37-4AD1-48ED-8D9B-D68DFB5D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0F7998-C323-4789-AA39-4B5B532A5E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82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_Kassel">
      <a:dk1>
        <a:sysClr val="windowText" lastClr="000000"/>
      </a:dk1>
      <a:lt1>
        <a:sysClr val="window" lastClr="FFFFFF"/>
      </a:lt1>
      <a:dk2>
        <a:srgbClr val="C7105C"/>
      </a:dk2>
      <a:lt2>
        <a:srgbClr val="DADADA"/>
      </a:lt2>
      <a:accent1>
        <a:srgbClr val="9A0C46"/>
      </a:accent1>
      <a:accent2>
        <a:srgbClr val="5095C8"/>
      </a:accent2>
      <a:accent3>
        <a:srgbClr val="4AAC96"/>
      </a:accent3>
      <a:accent4>
        <a:srgbClr val="EAC372"/>
      </a:accent4>
      <a:accent5>
        <a:srgbClr val="153824"/>
      </a:accent5>
      <a:accent6>
        <a:srgbClr val="C4D20F"/>
      </a:accent6>
      <a:hlink>
        <a:srgbClr val="C7105C"/>
      </a:hlink>
      <a:folHlink>
        <a:srgbClr val="9A0C4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B5247267-2B1B-4DBA-9E2D-B52468E22C96}" vid="{B2240CCE-B2E9-440E-9C5B-546C291710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Powerpointvorlage_UniKassel</Template>
  <TotalTime>0</TotalTime>
  <Words>519</Words>
  <Application>Microsoft Office PowerPoint</Application>
  <PresentationFormat>Bildschirmpräsentation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Umsetzung der Artikel 4.3 und 33.3 der UN-BRK in Deutschland</vt:lpstr>
      <vt:lpstr>Politische Struktur in Deutschland</vt:lpstr>
      <vt:lpstr>Partizipation von Behindertenorganisationen an Entscheidungs- und Überwachungsprozessen</vt:lpstr>
      <vt:lpstr>PowerPoint-Präsentation</vt:lpstr>
      <vt:lpstr>Beteiligung von Interessengruppen an den Entscheidungsprozessen in Deutschland</vt:lpstr>
      <vt:lpstr>Beteiligung von Behindertenorganisationen an der Hochschul-/ Berufsbildungspolitik auf Bundesebene (indirektes Politikfeld)</vt:lpstr>
      <vt:lpstr>Beteiligung von Organisationen von Menschen mit Behinderungen an Landesgesetzgebungsprozessen der schulischen Bildung (indirektes Politikfeld)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2016-06-20T06:50:54Z</dcterms:created>
  <dcterms:modified xsi:type="dcterms:W3CDTF">2020-02-10T20:29:22Z</dcterms:modified>
</cp:coreProperties>
</file>