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6" r:id="rId7"/>
    <p:sldId id="269" r:id="rId8"/>
    <p:sldId id="262" r:id="rId9"/>
    <p:sldId id="264" r:id="rId10"/>
    <p:sldId id="267" r:id="rId11"/>
    <p:sldId id="265" r:id="rId1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18"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BB77B59E-7E72-4630-8A37-E0E330A45C8D}" type="datetimeFigureOut">
              <a:rPr lang="de-DE"/>
              <a:pPr>
                <a:defRPr/>
              </a:pPr>
              <a:t>01.10.2013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16793F6-C528-47D3-8913-F7C88EAB7F64}"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767DD75-B6BF-4EE4-B2EB-28E7FB0EF6E9}" type="datetimeFigureOut">
              <a:rPr lang="de-DE"/>
              <a:pPr>
                <a:defRPr/>
              </a:pPr>
              <a:t>01.10.2013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0245AC9-F4BA-4F3B-A6FB-90B9A1CAEE52}"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571807A-2970-4DB7-A88D-7AE14284E5DE}" type="datetimeFigureOut">
              <a:rPr lang="de-DE"/>
              <a:pPr>
                <a:defRPr/>
              </a:pPr>
              <a:t>01.10.2013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C272D7C-F428-4CCC-9722-26ED8DD2C556}"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7A4C659-35AB-4219-8C71-30E179BDB9AC}" type="datetimeFigureOut">
              <a:rPr lang="de-DE"/>
              <a:pPr>
                <a:defRPr/>
              </a:pPr>
              <a:t>01.10.2013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C6F98E8-307D-4A5A-96E0-33D1A23890B7}"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A28F67AD-2D48-4316-A07D-5F5217527316}" type="datetimeFigureOut">
              <a:rPr lang="de-DE"/>
              <a:pPr>
                <a:defRPr/>
              </a:pPr>
              <a:t>01.10.2013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16E99C4-6B5B-42AD-8658-FD719515E9D9}"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797B4472-EC49-4205-94B3-9E4452740878}" type="datetimeFigureOut">
              <a:rPr lang="de-DE"/>
              <a:pPr>
                <a:defRPr/>
              </a:pPr>
              <a:t>01.10.2013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86609A8-FA75-4A6F-8A52-A19810042EE7}"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80C5EE26-B6AD-4989-872E-9AF5D962D26C}" type="datetimeFigureOut">
              <a:rPr lang="de-DE"/>
              <a:pPr>
                <a:defRPr/>
              </a:pPr>
              <a:t>01.10.2013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3EAF557-B305-4DFE-8B49-55B255F4EDFF}"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029B4001-E681-44F1-BF9F-536C6E7C188B}" type="datetimeFigureOut">
              <a:rPr lang="de-DE"/>
              <a:pPr>
                <a:defRPr/>
              </a:pPr>
              <a:t>01.10.2013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5A1F0869-49B8-46E3-B8A7-354CAC32853E}"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6F0253-7E58-464C-B4B9-5600FD261E58}" type="datetimeFigureOut">
              <a:rPr lang="de-DE"/>
              <a:pPr>
                <a:defRPr/>
              </a:pPr>
              <a:t>01.10.2013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032F7D68-738C-4473-803A-FBFD4870183C}"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A393A5D-2BF6-46FA-9777-1F4A888E36E9}" type="datetimeFigureOut">
              <a:rPr lang="de-DE"/>
              <a:pPr>
                <a:defRPr/>
              </a:pPr>
              <a:t>01.10.2013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4398D13-FC02-475E-AB1B-67FB8A2AC9C5}"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469D0D1-8D82-40A8-8274-CE11C04FC45B}" type="datetimeFigureOut">
              <a:rPr lang="de-DE"/>
              <a:pPr>
                <a:defRPr/>
              </a:pPr>
              <a:t>01.10.2013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787E08D-F5DE-46C1-96E3-DDDA0A10EE19}"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EC4DA5B-727D-49CF-85F3-84F6D12DE81D}" type="datetimeFigureOut">
              <a:rPr lang="de-DE"/>
              <a:pPr>
                <a:defRPr/>
              </a:pPr>
              <a:t>01.10.2013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AA11330-3249-4B08-BF76-A292F4DC46FB}"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ibk.ac.at/studienabteilung/de/studienberechtigungspruefung.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ibk.ac.at/studienabteilung/de/studienberechtigungspruefu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ipendium.a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ibk.ac.at/studienabteilung/de/studienberechtigungspruefu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el 3"/>
          <p:cNvSpPr>
            <a:spLocks noGrp="1"/>
          </p:cNvSpPr>
          <p:nvPr>
            <p:ph type="title"/>
          </p:nvPr>
        </p:nvSpPr>
        <p:spPr/>
        <p:txBody>
          <a:bodyPr rtlCol="0">
            <a:normAutofit fontScale="90000"/>
          </a:bodyPr>
          <a:lstStyle/>
          <a:p>
            <a:pPr eaLnBrk="1" fontAlgn="auto" hangingPunct="1">
              <a:spcAft>
                <a:spcPts val="0"/>
              </a:spcAft>
              <a:defRPr/>
            </a:pPr>
            <a:r>
              <a:rPr lang="de-AT" dirty="0" smtClean="0"/>
              <a:t>Schritt für Schritt zur Studienberechtigungsprüfung</a:t>
            </a:r>
            <a:endParaRPr lang="de-DE" dirty="0"/>
          </a:p>
        </p:txBody>
      </p:sp>
      <p:sp>
        <p:nvSpPr>
          <p:cNvPr id="13314" name="Rectangle 4"/>
          <p:cNvSpPr>
            <a:spLocks noGrp="1"/>
          </p:cNvSpPr>
          <p:nvPr>
            <p:ph type="body" idx="4294967295"/>
          </p:nvPr>
        </p:nvSpPr>
        <p:spPr>
          <a:xfrm>
            <a:off x="468313" y="2060575"/>
            <a:ext cx="8229600" cy="3689350"/>
          </a:xfrm>
        </p:spPr>
        <p:txBody>
          <a:bodyPr/>
          <a:lstStyle/>
          <a:p>
            <a:pPr marL="609600" indent="-609600">
              <a:lnSpc>
                <a:spcPct val="80000"/>
              </a:lnSpc>
              <a:buFont typeface="Arial" charset="0"/>
              <a:buAutoNum type="arabicParenR"/>
            </a:pPr>
            <a:r>
              <a:rPr lang="de-AT" sz="2400" smtClean="0"/>
              <a:t>Information</a:t>
            </a:r>
          </a:p>
          <a:p>
            <a:pPr marL="609600" indent="-609600">
              <a:lnSpc>
                <a:spcPct val="80000"/>
              </a:lnSpc>
              <a:buFont typeface="Arial" charset="0"/>
              <a:buAutoNum type="arabicParenR"/>
            </a:pPr>
            <a:r>
              <a:rPr lang="de-AT" sz="2400" smtClean="0"/>
              <a:t>Vorbildung prüfen / ergänzen</a:t>
            </a:r>
          </a:p>
          <a:p>
            <a:pPr marL="609600" indent="-609600">
              <a:lnSpc>
                <a:spcPct val="80000"/>
              </a:lnSpc>
              <a:buFont typeface="Arial" charset="0"/>
              <a:buAutoNum type="arabicParenR"/>
            </a:pPr>
            <a:r>
              <a:rPr lang="de-AT" sz="2400" smtClean="0"/>
              <a:t>Antrag auf Zulassung zur SBP</a:t>
            </a:r>
          </a:p>
          <a:p>
            <a:pPr marL="609600" indent="-609600">
              <a:lnSpc>
                <a:spcPct val="80000"/>
              </a:lnSpc>
              <a:buFont typeface="Arial" charset="0"/>
              <a:buAutoNum type="arabicParenR"/>
            </a:pPr>
            <a:r>
              <a:rPr lang="de-AT" sz="2400" smtClean="0"/>
              <a:t>Anerkennung</a:t>
            </a:r>
          </a:p>
          <a:p>
            <a:pPr marL="609600" indent="-609600">
              <a:lnSpc>
                <a:spcPct val="80000"/>
              </a:lnSpc>
              <a:buFont typeface="Arial" charset="0"/>
              <a:buAutoNum type="arabicParenR"/>
            </a:pPr>
            <a:r>
              <a:rPr lang="de-AT" sz="2400" smtClean="0"/>
              <a:t>Zulassungsbescheid </a:t>
            </a:r>
          </a:p>
          <a:p>
            <a:pPr marL="609600" indent="-609600">
              <a:lnSpc>
                <a:spcPct val="80000"/>
              </a:lnSpc>
              <a:buFont typeface="Arial" charset="0"/>
              <a:buAutoNum type="arabicParenR"/>
            </a:pPr>
            <a:r>
              <a:rPr lang="de-AT" sz="2400" smtClean="0"/>
              <a:t>Antrag auf Studienbeihilfe </a:t>
            </a:r>
          </a:p>
          <a:p>
            <a:pPr marL="609600" indent="-609600">
              <a:lnSpc>
                <a:spcPct val="80000"/>
              </a:lnSpc>
              <a:buFont typeface="Arial" charset="0"/>
              <a:buAutoNum type="arabicParenR"/>
            </a:pPr>
            <a:r>
              <a:rPr lang="de-AT" sz="2400" smtClean="0"/>
              <a:t>Prüfungsvorbereitung</a:t>
            </a:r>
          </a:p>
          <a:p>
            <a:pPr marL="609600" indent="-609600">
              <a:lnSpc>
                <a:spcPct val="80000"/>
              </a:lnSpc>
              <a:buFont typeface="Arial" charset="0"/>
              <a:buAutoNum type="arabicParenR"/>
            </a:pPr>
            <a:r>
              <a:rPr lang="de-AT" sz="2400" smtClean="0"/>
              <a:t>Prüfungsanmeldung </a:t>
            </a:r>
          </a:p>
          <a:p>
            <a:pPr marL="609600" indent="-609600">
              <a:lnSpc>
                <a:spcPct val="80000"/>
              </a:lnSpc>
              <a:buFont typeface="Arial" charset="0"/>
              <a:buAutoNum type="arabicParenR"/>
            </a:pPr>
            <a:r>
              <a:rPr lang="de-AT" sz="2400" smtClean="0"/>
              <a:t>Prüfungsablegung </a:t>
            </a:r>
          </a:p>
          <a:p>
            <a:pPr marL="609600" indent="-609600">
              <a:lnSpc>
                <a:spcPct val="80000"/>
              </a:lnSpc>
              <a:buFont typeface="Arial" charset="0"/>
              <a:buAutoNum type="arabicParenR"/>
            </a:pPr>
            <a:r>
              <a:rPr lang="de-AT" sz="2400" smtClean="0"/>
              <a:t>Zeugnis</a:t>
            </a:r>
          </a:p>
          <a:p>
            <a:pPr marL="609600" indent="-609600">
              <a:lnSpc>
                <a:spcPct val="80000"/>
              </a:lnSpc>
              <a:buFont typeface="Arial" charset="0"/>
              <a:buAutoNum type="arabicParenR"/>
            </a:pPr>
            <a:endParaRPr lang="de-DE"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de-AT" smtClean="0"/>
              <a:t>Schritt 9</a:t>
            </a:r>
            <a:endParaRPr lang="de-DE" smtClean="0"/>
          </a:p>
        </p:txBody>
      </p:sp>
      <p:sp>
        <p:nvSpPr>
          <p:cNvPr id="22530" name="Rectangle 3"/>
          <p:cNvSpPr>
            <a:spLocks noGrp="1"/>
          </p:cNvSpPr>
          <p:nvPr>
            <p:ph type="body" idx="1"/>
          </p:nvPr>
        </p:nvSpPr>
        <p:spPr/>
        <p:txBody>
          <a:bodyPr/>
          <a:lstStyle/>
          <a:p>
            <a:pPr>
              <a:buFont typeface="Arial" charset="0"/>
              <a:buNone/>
            </a:pPr>
            <a:r>
              <a:rPr lang="de-AT" smtClean="0"/>
              <a:t>Absolvierung von Prüfungen</a:t>
            </a:r>
            <a:br>
              <a:rPr lang="de-AT" smtClean="0"/>
            </a:br>
            <a:endParaRPr lang="de-AT" sz="2400" smtClean="0"/>
          </a:p>
          <a:p>
            <a:r>
              <a:rPr lang="de-AT" sz="2000" smtClean="0"/>
              <a:t>An der Universität: </a:t>
            </a:r>
            <a:br>
              <a:rPr lang="de-AT" sz="2000" smtClean="0"/>
            </a:br>
            <a:r>
              <a:rPr lang="de-AT" sz="2000" smtClean="0"/>
              <a:t>schriftliche Prüfungen bzw. Prüfungsteile zu festgelegten Terminen; mündliche Prüfungsteile innerhalb von zwei Wochen nach der positiven schriftlichen Arbeit; </a:t>
            </a:r>
            <a:br>
              <a:rPr lang="de-AT" sz="2000" smtClean="0"/>
            </a:br>
            <a:r>
              <a:rPr lang="de-AT" sz="2000" smtClean="0"/>
              <a:t>mündliche Prüfungen nach individueller Terminvereinbarung</a:t>
            </a:r>
            <a:br>
              <a:rPr lang="de-AT" sz="2000" smtClean="0"/>
            </a:br>
            <a:r>
              <a:rPr lang="de-AT" sz="2000" smtClean="0"/>
              <a:t>mit Prüferin / Prüfer</a:t>
            </a:r>
            <a:br>
              <a:rPr lang="de-AT" sz="2000" smtClean="0"/>
            </a:br>
            <a:endParaRPr lang="de-AT" sz="2000" smtClean="0"/>
          </a:p>
          <a:p>
            <a:r>
              <a:rPr lang="de-AT" sz="2000" smtClean="0"/>
              <a:t>An anderen anerkannten Bildungseinrichtungen: Antrag auf Anerkennung von Prüfungen</a:t>
            </a:r>
            <a:endParaRPr lang="de-DE"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pPr eaLnBrk="1" hangingPunct="1"/>
            <a:r>
              <a:rPr lang="de-AT" smtClean="0"/>
              <a:t>Schritt 10</a:t>
            </a:r>
            <a:endParaRPr lang="de-DE" smtClean="0"/>
          </a:p>
        </p:txBody>
      </p:sp>
      <p:sp>
        <p:nvSpPr>
          <p:cNvPr id="23554" name="Inhaltsplatzhalter 2"/>
          <p:cNvSpPr>
            <a:spLocks noGrp="1"/>
          </p:cNvSpPr>
          <p:nvPr>
            <p:ph idx="1"/>
          </p:nvPr>
        </p:nvSpPr>
        <p:spPr>
          <a:xfrm>
            <a:off x="457200" y="1600200"/>
            <a:ext cx="8229600" cy="5068888"/>
          </a:xfrm>
        </p:spPr>
        <p:txBody>
          <a:bodyPr/>
          <a:lstStyle/>
          <a:p>
            <a:pPr eaLnBrk="1" hangingPunct="1">
              <a:buFont typeface="Arial" charset="0"/>
              <a:buNone/>
            </a:pPr>
            <a:r>
              <a:rPr lang="de-DE" smtClean="0"/>
              <a:t>	</a:t>
            </a:r>
            <a:r>
              <a:rPr lang="de-DE" sz="2800" smtClean="0"/>
              <a:t>Ausstellung des Studienberechtigungszeugnisses für das angestrebte Studium und weitere Studien der Studienrichtungsgruppe</a:t>
            </a:r>
            <a:endParaRPr lang="de-AT" smtClean="0"/>
          </a:p>
          <a:p>
            <a:pPr eaLnBrk="1" hangingPunct="1">
              <a:buFont typeface="Arial" charset="0"/>
              <a:buNone/>
            </a:pPr>
            <a:endParaRPr lang="de-DE" smtClean="0"/>
          </a:p>
        </p:txBody>
      </p:sp>
      <p:pic>
        <p:nvPicPr>
          <p:cNvPr id="23555" name="Picture 3" descr="D:\Programme\Microsoft Office\MEDIA\CAGCAT10\j0302953.jpg"/>
          <p:cNvPicPr>
            <a:picLocks noChangeAspect="1" noChangeArrowheads="1"/>
          </p:cNvPicPr>
          <p:nvPr/>
        </p:nvPicPr>
        <p:blipFill>
          <a:blip r:embed="rId2"/>
          <a:srcRect/>
          <a:stretch>
            <a:fillRect/>
          </a:stretch>
        </p:blipFill>
        <p:spPr bwMode="auto">
          <a:xfrm>
            <a:off x="3995738" y="3141663"/>
            <a:ext cx="1511300" cy="2447925"/>
          </a:xfrm>
          <a:prstGeom prst="rect">
            <a:avLst/>
          </a:prstGeom>
          <a:noFill/>
          <a:ln w="9525">
            <a:noFill/>
            <a:miter lim="800000"/>
            <a:headEnd/>
            <a:tailEnd/>
          </a:ln>
        </p:spPr>
      </p:pic>
      <p:sp>
        <p:nvSpPr>
          <p:cNvPr id="23556" name="Rectangle 5"/>
          <p:cNvSpPr>
            <a:spLocks noChangeArrowheads="1"/>
          </p:cNvSpPr>
          <p:nvPr/>
        </p:nvSpPr>
        <p:spPr bwMode="auto">
          <a:xfrm>
            <a:off x="755650" y="5734050"/>
            <a:ext cx="7805738" cy="825500"/>
          </a:xfrm>
          <a:prstGeom prst="rect">
            <a:avLst/>
          </a:prstGeom>
          <a:noFill/>
          <a:ln w="9525">
            <a:noFill/>
            <a:miter lim="800000"/>
            <a:headEnd/>
            <a:tailEnd/>
          </a:ln>
        </p:spPr>
        <p:txBody>
          <a:bodyPr wrap="none">
            <a:spAutoFit/>
          </a:bodyPr>
          <a:lstStyle/>
          <a:p>
            <a:r>
              <a:rPr lang="de-AT" sz="1600"/>
              <a:t>Detaillierte Informationen zur Studienberechtigungsprüfung entnehmen Sie bitte den </a:t>
            </a:r>
          </a:p>
          <a:p>
            <a:r>
              <a:rPr lang="de-AT" sz="1600"/>
              <a:t>Informationen auf der Homepage der Studienabteilung unter </a:t>
            </a:r>
          </a:p>
          <a:p>
            <a:r>
              <a:rPr lang="de-DE" sz="1600">
                <a:hlinkClick r:id="rId3"/>
              </a:rPr>
              <a:t>http://www.uibk.ac.at/studienabteilung/de/studienberechtigungspruefung.html</a:t>
            </a:r>
            <a:endParaRPr lang="de-DE"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pPr eaLnBrk="1" hangingPunct="1"/>
            <a:r>
              <a:rPr lang="de-AT" smtClean="0"/>
              <a:t>Schritt 1 </a:t>
            </a:r>
            <a:endParaRPr lang="de-DE" smtClean="0"/>
          </a:p>
        </p:txBody>
      </p:sp>
      <p:sp>
        <p:nvSpPr>
          <p:cNvPr id="14338" name="Inhaltsplatzhalter 2"/>
          <p:cNvSpPr>
            <a:spLocks noGrp="1"/>
          </p:cNvSpPr>
          <p:nvPr>
            <p:ph idx="1"/>
          </p:nvPr>
        </p:nvSpPr>
        <p:spPr/>
        <p:txBody>
          <a:bodyPr/>
          <a:lstStyle/>
          <a:p>
            <a:pPr algn="just" eaLnBrk="1" hangingPunct="1">
              <a:buFont typeface="Arial" charset="0"/>
              <a:buNone/>
            </a:pPr>
            <a:r>
              <a:rPr lang="de-DE" smtClean="0"/>
              <a:t>	</a:t>
            </a:r>
            <a:r>
              <a:rPr lang="de-DE" sz="2800" smtClean="0"/>
              <a:t>Studienabsicht klären / Informationen der Universität zur Studienberechtigungsprüfung</a:t>
            </a:r>
            <a:br>
              <a:rPr lang="de-DE" sz="2800" smtClean="0"/>
            </a:br>
            <a:endParaRPr lang="de-DE" sz="2800" smtClean="0"/>
          </a:p>
          <a:p>
            <a:pPr eaLnBrk="1" hangingPunct="1">
              <a:buFont typeface="Arial" charset="0"/>
              <a:buNone/>
            </a:pPr>
            <a:r>
              <a:rPr lang="de-DE" sz="2000" smtClean="0"/>
              <a:t>	Studienabteilung der Universität, Referat für Studienberechtigungsprüfungen bzw. online unter </a:t>
            </a:r>
            <a:r>
              <a:rPr lang="de-DE" sz="1800" smtClean="0">
                <a:hlinkClick r:id="rId2"/>
              </a:rPr>
              <a:t>http://www.uibk.ac.at/studienabteilung/de/studienberechtigungspruefung.html</a:t>
            </a:r>
            <a:r>
              <a:rPr lang="de-DE" sz="1800" u="sng" smtClean="0"/>
              <a:t> </a:t>
            </a:r>
            <a:br>
              <a:rPr lang="de-DE" sz="1800" u="sng" smtClean="0"/>
            </a:br>
            <a:endParaRPr lang="de-DE" sz="1800" u="sng" smtClean="0"/>
          </a:p>
          <a:p>
            <a:pPr eaLnBrk="1" hangingPunct="1">
              <a:buFont typeface="Arial" charset="0"/>
              <a:buNone/>
            </a:pPr>
            <a:r>
              <a:rPr lang="de-DE" sz="2000" smtClean="0"/>
              <a:t>	Rechtliche Grundlagen (Verordnung der Universität, § 64 a Universitätsgesetz – UG 2002) sowie Zulassungsvoraussetzungen (Mindestalter, EU/EWR-Bürgerschaft, </a:t>
            </a:r>
            <a:r>
              <a:rPr lang="de-DE" sz="2000" b="1" smtClean="0"/>
              <a:t>Vorbildung</a:t>
            </a:r>
            <a:r>
              <a:rPr lang="de-DE" sz="2000" smtClean="0"/>
              <a:t>), Infomaterial zu Studienrichtungsgruppen, Prüfungsfächer und Anforderungen, Formular/e</a:t>
            </a:r>
          </a:p>
          <a:p>
            <a:pPr eaLnBrk="1" hangingPunct="1">
              <a:buFont typeface="Arial" charset="0"/>
              <a:buNone/>
            </a:pPr>
            <a:endParaRPr lang="de-DE"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pPr eaLnBrk="1" hangingPunct="1"/>
            <a:r>
              <a:rPr lang="de-AT" smtClean="0"/>
              <a:t>Schritt 2</a:t>
            </a:r>
            <a:endParaRPr lang="de-DE" smtClean="0"/>
          </a:p>
        </p:txBody>
      </p:sp>
      <p:sp>
        <p:nvSpPr>
          <p:cNvPr id="15362" name="Inhaltsplatzhalter 2"/>
          <p:cNvSpPr>
            <a:spLocks noGrp="1"/>
          </p:cNvSpPr>
          <p:nvPr>
            <p:ph idx="1"/>
          </p:nvPr>
        </p:nvSpPr>
        <p:spPr/>
        <p:txBody>
          <a:bodyPr/>
          <a:lstStyle/>
          <a:p>
            <a:pPr eaLnBrk="1" hangingPunct="1">
              <a:buFont typeface="Arial" charset="0"/>
              <a:buNone/>
            </a:pPr>
            <a:r>
              <a:rPr lang="de-DE" smtClean="0"/>
              <a:t>	</a:t>
            </a:r>
            <a:r>
              <a:rPr lang="de-DE" sz="2800" smtClean="0"/>
              <a:t>Prüfung der Vorbildung / Ergänzung der Vorbildung (falls erforderlich) </a:t>
            </a:r>
          </a:p>
          <a:p>
            <a:pPr eaLnBrk="1" hangingPunct="1">
              <a:buFont typeface="Arial" charset="0"/>
              <a:buNone/>
            </a:pPr>
            <a:r>
              <a:rPr lang="de-AT" smtClean="0"/>
              <a:t>	</a:t>
            </a:r>
            <a:r>
              <a:rPr lang="de-DE" sz="2000" smtClean="0"/>
              <a:t>Möglichkeit, die fehlende Vorbildung durch die Absolvierung von Lehrveranstaltungen an der Universität Innsbruck zu ergänzen</a:t>
            </a:r>
          </a:p>
          <a:p>
            <a:pPr eaLnBrk="1" hangingPunct="1">
              <a:buFont typeface="Arial" charset="0"/>
              <a:buNone/>
            </a:pPr>
            <a:r>
              <a:rPr lang="de-AT" sz="2400" smtClean="0"/>
              <a:t/>
            </a:r>
            <a:br>
              <a:rPr lang="de-AT" sz="2400" smtClean="0"/>
            </a:br>
            <a:r>
              <a:rPr lang="de-AT" sz="2000" smtClean="0"/>
              <a:t>Abklärung im Referat für Studienberechtigungsprüfungen gegebenenfalls in Absprache mit dem zuständigen Referenten (Ausmaß der Lehrveranstaltungen; max. 30 ECTS),</a:t>
            </a:r>
            <a:r>
              <a:rPr lang="de-DE" sz="2000" smtClean="0"/>
              <a:t> Liste der erforderlichen Lehrveranstaltungen im Referat erhältlich</a:t>
            </a:r>
            <a:endParaRPr lang="de-AT" sz="2000" smtClean="0"/>
          </a:p>
          <a:p>
            <a:pPr eaLnBrk="1" hangingPunct="1">
              <a:buFont typeface="Arial" charset="0"/>
              <a:buNone/>
            </a:pPr>
            <a:r>
              <a:rPr lang="de-DE" sz="1800" smtClean="0"/>
              <a:t>	</a:t>
            </a:r>
          </a:p>
          <a:p>
            <a:pPr eaLnBrk="1" hangingPunct="1">
              <a:buFont typeface="Arial" charset="0"/>
              <a:buNone/>
            </a:pPr>
            <a:r>
              <a:rPr lang="de-DE" sz="1800" smtClean="0"/>
              <a:t>	</a:t>
            </a:r>
            <a:r>
              <a:rPr lang="de-DE" sz="2000" smtClean="0"/>
              <a:t/>
            </a:r>
            <a:br>
              <a:rPr lang="de-DE" sz="2000" smtClean="0"/>
            </a:br>
            <a:endParaRPr lang="de-DE" sz="20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pPr eaLnBrk="1" hangingPunct="1"/>
            <a:r>
              <a:rPr lang="de-AT" smtClean="0"/>
              <a:t>Schritt 3</a:t>
            </a:r>
            <a:endParaRPr lang="de-DE" smtClean="0"/>
          </a:p>
        </p:txBody>
      </p:sp>
      <p:sp>
        <p:nvSpPr>
          <p:cNvPr id="16386" name="Inhaltsplatzhalter 2"/>
          <p:cNvSpPr>
            <a:spLocks noGrp="1"/>
          </p:cNvSpPr>
          <p:nvPr>
            <p:ph idx="1"/>
          </p:nvPr>
        </p:nvSpPr>
        <p:spPr>
          <a:xfrm>
            <a:off x="395288" y="1196975"/>
            <a:ext cx="8291512" cy="4929188"/>
          </a:xfrm>
        </p:spPr>
        <p:txBody>
          <a:bodyPr/>
          <a:lstStyle/>
          <a:p>
            <a:pPr eaLnBrk="1" hangingPunct="1">
              <a:buFont typeface="Arial" charset="0"/>
              <a:buNone/>
            </a:pPr>
            <a:r>
              <a:rPr lang="de-DE" smtClean="0"/>
              <a:t>	</a:t>
            </a:r>
            <a:r>
              <a:rPr lang="de-DE" sz="2800" smtClean="0"/>
              <a:t>Antrag auf Zulassung zur Studienberechtigungsprüfung mit erforderlichen Dokumenten</a:t>
            </a:r>
          </a:p>
          <a:p>
            <a:pPr eaLnBrk="1" hangingPunct="1">
              <a:buFont typeface="Arial" charset="0"/>
              <a:buNone/>
            </a:pPr>
            <a:r>
              <a:rPr lang="de-AT" sz="2000" smtClean="0"/>
              <a:t>	</a:t>
            </a:r>
            <a:br>
              <a:rPr lang="de-AT" sz="2000" smtClean="0"/>
            </a:br>
            <a:r>
              <a:rPr lang="de-AT" sz="2000" smtClean="0"/>
              <a:t>Persönlich mit Originaldokumenten (+Kopien) in Studienabteilung</a:t>
            </a:r>
            <a:r>
              <a:rPr lang="de-DE" sz="2000" smtClean="0"/>
              <a:t>, Referat für Studienberechtigungsprüfungen:</a:t>
            </a:r>
            <a:endParaRPr lang="de-AT" sz="2000" smtClean="0"/>
          </a:p>
          <a:p>
            <a:pPr eaLnBrk="1" hangingPunct="1"/>
            <a:r>
              <a:rPr lang="de-DE" sz="2000" smtClean="0"/>
              <a:t>Antrag auf Zulassung zur Studienberechtigungsprüfung mit Angabe des angestrebten Studiums (Wahlfach wird bei Antragstellung besprochen / Wahlfachvorschläge)</a:t>
            </a:r>
          </a:p>
          <a:p>
            <a:pPr eaLnBrk="1" hangingPunct="1"/>
            <a:r>
              <a:rPr lang="de-DE" sz="2000" smtClean="0"/>
              <a:t>Nachweise der beruflichen oder außerberuflichen Vorbildung für das angestrebte Studium </a:t>
            </a:r>
          </a:p>
          <a:p>
            <a:pPr eaLnBrk="1" hangingPunct="1"/>
            <a:r>
              <a:rPr lang="de-DE" sz="2000" smtClean="0"/>
              <a:t>Nachweis der EU-/EWR-Staatsbürgerschaft</a:t>
            </a:r>
          </a:p>
          <a:p>
            <a:pPr eaLnBrk="1" hangingPunct="1"/>
            <a:r>
              <a:rPr lang="de-DE" sz="2000" smtClean="0"/>
              <a:t>Lebenslauf, in dem insbesondere der bisherige Bildungsgang dargestellt ist</a:t>
            </a:r>
          </a:p>
          <a:p>
            <a:pPr eaLnBrk="1" hangingPunct="1"/>
            <a:r>
              <a:rPr lang="de-AT" sz="2000" smtClean="0"/>
              <a:t>Gegebenenfalls Antrag auf Anerkennung von Prüfungen</a:t>
            </a:r>
            <a:endParaRPr lang="de-DE" sz="2000" smtClean="0"/>
          </a:p>
          <a:p>
            <a:pPr eaLnBrk="1" hangingPunct="1">
              <a:buFont typeface="Arial" charset="0"/>
              <a:buNone/>
            </a:pPr>
            <a:endParaRPr lang="de-DE"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pPr eaLnBrk="1" hangingPunct="1"/>
            <a:r>
              <a:rPr lang="de-AT" smtClean="0"/>
              <a:t>Schritt 4</a:t>
            </a:r>
            <a:endParaRPr lang="de-DE" smtClean="0"/>
          </a:p>
        </p:txBody>
      </p:sp>
      <p:sp>
        <p:nvSpPr>
          <p:cNvPr id="17410" name="Inhaltsplatzhalter 2"/>
          <p:cNvSpPr>
            <a:spLocks noGrp="1"/>
          </p:cNvSpPr>
          <p:nvPr>
            <p:ph idx="1"/>
          </p:nvPr>
        </p:nvSpPr>
        <p:spPr/>
        <p:txBody>
          <a:bodyPr/>
          <a:lstStyle/>
          <a:p>
            <a:pPr eaLnBrk="1" hangingPunct="1">
              <a:buFont typeface="Arial" charset="0"/>
              <a:buNone/>
            </a:pPr>
            <a:r>
              <a:rPr lang="de-DE" smtClean="0"/>
              <a:t> 	</a:t>
            </a:r>
            <a:r>
              <a:rPr lang="de-DE" sz="2800" smtClean="0"/>
              <a:t>Anerkennung von Prüfungen</a:t>
            </a:r>
            <a:r>
              <a:rPr lang="de-DE" smtClean="0"/>
              <a:t>	</a:t>
            </a:r>
          </a:p>
          <a:p>
            <a:pPr eaLnBrk="1" hangingPunct="1">
              <a:buFont typeface="Arial" charset="0"/>
              <a:buNone/>
            </a:pPr>
            <a:r>
              <a:rPr lang="de-DE" smtClean="0"/>
              <a:t>	</a:t>
            </a:r>
            <a:r>
              <a:rPr lang="de-DE" sz="2000" smtClean="0"/>
              <a:t>Antragstellung im Referat für Studienberechtigungsprüfungen Anerkennung soweit sie den vorgeschriebenen Prüfungen inhaltlich und umfangmäßig gleichwertig sind.  Gilt für Prüfungen, die sowohl an der Universität Innsbruck als auch an anderen Bildungseinrichtungen (z.B. andere österreichische Universität, Berufsförderungsinstitut) erbracht wurden. </a:t>
            </a:r>
            <a:br>
              <a:rPr lang="de-DE" sz="2000" smtClean="0"/>
            </a:br>
            <a:endParaRPr lang="de-DE" sz="2000" smtClean="0"/>
          </a:p>
          <a:p>
            <a:pPr eaLnBrk="1" hangingPunct="1">
              <a:buFont typeface="Arial" charset="0"/>
              <a:buNone/>
            </a:pPr>
            <a:r>
              <a:rPr lang="de-DE" sz="2000" smtClean="0"/>
              <a:t>	Mit der Gesetzesnovelle liegt es im Aufgabenbereich des Rektorats, ob die Vorbereitungslehrgänge die erforderlichen Qualitätsstandards haben.</a:t>
            </a:r>
          </a:p>
          <a:p>
            <a:pPr eaLnBrk="1" hangingPunct="1">
              <a:buFont typeface="Arial" charset="0"/>
              <a:buNone/>
            </a:pPr>
            <a:r>
              <a:rPr lang="de-DE" sz="2000" smtClean="0"/>
              <a:t>	Anerkennung von höchstens vier Prüfungen möglich. </a:t>
            </a:r>
          </a:p>
          <a:p>
            <a:pPr eaLnBrk="1" hangingPunct="1">
              <a:buFont typeface="Arial" charset="0"/>
              <a:buNone/>
            </a:pPr>
            <a:r>
              <a:rPr lang="de-DE" sz="2000" smtClean="0"/>
              <a:t>	</a:t>
            </a:r>
            <a:r>
              <a:rPr lang="de-DE" sz="2000" i="1" smtClean="0"/>
              <a:t>Mindestens eine Prüfung ist an der Universität abzulegen!</a:t>
            </a:r>
          </a:p>
          <a:p>
            <a:pPr eaLnBrk="1" hangingPunct="1">
              <a:buFont typeface="Arial" charset="0"/>
              <a:buNone/>
            </a:pPr>
            <a:endParaRPr lang="de-DE"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de-AT" smtClean="0"/>
              <a:t>Schritt 5</a:t>
            </a:r>
            <a:endParaRPr lang="de-DE" smtClean="0"/>
          </a:p>
        </p:txBody>
      </p:sp>
      <p:sp>
        <p:nvSpPr>
          <p:cNvPr id="18434" name="Rectangle 3"/>
          <p:cNvSpPr>
            <a:spLocks noGrp="1"/>
          </p:cNvSpPr>
          <p:nvPr>
            <p:ph type="body" idx="1"/>
          </p:nvPr>
        </p:nvSpPr>
        <p:spPr>
          <a:xfrm>
            <a:off x="250825" y="1557338"/>
            <a:ext cx="8229600" cy="4525962"/>
          </a:xfrm>
        </p:spPr>
        <p:txBody>
          <a:bodyPr/>
          <a:lstStyle/>
          <a:p>
            <a:pPr eaLnBrk="1" hangingPunct="1">
              <a:spcBef>
                <a:spcPct val="0"/>
              </a:spcBef>
              <a:buFontTx/>
              <a:buNone/>
            </a:pPr>
            <a:r>
              <a:rPr lang="de-AT" smtClean="0"/>
              <a:t>	Zulassungsbescheid</a:t>
            </a:r>
            <a:br>
              <a:rPr lang="de-AT" smtClean="0"/>
            </a:br>
            <a:endParaRPr lang="de-DE" smtClean="0"/>
          </a:p>
          <a:p>
            <a:r>
              <a:rPr lang="de-AT" sz="2000" smtClean="0"/>
              <a:t>Erfassung der Daten </a:t>
            </a:r>
          </a:p>
          <a:p>
            <a:r>
              <a:rPr lang="de-AT" sz="2000" smtClean="0"/>
              <a:t>Ausstellung des Bescheides auf Zulassung zur Studienberechtigungsprüfung mit Angabe der erforderlichen Fachprüfungen und Namen der Prüferinnen / Prüfer</a:t>
            </a:r>
          </a:p>
          <a:p>
            <a:r>
              <a:rPr lang="de-AT" sz="2000" smtClean="0"/>
              <a:t>Prüfungsprotokolle (mündliche Prüfungen u. Wahlfachprüfungen)</a:t>
            </a:r>
          </a:p>
          <a:p>
            <a:r>
              <a:rPr lang="de-AT" sz="2000" smtClean="0"/>
              <a:t>Übermittlung des Bescheides, der Prüfungsprotokolle und Zusatzinfos (Postweg) </a:t>
            </a:r>
          </a:p>
          <a:p>
            <a:r>
              <a:rPr lang="de-AT" sz="2000" smtClean="0"/>
              <a:t>Kopie des Bescheides ergeht an die Prüferinnen / Prüfer</a:t>
            </a:r>
          </a:p>
          <a:p>
            <a:pPr>
              <a:buFont typeface="Arial" charset="0"/>
              <a:buNone/>
            </a:pPr>
            <a:endParaRPr lang="de-DE"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de-AT" smtClean="0"/>
              <a:t>Schritt 6</a:t>
            </a:r>
            <a:endParaRPr lang="de-DE" smtClean="0"/>
          </a:p>
        </p:txBody>
      </p:sp>
      <p:sp>
        <p:nvSpPr>
          <p:cNvPr id="19458" name="Rectangle 3"/>
          <p:cNvSpPr>
            <a:spLocks noGrp="1"/>
          </p:cNvSpPr>
          <p:nvPr>
            <p:ph type="body" idx="1"/>
          </p:nvPr>
        </p:nvSpPr>
        <p:spPr/>
        <p:txBody>
          <a:bodyPr/>
          <a:lstStyle/>
          <a:p>
            <a:pPr>
              <a:buFont typeface="Arial" charset="0"/>
              <a:buNone/>
            </a:pPr>
            <a:r>
              <a:rPr lang="de-AT" smtClean="0"/>
              <a:t>	Studienbeihilfe</a:t>
            </a:r>
          </a:p>
          <a:p>
            <a:pPr>
              <a:buFont typeface="Arial" charset="0"/>
              <a:buNone/>
            </a:pPr>
            <a:r>
              <a:rPr lang="de-DE" smtClean="0"/>
              <a:t>	</a:t>
            </a:r>
            <a:r>
              <a:rPr lang="de-DE" sz="2400" smtClean="0"/>
              <a:t>Zur Studienberechtigungsprüfung zugelassene Bewerberinnen und</a:t>
            </a:r>
            <a:r>
              <a:rPr lang="de-DE" smtClean="0"/>
              <a:t> </a:t>
            </a:r>
            <a:r>
              <a:rPr lang="de-DE" sz="2400" smtClean="0"/>
              <a:t>Bewerber haben die Möglichkeit einen Antrag auf Studienbeihilfe zu stellen. Informationen über die genauen Voraussetzungen für den Beihilfenbezug sind direkt bei der Studienbeihilfenbehörde am Studienort zu erfragen bzw. über die Homepage unter </a:t>
            </a:r>
            <a:r>
              <a:rPr lang="de-DE" sz="2400" smtClean="0">
                <a:hlinkClick r:id="rId2"/>
              </a:rPr>
              <a:t>www.stipendium.at</a:t>
            </a:r>
            <a:r>
              <a:rPr lang="de-DE" sz="2400" smtClean="0"/>
              <a:t> </a:t>
            </a:r>
            <a:r>
              <a:rPr lang="de-DE"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pPr eaLnBrk="1" hangingPunct="1"/>
            <a:r>
              <a:rPr lang="de-AT" smtClean="0"/>
              <a:t>Schritt 7</a:t>
            </a:r>
            <a:endParaRPr lang="de-DE" smtClean="0"/>
          </a:p>
        </p:txBody>
      </p:sp>
      <p:sp>
        <p:nvSpPr>
          <p:cNvPr id="20482" name="Inhaltsplatzhalter 2"/>
          <p:cNvSpPr>
            <a:spLocks noGrp="1"/>
          </p:cNvSpPr>
          <p:nvPr>
            <p:ph idx="1"/>
          </p:nvPr>
        </p:nvSpPr>
        <p:spPr/>
        <p:txBody>
          <a:bodyPr/>
          <a:lstStyle/>
          <a:p>
            <a:pPr eaLnBrk="1" hangingPunct="1">
              <a:buFont typeface="Arial" charset="0"/>
              <a:buNone/>
            </a:pPr>
            <a:r>
              <a:rPr lang="de-DE" smtClean="0"/>
              <a:t>	</a:t>
            </a:r>
            <a:r>
              <a:rPr lang="de-DE" sz="2800" smtClean="0"/>
              <a:t>Prüfungsvorbereitung</a:t>
            </a:r>
            <a:r>
              <a:rPr lang="de-DE" smtClean="0"/>
              <a:t> </a:t>
            </a:r>
            <a:br>
              <a:rPr lang="de-DE" smtClean="0"/>
            </a:br>
            <a:endParaRPr lang="de-DE" smtClean="0"/>
          </a:p>
          <a:p>
            <a:pPr eaLnBrk="1" hangingPunct="1"/>
            <a:r>
              <a:rPr lang="de-AT" sz="2000" smtClean="0"/>
              <a:t>Selbststudium: Absprache des Lernstoffes / der Literatur </a:t>
            </a:r>
            <a:r>
              <a:rPr lang="de-DE" sz="2000" smtClean="0"/>
              <a:t>mit der Prüferin / dem Prüfer (Homepage!) </a:t>
            </a:r>
          </a:p>
          <a:p>
            <a:pPr eaLnBrk="1" hangingPunct="1">
              <a:buFont typeface="Arial" charset="0"/>
              <a:buNone/>
            </a:pPr>
            <a:endParaRPr lang="de-DE" sz="2000" smtClean="0"/>
          </a:p>
          <a:p>
            <a:pPr eaLnBrk="1" hangingPunct="1"/>
            <a:r>
              <a:rPr lang="de-AT" sz="2000" smtClean="0"/>
              <a:t>Besuch von Vorbereitungslehrgängen an externen Bildungseinrichtungen (z.B. Berufsförderungsinstitut)</a:t>
            </a:r>
            <a:br>
              <a:rPr lang="de-AT" sz="2000" smtClean="0"/>
            </a:br>
            <a:endParaRPr lang="de-AT" sz="2000" smtClean="0"/>
          </a:p>
          <a:p>
            <a:pPr eaLnBrk="1" hangingPunct="1">
              <a:buFont typeface="Arial" charset="0"/>
              <a:buNone/>
            </a:pPr>
            <a:r>
              <a:rPr lang="de-AT" sz="2000" smtClean="0"/>
              <a:t>	</a:t>
            </a:r>
            <a:endParaRPr lang="de-DE"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e-AT" smtClean="0"/>
              <a:t>Schritt 8</a:t>
            </a:r>
            <a:endParaRPr lang="de-DE" smtClean="0"/>
          </a:p>
        </p:txBody>
      </p:sp>
      <p:sp>
        <p:nvSpPr>
          <p:cNvPr id="21506" name="Inhaltsplatzhalter 2"/>
          <p:cNvSpPr>
            <a:spLocks noGrp="1"/>
          </p:cNvSpPr>
          <p:nvPr>
            <p:ph idx="1"/>
          </p:nvPr>
        </p:nvSpPr>
        <p:spPr/>
        <p:txBody>
          <a:bodyPr/>
          <a:lstStyle/>
          <a:p>
            <a:pPr eaLnBrk="1" hangingPunct="1">
              <a:buFont typeface="Arial" charset="0"/>
              <a:buNone/>
            </a:pPr>
            <a:r>
              <a:rPr lang="de-DE" smtClean="0"/>
              <a:t>	</a:t>
            </a:r>
            <a:r>
              <a:rPr lang="de-DE" sz="2800" smtClean="0"/>
              <a:t>Prüfungsanmeldung </a:t>
            </a:r>
          </a:p>
          <a:p>
            <a:pPr eaLnBrk="1" hangingPunct="1">
              <a:buFont typeface="Arial" charset="0"/>
              <a:buNone/>
            </a:pPr>
            <a:r>
              <a:rPr lang="de-AT" smtClean="0"/>
              <a:t>	</a:t>
            </a:r>
            <a:r>
              <a:rPr lang="de-AT" sz="2000" smtClean="0"/>
              <a:t>erfolgt…</a:t>
            </a:r>
          </a:p>
          <a:p>
            <a:pPr eaLnBrk="1" hangingPunct="1">
              <a:buFont typeface="Arial" charset="0"/>
              <a:buNone/>
            </a:pPr>
            <a:r>
              <a:rPr lang="de-AT" sz="2000" smtClean="0"/>
              <a:t>	…</a:t>
            </a:r>
            <a:r>
              <a:rPr lang="de-DE" sz="2000" smtClean="0"/>
              <a:t>für </a:t>
            </a:r>
            <a:r>
              <a:rPr lang="de-DE" sz="2000" b="1" smtClean="0"/>
              <a:t>schriftliche Prüfungen bzw. Prüfungsteile</a:t>
            </a:r>
            <a:r>
              <a:rPr lang="de-DE" sz="2000" smtClean="0"/>
              <a:t> (Aufsatz über ein allgemeines Thema und schriftliche Pflichtfachprüfungen)</a:t>
            </a:r>
            <a:r>
              <a:rPr lang="de-AT" sz="2000" smtClean="0"/>
              <a:t> in der </a:t>
            </a:r>
            <a:r>
              <a:rPr lang="de-DE" sz="2000" smtClean="0"/>
              <a:t>Studienabteilung,</a:t>
            </a:r>
            <a:r>
              <a:rPr lang="de-DE" sz="2000" b="1" smtClean="0"/>
              <a:t> Referat für Studienberechtigungsprüfungen </a:t>
            </a:r>
            <a:r>
              <a:rPr lang="de-DE" sz="2000" smtClean="0"/>
              <a:t>persönlich, telefonisch oder auf elektronischem Wege</a:t>
            </a:r>
            <a:r>
              <a:rPr lang="de-DE" sz="2000" b="1" smtClean="0"/>
              <a:t> </a:t>
            </a:r>
            <a:r>
              <a:rPr lang="de-DE" sz="2000" smtClean="0"/>
              <a:t>zu den Prüfungsterminen laut Aushang des Referats für Studienberechtigungsprüfungen oder der </a:t>
            </a:r>
            <a:r>
              <a:rPr lang="de-DE" sz="2000" smtClean="0">
                <a:hlinkClick r:id="rId2"/>
              </a:rPr>
              <a:t>Homepage</a:t>
            </a:r>
            <a:endParaRPr lang="de-DE" sz="2000" smtClean="0"/>
          </a:p>
          <a:p>
            <a:pPr eaLnBrk="1" hangingPunct="1">
              <a:buFont typeface="Arial" charset="0"/>
              <a:buNone/>
            </a:pPr>
            <a:endParaRPr lang="de-DE" sz="2000" smtClean="0"/>
          </a:p>
          <a:p>
            <a:pPr eaLnBrk="1" hangingPunct="1">
              <a:buFont typeface="Arial" charset="0"/>
              <a:buNone/>
            </a:pPr>
            <a:r>
              <a:rPr lang="de-DE" sz="2000" smtClean="0"/>
              <a:t> 	…für </a:t>
            </a:r>
            <a:r>
              <a:rPr lang="de-DE" sz="2000" b="1" smtClean="0"/>
              <a:t>mündliche</a:t>
            </a:r>
            <a:r>
              <a:rPr lang="de-DE" sz="2000" smtClean="0"/>
              <a:t> </a:t>
            </a:r>
            <a:r>
              <a:rPr lang="de-DE" sz="2000" b="1" smtClean="0"/>
              <a:t>Prüfungen bzw. Prüfungsteile und Wahlfachprüfung/en</a:t>
            </a:r>
            <a:r>
              <a:rPr lang="de-DE" sz="2000" smtClean="0"/>
              <a:t> direkt bei </a:t>
            </a:r>
            <a:r>
              <a:rPr lang="de-DE" sz="2000" b="1" smtClean="0"/>
              <a:t>der Prüferin / </a:t>
            </a:r>
            <a:r>
              <a:rPr lang="de-DE" sz="2000" smtClean="0"/>
              <a:t>beim </a:t>
            </a:r>
            <a:r>
              <a:rPr lang="de-DE" sz="2000" b="1" smtClean="0"/>
              <a:t>Prüfer </a:t>
            </a:r>
            <a:r>
              <a:rPr lang="de-DE" sz="2000" smtClean="0"/>
              <a:t>(individuelle Terminvereinbarung)</a:t>
            </a:r>
          </a:p>
          <a:p>
            <a:pPr eaLnBrk="1" hangingPunct="1">
              <a:buFont typeface="Arial" charset="0"/>
              <a:buNone/>
            </a:pPr>
            <a:endParaRPr lang="de-AT" sz="2000" b="1" smtClean="0"/>
          </a:p>
          <a:p>
            <a:pPr eaLnBrk="1" hangingPunct="1">
              <a:buFont typeface="Arial" charset="0"/>
              <a:buNone/>
            </a:pPr>
            <a:r>
              <a:rPr lang="de-DE" sz="20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Words>
  <Application>Microsoft Office PowerPoint</Application>
  <PresentationFormat>Bildschirmpräsentation (4:3)</PresentationFormat>
  <Paragraphs>68</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Larissa-Design</vt:lpstr>
      <vt:lpstr>Schritt für Schritt zur Studienberechtigungsprüfung</vt:lpstr>
      <vt:lpstr>Schritt 1 </vt:lpstr>
      <vt:lpstr>Schritt 2</vt:lpstr>
      <vt:lpstr>Schritt 3</vt:lpstr>
      <vt:lpstr>Schritt 4</vt:lpstr>
      <vt:lpstr>Schritt 5</vt:lpstr>
      <vt:lpstr>Schritt 6</vt:lpstr>
      <vt:lpstr>Schritt 7</vt:lpstr>
      <vt:lpstr>Schritt 8</vt:lpstr>
      <vt:lpstr>Schritt 9</vt:lpstr>
      <vt:lpstr>Schritt 10</vt:lpstr>
    </vt:vector>
  </TitlesOfParts>
  <Company>ZID Universitaet Innsbruck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Schritt für Schritt zur Studienberechtigungsprüfung</dc:title>
  <dc:creator>Administrator</dc:creator>
  <cp:lastModifiedBy>Spiegl, Andrea</cp:lastModifiedBy>
  <cp:revision>86</cp:revision>
  <dcterms:created xsi:type="dcterms:W3CDTF">2011-02-22T10:25:33Z</dcterms:created>
  <dcterms:modified xsi:type="dcterms:W3CDTF">2013-10-01T14:05:46Z</dcterms:modified>
</cp:coreProperties>
</file>