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7" r:id="rId3"/>
    <p:sldId id="295" r:id="rId4"/>
    <p:sldId id="296" r:id="rId5"/>
    <p:sldId id="297" r:id="rId6"/>
    <p:sldId id="260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293" r:id="rId21"/>
    <p:sldId id="311" r:id="rId22"/>
    <p:sldId id="312" r:id="rId23"/>
    <p:sldId id="313" r:id="rId24"/>
    <p:sldId id="262" r:id="rId25"/>
    <p:sldId id="314" r:id="rId26"/>
    <p:sldId id="315" r:id="rId27"/>
    <p:sldId id="316" r:id="rId28"/>
  </p:sldIdLst>
  <p:sldSz cx="9144000" cy="6858000" type="screen4x3"/>
  <p:notesSz cx="6797675" cy="9874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D77D"/>
    <a:srgbClr val="D5FBE1"/>
    <a:srgbClr val="FFFF66"/>
    <a:srgbClr val="F2FDF7"/>
    <a:srgbClr val="800040"/>
    <a:srgbClr val="FF0080"/>
    <a:srgbClr val="5D7E9D"/>
    <a:srgbClr val="191919"/>
    <a:srgbClr val="FFFDDD"/>
    <a:srgbClr val="CEC3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8" autoAdjust="0"/>
    <p:restoredTop sz="92980" autoAdjust="0"/>
  </p:normalViewPr>
  <p:slideViewPr>
    <p:cSldViewPr snapToObjects="1">
      <p:cViewPr>
        <p:scale>
          <a:sx n="100" d="100"/>
          <a:sy n="100" d="100"/>
        </p:scale>
        <p:origin x="-2112" y="-198"/>
      </p:cViewPr>
      <p:guideLst>
        <p:guide orient="horz"/>
        <p:guide orient="horz" pos="192"/>
        <p:guide orient="horz" pos="96"/>
        <p:guide/>
        <p:guide pos="48"/>
        <p:guide pos="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06" tIns="45903" rIns="91806" bIns="4590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7" y="0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06" tIns="45903" rIns="91806" bIns="4590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537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06" tIns="45903" rIns="91806" bIns="4590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7" y="9380537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06" tIns="45903" rIns="91806" bIns="4590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569AC57-721F-4840-B29E-2070452FFBF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2731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06" tIns="45903" rIns="91806" bIns="4590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4" y="0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06" tIns="45903" rIns="91806" bIns="4590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41363"/>
            <a:ext cx="49371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690269"/>
            <a:ext cx="5438140" cy="444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06" tIns="45903" rIns="91806" bIns="459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823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06" tIns="45903" rIns="91806" bIns="4590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4" y="9378823"/>
            <a:ext cx="2945659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06" tIns="45903" rIns="91806" bIns="4590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04524DE-AB6B-4220-AD61-B664D070D6DD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977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6A5A948-A293-40B9-A514-D1DA4AF96AD9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C16332-97A1-4518-968A-1A90DF1E3FFF}" type="slidenum">
              <a:rPr lang="en-US" smtClean="0"/>
              <a:pPr eaLnBrk="1" hangingPunct="1"/>
              <a:t>10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C16332-97A1-4518-968A-1A90DF1E3FFF}" type="slidenum">
              <a:rPr lang="en-US" smtClean="0"/>
              <a:pPr eaLnBrk="1" hangingPunct="1"/>
              <a:t>11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C16332-97A1-4518-968A-1A90DF1E3FFF}" type="slidenum">
              <a:rPr lang="en-US" smtClean="0"/>
              <a:pPr eaLnBrk="1" hangingPunct="1"/>
              <a:t>12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C16332-97A1-4518-968A-1A90DF1E3FFF}" type="slidenum">
              <a:rPr lang="en-US" smtClean="0"/>
              <a:pPr eaLnBrk="1" hangingPunct="1"/>
              <a:t>13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C16332-97A1-4518-968A-1A90DF1E3FFF}" type="slidenum">
              <a:rPr lang="en-US" smtClean="0"/>
              <a:pPr eaLnBrk="1" hangingPunct="1"/>
              <a:t>14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C16332-97A1-4518-968A-1A90DF1E3FFF}" type="slidenum">
              <a:rPr lang="en-US" smtClean="0"/>
              <a:pPr eaLnBrk="1" hangingPunct="1"/>
              <a:t>15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C16332-97A1-4518-968A-1A90DF1E3FFF}" type="slidenum">
              <a:rPr lang="en-US" smtClean="0"/>
              <a:pPr eaLnBrk="1" hangingPunct="1"/>
              <a:t>16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C16332-97A1-4518-968A-1A90DF1E3FFF}" type="slidenum">
              <a:rPr lang="en-US" smtClean="0"/>
              <a:pPr eaLnBrk="1" hangingPunct="1"/>
              <a:t>17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C16332-97A1-4518-968A-1A90DF1E3FFF}" type="slidenum">
              <a:rPr lang="en-US" smtClean="0"/>
              <a:pPr eaLnBrk="1" hangingPunct="1"/>
              <a:t>18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C16332-97A1-4518-968A-1A90DF1E3FFF}" type="slidenum">
              <a:rPr lang="en-US" smtClean="0"/>
              <a:pPr eaLnBrk="1" hangingPunct="1"/>
              <a:t>19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80DF389-799E-4620-9E66-B0B2258F1610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F080495-408E-48D8-B863-959DB1ACB494}" type="slidenum">
              <a:rPr lang="en-US" smtClean="0"/>
              <a:pPr eaLnBrk="1" hangingPunct="1"/>
              <a:t>20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F080495-408E-48D8-B863-959DB1ACB494}" type="slidenum">
              <a:rPr lang="en-US" smtClean="0"/>
              <a:pPr eaLnBrk="1" hangingPunct="1"/>
              <a:t>21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F080495-408E-48D8-B863-959DB1ACB494}" type="slidenum">
              <a:rPr lang="en-US" smtClean="0"/>
              <a:pPr eaLnBrk="1" hangingPunct="1"/>
              <a:t>22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F080495-408E-48D8-B863-959DB1ACB494}" type="slidenum">
              <a:rPr lang="en-US" smtClean="0"/>
              <a:pPr eaLnBrk="1" hangingPunct="1"/>
              <a:t>23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2379CB-34FD-40C6-89F1-EBAA0AEBEE00}" type="slidenum">
              <a:rPr lang="en-US" smtClean="0"/>
              <a:pPr eaLnBrk="1" hangingPunct="1"/>
              <a:t>24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2379CB-34FD-40C6-89F1-EBAA0AEBEE00}" type="slidenum">
              <a:rPr lang="en-US" smtClean="0"/>
              <a:pPr eaLnBrk="1" hangingPunct="1"/>
              <a:t>25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2379CB-34FD-40C6-89F1-EBAA0AEBEE00}" type="slidenum">
              <a:rPr lang="en-US" smtClean="0"/>
              <a:pPr eaLnBrk="1" hangingPunct="1"/>
              <a:t>26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2379CB-34FD-40C6-89F1-EBAA0AEBEE00}" type="slidenum">
              <a:rPr lang="en-US" smtClean="0"/>
              <a:pPr eaLnBrk="1" hangingPunct="1"/>
              <a:t>27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80DF389-799E-4620-9E66-B0B2258F1610}" type="slidenum">
              <a:rPr lang="en-US" smtClean="0"/>
              <a:pPr eaLnBrk="1" hangingPunct="1"/>
              <a:t>3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80DF389-799E-4620-9E66-B0B2258F1610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80DF389-799E-4620-9E66-B0B2258F1610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C16332-97A1-4518-968A-1A90DF1E3FFF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C16332-97A1-4518-968A-1A90DF1E3FFF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C16332-97A1-4518-968A-1A90DF1E3FFF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5922" indent="-28689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7572" indent="-229514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6601" indent="-229514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65630" indent="-229514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C16332-97A1-4518-968A-1A90DF1E3FFF}" type="slidenum">
              <a:rPr lang="en-US" smtClean="0"/>
              <a:pPr eaLnBrk="1" hangingPunct="1"/>
              <a:t>9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7525"/>
            <a:ext cx="18415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GB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697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5275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95CB1-C58F-4C3E-A86A-F3EC73439A9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36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D4F63-3F8D-4B4B-9C38-5EC540193B1F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39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4926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4926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F4960-1A9A-464E-9CED-8C1FC98AE7E8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758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iagrammplatzhalter 2"/>
          <p:cNvSpPr>
            <a:spLocks noGrp="1"/>
          </p:cNvSpPr>
          <p:nvPr>
            <p:ph type="chart" idx="1"/>
          </p:nvPr>
        </p:nvSpPr>
        <p:spPr>
          <a:xfrm>
            <a:off x="457200" y="1066801"/>
            <a:ext cx="8229600" cy="3700463"/>
          </a:xfr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AC7023-01DF-440C-A736-3D4CBBE0950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54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066801"/>
            <a:ext cx="4038600" cy="37004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066801"/>
            <a:ext cx="4038600" cy="37004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6D7D2-205D-4F6F-BF64-C106C8FFF2E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69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205E4-DCC3-4739-B008-BDBA88F339E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148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40D12-E17A-4113-BD19-A0E054D949F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08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066801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066801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1725B-3612-4F0D-9001-E4464D82A95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77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0A85D-79FA-46D8-BCF5-CF576626D19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0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B02EE-D26E-4079-8E87-FE1D686AC72D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6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78ADF-5B23-483F-8C01-14B8BC61321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56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A3B2C-1C8E-428C-B3CC-26C6DEE7714D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39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0744A-F253-42CB-80FD-1B767E3FF160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85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370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A7B471E-EB15-4E2C-80AF-424B2C0504A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2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01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0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99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 Box 93"/>
          <p:cNvSpPr txBox="1">
            <a:spLocks noChangeArrowheads="1"/>
          </p:cNvSpPr>
          <p:nvPr/>
        </p:nvSpPr>
        <p:spPr bwMode="auto">
          <a:xfrm>
            <a:off x="3124200" y="442913"/>
            <a:ext cx="5105400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9600" b="1">
                <a:solidFill>
                  <a:srgbClr val="FF0080"/>
                </a:solidFill>
              </a:rPr>
              <a:t>WINTER</a:t>
            </a:r>
            <a:endParaRPr lang="en-US" sz="9600">
              <a:solidFill>
                <a:srgbClr val="FF0080"/>
              </a:solidFill>
            </a:endParaRPr>
          </a:p>
        </p:txBody>
      </p:sp>
      <p:sp>
        <p:nvSpPr>
          <p:cNvPr id="3079" name="Text Box 90"/>
          <p:cNvSpPr txBox="1">
            <a:spLocks noChangeArrowheads="1"/>
          </p:cNvSpPr>
          <p:nvPr/>
        </p:nvSpPr>
        <p:spPr bwMode="auto">
          <a:xfrm>
            <a:off x="3352800" y="1677988"/>
            <a:ext cx="21336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chemeClr val="bg2"/>
                </a:solidFill>
              </a:rPr>
              <a:t>Template</a:t>
            </a:r>
            <a:endParaRPr lang="en-US"/>
          </a:p>
        </p:txBody>
      </p:sp>
      <p:pic>
        <p:nvPicPr>
          <p:cNvPr id="3080" name="Picture 98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Text Box 103"/>
          <p:cNvSpPr txBox="1">
            <a:spLocks noChangeArrowheads="1"/>
          </p:cNvSpPr>
          <p:nvPr/>
        </p:nvSpPr>
        <p:spPr bwMode="auto">
          <a:xfrm>
            <a:off x="533400" y="1509713"/>
            <a:ext cx="7924800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4800" dirty="0" smtClean="0">
                <a:solidFill>
                  <a:schemeClr val="tx2"/>
                </a:solidFill>
              </a:rPr>
              <a:t>Die Rolle des Verteidigers</a:t>
            </a:r>
          </a:p>
          <a:p>
            <a:r>
              <a:rPr lang="de-DE" sz="4800" dirty="0" smtClean="0">
                <a:solidFill>
                  <a:schemeClr val="tx2"/>
                </a:solidFill>
              </a:rPr>
              <a:t>im Finanzstrafverfahren</a:t>
            </a:r>
          </a:p>
          <a:p>
            <a:endParaRPr lang="de-DE" sz="1400" dirty="0" smtClean="0">
              <a:solidFill>
                <a:schemeClr val="tx2"/>
              </a:solidFill>
            </a:endParaRPr>
          </a:p>
          <a:p>
            <a:r>
              <a:rPr lang="de-DE" sz="1400" dirty="0" smtClean="0">
                <a:solidFill>
                  <a:schemeClr val="tx2"/>
                </a:solidFill>
              </a:rPr>
              <a:t>Symposion Finanzstrafrecht 2013, Spital am </a:t>
            </a:r>
            <a:r>
              <a:rPr lang="de-DE" sz="1400" dirty="0" err="1" smtClean="0">
                <a:solidFill>
                  <a:schemeClr val="tx2"/>
                </a:solidFill>
              </a:rPr>
              <a:t>Pyhrn</a:t>
            </a:r>
            <a:r>
              <a:rPr lang="de-DE" sz="1400" dirty="0" smtClean="0">
                <a:solidFill>
                  <a:schemeClr val="tx2"/>
                </a:solidFill>
              </a:rPr>
              <a:t> 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082" name="Rectangle 105"/>
          <p:cNvSpPr>
            <a:spLocks noChangeArrowheads="1"/>
          </p:cNvSpPr>
          <p:nvPr/>
        </p:nvSpPr>
        <p:spPr bwMode="auto">
          <a:xfrm>
            <a:off x="5715000" y="166688"/>
            <a:ext cx="1447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3083" name="Text Box 110"/>
          <p:cNvSpPr txBox="1">
            <a:spLocks noChangeArrowheads="1"/>
          </p:cNvSpPr>
          <p:nvPr/>
        </p:nvSpPr>
        <p:spPr bwMode="auto">
          <a:xfrm rot="5400000">
            <a:off x="4194969" y="4229894"/>
            <a:ext cx="20955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/>
              <a:t>Univ.-Prof. Dr. </a:t>
            </a:r>
            <a:r>
              <a:rPr lang="en-US" sz="2200" smtClean="0"/>
              <a:t>Andreas Scheil</a:t>
            </a:r>
            <a:endParaRPr lang="en-US" sz="220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8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9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6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8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1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68"/>
          <a:stretch>
            <a:fillRect/>
          </a:stretch>
        </p:blipFill>
        <p:spPr bwMode="auto">
          <a:xfrm>
            <a:off x="0" y="0"/>
            <a:ext cx="18669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2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16806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72"/>
          <p:cNvSpPr txBox="1">
            <a:spLocks noChangeArrowheads="1"/>
          </p:cNvSpPr>
          <p:nvPr/>
        </p:nvSpPr>
        <p:spPr bwMode="auto">
          <a:xfrm>
            <a:off x="69342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09</a:t>
            </a:r>
          </a:p>
        </p:txBody>
      </p:sp>
      <p:sp>
        <p:nvSpPr>
          <p:cNvPr id="9" name="Text Box 46"/>
          <p:cNvSpPr txBox="1">
            <a:spLocks noChangeArrowheads="1"/>
          </p:cNvSpPr>
          <p:nvPr/>
        </p:nvSpPr>
        <p:spPr bwMode="auto">
          <a:xfrm>
            <a:off x="1439652" y="1394706"/>
            <a:ext cx="6926262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b="1" dirty="0"/>
              <a:t>Wahlverteidiger, Amtsverteidiger und </a:t>
            </a:r>
            <a:r>
              <a:rPr lang="de-DE" sz="2000" b="1" dirty="0" smtClean="0"/>
              <a:t>Verfahrenshilfeverteidiger</a:t>
            </a:r>
          </a:p>
          <a:p>
            <a:endParaRPr lang="de-DE" sz="2000" dirty="0"/>
          </a:p>
          <a:p>
            <a:r>
              <a:rPr lang="de-DE" sz="2000" b="1" dirty="0"/>
              <a:t>Wahlverteidiger</a:t>
            </a:r>
            <a:r>
              <a:rPr lang="de-DE" sz="2000" dirty="0"/>
              <a:t>: B kann frei (auch mehrere) Verteidiger wählen, freilich darf dadurch keine unangemessene Verzögerung durch Verteidigerwechsel (§ 58/3 StPO; </a:t>
            </a:r>
            <a:r>
              <a:rPr lang="de-DE" sz="2000" dirty="0" smtClean="0"/>
              <a:t>FinStrG schweigt dazu)</a:t>
            </a:r>
          </a:p>
          <a:p>
            <a:endParaRPr lang="de-DE" sz="2000" dirty="0"/>
          </a:p>
          <a:p>
            <a:r>
              <a:rPr lang="de-DE" sz="2000" dirty="0" smtClean="0"/>
              <a:t>Bei </a:t>
            </a:r>
            <a:r>
              <a:rPr lang="de-DE" sz="2000" dirty="0"/>
              <a:t>Fristauslösung durch Zustellung einer Entscheidung keine Hemmung des Fristlaufs durch Kündigung/Wechsel des V (§ 63/2 StPO) und Pflicht des V, den B vor verfahrensrechtlichen Nachteilen zu schützen und Verfahrenshandlungen vorzunehmen, es sei denn ausdrückliche Untersagung (§ 63/2 StPO, § 11/3 RAO).</a:t>
            </a:r>
          </a:p>
        </p:txBody>
      </p:sp>
    </p:spTree>
    <p:extLst>
      <p:ext uri="{BB962C8B-B14F-4D97-AF65-F5344CB8AC3E}">
        <p14:creationId xmlns:p14="http://schemas.microsoft.com/office/powerpoint/2010/main" val="11379848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8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9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6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8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1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68"/>
          <a:stretch>
            <a:fillRect/>
          </a:stretch>
        </p:blipFill>
        <p:spPr bwMode="auto">
          <a:xfrm>
            <a:off x="0" y="0"/>
            <a:ext cx="18669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2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16806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72"/>
          <p:cNvSpPr txBox="1">
            <a:spLocks noChangeArrowheads="1"/>
          </p:cNvSpPr>
          <p:nvPr/>
        </p:nvSpPr>
        <p:spPr bwMode="auto">
          <a:xfrm>
            <a:off x="69342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10</a:t>
            </a:r>
          </a:p>
        </p:txBody>
      </p:sp>
      <p:sp>
        <p:nvSpPr>
          <p:cNvPr id="9" name="Text Box 46"/>
          <p:cNvSpPr txBox="1">
            <a:spLocks noChangeArrowheads="1"/>
          </p:cNvSpPr>
          <p:nvPr/>
        </p:nvSpPr>
        <p:spPr bwMode="auto">
          <a:xfrm>
            <a:off x="1439652" y="1394706"/>
            <a:ext cx="6926262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b="1" dirty="0"/>
              <a:t>Notwendige Verteidigung im </a:t>
            </a:r>
            <a:r>
              <a:rPr lang="de-DE" sz="2000" b="1" dirty="0" err="1"/>
              <a:t>ger</a:t>
            </a:r>
            <a:r>
              <a:rPr lang="de-DE" sz="2000" b="1" dirty="0"/>
              <a:t>. Finanzstrafverfahren</a:t>
            </a:r>
            <a:endParaRPr lang="de-DE" sz="2000" dirty="0"/>
          </a:p>
          <a:p>
            <a:endParaRPr lang="de-DE" sz="2000" dirty="0" smtClean="0"/>
          </a:p>
          <a:p>
            <a:r>
              <a:rPr lang="de-DE" sz="2000" dirty="0" smtClean="0"/>
              <a:t>B </a:t>
            </a:r>
            <a:r>
              <a:rPr lang="de-DE" sz="2000" dirty="0"/>
              <a:t>muss sich eines Verteidigers bedienen im </a:t>
            </a:r>
            <a:r>
              <a:rPr lang="de-DE" sz="2000" dirty="0" err="1"/>
              <a:t>ger</a:t>
            </a:r>
            <a:r>
              <a:rPr lang="de-DE" sz="2000" dirty="0"/>
              <a:t>. Finanzstrafverfahren: während Untersuchungshaft, Hauptverhandlung vor Schöffengericht, Rechtsmittelverfahren über Urteile der </a:t>
            </a:r>
            <a:r>
              <a:rPr lang="de-DE" sz="2000" dirty="0" err="1"/>
              <a:t>SchöffenG</a:t>
            </a:r>
            <a:r>
              <a:rPr lang="de-DE" sz="2000" dirty="0"/>
              <a:t> (§ 61/1/1, 4 und 6 StPO). </a:t>
            </a:r>
          </a:p>
          <a:p>
            <a:endParaRPr lang="de-DE" sz="2000" b="1" dirty="0" smtClean="0"/>
          </a:p>
          <a:p>
            <a:r>
              <a:rPr lang="de-DE" sz="2000" b="1" dirty="0" smtClean="0"/>
              <a:t>Keine </a:t>
            </a:r>
            <a:r>
              <a:rPr lang="de-DE" sz="2000" b="1" dirty="0"/>
              <a:t>notwendige Verteidigung im verw. Finanzstrafverfahren </a:t>
            </a:r>
            <a:r>
              <a:rPr lang="de-DE" sz="2000" dirty="0"/>
              <a:t>(ausgenommen Jugendliche, </a:t>
            </a:r>
            <a:endParaRPr lang="de-DE" sz="2000" dirty="0" smtClean="0"/>
          </a:p>
          <a:p>
            <a:r>
              <a:rPr lang="de-DE" sz="2000" dirty="0" smtClean="0"/>
              <a:t>§ 180/2 </a:t>
            </a:r>
            <a:r>
              <a:rPr lang="de-DE" sz="2000" dirty="0"/>
              <a:t>FinStrG)</a:t>
            </a:r>
          </a:p>
        </p:txBody>
      </p:sp>
    </p:spTree>
    <p:extLst>
      <p:ext uri="{BB962C8B-B14F-4D97-AF65-F5344CB8AC3E}">
        <p14:creationId xmlns:p14="http://schemas.microsoft.com/office/powerpoint/2010/main" val="12226212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8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9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6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8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1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68"/>
          <a:stretch>
            <a:fillRect/>
          </a:stretch>
        </p:blipFill>
        <p:spPr bwMode="auto">
          <a:xfrm>
            <a:off x="0" y="0"/>
            <a:ext cx="18669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2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16806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72"/>
          <p:cNvSpPr txBox="1">
            <a:spLocks noChangeArrowheads="1"/>
          </p:cNvSpPr>
          <p:nvPr/>
        </p:nvSpPr>
        <p:spPr bwMode="auto">
          <a:xfrm>
            <a:off x="69342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11</a:t>
            </a:r>
          </a:p>
        </p:txBody>
      </p:sp>
      <p:sp>
        <p:nvSpPr>
          <p:cNvPr id="9" name="Text Box 46"/>
          <p:cNvSpPr txBox="1">
            <a:spLocks noChangeArrowheads="1"/>
          </p:cNvSpPr>
          <p:nvPr/>
        </p:nvSpPr>
        <p:spPr bwMode="auto">
          <a:xfrm>
            <a:off x="1439652" y="1394706"/>
            <a:ext cx="6926262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b="1" dirty="0"/>
              <a:t>Amtsverteidiger </a:t>
            </a:r>
            <a:r>
              <a:rPr lang="de-DE" sz="2000" dirty="0"/>
              <a:t>bei Unterlassung der Bestellung eines Wahlverteidigers im Falle notwendiger Verteidigung (§ 61/3 StPO); und auf </a:t>
            </a:r>
            <a:r>
              <a:rPr lang="de-DE" sz="2000" b="1" dirty="0"/>
              <a:t>Antrag des B</a:t>
            </a:r>
            <a:r>
              <a:rPr lang="de-DE" sz="2000" dirty="0"/>
              <a:t> </a:t>
            </a:r>
            <a:r>
              <a:rPr lang="de-DE" sz="2000" b="1" dirty="0"/>
              <a:t>Verfahrenshilfeverteidiger</a:t>
            </a:r>
            <a:r>
              <a:rPr lang="de-DE" sz="2000" dirty="0"/>
              <a:t> bei Beeinträchtigung des notwendigen Unterhalts einfacher Lebensführung im Interesse der Rechtspflege und zweckentsprechender Verteidigung, insbesondere bei notwendiger Verteidigung und bei „schwieriger Sach- oder Rechtslage“ wie umfangreiches Beweisverfahren, schwierige Rechtsfragen, Drohung schwerwiegender Sanktionen (§ 61/2 StPO). </a:t>
            </a:r>
            <a:endParaRPr lang="de-DE" sz="2000" dirty="0" smtClean="0"/>
          </a:p>
          <a:p>
            <a:endParaRPr lang="de-DE" sz="2000" dirty="0"/>
          </a:p>
          <a:p>
            <a:r>
              <a:rPr lang="de-DE" sz="2000" dirty="0" smtClean="0"/>
              <a:t>Letzteres </a:t>
            </a:r>
            <a:r>
              <a:rPr lang="de-DE" sz="2000" dirty="0"/>
              <a:t>auch im (obligatorischen wie fakultativen) Spruchsenatsverfahren (§ 77/3 FinStrG).</a:t>
            </a:r>
          </a:p>
        </p:txBody>
      </p:sp>
    </p:spTree>
    <p:extLst>
      <p:ext uri="{BB962C8B-B14F-4D97-AF65-F5344CB8AC3E}">
        <p14:creationId xmlns:p14="http://schemas.microsoft.com/office/powerpoint/2010/main" val="8383763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8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9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6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8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1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68"/>
          <a:stretch>
            <a:fillRect/>
          </a:stretch>
        </p:blipFill>
        <p:spPr bwMode="auto">
          <a:xfrm>
            <a:off x="0" y="0"/>
            <a:ext cx="18669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2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16806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72"/>
          <p:cNvSpPr txBox="1">
            <a:spLocks noChangeArrowheads="1"/>
          </p:cNvSpPr>
          <p:nvPr/>
        </p:nvSpPr>
        <p:spPr bwMode="auto">
          <a:xfrm>
            <a:off x="69342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12</a:t>
            </a:r>
          </a:p>
        </p:txBody>
      </p:sp>
      <p:sp>
        <p:nvSpPr>
          <p:cNvPr id="9" name="Text Box 46"/>
          <p:cNvSpPr txBox="1">
            <a:spLocks noChangeArrowheads="1"/>
          </p:cNvSpPr>
          <p:nvPr/>
        </p:nvSpPr>
        <p:spPr bwMode="auto">
          <a:xfrm>
            <a:off x="1439652" y="1394706"/>
            <a:ext cx="6926262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dirty="0"/>
              <a:t>Bestellung eines </a:t>
            </a:r>
            <a:r>
              <a:rPr lang="de-DE" sz="2000" b="1" dirty="0"/>
              <a:t>Rechtsanwalts</a:t>
            </a:r>
            <a:r>
              <a:rPr lang="de-DE" sz="2000" dirty="0"/>
              <a:t> als Verfahrenshilfeverteidiger durch Rechtsanwaltskammer im </a:t>
            </a:r>
            <a:r>
              <a:rPr lang="de-DE" sz="2000" dirty="0" err="1"/>
              <a:t>ger</a:t>
            </a:r>
            <a:r>
              <a:rPr lang="de-DE" sz="2000" dirty="0"/>
              <a:t>. Finanzstrafverfahren, </a:t>
            </a:r>
            <a:endParaRPr lang="de-DE" sz="2000" dirty="0" smtClean="0"/>
          </a:p>
          <a:p>
            <a:endParaRPr lang="de-DE" sz="2000" dirty="0"/>
          </a:p>
          <a:p>
            <a:r>
              <a:rPr lang="de-DE" sz="2000" dirty="0" smtClean="0"/>
              <a:t>eines </a:t>
            </a:r>
            <a:r>
              <a:rPr lang="de-DE" sz="2000" b="1" dirty="0"/>
              <a:t>Wirtschaftstreuhänders</a:t>
            </a:r>
            <a:r>
              <a:rPr lang="de-DE" sz="2000" dirty="0"/>
              <a:t> (kein Anspruch auf einen Rechtsanwalt) im verw. Finanzstrafverfahren durch Kammer der Wirtschaftstreuhänder, die – anders als Rechtsanwaltskammer – dem Verfahrenshilfeverteidiger ein Honorar zahlt (§ 77/4 FinStrG). </a:t>
            </a:r>
            <a:endParaRPr lang="de-DE" sz="2000" dirty="0" smtClean="0"/>
          </a:p>
          <a:p>
            <a:endParaRPr lang="de-DE" sz="2000" dirty="0"/>
          </a:p>
          <a:p>
            <a:r>
              <a:rPr lang="de-DE" sz="2000" dirty="0" smtClean="0"/>
              <a:t>Sofern </a:t>
            </a:r>
            <a:r>
              <a:rPr lang="de-DE" sz="2000" dirty="0"/>
              <a:t>keine Interessenskonflikte bestehen, können mehreren B ein Verfahrenshilfeverteidiger bestellt werden (§ 77/5 FinStrG; § 62/3 StPO).</a:t>
            </a:r>
          </a:p>
        </p:txBody>
      </p:sp>
    </p:spTree>
    <p:extLst>
      <p:ext uri="{BB962C8B-B14F-4D97-AF65-F5344CB8AC3E}">
        <p14:creationId xmlns:p14="http://schemas.microsoft.com/office/powerpoint/2010/main" val="7670526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8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9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6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8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1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68"/>
          <a:stretch>
            <a:fillRect/>
          </a:stretch>
        </p:blipFill>
        <p:spPr bwMode="auto">
          <a:xfrm>
            <a:off x="0" y="0"/>
            <a:ext cx="18669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2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16806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72"/>
          <p:cNvSpPr txBox="1">
            <a:spLocks noChangeArrowheads="1"/>
          </p:cNvSpPr>
          <p:nvPr/>
        </p:nvSpPr>
        <p:spPr bwMode="auto">
          <a:xfrm>
            <a:off x="69342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13</a:t>
            </a:r>
          </a:p>
        </p:txBody>
      </p:sp>
      <p:sp>
        <p:nvSpPr>
          <p:cNvPr id="9" name="Text Box 46"/>
          <p:cNvSpPr txBox="1">
            <a:spLocks noChangeArrowheads="1"/>
          </p:cNvSpPr>
          <p:nvPr/>
        </p:nvSpPr>
        <p:spPr bwMode="auto">
          <a:xfrm>
            <a:off x="1439652" y="1394706"/>
            <a:ext cx="6926262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b="1" dirty="0" smtClean="0"/>
              <a:t>III</a:t>
            </a:r>
            <a:r>
              <a:rPr lang="de-DE" sz="2000" b="1" dirty="0"/>
              <a:t>. Rechte des Verteidigers</a:t>
            </a:r>
            <a:endParaRPr lang="de-DE" sz="2000" dirty="0"/>
          </a:p>
          <a:p>
            <a:endParaRPr lang="de-DE" sz="2000" b="1" dirty="0" smtClean="0"/>
          </a:p>
          <a:p>
            <a:r>
              <a:rPr lang="de-DE" sz="2000" b="1" dirty="0" smtClean="0"/>
              <a:t>Kontaktaufnahme</a:t>
            </a:r>
            <a:r>
              <a:rPr lang="de-DE" sz="2000" dirty="0" smtClean="0"/>
              <a:t> </a:t>
            </a:r>
            <a:r>
              <a:rPr lang="de-DE" sz="2000" dirty="0"/>
              <a:t>mit dem festgenommenen B zwecks Bevollmächtigung und Besprechung (§ 58/1 StPO) – im Ermittlungsverfahren kann der Kontakt bei der Vernehmung des B mit seinem V auf Erteilung d. Vollmacht und allg. Rechtsbelehrung beschränkt werden, um Beeinträchtigung der Ermittlungen, Beweismittel „abzuwenden“ – wohl nur, wenn Verdacht gesetzwidriger Handlungen des V (§ 59 Abs 1 StPO</a:t>
            </a:r>
            <a:r>
              <a:rPr lang="de-DE" sz="2000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6675602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8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9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6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8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1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68"/>
          <a:stretch>
            <a:fillRect/>
          </a:stretch>
        </p:blipFill>
        <p:spPr bwMode="auto">
          <a:xfrm>
            <a:off x="0" y="0"/>
            <a:ext cx="18669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2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16806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72"/>
          <p:cNvSpPr txBox="1">
            <a:spLocks noChangeArrowheads="1"/>
          </p:cNvSpPr>
          <p:nvPr/>
        </p:nvSpPr>
        <p:spPr bwMode="auto">
          <a:xfrm>
            <a:off x="69342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14</a:t>
            </a:r>
          </a:p>
        </p:txBody>
      </p:sp>
      <p:sp>
        <p:nvSpPr>
          <p:cNvPr id="9" name="Text Box 46"/>
          <p:cNvSpPr txBox="1">
            <a:spLocks noChangeArrowheads="1"/>
          </p:cNvSpPr>
          <p:nvPr/>
        </p:nvSpPr>
        <p:spPr bwMode="auto">
          <a:xfrm>
            <a:off x="1439652" y="1394706"/>
            <a:ext cx="6926262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b="1" dirty="0"/>
              <a:t>Offene Überwachung</a:t>
            </a:r>
            <a:r>
              <a:rPr lang="de-DE" sz="2000" dirty="0"/>
              <a:t> des Kontakts des V mit festgenommenen B bis Einlieferung in die JA immer (</a:t>
            </a:r>
            <a:r>
              <a:rPr lang="de-DE" sz="2000" dirty="0" err="1"/>
              <a:t>max</a:t>
            </a:r>
            <a:r>
              <a:rPr lang="de-DE" sz="2000" dirty="0"/>
              <a:t> 48 Stunden) und bei U-Haft wegen Verabredungs- oder Verdunkelungsgefahr, sofern auf Grund „besonderer schwer wiegender Umstände“ </a:t>
            </a:r>
            <a:r>
              <a:rPr lang="de-DE" sz="2000" dirty="0" smtClean="0"/>
              <a:t>die Gefahr </a:t>
            </a:r>
            <a:r>
              <a:rPr lang="de-DE" sz="2000" dirty="0"/>
              <a:t>der Beeinträchtigung von Beweismitteln durch </a:t>
            </a:r>
            <a:r>
              <a:rPr lang="de-DE" sz="2000" dirty="0" smtClean="0"/>
              <a:t>den V besteht: Überwachung </a:t>
            </a:r>
            <a:r>
              <a:rPr lang="de-DE" sz="2000" dirty="0"/>
              <a:t>des (Telefon-,Schrift-)Verkehrs bis </a:t>
            </a:r>
            <a:r>
              <a:rPr lang="de-DE" sz="2000" dirty="0" smtClean="0"/>
              <a:t>zur Einbringung </a:t>
            </a:r>
            <a:r>
              <a:rPr lang="de-DE" sz="2000" dirty="0"/>
              <a:t>Anklageschrift/Abschluss des Untersuchungsverfahrens, längstens aber zwei Monate (§ 59/2 StPO) </a:t>
            </a:r>
            <a:r>
              <a:rPr lang="de-DE" sz="2000" dirty="0" err="1"/>
              <a:t>bzw</a:t>
            </a:r>
            <a:r>
              <a:rPr lang="de-DE" sz="2000" dirty="0"/>
              <a:t> </a:t>
            </a:r>
            <a:endParaRPr lang="de-DE" sz="2000" dirty="0" smtClean="0"/>
          </a:p>
          <a:p>
            <a:endParaRPr lang="de-DE" sz="2000" dirty="0"/>
          </a:p>
          <a:p>
            <a:r>
              <a:rPr lang="de-DE" sz="2000" dirty="0" smtClean="0"/>
              <a:t>längstens zwei </a:t>
            </a:r>
            <a:r>
              <a:rPr lang="de-DE" sz="2000" dirty="0"/>
              <a:t>Wochen </a:t>
            </a:r>
            <a:r>
              <a:rPr lang="de-DE" sz="2000" dirty="0" smtClean="0"/>
              <a:t>im verw. Finanzstrafverfahren (§ </a:t>
            </a:r>
            <a:r>
              <a:rPr lang="de-DE" sz="2000" dirty="0"/>
              <a:t>78/3 FinStrG</a:t>
            </a:r>
            <a:r>
              <a:rPr lang="de-DE" sz="2000" dirty="0" smtClean="0"/>
              <a:t>).</a:t>
            </a:r>
          </a:p>
          <a:p>
            <a:endParaRPr lang="de-DE" sz="2000" dirty="0"/>
          </a:p>
          <a:p>
            <a:r>
              <a:rPr lang="de-DE" sz="2000" dirty="0" smtClean="0"/>
              <a:t>In anderen Ländern gibt es so etwas nur bei Verdacht terroristischer Anschläge.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2147490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8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9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6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8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1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68"/>
          <a:stretch>
            <a:fillRect/>
          </a:stretch>
        </p:blipFill>
        <p:spPr bwMode="auto">
          <a:xfrm>
            <a:off x="0" y="0"/>
            <a:ext cx="18669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2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16806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72"/>
          <p:cNvSpPr txBox="1">
            <a:spLocks noChangeArrowheads="1"/>
          </p:cNvSpPr>
          <p:nvPr/>
        </p:nvSpPr>
        <p:spPr bwMode="auto">
          <a:xfrm>
            <a:off x="69342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15</a:t>
            </a:r>
          </a:p>
        </p:txBody>
      </p:sp>
      <p:sp>
        <p:nvSpPr>
          <p:cNvPr id="9" name="Text Box 46"/>
          <p:cNvSpPr txBox="1">
            <a:spLocks noChangeArrowheads="1"/>
          </p:cNvSpPr>
          <p:nvPr/>
        </p:nvSpPr>
        <p:spPr bwMode="auto">
          <a:xfrm>
            <a:off x="1439652" y="1394706"/>
            <a:ext cx="6926262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b="1" dirty="0"/>
              <a:t>Geheime Überwachung des Brief-/Telefonverkehrs</a:t>
            </a:r>
            <a:r>
              <a:rPr lang="de-DE" sz="2000" dirty="0"/>
              <a:t>  des B mit dem V ist unzulässig, allfällig gewonnene Beweise dürfen wegen Umgehung des Aussageverweigerungsrechts des V bei sonstiger Nichtigkeit nicht verwertet werden (§ 159 StPO</a:t>
            </a:r>
            <a:r>
              <a:rPr lang="de-DE" sz="2000" dirty="0" smtClean="0"/>
              <a:t>). 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4422427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8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9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6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8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1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68"/>
          <a:stretch>
            <a:fillRect/>
          </a:stretch>
        </p:blipFill>
        <p:spPr bwMode="auto">
          <a:xfrm>
            <a:off x="0" y="0"/>
            <a:ext cx="18669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2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16806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72"/>
          <p:cNvSpPr txBox="1">
            <a:spLocks noChangeArrowheads="1"/>
          </p:cNvSpPr>
          <p:nvPr/>
        </p:nvSpPr>
        <p:spPr bwMode="auto">
          <a:xfrm>
            <a:off x="69342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16</a:t>
            </a:r>
          </a:p>
        </p:txBody>
      </p:sp>
      <p:sp>
        <p:nvSpPr>
          <p:cNvPr id="9" name="Text Box 46"/>
          <p:cNvSpPr txBox="1">
            <a:spLocks noChangeArrowheads="1"/>
          </p:cNvSpPr>
          <p:nvPr/>
        </p:nvSpPr>
        <p:spPr bwMode="auto">
          <a:xfrm>
            <a:off x="1439652" y="1394706"/>
            <a:ext cx="6926262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b="1" dirty="0"/>
              <a:t>Teilnahme an Vernehmung des B</a:t>
            </a:r>
            <a:r>
              <a:rPr lang="de-DE" sz="2000" dirty="0"/>
              <a:t>: V darf sich an Vernehmung des B nicht (verbal, nonverbal) beteiligen; er darf nur ergänzende Fragen an B stellen nach Abschluss der Vernehmung durch Finanzstrafbehörde/</a:t>
            </a:r>
            <a:r>
              <a:rPr lang="de-DE" sz="2000" dirty="0" err="1"/>
              <a:t>StA</a:t>
            </a:r>
            <a:r>
              <a:rPr lang="de-DE" sz="2000" dirty="0"/>
              <a:t>/Gericht. Die Besprechung über die Beantwortung einzelner Fragen ist unzulässig. </a:t>
            </a:r>
            <a:endParaRPr lang="de-DE" sz="2000" dirty="0" smtClean="0"/>
          </a:p>
          <a:p>
            <a:endParaRPr lang="de-DE" sz="2000" dirty="0"/>
          </a:p>
          <a:p>
            <a:r>
              <a:rPr lang="de-DE" sz="2000" dirty="0"/>
              <a:t>Recht auf rechtzeitige Verständigung von und Recht auf Teilnahme an Beweisaufnahmen im Ermittlungs-/</a:t>
            </a:r>
            <a:r>
              <a:rPr lang="de-DE" sz="2000" dirty="0" smtClean="0"/>
              <a:t>Untersuchungsverfahren. </a:t>
            </a:r>
          </a:p>
          <a:p>
            <a:endParaRPr lang="de-DE" sz="2000" dirty="0"/>
          </a:p>
          <a:p>
            <a:r>
              <a:rPr lang="de-DE" sz="2000" dirty="0" smtClean="0"/>
              <a:t>Teilnahme </a:t>
            </a:r>
            <a:r>
              <a:rPr lang="de-DE" sz="2000" dirty="0"/>
              <a:t>an der Hauptverhandlungen und sonstigen mündlichen Verhandlungen (</a:t>
            </a:r>
            <a:r>
              <a:rPr lang="de-DE" sz="2000" dirty="0" err="1"/>
              <a:t>zB</a:t>
            </a:r>
            <a:r>
              <a:rPr lang="de-DE" sz="2000" dirty="0"/>
              <a:t> RM-Verfahren</a:t>
            </a:r>
            <a:r>
              <a:rPr lang="de-DE" sz="2000" dirty="0" smtClean="0"/>
              <a:t>)</a:t>
            </a:r>
            <a:r>
              <a:rPr lang="de-DE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56330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8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9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6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8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1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68"/>
          <a:stretch>
            <a:fillRect/>
          </a:stretch>
        </p:blipFill>
        <p:spPr bwMode="auto">
          <a:xfrm>
            <a:off x="0" y="0"/>
            <a:ext cx="18669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2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16806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72"/>
          <p:cNvSpPr txBox="1">
            <a:spLocks noChangeArrowheads="1"/>
          </p:cNvSpPr>
          <p:nvPr/>
        </p:nvSpPr>
        <p:spPr bwMode="auto">
          <a:xfrm>
            <a:off x="69342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17</a:t>
            </a:r>
          </a:p>
        </p:txBody>
      </p:sp>
      <p:sp>
        <p:nvSpPr>
          <p:cNvPr id="9" name="Text Box 46"/>
          <p:cNvSpPr txBox="1">
            <a:spLocks noChangeArrowheads="1"/>
          </p:cNvSpPr>
          <p:nvPr/>
        </p:nvSpPr>
        <p:spPr bwMode="auto">
          <a:xfrm>
            <a:off x="1439652" y="1394706"/>
            <a:ext cx="6926262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b="1" dirty="0"/>
              <a:t>Ausübung der Verfahrensrechte des B</a:t>
            </a:r>
            <a:r>
              <a:rPr lang="de-DE" sz="2000" dirty="0"/>
              <a:t> (§ 57 2 StPO): </a:t>
            </a:r>
            <a:endParaRPr lang="de-DE" sz="2000" dirty="0" smtClean="0"/>
          </a:p>
          <a:p>
            <a:endParaRPr lang="de-DE" sz="2000" b="1" dirty="0"/>
          </a:p>
          <a:p>
            <a:r>
              <a:rPr lang="de-DE" sz="2000" b="1" dirty="0" smtClean="0"/>
              <a:t>Akteneinsicht</a:t>
            </a:r>
            <a:r>
              <a:rPr lang="de-DE" sz="2000" dirty="0"/>
              <a:t>, Stellen von </a:t>
            </a:r>
            <a:r>
              <a:rPr lang="de-DE" sz="2000" b="1" dirty="0"/>
              <a:t>Beweisanträgen</a:t>
            </a:r>
            <a:r>
              <a:rPr lang="de-DE" sz="2000" dirty="0"/>
              <a:t>, </a:t>
            </a:r>
            <a:r>
              <a:rPr lang="de-DE" sz="2000" b="1" dirty="0"/>
              <a:t>Teilnahme an mündlichen Verhandlungen</a:t>
            </a:r>
            <a:r>
              <a:rPr lang="de-DE" sz="2000" dirty="0"/>
              <a:t>, Ausübung des </a:t>
            </a:r>
            <a:r>
              <a:rPr lang="de-DE" sz="2000" b="1" dirty="0"/>
              <a:t>Fragerechts </a:t>
            </a:r>
            <a:r>
              <a:rPr lang="de-DE" sz="2000" dirty="0"/>
              <a:t>gegenüber Zeugen, Sachverständigen, </a:t>
            </a:r>
            <a:r>
              <a:rPr lang="de-DE" sz="2000" b="1" dirty="0"/>
              <a:t>Erheben aussichtsreicher Rechtsmittel</a:t>
            </a:r>
            <a:r>
              <a:rPr lang="de-DE" sz="2000" dirty="0"/>
              <a:t> usw. </a:t>
            </a:r>
          </a:p>
          <a:p>
            <a:endParaRPr lang="de-DE" sz="2000" dirty="0" smtClean="0"/>
          </a:p>
          <a:p>
            <a:r>
              <a:rPr lang="de-DE" sz="2000" dirty="0" smtClean="0"/>
              <a:t>Eigene </a:t>
            </a:r>
            <a:r>
              <a:rPr lang="de-DE" sz="2000" dirty="0"/>
              <a:t>Ermittlungen zählen zur gewissenhaften Ausübung des Verteidigeramts insbesondere bei Einseitigkeit behördlicher Ermittlungen; zur Überprüfung der Angaben des B, zur Vorbereitung/Begründung von </a:t>
            </a:r>
            <a:r>
              <a:rPr lang="de-DE" sz="2000" dirty="0" smtClean="0"/>
              <a:t>Beweisanträgen.</a:t>
            </a:r>
          </a:p>
          <a:p>
            <a:endParaRPr lang="de-DE" sz="2000" dirty="0"/>
          </a:p>
          <a:p>
            <a:r>
              <a:rPr lang="de-DE" sz="2000" dirty="0" smtClean="0"/>
              <a:t>Unter Umständen auch Aufnahme </a:t>
            </a:r>
            <a:r>
              <a:rPr lang="de-DE" sz="2000" dirty="0"/>
              <a:t>des Kontakts mit Zeugen/Mitbeschuldigten. </a:t>
            </a:r>
          </a:p>
        </p:txBody>
      </p:sp>
    </p:spTree>
    <p:extLst>
      <p:ext uri="{BB962C8B-B14F-4D97-AF65-F5344CB8AC3E}">
        <p14:creationId xmlns:p14="http://schemas.microsoft.com/office/powerpoint/2010/main" val="37682873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8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9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6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8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1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68"/>
          <a:stretch>
            <a:fillRect/>
          </a:stretch>
        </p:blipFill>
        <p:spPr bwMode="auto">
          <a:xfrm>
            <a:off x="0" y="0"/>
            <a:ext cx="18669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2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-1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72"/>
          <p:cNvSpPr txBox="1">
            <a:spLocks noChangeArrowheads="1"/>
          </p:cNvSpPr>
          <p:nvPr/>
        </p:nvSpPr>
        <p:spPr bwMode="auto">
          <a:xfrm>
            <a:off x="69342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18</a:t>
            </a:r>
          </a:p>
        </p:txBody>
      </p:sp>
      <p:sp>
        <p:nvSpPr>
          <p:cNvPr id="9" name="Text Box 46"/>
          <p:cNvSpPr txBox="1">
            <a:spLocks noChangeArrowheads="1"/>
          </p:cNvSpPr>
          <p:nvPr/>
        </p:nvSpPr>
        <p:spPr bwMode="auto">
          <a:xfrm>
            <a:off x="1439652" y="1394706"/>
            <a:ext cx="6926262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dirty="0"/>
              <a:t>Zur Beseitigung/Milderung abgabenrechtlicher Defizite der Rechtsanwälte </a:t>
            </a:r>
            <a:r>
              <a:rPr lang="de-DE" sz="2000" b="1" dirty="0"/>
              <a:t>Beziehung eines Wirtschaftstreuhänders</a:t>
            </a:r>
            <a:r>
              <a:rPr lang="de-DE" sz="2000" dirty="0"/>
              <a:t> zur </a:t>
            </a:r>
            <a:r>
              <a:rPr lang="de-DE" sz="2000" b="1" dirty="0"/>
              <a:t>Unterstützung bei mündlichen Verhandlungen</a:t>
            </a:r>
            <a:r>
              <a:rPr lang="de-DE" sz="2000" dirty="0"/>
              <a:t> (§ 199/1 FinStrG</a:t>
            </a:r>
            <a:r>
              <a:rPr lang="de-DE" sz="2000" dirty="0" smtClean="0"/>
              <a:t>).</a:t>
            </a:r>
          </a:p>
          <a:p>
            <a:endParaRPr lang="de-DE" sz="2000" dirty="0"/>
          </a:p>
          <a:p>
            <a:r>
              <a:rPr lang="de-DE" sz="2000" dirty="0" smtClean="0"/>
              <a:t>Im </a:t>
            </a:r>
            <a:r>
              <a:rPr lang="de-DE" sz="2000" dirty="0"/>
              <a:t>verw. Finanzstrafverfahren </a:t>
            </a:r>
            <a:r>
              <a:rPr lang="de-DE" sz="2000" dirty="0" smtClean="0"/>
              <a:t>können, obwohl nicht ausdrücklich geregelt, mehrere auftreten und einer davon kann Wirtschaftstreuhänder sein.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9271138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02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01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0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99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 Box 93"/>
          <p:cNvSpPr txBox="1">
            <a:spLocks noChangeArrowheads="1"/>
          </p:cNvSpPr>
          <p:nvPr/>
        </p:nvSpPr>
        <p:spPr bwMode="auto">
          <a:xfrm>
            <a:off x="3124200" y="442913"/>
            <a:ext cx="5105400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9600" b="1">
                <a:solidFill>
                  <a:srgbClr val="FF0080"/>
                </a:solidFill>
              </a:rPr>
              <a:t>WINTER</a:t>
            </a:r>
            <a:endParaRPr lang="en-US" sz="9600">
              <a:solidFill>
                <a:srgbClr val="FF0080"/>
              </a:solidFill>
            </a:endParaRPr>
          </a:p>
        </p:txBody>
      </p:sp>
      <p:sp>
        <p:nvSpPr>
          <p:cNvPr id="4103" name="Text Box 90"/>
          <p:cNvSpPr txBox="1">
            <a:spLocks noChangeArrowheads="1"/>
          </p:cNvSpPr>
          <p:nvPr/>
        </p:nvSpPr>
        <p:spPr bwMode="auto">
          <a:xfrm>
            <a:off x="3352800" y="1677988"/>
            <a:ext cx="21336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chemeClr val="bg2"/>
                </a:solidFill>
              </a:rPr>
              <a:t>Template</a:t>
            </a:r>
            <a:endParaRPr lang="en-US"/>
          </a:p>
        </p:txBody>
      </p:sp>
      <p:pic>
        <p:nvPicPr>
          <p:cNvPr id="4104" name="Picture 98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Rectangle 105"/>
          <p:cNvSpPr>
            <a:spLocks noChangeArrowheads="1"/>
          </p:cNvSpPr>
          <p:nvPr/>
        </p:nvSpPr>
        <p:spPr bwMode="auto">
          <a:xfrm>
            <a:off x="5715000" y="166688"/>
            <a:ext cx="1447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14" name="Text Box 60"/>
          <p:cNvSpPr txBox="1">
            <a:spLocks noChangeArrowheads="1"/>
          </p:cNvSpPr>
          <p:nvPr/>
        </p:nvSpPr>
        <p:spPr bwMode="auto">
          <a:xfrm>
            <a:off x="67056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0" smtClean="0">
                <a:solidFill>
                  <a:srgbClr val="F2FDF7"/>
                </a:solidFill>
              </a:rPr>
              <a:t>01</a:t>
            </a:r>
          </a:p>
        </p:txBody>
      </p:sp>
      <p:sp>
        <p:nvSpPr>
          <p:cNvPr id="17" name="Text Box 42"/>
          <p:cNvSpPr txBox="1">
            <a:spLocks noChangeArrowheads="1"/>
          </p:cNvSpPr>
          <p:nvPr/>
        </p:nvSpPr>
        <p:spPr bwMode="auto">
          <a:xfrm>
            <a:off x="513073" y="1227931"/>
            <a:ext cx="7259327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b="1" dirty="0"/>
              <a:t>I. Allgemeines</a:t>
            </a:r>
            <a:endParaRPr lang="de-DE" sz="2000" dirty="0"/>
          </a:p>
          <a:p>
            <a:endParaRPr lang="de-DE" sz="2000" dirty="0" smtClean="0"/>
          </a:p>
          <a:p>
            <a:r>
              <a:rPr lang="de-DE" sz="2000" dirty="0" smtClean="0"/>
              <a:t>Der </a:t>
            </a:r>
            <a:r>
              <a:rPr lang="de-DE" sz="2000" dirty="0"/>
              <a:t>Beschuldigte (B) hat </a:t>
            </a:r>
            <a:r>
              <a:rPr lang="de-DE" sz="2000" b="1" dirty="0"/>
              <a:t>Grundrecht auf Beistand eines Verteidigers</a:t>
            </a:r>
            <a:r>
              <a:rPr lang="de-DE" sz="2000" dirty="0"/>
              <a:t> (v) in jeder Lage des Verfahrens (Art 6/2/c EMRK, Art 47 EU-Grundrechtscharta, § 77/1 FinStrG, § 7/1 StPO): Schutz des B durch Vorbringen von Tatsachen und Rechtsgründen zur Abwehr des Strafanspruchs. Aber auch psychischer Beistand. </a:t>
            </a:r>
          </a:p>
          <a:p>
            <a:endParaRPr lang="de-DE" sz="2000" dirty="0" smtClean="0"/>
          </a:p>
          <a:p>
            <a:r>
              <a:rPr lang="de-DE" sz="2000" dirty="0" smtClean="0"/>
              <a:t>Fair </a:t>
            </a:r>
            <a:r>
              <a:rPr lang="de-DE" sz="2000" dirty="0"/>
              <a:t>ist ein Strafverfahren nur dann, wenn der V in seiner Tätigkeit nicht behindert wird.</a:t>
            </a:r>
          </a:p>
        </p:txBody>
      </p:sp>
    </p:spTree>
    <p:extLst>
      <p:ext uri="{BB962C8B-B14F-4D97-AF65-F5344CB8AC3E}">
        <p14:creationId xmlns:p14="http://schemas.microsoft.com/office/powerpoint/2010/main" val="7479291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9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60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61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0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62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328" r="6224"/>
          <a:stretch>
            <a:fillRect/>
          </a:stretch>
        </p:blipFill>
        <p:spPr bwMode="auto">
          <a:xfrm>
            <a:off x="0" y="0"/>
            <a:ext cx="11430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3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58" r="8714"/>
          <a:stretch>
            <a:fillRect/>
          </a:stretch>
        </p:blipFill>
        <p:spPr bwMode="auto">
          <a:xfrm>
            <a:off x="0" y="0"/>
            <a:ext cx="8382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Text Box 66"/>
          <p:cNvSpPr txBox="1">
            <a:spLocks noChangeArrowheads="1"/>
          </p:cNvSpPr>
          <p:nvPr/>
        </p:nvSpPr>
        <p:spPr bwMode="auto">
          <a:xfrm>
            <a:off x="71628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chemeClr val="bg1">
                    <a:lumMod val="10000"/>
                  </a:schemeClr>
                </a:solidFill>
              </a:rPr>
              <a:t>19</a:t>
            </a:r>
            <a:endParaRPr lang="en-US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259632" y="1492327"/>
            <a:ext cx="73448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/>
              <a:t>Zur Beseitigung/Milderung abgabenrechtlicher Defizite der Rechtsanwälte </a:t>
            </a:r>
            <a:r>
              <a:rPr lang="de-DE" sz="2000" b="1" dirty="0"/>
              <a:t>Beziehung eines Wirtschaftstreuhänders</a:t>
            </a:r>
            <a:r>
              <a:rPr lang="de-DE" sz="2000" dirty="0"/>
              <a:t> zur </a:t>
            </a:r>
            <a:r>
              <a:rPr lang="de-DE" sz="2000" b="1" dirty="0"/>
              <a:t>Unterstützung bei mündlichen Verhandlungen</a:t>
            </a:r>
            <a:r>
              <a:rPr lang="de-DE" sz="2000" dirty="0"/>
              <a:t> (§ 199/1 FinStrG</a:t>
            </a:r>
            <a:r>
              <a:rPr lang="de-DE" sz="2000" dirty="0" smtClean="0"/>
              <a:t>) – keine Erklärungen, keine Anträge usw.</a:t>
            </a:r>
            <a:endParaRPr lang="de-DE" sz="2000" dirty="0"/>
          </a:p>
          <a:p>
            <a:endParaRPr lang="de-DE" sz="2000" dirty="0"/>
          </a:p>
          <a:p>
            <a:r>
              <a:rPr lang="de-DE" sz="2000" dirty="0"/>
              <a:t>Das fehlt im verw. Finanzstrafverfahren </a:t>
            </a:r>
            <a:r>
              <a:rPr lang="de-DE" sz="2000" dirty="0" smtClean="0"/>
              <a:t>(dort „RA/WTH-Dilemma</a:t>
            </a:r>
            <a:r>
              <a:rPr lang="de-DE" sz="2000" dirty="0"/>
              <a:t>“ des B).</a:t>
            </a:r>
          </a:p>
        </p:txBody>
      </p:sp>
    </p:spTree>
    <p:extLst>
      <p:ext uri="{BB962C8B-B14F-4D97-AF65-F5344CB8AC3E}">
        <p14:creationId xmlns:p14="http://schemas.microsoft.com/office/powerpoint/2010/main" val="153437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9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60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61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0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62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328" r="6224"/>
          <a:stretch>
            <a:fillRect/>
          </a:stretch>
        </p:blipFill>
        <p:spPr bwMode="auto">
          <a:xfrm>
            <a:off x="0" y="0"/>
            <a:ext cx="11430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3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58" r="8714"/>
          <a:stretch>
            <a:fillRect/>
          </a:stretch>
        </p:blipFill>
        <p:spPr bwMode="auto">
          <a:xfrm>
            <a:off x="0" y="0"/>
            <a:ext cx="8382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Text Box 66"/>
          <p:cNvSpPr txBox="1">
            <a:spLocks noChangeArrowheads="1"/>
          </p:cNvSpPr>
          <p:nvPr/>
        </p:nvSpPr>
        <p:spPr bwMode="auto">
          <a:xfrm>
            <a:off x="71628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chemeClr val="bg1">
                    <a:lumMod val="10000"/>
                  </a:schemeClr>
                </a:solidFill>
              </a:rPr>
              <a:t>20</a:t>
            </a:r>
            <a:endParaRPr lang="en-US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259632" y="1492327"/>
            <a:ext cx="734481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/>
              <a:t>Grenzen der Verteidigung</a:t>
            </a:r>
            <a:r>
              <a:rPr lang="de-DE" sz="2000" dirty="0"/>
              <a:t> </a:t>
            </a:r>
            <a:r>
              <a:rPr lang="de-DE" sz="2000" dirty="0" smtClean="0"/>
              <a:t>ziehen:</a:t>
            </a:r>
          </a:p>
          <a:p>
            <a:endParaRPr lang="de-DE" sz="2000" dirty="0"/>
          </a:p>
          <a:p>
            <a:r>
              <a:rPr lang="de-DE" sz="2000" dirty="0" smtClean="0"/>
              <a:t>Das </a:t>
            </a:r>
            <a:r>
              <a:rPr lang="de-DE" sz="2000" b="1" dirty="0"/>
              <a:t>(</a:t>
            </a:r>
            <a:r>
              <a:rPr lang="de-DE" sz="2000" b="1" dirty="0" err="1" smtClean="0"/>
              <a:t>Straf</a:t>
            </a:r>
            <a:r>
              <a:rPr lang="de-DE" sz="2000" b="1" dirty="0" smtClean="0"/>
              <a:t>)Recht</a:t>
            </a:r>
            <a:r>
              <a:rPr lang="de-DE" sz="2000" dirty="0" smtClean="0"/>
              <a:t>: Bestimmung </a:t>
            </a:r>
            <a:r>
              <a:rPr lang="de-DE" sz="2000" dirty="0"/>
              <a:t>von Zeugen zur Falschaussage, Begünstigung durch Fluchthilfe, Beweismittelunterdrückung, Verleumdung, Urkundenfälschung usw. </a:t>
            </a:r>
            <a:endParaRPr lang="de-DE" sz="2000" dirty="0" smtClean="0"/>
          </a:p>
          <a:p>
            <a:endParaRPr lang="de-DE" sz="2000" dirty="0"/>
          </a:p>
          <a:p>
            <a:r>
              <a:rPr lang="de-DE" sz="2000" b="1" dirty="0" smtClean="0"/>
              <a:t>Der </a:t>
            </a:r>
            <a:r>
              <a:rPr lang="de-DE" sz="2000" b="1" dirty="0"/>
              <a:t>Auftrag</a:t>
            </a:r>
            <a:r>
              <a:rPr lang="de-DE" sz="2000" dirty="0"/>
              <a:t> des Mandanten und das </a:t>
            </a:r>
            <a:r>
              <a:rPr lang="de-DE" sz="2000" b="1" dirty="0"/>
              <a:t>eigene Gewissen</a:t>
            </a:r>
            <a:r>
              <a:rPr lang="de-DE" sz="2000" dirty="0"/>
              <a:t> </a:t>
            </a:r>
            <a:r>
              <a:rPr lang="de-DE" sz="2000" dirty="0" smtClean="0"/>
              <a:t>des V (</a:t>
            </a:r>
            <a:r>
              <a:rPr lang="de-DE" sz="2000" dirty="0" err="1" smtClean="0"/>
              <a:t>vgl</a:t>
            </a:r>
            <a:r>
              <a:rPr lang="de-DE" sz="2000" dirty="0" smtClean="0"/>
              <a:t> </a:t>
            </a:r>
            <a:r>
              <a:rPr lang="de-DE" sz="2000" dirty="0"/>
              <a:t>§ 57/1 StPO; § 9/1 RAO).</a:t>
            </a:r>
          </a:p>
        </p:txBody>
      </p:sp>
    </p:spTree>
    <p:extLst>
      <p:ext uri="{BB962C8B-B14F-4D97-AF65-F5344CB8AC3E}">
        <p14:creationId xmlns:p14="http://schemas.microsoft.com/office/powerpoint/2010/main" val="333219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9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60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61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0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62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328" r="6224"/>
          <a:stretch>
            <a:fillRect/>
          </a:stretch>
        </p:blipFill>
        <p:spPr bwMode="auto">
          <a:xfrm>
            <a:off x="0" y="0"/>
            <a:ext cx="11430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3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58" r="8714"/>
          <a:stretch>
            <a:fillRect/>
          </a:stretch>
        </p:blipFill>
        <p:spPr bwMode="auto">
          <a:xfrm>
            <a:off x="0" y="0"/>
            <a:ext cx="8382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Text Box 66"/>
          <p:cNvSpPr txBox="1">
            <a:spLocks noChangeArrowheads="1"/>
          </p:cNvSpPr>
          <p:nvPr/>
        </p:nvSpPr>
        <p:spPr bwMode="auto">
          <a:xfrm>
            <a:off x="71628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chemeClr val="bg1">
                    <a:lumMod val="10000"/>
                  </a:schemeClr>
                </a:solidFill>
              </a:rPr>
              <a:t>21</a:t>
            </a:r>
            <a:endParaRPr lang="en-US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259632" y="1492327"/>
            <a:ext cx="734481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/>
              <a:t>Pflicht zur Verschwiegenheit</a:t>
            </a:r>
            <a:r>
              <a:rPr lang="de-DE" sz="2000" dirty="0"/>
              <a:t>: </a:t>
            </a:r>
            <a:endParaRPr lang="de-DE" sz="2000" dirty="0" smtClean="0"/>
          </a:p>
          <a:p>
            <a:endParaRPr lang="de-DE" sz="2000" dirty="0"/>
          </a:p>
          <a:p>
            <a:r>
              <a:rPr lang="de-DE" sz="2000" dirty="0" smtClean="0"/>
              <a:t>Aussageverweigerungsrecht </a:t>
            </a:r>
            <a:r>
              <a:rPr lang="de-DE" sz="2000" dirty="0"/>
              <a:t>hinsichtlich Information, die in Eigenschaft als Verteidiger bekannt geworden ist, ist auch für RA und WTH auch disziplinarrechtliche Pflicht. </a:t>
            </a:r>
            <a:endParaRPr lang="de-DE" sz="2000" dirty="0" smtClean="0"/>
          </a:p>
          <a:p>
            <a:endParaRPr lang="de-DE" sz="2000" dirty="0"/>
          </a:p>
          <a:p>
            <a:r>
              <a:rPr lang="de-DE" sz="2000" dirty="0" smtClean="0"/>
              <a:t>Trotz </a:t>
            </a:r>
            <a:r>
              <a:rPr lang="de-DE" sz="2000" dirty="0"/>
              <a:t>Entbindung durch B muss V Zeugnis verweigern, wenn seine Aussage den B benachteiligen würde (§ 104/2 FinStrG; § 157/1/2 StPO). Pflicht auch, die Versiegelung beim V sichergestellter/beschlagnahmter Beweismittel und die Klärung der Rechtmäßigkeit der Sicherstellung/Beschlagnahme dieser Beweismittel zu verlangen (§ 89/5 FinStrG; § 112 StPO).</a:t>
            </a:r>
          </a:p>
          <a:p>
            <a:endParaRPr lang="de-DE" sz="2000" dirty="0" smtClean="0"/>
          </a:p>
          <a:p>
            <a:r>
              <a:rPr lang="de-DE" sz="2000" dirty="0" smtClean="0"/>
              <a:t>V </a:t>
            </a:r>
            <a:r>
              <a:rPr lang="de-DE" sz="2000" dirty="0"/>
              <a:t>darf sich </a:t>
            </a:r>
            <a:r>
              <a:rPr lang="de-DE" sz="2000" b="1" dirty="0" smtClean="0"/>
              <a:t>nicht </a:t>
            </a:r>
            <a:r>
              <a:rPr lang="de-DE" sz="2000" b="1" dirty="0"/>
              <a:t>zum Komplizen</a:t>
            </a:r>
            <a:r>
              <a:rPr lang="de-DE" sz="2000" dirty="0"/>
              <a:t> des B </a:t>
            </a:r>
            <a:r>
              <a:rPr lang="de-DE" sz="2000" dirty="0" smtClean="0"/>
              <a:t>machen.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09702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9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60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61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0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62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328" r="6224"/>
          <a:stretch>
            <a:fillRect/>
          </a:stretch>
        </p:blipFill>
        <p:spPr bwMode="auto">
          <a:xfrm>
            <a:off x="0" y="0"/>
            <a:ext cx="11430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63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58" r="8714"/>
          <a:stretch>
            <a:fillRect/>
          </a:stretch>
        </p:blipFill>
        <p:spPr bwMode="auto">
          <a:xfrm>
            <a:off x="0" y="0"/>
            <a:ext cx="8382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Text Box 66"/>
          <p:cNvSpPr txBox="1">
            <a:spLocks noChangeArrowheads="1"/>
          </p:cNvSpPr>
          <p:nvPr/>
        </p:nvSpPr>
        <p:spPr bwMode="auto">
          <a:xfrm>
            <a:off x="71628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chemeClr val="bg1">
                    <a:lumMod val="10000"/>
                  </a:schemeClr>
                </a:solidFill>
              </a:rPr>
              <a:t>22</a:t>
            </a:r>
            <a:endParaRPr lang="en-US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259632" y="1492327"/>
            <a:ext cx="734481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/>
              <a:t>Beratung des </a:t>
            </a:r>
            <a:r>
              <a:rPr lang="de-DE" sz="2000" b="1" dirty="0" smtClean="0"/>
              <a:t>B</a:t>
            </a:r>
          </a:p>
          <a:p>
            <a:endParaRPr lang="de-DE" sz="2000" dirty="0" smtClean="0"/>
          </a:p>
          <a:p>
            <a:r>
              <a:rPr lang="de-DE" sz="2000" dirty="0" smtClean="0"/>
              <a:t>Abhalten </a:t>
            </a:r>
            <a:r>
              <a:rPr lang="de-DE" sz="2000" dirty="0"/>
              <a:t>von selbstbelastenden Aussagen durch Rat zu schweigen, Entwickeln der </a:t>
            </a:r>
            <a:r>
              <a:rPr lang="de-DE" sz="2000" dirty="0" smtClean="0"/>
              <a:t>Verteidigungsstrategie, insbesondere </a:t>
            </a:r>
            <a:r>
              <a:rPr lang="de-DE" sz="2000" dirty="0"/>
              <a:t>Rechtfertigung </a:t>
            </a:r>
            <a:r>
              <a:rPr lang="de-DE" sz="2000" dirty="0" err="1"/>
              <a:t>zB</a:t>
            </a:r>
            <a:r>
              <a:rPr lang="de-DE" sz="2000" dirty="0"/>
              <a:t> erst nach Kenntnis der belastenden </a:t>
            </a:r>
            <a:r>
              <a:rPr lang="de-DE" sz="2000" dirty="0" smtClean="0"/>
              <a:t>Umstände.</a:t>
            </a:r>
            <a:endParaRPr lang="de-DE" sz="2000" dirty="0"/>
          </a:p>
          <a:p>
            <a:endParaRPr lang="de-DE" sz="2000" dirty="0" smtClean="0"/>
          </a:p>
          <a:p>
            <a:r>
              <a:rPr lang="de-DE" sz="2000" dirty="0" smtClean="0"/>
              <a:t>Bei </a:t>
            </a:r>
            <a:r>
              <a:rPr lang="de-DE" sz="2000" dirty="0"/>
              <a:t>widersprüchlichen Erklärungen des B und V gilt der Wille des B (§ 77/1 FinStrG, § 57/2 StPO). Ein Rechtsmittelverzicht des B nicht im Beisein des und nach Beratung mit dem V ist im </a:t>
            </a:r>
            <a:r>
              <a:rPr lang="de-DE" sz="2000" dirty="0" err="1"/>
              <a:t>ger</a:t>
            </a:r>
            <a:r>
              <a:rPr lang="de-DE" sz="2000" dirty="0"/>
              <a:t>. Finanzstrafverfahren unwirksam (§ 57/2 StPO) </a:t>
            </a:r>
            <a:r>
              <a:rPr lang="de-DE" sz="2000" dirty="0" err="1"/>
              <a:t>bzw</a:t>
            </a:r>
            <a:r>
              <a:rPr lang="de-DE" sz="2000" dirty="0"/>
              <a:t> im verw. Finanzstrafverfahren binnen dreier Tage widerrufbar (§ 154 FinStrG).</a:t>
            </a:r>
          </a:p>
        </p:txBody>
      </p:sp>
    </p:spTree>
    <p:extLst>
      <p:ext uri="{BB962C8B-B14F-4D97-AF65-F5344CB8AC3E}">
        <p14:creationId xmlns:p14="http://schemas.microsoft.com/office/powerpoint/2010/main" val="255268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4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158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5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58"/>
          <a:stretch>
            <a:fillRect/>
          </a:stretch>
        </p:blipFill>
        <p:spPr bwMode="auto">
          <a:xfrm>
            <a:off x="0" y="-28575"/>
            <a:ext cx="16383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36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58"/>
          <a:stretch>
            <a:fillRect/>
          </a:stretch>
        </p:blipFill>
        <p:spPr bwMode="auto">
          <a:xfrm>
            <a:off x="0" y="0"/>
            <a:ext cx="16383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37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988" r="6224"/>
          <a:stretch>
            <a:fillRect/>
          </a:stretch>
        </p:blipFill>
        <p:spPr bwMode="auto">
          <a:xfrm>
            <a:off x="0" y="0"/>
            <a:ext cx="9906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38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818" r="8714"/>
          <a:stretch>
            <a:fillRect/>
          </a:stretch>
        </p:blipFill>
        <p:spPr bwMode="auto">
          <a:xfrm>
            <a:off x="0" y="0"/>
            <a:ext cx="6858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Text Box 39"/>
          <p:cNvSpPr txBox="1">
            <a:spLocks noChangeArrowheads="1"/>
          </p:cNvSpPr>
          <p:nvPr/>
        </p:nvSpPr>
        <p:spPr bwMode="auto">
          <a:xfrm>
            <a:off x="739775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23</a:t>
            </a:r>
            <a:endParaRPr lang="en-US" dirty="0"/>
          </a:p>
        </p:txBody>
      </p:sp>
      <p:sp>
        <p:nvSpPr>
          <p:cNvPr id="10248" name="Rectangle 40"/>
          <p:cNvSpPr>
            <a:spLocks noChangeArrowheads="1"/>
          </p:cNvSpPr>
          <p:nvPr/>
        </p:nvSpPr>
        <p:spPr bwMode="auto">
          <a:xfrm>
            <a:off x="7556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" name="Text Box 42"/>
          <p:cNvSpPr txBox="1">
            <a:spLocks noChangeArrowheads="1"/>
          </p:cNvSpPr>
          <p:nvPr/>
        </p:nvSpPr>
        <p:spPr bwMode="auto">
          <a:xfrm>
            <a:off x="1467251" y="1389910"/>
            <a:ext cx="6950075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b="1" dirty="0"/>
              <a:t>V. Honorar des </a:t>
            </a:r>
            <a:r>
              <a:rPr lang="de-DE" sz="2000" b="1" dirty="0" smtClean="0"/>
              <a:t>Verteidigers </a:t>
            </a:r>
          </a:p>
          <a:p>
            <a:endParaRPr lang="de-DE" sz="2000" dirty="0"/>
          </a:p>
          <a:p>
            <a:r>
              <a:rPr lang="de-DE" sz="2000" dirty="0" smtClean="0"/>
              <a:t>Der </a:t>
            </a:r>
            <a:r>
              <a:rPr lang="de-DE" sz="2000" dirty="0"/>
              <a:t>Wahl- und der Amtsverteidiger haben gegenüber dem B (§ 381/1/8 StPO) Anspruch auf ein (frei zu vereinbarendes) Honorar (§ 393/1 StPO). </a:t>
            </a:r>
            <a:endParaRPr lang="de-DE" sz="2000" dirty="0" smtClean="0"/>
          </a:p>
          <a:p>
            <a:endParaRPr lang="de-DE" sz="2000" dirty="0"/>
          </a:p>
          <a:p>
            <a:r>
              <a:rPr lang="de-DE" sz="2000" dirty="0" smtClean="0"/>
              <a:t>Auch </a:t>
            </a:r>
            <a:r>
              <a:rPr lang="de-DE" sz="2000" dirty="0"/>
              <a:t>der im Regelfall zur Strafverteidigung hinzugezogene Wirtschaftstreuhänder hat Anspruch auf ein (frei zu vereinbarendes) Honorar</a:t>
            </a:r>
            <a:r>
              <a:rPr lang="de-DE" sz="2000" dirty="0" smtClean="0"/>
              <a:t>.</a:t>
            </a:r>
            <a:endParaRPr lang="de-DE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4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158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5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58"/>
          <a:stretch>
            <a:fillRect/>
          </a:stretch>
        </p:blipFill>
        <p:spPr bwMode="auto">
          <a:xfrm>
            <a:off x="0" y="-28575"/>
            <a:ext cx="16383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36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58"/>
          <a:stretch>
            <a:fillRect/>
          </a:stretch>
        </p:blipFill>
        <p:spPr bwMode="auto">
          <a:xfrm>
            <a:off x="0" y="0"/>
            <a:ext cx="16383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37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988" r="6224"/>
          <a:stretch>
            <a:fillRect/>
          </a:stretch>
        </p:blipFill>
        <p:spPr bwMode="auto">
          <a:xfrm>
            <a:off x="0" y="0"/>
            <a:ext cx="9906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38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818" r="8714"/>
          <a:stretch>
            <a:fillRect/>
          </a:stretch>
        </p:blipFill>
        <p:spPr bwMode="auto">
          <a:xfrm>
            <a:off x="0" y="0"/>
            <a:ext cx="6858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Text Box 39"/>
          <p:cNvSpPr txBox="1">
            <a:spLocks noChangeArrowheads="1"/>
          </p:cNvSpPr>
          <p:nvPr/>
        </p:nvSpPr>
        <p:spPr bwMode="auto">
          <a:xfrm>
            <a:off x="739775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24</a:t>
            </a:r>
            <a:endParaRPr lang="en-US" dirty="0"/>
          </a:p>
        </p:txBody>
      </p:sp>
      <p:sp>
        <p:nvSpPr>
          <p:cNvPr id="10248" name="Rectangle 40"/>
          <p:cNvSpPr>
            <a:spLocks noChangeArrowheads="1"/>
          </p:cNvSpPr>
          <p:nvPr/>
        </p:nvSpPr>
        <p:spPr bwMode="auto">
          <a:xfrm>
            <a:off x="7556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" name="Text Box 42"/>
          <p:cNvSpPr txBox="1">
            <a:spLocks noChangeArrowheads="1"/>
          </p:cNvSpPr>
          <p:nvPr/>
        </p:nvSpPr>
        <p:spPr bwMode="auto">
          <a:xfrm>
            <a:off x="1467251" y="1389910"/>
            <a:ext cx="6950075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dirty="0"/>
              <a:t>Nach den „</a:t>
            </a:r>
            <a:r>
              <a:rPr lang="de-DE" sz="2000" b="1" dirty="0"/>
              <a:t>Allgemeinen Honorar-Kriterien</a:t>
            </a:r>
            <a:r>
              <a:rPr lang="de-DE" sz="2000" dirty="0"/>
              <a:t>“ der </a:t>
            </a:r>
            <a:r>
              <a:rPr lang="de-DE" sz="2000" dirty="0" smtClean="0"/>
              <a:t>RA sind </a:t>
            </a:r>
            <a:r>
              <a:rPr lang="de-DE" sz="2000" dirty="0"/>
              <a:t>„angemessen“ (§ 9/1/3 AHK</a:t>
            </a:r>
            <a:r>
              <a:rPr lang="de-DE" sz="2000" dirty="0" smtClean="0"/>
              <a:t>):</a:t>
            </a:r>
          </a:p>
          <a:p>
            <a:endParaRPr lang="de-DE" sz="2000" dirty="0"/>
          </a:p>
          <a:p>
            <a:r>
              <a:rPr lang="de-DE" sz="2000" dirty="0" smtClean="0"/>
              <a:t>HV </a:t>
            </a:r>
            <a:r>
              <a:rPr lang="de-DE" sz="2000" dirty="0"/>
              <a:t>1. Instanz vor dem Schöffengericht: erste halbe Stunde 320, jede weitere halbe Stunde 160 </a:t>
            </a:r>
            <a:r>
              <a:rPr lang="de-DE" sz="2000" dirty="0" smtClean="0"/>
              <a:t>Euro, Berufung </a:t>
            </a:r>
            <a:r>
              <a:rPr lang="de-DE" sz="2000" dirty="0"/>
              <a:t>und Gegenausführung: 480 </a:t>
            </a:r>
            <a:r>
              <a:rPr lang="de-DE" sz="2000" dirty="0" smtClean="0"/>
              <a:t>Euro, Berufungsverhandlung</a:t>
            </a:r>
            <a:r>
              <a:rPr lang="de-DE" sz="2000" dirty="0"/>
              <a:t>: erste halbe Stunde 480, jede weitere halbe Stunde 240 Euro</a:t>
            </a:r>
          </a:p>
          <a:p>
            <a:r>
              <a:rPr lang="de-DE" sz="2000" dirty="0" smtClean="0"/>
              <a:t>NB und </a:t>
            </a:r>
            <a:r>
              <a:rPr lang="de-DE" sz="2000" dirty="0"/>
              <a:t>Gegenausführung: 640 </a:t>
            </a:r>
            <a:r>
              <a:rPr lang="de-DE" sz="2000" dirty="0" smtClean="0"/>
              <a:t>Euro, Gerichtstage </a:t>
            </a:r>
            <a:r>
              <a:rPr lang="de-DE" sz="2000" dirty="0"/>
              <a:t>über Nichtigkeitsbeschwerde: erste halbe Stunde 640, jede weitere halbe Stunde 320 Euro. </a:t>
            </a:r>
            <a:endParaRPr lang="de-DE" sz="2000" dirty="0" smtClean="0"/>
          </a:p>
          <a:p>
            <a:endParaRPr lang="de-DE" sz="2000" dirty="0"/>
          </a:p>
          <a:p>
            <a:r>
              <a:rPr lang="de-DE" sz="2000" dirty="0"/>
              <a:t>Bemessungsgrundlage für andere Honoraransprüche nach dem RATG ist 17.440 Euro (§ 10/1 AHK). Alleine die Vorlage der Vollmacht kostet danach schon </a:t>
            </a:r>
            <a:r>
              <a:rPr lang="de-AT" sz="2000" dirty="0"/>
              <a:t>257,80 Euro, der </a:t>
            </a:r>
            <a:r>
              <a:rPr lang="de-DE" sz="2000" dirty="0"/>
              <a:t>Einspruch gegen die Anklageschrift </a:t>
            </a:r>
            <a:r>
              <a:rPr lang="de-DE" sz="2000" dirty="0" err="1"/>
              <a:t>zB</a:t>
            </a:r>
            <a:r>
              <a:rPr lang="de-DE" sz="2000" dirty="0"/>
              <a:t> 517,30 Euro. </a:t>
            </a:r>
          </a:p>
        </p:txBody>
      </p:sp>
    </p:spTree>
    <p:extLst>
      <p:ext uri="{BB962C8B-B14F-4D97-AF65-F5344CB8AC3E}">
        <p14:creationId xmlns:p14="http://schemas.microsoft.com/office/powerpoint/2010/main" val="308060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4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158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5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58"/>
          <a:stretch>
            <a:fillRect/>
          </a:stretch>
        </p:blipFill>
        <p:spPr bwMode="auto">
          <a:xfrm>
            <a:off x="0" y="-28575"/>
            <a:ext cx="16383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36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58"/>
          <a:stretch>
            <a:fillRect/>
          </a:stretch>
        </p:blipFill>
        <p:spPr bwMode="auto">
          <a:xfrm>
            <a:off x="0" y="0"/>
            <a:ext cx="16383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37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988" r="6224"/>
          <a:stretch>
            <a:fillRect/>
          </a:stretch>
        </p:blipFill>
        <p:spPr bwMode="auto">
          <a:xfrm>
            <a:off x="0" y="0"/>
            <a:ext cx="9906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38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818" r="8714"/>
          <a:stretch>
            <a:fillRect/>
          </a:stretch>
        </p:blipFill>
        <p:spPr bwMode="auto">
          <a:xfrm>
            <a:off x="0" y="0"/>
            <a:ext cx="6858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Text Box 39"/>
          <p:cNvSpPr txBox="1">
            <a:spLocks noChangeArrowheads="1"/>
          </p:cNvSpPr>
          <p:nvPr/>
        </p:nvSpPr>
        <p:spPr bwMode="auto">
          <a:xfrm>
            <a:off x="739775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25</a:t>
            </a:r>
            <a:endParaRPr lang="en-US" dirty="0"/>
          </a:p>
        </p:txBody>
      </p:sp>
      <p:sp>
        <p:nvSpPr>
          <p:cNvPr id="10248" name="Rectangle 40"/>
          <p:cNvSpPr>
            <a:spLocks noChangeArrowheads="1"/>
          </p:cNvSpPr>
          <p:nvPr/>
        </p:nvSpPr>
        <p:spPr bwMode="auto">
          <a:xfrm>
            <a:off x="7556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" name="Text Box 42"/>
          <p:cNvSpPr txBox="1">
            <a:spLocks noChangeArrowheads="1"/>
          </p:cNvSpPr>
          <p:nvPr/>
        </p:nvSpPr>
        <p:spPr bwMode="auto">
          <a:xfrm>
            <a:off x="1467251" y="1389910"/>
            <a:ext cx="6950075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dirty="0"/>
              <a:t>Besonders lukrativ wird es für den Rechtsanwalt, wenn er einen Freispruch erzielt. Dann </a:t>
            </a:r>
            <a:r>
              <a:rPr lang="de-DE" sz="2000" dirty="0" smtClean="0"/>
              <a:t>ist (wie </a:t>
            </a:r>
            <a:r>
              <a:rPr lang="de-DE" sz="2000" dirty="0"/>
              <a:t>im Falle der </a:t>
            </a:r>
            <a:r>
              <a:rPr lang="de-DE" sz="2000" dirty="0" smtClean="0"/>
              <a:t>Einstellung) </a:t>
            </a:r>
            <a:r>
              <a:rPr lang="de-DE" sz="2000" dirty="0"/>
              <a:t>ein </a:t>
            </a:r>
            <a:r>
              <a:rPr lang="de-DE" sz="2000" b="1" dirty="0"/>
              <a:t>Erfolgszuschlag</a:t>
            </a:r>
            <a:r>
              <a:rPr lang="de-DE" sz="2000" dirty="0"/>
              <a:t> bis zu 50 % </a:t>
            </a:r>
            <a:r>
              <a:rPr lang="de-DE" sz="2000" dirty="0" smtClean="0"/>
              <a:t>angemessen (§ </a:t>
            </a:r>
            <a:r>
              <a:rPr lang="de-DE" sz="2000" dirty="0"/>
              <a:t>12 AHK). </a:t>
            </a:r>
          </a:p>
          <a:p>
            <a:endParaRPr lang="de-DE" sz="2000" b="1" dirty="0" smtClean="0"/>
          </a:p>
          <a:p>
            <a:r>
              <a:rPr lang="de-DE" sz="2000" b="1" dirty="0" smtClean="0"/>
              <a:t>All das ohne </a:t>
            </a:r>
            <a:r>
              <a:rPr lang="de-DE" sz="2000" b="1" dirty="0"/>
              <a:t>Umsatzsteuer und ohne sonstige Zuschläge</a:t>
            </a:r>
            <a:r>
              <a:rPr lang="de-DE" sz="2000" b="1" dirty="0" smtClean="0"/>
              <a:t>.</a:t>
            </a:r>
          </a:p>
          <a:p>
            <a:endParaRPr lang="de-DE" sz="2000" b="1" dirty="0"/>
          </a:p>
          <a:p>
            <a:r>
              <a:rPr lang="de-DE" sz="2000" b="1" dirty="0" smtClean="0"/>
              <a:t>Und im verw. Finanzstrafverfahren?</a:t>
            </a:r>
          </a:p>
          <a:p>
            <a:endParaRPr lang="de-DE" sz="2000" dirty="0"/>
          </a:p>
          <a:p>
            <a:r>
              <a:rPr lang="de-DE" sz="2000" dirty="0" smtClean="0"/>
              <a:t>Im </a:t>
            </a:r>
            <a:r>
              <a:rPr lang="de-DE" sz="2000" dirty="0"/>
              <a:t>Spruchsenatsverfahren sind für Rechtsanwälte dieselben Honorare „angemessen“ wie im gerichtlichen Finanzstrafverfahren (§ 13/1/d AHK</a:t>
            </a:r>
            <a:r>
              <a:rPr lang="de-DE" sz="2000" dirty="0" smtClean="0"/>
              <a:t>).</a:t>
            </a:r>
            <a:endParaRPr 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383652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4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158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5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58"/>
          <a:stretch>
            <a:fillRect/>
          </a:stretch>
        </p:blipFill>
        <p:spPr bwMode="auto">
          <a:xfrm>
            <a:off x="0" y="-28575"/>
            <a:ext cx="16383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36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158"/>
          <a:stretch>
            <a:fillRect/>
          </a:stretch>
        </p:blipFill>
        <p:spPr bwMode="auto">
          <a:xfrm>
            <a:off x="0" y="0"/>
            <a:ext cx="16383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37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988" r="6224"/>
          <a:stretch>
            <a:fillRect/>
          </a:stretch>
        </p:blipFill>
        <p:spPr bwMode="auto">
          <a:xfrm>
            <a:off x="0" y="0"/>
            <a:ext cx="9906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38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818" r="8714"/>
          <a:stretch>
            <a:fillRect/>
          </a:stretch>
        </p:blipFill>
        <p:spPr bwMode="auto">
          <a:xfrm>
            <a:off x="0" y="0"/>
            <a:ext cx="6858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Text Box 39"/>
          <p:cNvSpPr txBox="1">
            <a:spLocks noChangeArrowheads="1"/>
          </p:cNvSpPr>
          <p:nvPr/>
        </p:nvSpPr>
        <p:spPr bwMode="auto">
          <a:xfrm>
            <a:off x="739775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0" smtClean="0">
                <a:solidFill>
                  <a:srgbClr val="F2FDF7"/>
                </a:solidFill>
              </a:rPr>
              <a:t>26</a:t>
            </a:r>
            <a:endParaRPr lang="en-US" dirty="0"/>
          </a:p>
        </p:txBody>
      </p:sp>
      <p:sp>
        <p:nvSpPr>
          <p:cNvPr id="10248" name="Rectangle 40"/>
          <p:cNvSpPr>
            <a:spLocks noChangeArrowheads="1"/>
          </p:cNvSpPr>
          <p:nvPr/>
        </p:nvSpPr>
        <p:spPr bwMode="auto">
          <a:xfrm>
            <a:off x="7556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5" name="Text Box 42"/>
          <p:cNvSpPr txBox="1">
            <a:spLocks noChangeArrowheads="1"/>
          </p:cNvSpPr>
          <p:nvPr/>
        </p:nvSpPr>
        <p:spPr bwMode="auto">
          <a:xfrm>
            <a:off x="1467251" y="1389910"/>
            <a:ext cx="6950075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dirty="0"/>
              <a:t>Bei Freispruch im </a:t>
            </a:r>
            <a:r>
              <a:rPr lang="de-DE" sz="2000" dirty="0" err="1"/>
              <a:t>ger</a:t>
            </a:r>
            <a:r>
              <a:rPr lang="de-DE" sz="2000" dirty="0"/>
              <a:t>. Finanzstrafverfahren hat der Bund dem B auf Antrag einen „</a:t>
            </a:r>
            <a:r>
              <a:rPr lang="de-DE" sz="2000" b="1" dirty="0"/>
              <a:t>Beitrag zu den Kosten der Verteidigung</a:t>
            </a:r>
            <a:r>
              <a:rPr lang="de-DE" sz="2000" dirty="0"/>
              <a:t>“ zu leisten: </a:t>
            </a:r>
            <a:r>
              <a:rPr lang="de-DE" sz="2000" dirty="0" smtClean="0"/>
              <a:t>Die nötig gewesenen </a:t>
            </a:r>
            <a:r>
              <a:rPr lang="de-DE" sz="2000" dirty="0"/>
              <a:t>und wirklich </a:t>
            </a:r>
            <a:r>
              <a:rPr lang="de-DE" sz="2000" dirty="0" smtClean="0"/>
              <a:t>bestrittenen baren </a:t>
            </a:r>
            <a:r>
              <a:rPr lang="de-DE" sz="2000" dirty="0"/>
              <a:t>Auslagen (Kopierkosten) </a:t>
            </a:r>
            <a:r>
              <a:rPr lang="de-DE" sz="2000" dirty="0" smtClean="0"/>
              <a:t>und einen „</a:t>
            </a:r>
            <a:r>
              <a:rPr lang="de-DE" sz="2000" b="1" dirty="0" smtClean="0"/>
              <a:t>Pauschalbeitrag </a:t>
            </a:r>
            <a:r>
              <a:rPr lang="de-DE" sz="2000" b="1" dirty="0"/>
              <a:t>zu den Kosten des Verteidigers</a:t>
            </a:r>
            <a:r>
              <a:rPr lang="de-DE" sz="2000" dirty="0"/>
              <a:t>“ je nach „Umfang und Schwierigkeit der Verteidigung</a:t>
            </a:r>
            <a:r>
              <a:rPr lang="de-DE" sz="2000" dirty="0" smtClean="0"/>
              <a:t>“ zu leisten, </a:t>
            </a:r>
            <a:r>
              <a:rPr lang="de-DE" sz="2000" dirty="0"/>
              <a:t>im Verfahren vor dem LG als </a:t>
            </a:r>
            <a:r>
              <a:rPr lang="de-DE" sz="2000" dirty="0" err="1"/>
              <a:t>SchöffenG</a:t>
            </a:r>
            <a:r>
              <a:rPr lang="de-DE" sz="2000" dirty="0"/>
              <a:t> höchstens aber „2.500 Euro“. Im Falle „lediglich“ eines Unzuständigkeitsfreispruchs – andere gibt es aber im </a:t>
            </a:r>
            <a:r>
              <a:rPr lang="de-DE" sz="2000" dirty="0" err="1"/>
              <a:t>ger</a:t>
            </a:r>
            <a:r>
              <a:rPr lang="de-DE" sz="2000" dirty="0"/>
              <a:t>. Finanzstrafverfahren nicht mehr (§ 214/2 FinStrG) – steht dem B „nur ein angemessener Teil“ davon zu (§ 228a FinStrG </a:t>
            </a:r>
            <a:r>
              <a:rPr lang="de-DE" sz="2000" dirty="0" err="1"/>
              <a:t>iVm</a:t>
            </a:r>
            <a:r>
              <a:rPr lang="de-DE" sz="2000" dirty="0"/>
              <a:t> § 393a/2 StPO</a:t>
            </a:r>
            <a:r>
              <a:rPr lang="de-DE" sz="2000" dirty="0" smtClean="0"/>
              <a:t>).</a:t>
            </a:r>
          </a:p>
          <a:p>
            <a:endParaRPr lang="de-DE" sz="2000" dirty="0"/>
          </a:p>
          <a:p>
            <a:r>
              <a:rPr lang="de-DE" sz="2000" dirty="0"/>
              <a:t>Im verw. Finanzstrafverfahren gibt es gar nie einen Zuschuss zu den Verteidigungskosten.</a:t>
            </a:r>
          </a:p>
        </p:txBody>
      </p:sp>
    </p:spTree>
    <p:extLst>
      <p:ext uri="{BB962C8B-B14F-4D97-AF65-F5344CB8AC3E}">
        <p14:creationId xmlns:p14="http://schemas.microsoft.com/office/powerpoint/2010/main" val="226951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02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01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0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99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 Box 93"/>
          <p:cNvSpPr txBox="1">
            <a:spLocks noChangeArrowheads="1"/>
          </p:cNvSpPr>
          <p:nvPr/>
        </p:nvSpPr>
        <p:spPr bwMode="auto">
          <a:xfrm>
            <a:off x="3124200" y="442913"/>
            <a:ext cx="5105400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9600" b="1">
                <a:solidFill>
                  <a:srgbClr val="FF0080"/>
                </a:solidFill>
              </a:rPr>
              <a:t>WINTER</a:t>
            </a:r>
            <a:endParaRPr lang="en-US" sz="9600">
              <a:solidFill>
                <a:srgbClr val="FF0080"/>
              </a:solidFill>
            </a:endParaRPr>
          </a:p>
        </p:txBody>
      </p:sp>
      <p:sp>
        <p:nvSpPr>
          <p:cNvPr id="4103" name="Text Box 90"/>
          <p:cNvSpPr txBox="1">
            <a:spLocks noChangeArrowheads="1"/>
          </p:cNvSpPr>
          <p:nvPr/>
        </p:nvSpPr>
        <p:spPr bwMode="auto">
          <a:xfrm>
            <a:off x="3352800" y="1677988"/>
            <a:ext cx="21336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chemeClr val="bg2"/>
                </a:solidFill>
              </a:rPr>
              <a:t>Template</a:t>
            </a:r>
            <a:endParaRPr lang="en-US"/>
          </a:p>
        </p:txBody>
      </p:sp>
      <p:pic>
        <p:nvPicPr>
          <p:cNvPr id="4104" name="Picture 98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Rectangle 105"/>
          <p:cNvSpPr>
            <a:spLocks noChangeArrowheads="1"/>
          </p:cNvSpPr>
          <p:nvPr/>
        </p:nvSpPr>
        <p:spPr bwMode="auto">
          <a:xfrm>
            <a:off x="5715000" y="166688"/>
            <a:ext cx="1447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14" name="Text Box 60"/>
          <p:cNvSpPr txBox="1">
            <a:spLocks noChangeArrowheads="1"/>
          </p:cNvSpPr>
          <p:nvPr/>
        </p:nvSpPr>
        <p:spPr bwMode="auto">
          <a:xfrm>
            <a:off x="67056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02</a:t>
            </a:r>
          </a:p>
        </p:txBody>
      </p:sp>
      <p:sp>
        <p:nvSpPr>
          <p:cNvPr id="17" name="Text Box 42"/>
          <p:cNvSpPr txBox="1">
            <a:spLocks noChangeArrowheads="1"/>
          </p:cNvSpPr>
          <p:nvPr/>
        </p:nvSpPr>
        <p:spPr bwMode="auto">
          <a:xfrm>
            <a:off x="513073" y="1227931"/>
            <a:ext cx="7259327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b="1" dirty="0"/>
              <a:t>II. Wer kann Verteidiger sein</a:t>
            </a:r>
            <a:r>
              <a:rPr lang="de-DE" sz="2000" b="1" dirty="0" smtClean="0"/>
              <a:t>?</a:t>
            </a:r>
          </a:p>
          <a:p>
            <a:endParaRPr lang="de-DE" sz="2000" dirty="0"/>
          </a:p>
          <a:p>
            <a:r>
              <a:rPr lang="de-DE" sz="2000" dirty="0"/>
              <a:t>Im </a:t>
            </a:r>
            <a:r>
              <a:rPr lang="de-DE" sz="2000" dirty="0" err="1"/>
              <a:t>ger</a:t>
            </a:r>
            <a:r>
              <a:rPr lang="de-DE" sz="2000" dirty="0"/>
              <a:t>. Finanzstrafverfahren: Rechtsanwälte und „</a:t>
            </a:r>
            <a:r>
              <a:rPr lang="de-DE" sz="2000" dirty="0" err="1"/>
              <a:t>Nurverteidiger</a:t>
            </a:r>
            <a:r>
              <a:rPr lang="de-DE" sz="2000" dirty="0"/>
              <a:t>“ mit inländischer </a:t>
            </a:r>
            <a:r>
              <a:rPr lang="de-DE" sz="2000" dirty="0" err="1"/>
              <a:t>venia</a:t>
            </a:r>
            <a:r>
              <a:rPr lang="de-DE" sz="2000" dirty="0"/>
              <a:t> </a:t>
            </a:r>
            <a:r>
              <a:rPr lang="de-DE" sz="2000" dirty="0" err="1"/>
              <a:t>docendi</a:t>
            </a:r>
            <a:r>
              <a:rPr lang="de-DE" sz="2000" dirty="0"/>
              <a:t> im Straf- und Strafprozessrecht  (§ 48/1/4 StPO)</a:t>
            </a:r>
          </a:p>
          <a:p>
            <a:endParaRPr lang="de-DE" sz="2000" dirty="0" smtClean="0"/>
          </a:p>
          <a:p>
            <a:r>
              <a:rPr lang="de-DE" sz="2000" dirty="0" smtClean="0"/>
              <a:t>Im </a:t>
            </a:r>
            <a:r>
              <a:rPr lang="de-DE" sz="2000" dirty="0"/>
              <a:t>verw. Finanzstrafverfahren: auch Wirtschaftstreuhänder (Steuerberater/Wirtschaftsprüfer) (§ 77/1 FinStrG</a:t>
            </a:r>
            <a:r>
              <a:rPr lang="de-DE" sz="2000" dirty="0" smtClean="0"/>
              <a:t>)</a:t>
            </a:r>
          </a:p>
          <a:p>
            <a:endParaRPr lang="de-DE" sz="2000" dirty="0"/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7295704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02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01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0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99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 Box 93"/>
          <p:cNvSpPr txBox="1">
            <a:spLocks noChangeArrowheads="1"/>
          </p:cNvSpPr>
          <p:nvPr/>
        </p:nvSpPr>
        <p:spPr bwMode="auto">
          <a:xfrm>
            <a:off x="3124200" y="442913"/>
            <a:ext cx="5105400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9600" b="1">
                <a:solidFill>
                  <a:srgbClr val="FF0080"/>
                </a:solidFill>
              </a:rPr>
              <a:t>WINTER</a:t>
            </a:r>
            <a:endParaRPr lang="en-US" sz="9600">
              <a:solidFill>
                <a:srgbClr val="FF0080"/>
              </a:solidFill>
            </a:endParaRPr>
          </a:p>
        </p:txBody>
      </p:sp>
      <p:sp>
        <p:nvSpPr>
          <p:cNvPr id="4103" name="Text Box 90"/>
          <p:cNvSpPr txBox="1">
            <a:spLocks noChangeArrowheads="1"/>
          </p:cNvSpPr>
          <p:nvPr/>
        </p:nvSpPr>
        <p:spPr bwMode="auto">
          <a:xfrm>
            <a:off x="3352800" y="1677988"/>
            <a:ext cx="21336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chemeClr val="bg2"/>
                </a:solidFill>
              </a:rPr>
              <a:t>Template</a:t>
            </a:r>
            <a:endParaRPr lang="en-US"/>
          </a:p>
        </p:txBody>
      </p:sp>
      <p:pic>
        <p:nvPicPr>
          <p:cNvPr id="4104" name="Picture 98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Rectangle 105"/>
          <p:cNvSpPr>
            <a:spLocks noChangeArrowheads="1"/>
          </p:cNvSpPr>
          <p:nvPr/>
        </p:nvSpPr>
        <p:spPr bwMode="auto">
          <a:xfrm>
            <a:off x="5715000" y="166688"/>
            <a:ext cx="1447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14" name="Text Box 60"/>
          <p:cNvSpPr txBox="1">
            <a:spLocks noChangeArrowheads="1"/>
          </p:cNvSpPr>
          <p:nvPr/>
        </p:nvSpPr>
        <p:spPr bwMode="auto">
          <a:xfrm>
            <a:off x="6715844" y="157500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03</a:t>
            </a:r>
          </a:p>
        </p:txBody>
      </p:sp>
      <p:sp>
        <p:nvSpPr>
          <p:cNvPr id="17" name="Text Box 42"/>
          <p:cNvSpPr txBox="1">
            <a:spLocks noChangeArrowheads="1"/>
          </p:cNvSpPr>
          <p:nvPr/>
        </p:nvSpPr>
        <p:spPr bwMode="auto">
          <a:xfrm>
            <a:off x="513073" y="1227931"/>
            <a:ext cx="7259327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b="1" dirty="0"/>
              <a:t>Ausbildung der Verteidiger im Finanzstraf- und </a:t>
            </a:r>
            <a:r>
              <a:rPr lang="de-DE" sz="2000" b="1" dirty="0" smtClean="0"/>
              <a:t>Finanzstrafverfahrensrecht</a:t>
            </a:r>
          </a:p>
          <a:p>
            <a:endParaRPr lang="de-DE" sz="2000" dirty="0"/>
          </a:p>
          <a:p>
            <a:r>
              <a:rPr lang="de-DE" sz="2000" b="1" dirty="0"/>
              <a:t>Rechtsanwälte</a:t>
            </a:r>
            <a:r>
              <a:rPr lang="de-DE" sz="2000" dirty="0"/>
              <a:t>:  REWI-, WIRE-Studium – REWI: umfassende Ausbildung Straf- und Strafverfahrensrecht, Finanzstrafrecht in Ö nie Pflichtfach; WIRE: Master WU Wien VL 2 „Wirtschafts- und Finanzstrafrecht“ und VL 2 „Strafprozessrecht“; Diplomstudium IBK VL 2 materielles Finanzstrafrecht  und Wahlfach VL 3 Finanzstrafverfahrensrecht sowie Strafrecht VL 4 und Strafprozessrecht VL 2. </a:t>
            </a:r>
          </a:p>
          <a:p>
            <a:endParaRPr lang="de-DE" sz="2000" b="1" dirty="0" smtClean="0"/>
          </a:p>
          <a:p>
            <a:r>
              <a:rPr lang="de-DE" sz="2000" b="1" dirty="0" smtClean="0"/>
              <a:t>Wirtschaftstreuhänder</a:t>
            </a:r>
            <a:r>
              <a:rPr lang="de-DE" sz="2000" dirty="0"/>
              <a:t>: auch wirtschaftswissenschaftliches (meist BWL-)Studium (weder Straf-, noch Strafverfahrens-, noch Finanzstrafrecht Pflichtfächer</a:t>
            </a:r>
            <a:r>
              <a:rPr lang="de-DE" sz="2000" dirty="0" smtClean="0"/>
              <a:t>)</a:t>
            </a:r>
            <a:endParaRPr lang="de-DE" sz="2000" dirty="0"/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9679862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02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01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0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99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 Box 93"/>
          <p:cNvSpPr txBox="1">
            <a:spLocks noChangeArrowheads="1"/>
          </p:cNvSpPr>
          <p:nvPr/>
        </p:nvSpPr>
        <p:spPr bwMode="auto">
          <a:xfrm>
            <a:off x="3124200" y="442913"/>
            <a:ext cx="5105400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9600" b="1">
                <a:solidFill>
                  <a:srgbClr val="FF0080"/>
                </a:solidFill>
              </a:rPr>
              <a:t>WINTER</a:t>
            </a:r>
            <a:endParaRPr lang="en-US" sz="9600">
              <a:solidFill>
                <a:srgbClr val="FF0080"/>
              </a:solidFill>
            </a:endParaRPr>
          </a:p>
        </p:txBody>
      </p:sp>
      <p:sp>
        <p:nvSpPr>
          <p:cNvPr id="4103" name="Text Box 90"/>
          <p:cNvSpPr txBox="1">
            <a:spLocks noChangeArrowheads="1"/>
          </p:cNvSpPr>
          <p:nvPr/>
        </p:nvSpPr>
        <p:spPr bwMode="auto">
          <a:xfrm>
            <a:off x="3352800" y="1677988"/>
            <a:ext cx="21336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chemeClr val="bg2"/>
                </a:solidFill>
              </a:rPr>
              <a:t>Template</a:t>
            </a:r>
            <a:endParaRPr lang="en-US"/>
          </a:p>
        </p:txBody>
      </p:sp>
      <p:pic>
        <p:nvPicPr>
          <p:cNvPr id="4104" name="Picture 98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-28575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Rectangle 105"/>
          <p:cNvSpPr>
            <a:spLocks noChangeArrowheads="1"/>
          </p:cNvSpPr>
          <p:nvPr/>
        </p:nvSpPr>
        <p:spPr bwMode="auto">
          <a:xfrm>
            <a:off x="5715000" y="166688"/>
            <a:ext cx="1447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14" name="Text Box 60"/>
          <p:cNvSpPr txBox="1">
            <a:spLocks noChangeArrowheads="1"/>
          </p:cNvSpPr>
          <p:nvPr/>
        </p:nvSpPr>
        <p:spPr bwMode="auto">
          <a:xfrm>
            <a:off x="6715844" y="157500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04</a:t>
            </a:r>
          </a:p>
        </p:txBody>
      </p:sp>
      <p:sp>
        <p:nvSpPr>
          <p:cNvPr id="17" name="Text Box 42"/>
          <p:cNvSpPr txBox="1">
            <a:spLocks noChangeArrowheads="1"/>
          </p:cNvSpPr>
          <p:nvPr/>
        </p:nvSpPr>
        <p:spPr bwMode="auto">
          <a:xfrm>
            <a:off x="513073" y="1227931"/>
            <a:ext cx="7259327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b="1" dirty="0"/>
              <a:t>Berufsprüfungen</a:t>
            </a:r>
            <a:r>
              <a:rPr lang="de-DE" sz="2000" dirty="0"/>
              <a:t>:  Nach RAPG ist Straf- und Strafverfahrensrecht Prüfungsfach, Finanzstrafrecht wird dabei nicht explizit genannt;  nach WTBG gar nichts davon.</a:t>
            </a:r>
          </a:p>
          <a:p>
            <a:endParaRPr lang="de-DE" sz="2000" b="1" dirty="0" smtClean="0"/>
          </a:p>
          <a:p>
            <a:endParaRPr lang="de-DE" sz="2000" b="1" dirty="0" smtClean="0"/>
          </a:p>
          <a:p>
            <a:r>
              <a:rPr lang="de-DE" sz="2000" b="1" dirty="0" smtClean="0"/>
              <a:t>Fazit</a:t>
            </a:r>
            <a:r>
              <a:rPr lang="de-DE" sz="2000" b="1" dirty="0"/>
              <a:t>:</a:t>
            </a:r>
            <a:r>
              <a:rPr lang="de-DE" sz="2000" dirty="0"/>
              <a:t> Ausbildung im Finanzstraf- und Finanzstrafverfahrensrecht </a:t>
            </a:r>
            <a:r>
              <a:rPr lang="de-DE" sz="2000" dirty="0" smtClean="0"/>
              <a:t>im Regelfall post-universitär </a:t>
            </a:r>
            <a:r>
              <a:rPr lang="de-DE" sz="2000" dirty="0"/>
              <a:t>(Lehrgang „Finanzstrafrecht“ Akademie der </a:t>
            </a:r>
            <a:r>
              <a:rPr lang="de-DE" sz="2000" dirty="0" smtClean="0"/>
              <a:t>WTH </a:t>
            </a:r>
            <a:r>
              <a:rPr lang="de-DE" sz="2000" dirty="0" err="1" smtClean="0"/>
              <a:t>usw</a:t>
            </a:r>
            <a:r>
              <a:rPr lang="de-DE" sz="2000" dirty="0" smtClean="0"/>
              <a:t>)</a:t>
            </a:r>
            <a:endParaRPr lang="de-DE" sz="2000" dirty="0"/>
          </a:p>
          <a:p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4788219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8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9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6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8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1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68"/>
          <a:stretch>
            <a:fillRect/>
          </a:stretch>
        </p:blipFill>
        <p:spPr bwMode="auto">
          <a:xfrm>
            <a:off x="0" y="0"/>
            <a:ext cx="18669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2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16806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72"/>
          <p:cNvSpPr txBox="1">
            <a:spLocks noChangeArrowheads="1"/>
          </p:cNvSpPr>
          <p:nvPr/>
        </p:nvSpPr>
        <p:spPr bwMode="auto">
          <a:xfrm>
            <a:off x="69342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05</a:t>
            </a:r>
            <a:endParaRPr lang="en-US" dirty="0"/>
          </a:p>
        </p:txBody>
      </p:sp>
      <p:sp>
        <p:nvSpPr>
          <p:cNvPr id="9" name="Text Box 46"/>
          <p:cNvSpPr txBox="1">
            <a:spLocks noChangeArrowheads="1"/>
          </p:cNvSpPr>
          <p:nvPr/>
        </p:nvSpPr>
        <p:spPr bwMode="auto">
          <a:xfrm>
            <a:off x="1439652" y="1394706"/>
            <a:ext cx="6926262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b="1" dirty="0"/>
              <a:t>Bestellung des Verteidigers</a:t>
            </a:r>
            <a:endParaRPr lang="de-DE" sz="2000" dirty="0"/>
          </a:p>
          <a:p>
            <a:endParaRPr lang="de-DE" sz="2000" dirty="0" smtClean="0"/>
          </a:p>
          <a:p>
            <a:r>
              <a:rPr lang="de-DE" sz="2000" dirty="0" smtClean="0"/>
              <a:t>Bestellt </a:t>
            </a:r>
            <a:r>
              <a:rPr lang="de-DE" sz="2000" dirty="0"/>
              <a:t>wird der V durch den B (schriftlich, mündlich, konkludent): Die (Strafverteidigungsspezial)Vollmacht berechtigt zu sämtlichen gesetzlich zulässigen Vertretungshandlungen zur Wahrung aller Rechte, die dem V oder dem B eingeräumt werden.</a:t>
            </a:r>
          </a:p>
          <a:p>
            <a:endParaRPr lang="de-DE" sz="2000" dirty="0" smtClean="0"/>
          </a:p>
          <a:p>
            <a:r>
              <a:rPr lang="de-DE" sz="2000" dirty="0" smtClean="0"/>
              <a:t>Der</a:t>
            </a:r>
            <a:r>
              <a:rPr lang="de-DE" sz="2000" b="1" dirty="0" smtClean="0"/>
              <a:t> </a:t>
            </a:r>
            <a:r>
              <a:rPr lang="de-DE" sz="2000" b="1" dirty="0"/>
              <a:t>Nachweis</a:t>
            </a:r>
            <a:r>
              <a:rPr lang="de-DE" sz="2000" dirty="0"/>
              <a:t> der Bevollmächtigung erfolgt durch Vorlage der schriftlichen (oder mündlich zu Protokoll) (§ 77/2 FinStrG </a:t>
            </a:r>
            <a:r>
              <a:rPr lang="de-DE" sz="2000" dirty="0" err="1"/>
              <a:t>iVm</a:t>
            </a:r>
            <a:r>
              <a:rPr lang="de-DE" sz="2000" dirty="0"/>
              <a:t> § 83/1, 3 BAO; § 58/2 StPO). Die Berufung des Rechtsanwalts/ Wirtschaftstreuhänders auf die erteilte Vollmacht „ersetzt“ den Nachweis (§ 88/9 WTBG; § 8/1 RAO). Bei Abwesenheit des B kann sich V auch auf erteilte Vollmacht berufen (§ 58/1 StPO</a:t>
            </a:r>
            <a:r>
              <a:rPr lang="de-DE" sz="2000" dirty="0" smtClean="0"/>
              <a:t>)</a:t>
            </a:r>
            <a:r>
              <a:rPr lang="de-DE" sz="2000" b="1" dirty="0"/>
              <a:t> </a:t>
            </a:r>
            <a:endParaRPr lang="de-DE" sz="20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8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9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6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8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1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68"/>
          <a:stretch>
            <a:fillRect/>
          </a:stretch>
        </p:blipFill>
        <p:spPr bwMode="auto">
          <a:xfrm>
            <a:off x="0" y="0"/>
            <a:ext cx="18669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2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16806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72"/>
          <p:cNvSpPr txBox="1">
            <a:spLocks noChangeArrowheads="1"/>
          </p:cNvSpPr>
          <p:nvPr/>
        </p:nvSpPr>
        <p:spPr bwMode="auto">
          <a:xfrm>
            <a:off x="69342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06</a:t>
            </a:r>
          </a:p>
        </p:txBody>
      </p:sp>
      <p:sp>
        <p:nvSpPr>
          <p:cNvPr id="9" name="Text Box 46"/>
          <p:cNvSpPr txBox="1">
            <a:spLocks noChangeArrowheads="1"/>
          </p:cNvSpPr>
          <p:nvPr/>
        </p:nvSpPr>
        <p:spPr bwMode="auto">
          <a:xfrm>
            <a:off x="1439652" y="1394706"/>
            <a:ext cx="6926262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b="1" dirty="0"/>
              <a:t>Ausgeschlossen</a:t>
            </a:r>
            <a:r>
              <a:rPr lang="de-DE" sz="2000" dirty="0"/>
              <a:t> </a:t>
            </a:r>
            <a:r>
              <a:rPr lang="de-DE" sz="2000" b="1" dirty="0"/>
              <a:t>als Verteidiger:</a:t>
            </a:r>
            <a:r>
              <a:rPr lang="de-DE" sz="2000" dirty="0"/>
              <a:t>  </a:t>
            </a:r>
          </a:p>
          <a:p>
            <a:endParaRPr lang="de-DE" sz="2000" dirty="0" smtClean="0"/>
          </a:p>
          <a:p>
            <a:r>
              <a:rPr lang="de-DE" sz="2000" dirty="0" smtClean="0"/>
              <a:t>Solange </a:t>
            </a:r>
            <a:r>
              <a:rPr lang="de-DE" sz="2000" dirty="0"/>
              <a:t>Strafverfahren gegen </a:t>
            </a:r>
            <a:r>
              <a:rPr lang="de-DE" sz="2000" b="1" dirty="0"/>
              <a:t>V als B</a:t>
            </a:r>
            <a:r>
              <a:rPr lang="de-DE" sz="2000" dirty="0"/>
              <a:t> wegen </a:t>
            </a:r>
            <a:r>
              <a:rPr lang="de-DE" sz="2000" b="1" dirty="0"/>
              <a:t>Beteiligung in derselben Strafsache</a:t>
            </a:r>
            <a:r>
              <a:rPr lang="de-DE" sz="2000" dirty="0"/>
              <a:t> oder wegen </a:t>
            </a:r>
            <a:r>
              <a:rPr lang="de-DE" sz="2000" b="1" dirty="0"/>
              <a:t>Begünstigung</a:t>
            </a:r>
            <a:r>
              <a:rPr lang="de-DE" sz="2000" dirty="0"/>
              <a:t> anhängig (§ 60/1 StPO), </a:t>
            </a:r>
            <a:r>
              <a:rPr lang="de-DE" sz="2000" b="1" dirty="0"/>
              <a:t>Missbrauch des Kontakts</a:t>
            </a:r>
            <a:r>
              <a:rPr lang="de-DE" sz="2000" dirty="0"/>
              <a:t> mit verhafteten B zur Begehung von Straftaten, Gefährdung der Ordnung der Vollzugsanstalt (Kassiber- und Handyschmuggel) (§ 60/1 StPO). </a:t>
            </a:r>
            <a:endParaRPr lang="de-DE" sz="2000" dirty="0" smtClean="0"/>
          </a:p>
          <a:p>
            <a:endParaRPr lang="de-DE" sz="2000" b="1" dirty="0"/>
          </a:p>
          <a:p>
            <a:r>
              <a:rPr lang="de-DE" sz="2000" b="1" dirty="0" smtClean="0"/>
              <a:t>Fehlt </a:t>
            </a:r>
            <a:r>
              <a:rPr lang="de-DE" sz="2000" b="1" dirty="0"/>
              <a:t>im verw. Finanzstrafverfahren.</a:t>
            </a:r>
            <a:endParaRPr lang="de-DE" sz="2000" dirty="0"/>
          </a:p>
          <a:p>
            <a:endParaRPr lang="de-DE" sz="2000" dirty="0" smtClean="0"/>
          </a:p>
        </p:txBody>
      </p:sp>
    </p:spTree>
    <p:extLst>
      <p:ext uri="{BB962C8B-B14F-4D97-AF65-F5344CB8AC3E}">
        <p14:creationId xmlns:p14="http://schemas.microsoft.com/office/powerpoint/2010/main" val="33742227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8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9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6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8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1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68"/>
          <a:stretch>
            <a:fillRect/>
          </a:stretch>
        </p:blipFill>
        <p:spPr bwMode="auto">
          <a:xfrm>
            <a:off x="0" y="0"/>
            <a:ext cx="18669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2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16806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72"/>
          <p:cNvSpPr txBox="1">
            <a:spLocks noChangeArrowheads="1"/>
          </p:cNvSpPr>
          <p:nvPr/>
        </p:nvSpPr>
        <p:spPr bwMode="auto">
          <a:xfrm>
            <a:off x="69342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07</a:t>
            </a:r>
          </a:p>
        </p:txBody>
      </p:sp>
      <p:sp>
        <p:nvSpPr>
          <p:cNvPr id="9" name="Text Box 46"/>
          <p:cNvSpPr txBox="1">
            <a:spLocks noChangeArrowheads="1"/>
          </p:cNvSpPr>
          <p:nvPr/>
        </p:nvSpPr>
        <p:spPr bwMode="auto">
          <a:xfrm>
            <a:off x="1439652" y="1394706"/>
            <a:ext cx="6926262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dirty="0"/>
              <a:t>Im Untersuchungsverfahren des verw. Finanzstrafverfahrens ist der </a:t>
            </a:r>
            <a:r>
              <a:rPr lang="de-DE" sz="2000" b="1" dirty="0"/>
              <a:t>vorübergehende Ausschluss </a:t>
            </a:r>
            <a:r>
              <a:rPr lang="de-DE" sz="2000" dirty="0"/>
              <a:t>des Verteidigers von wiederholbaren Beweisaufnahmen vorgesehen, wenn auf Grund „besonderer Umstände“ zu befürchten ist, dass sonst die weitere Untersuchung „erschwert“ werden könnte (§ 78/2 FinStrG</a:t>
            </a:r>
            <a:r>
              <a:rPr lang="de-DE" sz="2000" dirty="0" smtClean="0"/>
              <a:t>).</a:t>
            </a:r>
          </a:p>
          <a:p>
            <a:endParaRPr lang="de-DE" sz="2000" dirty="0"/>
          </a:p>
          <a:p>
            <a:r>
              <a:rPr lang="de-DE" sz="2000" dirty="0" smtClean="0"/>
              <a:t>Im Ermittlungsverfahren des </a:t>
            </a:r>
            <a:r>
              <a:rPr lang="de-DE" sz="2000" dirty="0" err="1" smtClean="0"/>
              <a:t>ger</a:t>
            </a:r>
            <a:r>
              <a:rPr lang="de-DE" sz="2000" dirty="0" smtClean="0"/>
              <a:t>. Finanzstrafverfahrens kann von </a:t>
            </a:r>
            <a:r>
              <a:rPr lang="de-DE" sz="2000" dirty="0"/>
              <a:t>der Beiziehung des V </a:t>
            </a:r>
            <a:r>
              <a:rPr lang="de-DE" sz="2000" dirty="0" smtClean="0"/>
              <a:t>nur an </a:t>
            </a:r>
            <a:r>
              <a:rPr lang="de-DE" sz="2000" dirty="0"/>
              <a:t>der Vernehmung des B </a:t>
            </a:r>
            <a:r>
              <a:rPr lang="de-DE" sz="2000" dirty="0" smtClean="0"/>
              <a:t>bei </a:t>
            </a:r>
            <a:r>
              <a:rPr lang="de-DE" sz="2000" dirty="0"/>
              <a:t>Gefahr für die Ermittlungen oder Beeinträchtigung der Beweismittel (Verdunkelung) abgesehen werden (§ 164/1 u 2 StPO</a:t>
            </a:r>
            <a:r>
              <a:rPr lang="de-DE" sz="2000" dirty="0" smtClean="0"/>
              <a:t>).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4870145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8" descr="Untitled-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9" descr="card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60" descr="card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88"/>
            <a:ext cx="91821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1" descr="card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68"/>
          <a:stretch>
            <a:fillRect/>
          </a:stretch>
        </p:blipFill>
        <p:spPr bwMode="auto">
          <a:xfrm>
            <a:off x="0" y="0"/>
            <a:ext cx="18669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2" descr="card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98"/>
          <a:stretch>
            <a:fillRect/>
          </a:stretch>
        </p:blipFill>
        <p:spPr bwMode="auto">
          <a:xfrm>
            <a:off x="0" y="16806"/>
            <a:ext cx="17907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Text Box 72"/>
          <p:cNvSpPr txBox="1">
            <a:spLocks noChangeArrowheads="1"/>
          </p:cNvSpPr>
          <p:nvPr/>
        </p:nvSpPr>
        <p:spPr bwMode="auto">
          <a:xfrm>
            <a:off x="6934200" y="16668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6000" dirty="0" smtClean="0">
                <a:solidFill>
                  <a:srgbClr val="F2FDF7"/>
                </a:solidFill>
              </a:rPr>
              <a:t>08</a:t>
            </a:r>
          </a:p>
        </p:txBody>
      </p:sp>
      <p:sp>
        <p:nvSpPr>
          <p:cNvPr id="9" name="Text Box 46"/>
          <p:cNvSpPr txBox="1">
            <a:spLocks noChangeArrowheads="1"/>
          </p:cNvSpPr>
          <p:nvPr/>
        </p:nvSpPr>
        <p:spPr bwMode="auto">
          <a:xfrm>
            <a:off x="1439652" y="1394706"/>
            <a:ext cx="6926262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sz="2000" dirty="0"/>
              <a:t>Der</a:t>
            </a:r>
            <a:r>
              <a:rPr lang="de-DE" sz="2000" b="1" dirty="0"/>
              <a:t> Zeuge</a:t>
            </a:r>
            <a:r>
              <a:rPr lang="de-DE" sz="2000" dirty="0"/>
              <a:t> ist im verw. Finanzstrafverfahren als V ausgeschlossen im Untersuchungsverfahren, wenn dies „zur Ermittlung des SV geboten“ (§ 78/1 2. Satz FinStrG); in mündlicher Verhandlung, wenn als Zeuge geladen (§ 78/1 1. Satz FinStrG). </a:t>
            </a:r>
            <a:endParaRPr lang="de-DE" sz="2000" dirty="0" smtClean="0"/>
          </a:p>
          <a:p>
            <a:endParaRPr lang="de-DE" sz="2000" dirty="0"/>
          </a:p>
          <a:p>
            <a:r>
              <a:rPr lang="de-DE" sz="2000" dirty="0" smtClean="0"/>
              <a:t>Im </a:t>
            </a:r>
            <a:r>
              <a:rPr lang="de-DE" sz="2000" dirty="0" err="1"/>
              <a:t>ger</a:t>
            </a:r>
            <a:r>
              <a:rPr lang="de-DE" sz="2000" dirty="0"/>
              <a:t>. Finanzstrafverfahren seit </a:t>
            </a:r>
            <a:r>
              <a:rPr lang="de-DE" sz="2000" dirty="0" err="1"/>
              <a:t>StrafprozessreformG</a:t>
            </a:r>
            <a:r>
              <a:rPr lang="de-DE" sz="2000" dirty="0"/>
              <a:t> 2008 Zeuge nicht mehr als V ausgeschlossen (EBRV: Interessenskonflikt zwischen Wahrheitspflicht und Pflicht zur Parteilichkeit durch Aussageverweigerung oder Niederlegung des Mandats zu lösen).</a:t>
            </a:r>
          </a:p>
        </p:txBody>
      </p:sp>
    </p:spTree>
    <p:extLst>
      <p:ext uri="{BB962C8B-B14F-4D97-AF65-F5344CB8AC3E}">
        <p14:creationId xmlns:p14="http://schemas.microsoft.com/office/powerpoint/2010/main" val="37374079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4C4C4C"/>
      </a:dk1>
      <a:lt1>
        <a:srgbClr val="CCCCCC"/>
      </a:lt1>
      <a:dk2>
        <a:srgbClr val="FF0080"/>
      </a:dk2>
      <a:lt2>
        <a:srgbClr val="666666"/>
      </a:lt2>
      <a:accent1>
        <a:srgbClr val="333333"/>
      </a:accent1>
      <a:accent2>
        <a:srgbClr val="66CCFF"/>
      </a:accent2>
      <a:accent3>
        <a:srgbClr val="E2E2E2"/>
      </a:accent3>
      <a:accent4>
        <a:srgbClr val="404040"/>
      </a:accent4>
      <a:accent5>
        <a:srgbClr val="ADADAD"/>
      </a:accent5>
      <a:accent6>
        <a:srgbClr val="5CB9E7"/>
      </a:accent6>
      <a:hlink>
        <a:srgbClr val="FF0080"/>
      </a:hlink>
      <a:folHlink>
        <a:srgbClr val="6666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1915</Words>
  <Application>Microsoft Office PowerPoint</Application>
  <PresentationFormat>Bildschirmpräsentation (4:3)</PresentationFormat>
  <Paragraphs>187</Paragraphs>
  <Slides>27</Slides>
  <Notes>27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27</vt:i4>
      </vt:variant>
    </vt:vector>
  </HeadingPairs>
  <TitlesOfParts>
    <vt:vector size="28" baseType="lpstr">
      <vt:lpstr>Default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Presentation Magazine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Coloured slides template background</dc:title>
  <dc:creator>Presentation Magazine</dc:creator>
  <cp:lastModifiedBy>Scheil, Andreas</cp:lastModifiedBy>
  <cp:revision>455</cp:revision>
  <cp:lastPrinted>2013-10-08T19:35:04Z</cp:lastPrinted>
  <dcterms:modified xsi:type="dcterms:W3CDTF">2013-10-14T07:50:35Z</dcterms:modified>
</cp:coreProperties>
</file>