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67"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07" r:id="rId27"/>
    <p:sldId id="270" r:id="rId28"/>
    <p:sldId id="295" r:id="rId29"/>
    <p:sldId id="296" r:id="rId30"/>
    <p:sldId id="259" r:id="rId31"/>
    <p:sldId id="297" r:id="rId32"/>
    <p:sldId id="299" r:id="rId33"/>
    <p:sldId id="300" r:id="rId34"/>
    <p:sldId id="301" r:id="rId35"/>
    <p:sldId id="302" r:id="rId36"/>
    <p:sldId id="260" r:id="rId37"/>
    <p:sldId id="303" r:id="rId38"/>
    <p:sldId id="304" r:id="rId39"/>
    <p:sldId id="331" r:id="rId40"/>
    <p:sldId id="305" r:id="rId41"/>
    <p:sldId id="306" r:id="rId42"/>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77D"/>
    <a:srgbClr val="D5FBE1"/>
    <a:srgbClr val="FFFF66"/>
    <a:srgbClr val="F2FDF7"/>
    <a:srgbClr val="800040"/>
    <a:srgbClr val="FF0080"/>
    <a:srgbClr val="5D7E9D"/>
    <a:srgbClr val="191919"/>
    <a:srgbClr val="FFFDDD"/>
    <a:srgbClr val="CEC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8" autoAdjust="0"/>
    <p:restoredTop sz="92980" autoAdjust="0"/>
  </p:normalViewPr>
  <p:slideViewPr>
    <p:cSldViewPr snapToObjects="1">
      <p:cViewPr>
        <p:scale>
          <a:sx n="100" d="100"/>
          <a:sy n="100" d="100"/>
        </p:scale>
        <p:origin x="-2196" y="-282"/>
      </p:cViewPr>
      <p:guideLst>
        <p:guide orient="horz"/>
        <p:guide orient="horz" pos="192"/>
        <p:guide orient="horz" pos="96"/>
        <p:guide/>
        <p:guide pos="48"/>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24" tIns="45412" rIns="90824" bIns="45412" numCol="1" anchor="t" anchorCtr="0" compatLnSpc="1">
            <a:prstTxWarp prst="textNoShape">
              <a:avLst/>
            </a:prstTxWarp>
          </a:bodyPr>
          <a:lstStyle>
            <a:lvl1pPr>
              <a:defRPr sz="1200"/>
            </a:lvl1pPr>
          </a:lstStyle>
          <a:p>
            <a:pPr>
              <a:defRPr/>
            </a:pPr>
            <a:endParaRPr lang="en-US"/>
          </a:p>
        </p:txBody>
      </p:sp>
      <p:sp>
        <p:nvSpPr>
          <p:cNvPr id="25603" name="Rectangle 3"/>
          <p:cNvSpPr>
            <a:spLocks noGrp="1" noChangeArrowheads="1"/>
          </p:cNvSpPr>
          <p:nvPr>
            <p:ph type="dt" sz="quarter" idx="1"/>
          </p:nvPr>
        </p:nvSpPr>
        <p:spPr bwMode="auto">
          <a:xfrm>
            <a:off x="3779151" y="0"/>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24" tIns="45412" rIns="90824" bIns="45412"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ChangeArrowheads="1"/>
          </p:cNvSpPr>
          <p:nvPr>
            <p:ph type="ftr" sz="quarter" idx="2"/>
          </p:nvPr>
        </p:nvSpPr>
        <p:spPr bwMode="auto">
          <a:xfrm>
            <a:off x="0" y="9431814"/>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24" tIns="45412" rIns="90824" bIns="45412" numCol="1" anchor="b" anchorCtr="0" compatLnSpc="1">
            <a:prstTxWarp prst="textNoShape">
              <a:avLst/>
            </a:prstTxWarp>
          </a:bodyPr>
          <a:lstStyle>
            <a:lvl1pPr>
              <a:defRPr sz="1200"/>
            </a:lvl1pPr>
          </a:lstStyle>
          <a:p>
            <a:pPr>
              <a:defRPr/>
            </a:pPr>
            <a:endParaRPr lang="en-US"/>
          </a:p>
        </p:txBody>
      </p:sp>
      <p:sp>
        <p:nvSpPr>
          <p:cNvPr id="25605" name="Rectangle 5"/>
          <p:cNvSpPr>
            <a:spLocks noGrp="1" noChangeArrowheads="1"/>
          </p:cNvSpPr>
          <p:nvPr>
            <p:ph type="sldNum" sz="quarter" idx="3"/>
          </p:nvPr>
        </p:nvSpPr>
        <p:spPr bwMode="auto">
          <a:xfrm>
            <a:off x="3779151" y="9431814"/>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24" tIns="45412" rIns="90824" bIns="45412" numCol="1" anchor="b" anchorCtr="0" compatLnSpc="1">
            <a:prstTxWarp prst="textNoShape">
              <a:avLst/>
            </a:prstTxWarp>
          </a:bodyPr>
          <a:lstStyle>
            <a:lvl1pPr algn="r">
              <a:defRPr sz="1200"/>
            </a:lvl1pPr>
          </a:lstStyle>
          <a:p>
            <a:pPr>
              <a:defRPr/>
            </a:pPr>
            <a:fld id="{5569AC57-721F-4840-B29E-2070452FFBF2}" type="slidenum">
              <a:rPr lang="en-US"/>
              <a:pPr>
                <a:defRPr/>
              </a:pPr>
              <a:t>‹Nr.›</a:t>
            </a:fld>
            <a:endParaRPr lang="en-US"/>
          </a:p>
        </p:txBody>
      </p:sp>
    </p:spTree>
    <p:extLst>
      <p:ext uri="{BB962C8B-B14F-4D97-AF65-F5344CB8AC3E}">
        <p14:creationId xmlns:p14="http://schemas.microsoft.com/office/powerpoint/2010/main" val="2224273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24" tIns="45412" rIns="90824" bIns="45412"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777608" y="0"/>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24" tIns="45412" rIns="90824" bIns="45412" numCol="1" anchor="t" anchorCtr="0" compatLnSpc="1">
            <a:prstTxWarp prst="textNoShape">
              <a:avLst/>
            </a:prstTxWarp>
          </a:bodyPr>
          <a:lstStyle>
            <a:lvl1pPr algn="r">
              <a:defRPr sz="12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852488" y="744538"/>
            <a:ext cx="4964112"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66909" y="4715907"/>
            <a:ext cx="533527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24" tIns="45412" rIns="90824" bIns="454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30090"/>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24" tIns="45412" rIns="90824" bIns="45412"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777608" y="9430090"/>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24" tIns="45412" rIns="90824" bIns="45412" numCol="1" anchor="b" anchorCtr="0" compatLnSpc="1">
            <a:prstTxWarp prst="textNoShape">
              <a:avLst/>
            </a:prstTxWarp>
          </a:bodyPr>
          <a:lstStyle>
            <a:lvl1pPr algn="r">
              <a:defRPr sz="1200"/>
            </a:lvl1pPr>
          </a:lstStyle>
          <a:p>
            <a:pPr>
              <a:defRPr/>
            </a:pPr>
            <a:fld id="{904524DE-AB6B-4220-AD61-B664D070D6DD}" type="slidenum">
              <a:rPr lang="en-US"/>
              <a:pPr>
                <a:defRPr/>
              </a:pPr>
              <a:t>‹Nr.›</a:t>
            </a:fld>
            <a:endParaRPr lang="en-US"/>
          </a:p>
        </p:txBody>
      </p:sp>
    </p:spTree>
    <p:extLst>
      <p:ext uri="{BB962C8B-B14F-4D97-AF65-F5344CB8AC3E}">
        <p14:creationId xmlns:p14="http://schemas.microsoft.com/office/powerpoint/2010/main" val="56697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26A5A948-A293-40B9-A514-D1DA4AF96AD9}" type="slidenum">
              <a:rPr lang="en-US" smtClean="0"/>
              <a:pPr eaLnBrk="1" hangingPunct="1"/>
              <a:t>1</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10</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11</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12</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13</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14</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15</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16</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17</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18</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19</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2</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20</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21</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22</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23</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24</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25</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26</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27</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28</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29</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3</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9724631B-C51A-411F-AE59-4BC3545FAF81}" type="slidenum">
              <a:rPr lang="en-US" smtClean="0"/>
              <a:pPr eaLnBrk="1" hangingPunct="1"/>
              <a:t>30</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9724631B-C51A-411F-AE59-4BC3545FAF81}" type="slidenum">
              <a:rPr lang="en-US" smtClean="0"/>
              <a:pPr eaLnBrk="1" hangingPunct="1"/>
              <a:t>31</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32</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33</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34</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35</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F4C16332-97A1-4518-968A-1A90DF1E3FFF}" type="slidenum">
              <a:rPr lang="en-US" smtClean="0"/>
              <a:pPr eaLnBrk="1" hangingPunct="1"/>
              <a:t>36</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F4C16332-97A1-4518-968A-1A90DF1E3FFF}" type="slidenum">
              <a:rPr lang="en-US" smtClean="0"/>
              <a:pPr eaLnBrk="1" hangingPunct="1"/>
              <a:t>37</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F4C16332-97A1-4518-968A-1A90DF1E3FFF}" type="slidenum">
              <a:rPr lang="en-US" smtClean="0"/>
              <a:pPr eaLnBrk="1" hangingPunct="1"/>
              <a:t>38</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F4C16332-97A1-4518-968A-1A90DF1E3FFF}" type="slidenum">
              <a:rPr lang="en-US" smtClean="0"/>
              <a:pPr eaLnBrk="1" hangingPunct="1"/>
              <a:t>39</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4</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F4C16332-97A1-4518-968A-1A90DF1E3FFF}" type="slidenum">
              <a:rPr lang="en-US" smtClean="0"/>
              <a:pPr eaLnBrk="1" hangingPunct="1"/>
              <a:t>40</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F4C16332-97A1-4518-968A-1A90DF1E3FFF}" type="slidenum">
              <a:rPr lang="en-US" smtClean="0"/>
              <a:pPr eaLnBrk="1" hangingPunct="1"/>
              <a:t>41</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5</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6</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7</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8</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7941" indent="-283823" eaLnBrk="0" hangingPunct="0">
              <a:defRPr>
                <a:solidFill>
                  <a:schemeClr val="tx1"/>
                </a:solidFill>
                <a:latin typeface="Arial" charset="0"/>
              </a:defRPr>
            </a:lvl2pPr>
            <a:lvl3pPr marL="1135293" indent="-227058" eaLnBrk="0" hangingPunct="0">
              <a:defRPr>
                <a:solidFill>
                  <a:schemeClr val="tx1"/>
                </a:solidFill>
                <a:latin typeface="Arial" charset="0"/>
              </a:defRPr>
            </a:lvl3pPr>
            <a:lvl4pPr marL="1589410" indent="-227058" eaLnBrk="0" hangingPunct="0">
              <a:defRPr>
                <a:solidFill>
                  <a:schemeClr val="tx1"/>
                </a:solidFill>
                <a:latin typeface="Arial" charset="0"/>
              </a:defRPr>
            </a:lvl4pPr>
            <a:lvl5pPr marL="2043528" indent="-227058" eaLnBrk="0" hangingPunct="0">
              <a:defRPr>
                <a:solidFill>
                  <a:schemeClr val="tx1"/>
                </a:solidFill>
                <a:latin typeface="Arial" charset="0"/>
              </a:defRPr>
            </a:lvl5pPr>
            <a:lvl6pPr marL="2497644" indent="-227058" eaLnBrk="0" fontAlgn="base" hangingPunct="0">
              <a:spcBef>
                <a:spcPct val="0"/>
              </a:spcBef>
              <a:spcAft>
                <a:spcPct val="0"/>
              </a:spcAft>
              <a:defRPr>
                <a:solidFill>
                  <a:schemeClr val="tx1"/>
                </a:solidFill>
                <a:latin typeface="Arial" charset="0"/>
              </a:defRPr>
            </a:lvl6pPr>
            <a:lvl7pPr marL="2951762" indent="-227058" eaLnBrk="0" fontAlgn="base" hangingPunct="0">
              <a:spcBef>
                <a:spcPct val="0"/>
              </a:spcBef>
              <a:spcAft>
                <a:spcPct val="0"/>
              </a:spcAft>
              <a:defRPr>
                <a:solidFill>
                  <a:schemeClr val="tx1"/>
                </a:solidFill>
                <a:latin typeface="Arial" charset="0"/>
              </a:defRPr>
            </a:lvl7pPr>
            <a:lvl8pPr marL="3405879" indent="-227058" eaLnBrk="0" fontAlgn="base" hangingPunct="0">
              <a:spcBef>
                <a:spcPct val="0"/>
              </a:spcBef>
              <a:spcAft>
                <a:spcPct val="0"/>
              </a:spcAft>
              <a:defRPr>
                <a:solidFill>
                  <a:schemeClr val="tx1"/>
                </a:solidFill>
                <a:latin typeface="Arial" charset="0"/>
              </a:defRPr>
            </a:lvl8pPr>
            <a:lvl9pPr marL="3859996" indent="-227058" eaLnBrk="0" fontAlgn="base" hangingPunct="0">
              <a:spcBef>
                <a:spcPct val="0"/>
              </a:spcBef>
              <a:spcAft>
                <a:spcPct val="0"/>
              </a:spcAft>
              <a:defRPr>
                <a:solidFill>
                  <a:schemeClr val="tx1"/>
                </a:solidFill>
                <a:latin typeface="Arial" charset="0"/>
              </a:defRPr>
            </a:lvl9pPr>
          </a:lstStyle>
          <a:p>
            <a:pPr eaLnBrk="1" hangingPunct="1"/>
            <a:fld id="{A80DF389-799E-4620-9E66-B0B2258F1610}" type="slidenum">
              <a:rPr lang="en-US" smtClean="0"/>
              <a:pPr eaLnBrk="1" hangingPunct="1"/>
              <a:t>9</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Text Box 18"/>
          <p:cNvSpPr txBox="1">
            <a:spLocks noChangeArrowheads="1"/>
          </p:cNvSpPr>
          <p:nvPr userDrawn="1"/>
        </p:nvSpPr>
        <p:spPr bwMode="auto">
          <a:xfrm rot="19237452">
            <a:off x="4622800" y="517525"/>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smtClean="0"/>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4095CB1-C58F-4C3E-A86A-F3EC73439A92}" type="slidenum">
              <a:rPr lang="en-US"/>
              <a:pPr>
                <a:defRPr/>
              </a:pPr>
              <a:t>‹Nr.›</a:t>
            </a:fld>
            <a:endParaRPr lang="en-US"/>
          </a:p>
        </p:txBody>
      </p:sp>
    </p:spTree>
    <p:extLst>
      <p:ext uri="{BB962C8B-B14F-4D97-AF65-F5344CB8AC3E}">
        <p14:creationId xmlns:p14="http://schemas.microsoft.com/office/powerpoint/2010/main" val="25973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5D4F63-3F8D-4B4B-9C38-5EC540193B1F}" type="slidenum">
              <a:rPr lang="en-US"/>
              <a:pPr>
                <a:defRPr/>
              </a:pPr>
              <a:t>‹Nr.›</a:t>
            </a:fld>
            <a:endParaRPr lang="en-US"/>
          </a:p>
        </p:txBody>
      </p:sp>
    </p:spTree>
    <p:extLst>
      <p:ext uri="{BB962C8B-B14F-4D97-AF65-F5344CB8AC3E}">
        <p14:creationId xmlns:p14="http://schemas.microsoft.com/office/powerpoint/2010/main" val="3760939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44926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9"/>
            <a:ext cx="6019800" cy="44926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2F4960-1A9A-464E-9CED-8C1FC98AE7E8}" type="slidenum">
              <a:rPr lang="en-US"/>
              <a:pPr>
                <a:defRPr/>
              </a:pPr>
              <a:t>‹Nr.›</a:t>
            </a:fld>
            <a:endParaRPr lang="en-US"/>
          </a:p>
        </p:txBody>
      </p:sp>
    </p:spTree>
    <p:extLst>
      <p:ext uri="{BB962C8B-B14F-4D97-AF65-F5344CB8AC3E}">
        <p14:creationId xmlns:p14="http://schemas.microsoft.com/office/powerpoint/2010/main" val="220575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457200" y="1066801"/>
            <a:ext cx="8229600" cy="3700463"/>
          </a:xfrm>
        </p:spPr>
        <p:txBody>
          <a:bodyPr/>
          <a:lstStyle/>
          <a:p>
            <a:pPr lvl="0"/>
            <a:endParaRPr lang="de-D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AC7023-01DF-440C-A736-3D4CBBE09505}" type="slidenum">
              <a:rPr lang="en-US"/>
              <a:pPr>
                <a:defRPr/>
              </a:pPr>
              <a:t>‹Nr.›</a:t>
            </a:fld>
            <a:endParaRPr lang="en-US"/>
          </a:p>
        </p:txBody>
      </p:sp>
    </p:spTree>
    <p:extLst>
      <p:ext uri="{BB962C8B-B14F-4D97-AF65-F5344CB8AC3E}">
        <p14:creationId xmlns:p14="http://schemas.microsoft.com/office/powerpoint/2010/main" val="409965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066801"/>
            <a:ext cx="4038600" cy="37004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066801"/>
            <a:ext cx="4038600" cy="37004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D6D7D2-205D-4F6F-BF64-C106C8FFF2E6}" type="slidenum">
              <a:rPr lang="en-US"/>
              <a:pPr>
                <a:defRPr/>
              </a:pPr>
              <a:t>‹Nr.›</a:t>
            </a:fld>
            <a:endParaRPr lang="en-US"/>
          </a:p>
        </p:txBody>
      </p:sp>
    </p:spTree>
    <p:extLst>
      <p:ext uri="{BB962C8B-B14F-4D97-AF65-F5344CB8AC3E}">
        <p14:creationId xmlns:p14="http://schemas.microsoft.com/office/powerpoint/2010/main" val="420569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5205E4-DCC3-4739-B008-BDBA88F339EE}" type="slidenum">
              <a:rPr lang="en-US"/>
              <a:pPr>
                <a:defRPr/>
              </a:pPr>
              <a:t>‹Nr.›</a:t>
            </a:fld>
            <a:endParaRPr lang="en-US"/>
          </a:p>
        </p:txBody>
      </p:sp>
    </p:spTree>
    <p:extLst>
      <p:ext uri="{BB962C8B-B14F-4D97-AF65-F5344CB8AC3E}">
        <p14:creationId xmlns:p14="http://schemas.microsoft.com/office/powerpoint/2010/main" val="323914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E40D12-E17A-4113-BD19-A0E054D949FB}" type="slidenum">
              <a:rPr lang="en-US"/>
              <a:pPr>
                <a:defRPr/>
              </a:pPr>
              <a:t>‹Nr.›</a:t>
            </a:fld>
            <a:endParaRPr lang="en-US"/>
          </a:p>
        </p:txBody>
      </p:sp>
    </p:spTree>
    <p:extLst>
      <p:ext uri="{BB962C8B-B14F-4D97-AF65-F5344CB8AC3E}">
        <p14:creationId xmlns:p14="http://schemas.microsoft.com/office/powerpoint/2010/main" val="214008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066801"/>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066801"/>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71725B-3612-4F0D-9001-E4464D82A955}" type="slidenum">
              <a:rPr lang="en-US"/>
              <a:pPr>
                <a:defRPr/>
              </a:pPr>
              <a:t>‹Nr.›</a:t>
            </a:fld>
            <a:endParaRPr lang="en-US"/>
          </a:p>
        </p:txBody>
      </p:sp>
    </p:spTree>
    <p:extLst>
      <p:ext uri="{BB962C8B-B14F-4D97-AF65-F5344CB8AC3E}">
        <p14:creationId xmlns:p14="http://schemas.microsoft.com/office/powerpoint/2010/main" val="327887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00A85D-79FA-46D8-BCF5-CF576626D195}" type="slidenum">
              <a:rPr lang="en-US"/>
              <a:pPr>
                <a:defRPr/>
              </a:pPr>
              <a:t>‹Nr.›</a:t>
            </a:fld>
            <a:endParaRPr lang="en-US"/>
          </a:p>
        </p:txBody>
      </p:sp>
    </p:spTree>
    <p:extLst>
      <p:ext uri="{BB962C8B-B14F-4D97-AF65-F5344CB8AC3E}">
        <p14:creationId xmlns:p14="http://schemas.microsoft.com/office/powerpoint/2010/main" val="202320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7B02EE-D26E-4079-8E87-FE1D686AC72D}" type="slidenum">
              <a:rPr lang="en-US"/>
              <a:pPr>
                <a:defRPr/>
              </a:pPr>
              <a:t>‹Nr.›</a:t>
            </a:fld>
            <a:endParaRPr lang="en-US"/>
          </a:p>
        </p:txBody>
      </p:sp>
    </p:spTree>
    <p:extLst>
      <p:ext uri="{BB962C8B-B14F-4D97-AF65-F5344CB8AC3E}">
        <p14:creationId xmlns:p14="http://schemas.microsoft.com/office/powerpoint/2010/main" val="1289469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578ADF-5B23-483F-8C01-14B8BC613216}" type="slidenum">
              <a:rPr lang="en-US"/>
              <a:pPr>
                <a:defRPr/>
              </a:pPr>
              <a:t>‹Nr.›</a:t>
            </a:fld>
            <a:endParaRPr lang="en-US"/>
          </a:p>
        </p:txBody>
      </p:sp>
    </p:spTree>
    <p:extLst>
      <p:ext uri="{BB962C8B-B14F-4D97-AF65-F5344CB8AC3E}">
        <p14:creationId xmlns:p14="http://schemas.microsoft.com/office/powerpoint/2010/main" val="78235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6A3B2C-1C8E-428C-B3CC-26C6DEE7714D}" type="slidenum">
              <a:rPr lang="en-US"/>
              <a:pPr>
                <a:defRPr/>
              </a:pPr>
              <a:t>‹Nr.›</a:t>
            </a:fld>
            <a:endParaRPr lang="en-US"/>
          </a:p>
        </p:txBody>
      </p:sp>
    </p:spTree>
    <p:extLst>
      <p:ext uri="{BB962C8B-B14F-4D97-AF65-F5344CB8AC3E}">
        <p14:creationId xmlns:p14="http://schemas.microsoft.com/office/powerpoint/2010/main" val="130723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B0744A-F253-42CB-80FD-1B767E3FF160}" type="slidenum">
              <a:rPr lang="en-US"/>
              <a:pPr>
                <a:defRPr/>
              </a:pPr>
              <a:t>‹Nr.›</a:t>
            </a:fld>
            <a:endParaRPr lang="en-US"/>
          </a:p>
        </p:txBody>
      </p:sp>
    </p:spTree>
    <p:extLst>
      <p:ext uri="{BB962C8B-B14F-4D97-AF65-F5344CB8AC3E}">
        <p14:creationId xmlns:p14="http://schemas.microsoft.com/office/powerpoint/2010/main" val="1557285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0668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A7B471E-EB15-4E2C-80AF-424B2C0504A2}"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3079"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3080"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3"/>
          <p:cNvSpPr txBox="1">
            <a:spLocks noChangeArrowheads="1"/>
          </p:cNvSpPr>
          <p:nvPr/>
        </p:nvSpPr>
        <p:spPr bwMode="auto">
          <a:xfrm>
            <a:off x="533400" y="1509713"/>
            <a:ext cx="7924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4400" dirty="0" smtClean="0">
                <a:solidFill>
                  <a:schemeClr val="tx2"/>
                </a:solidFill>
              </a:rPr>
              <a:t>Das Tier im </a:t>
            </a:r>
            <a:r>
              <a:rPr lang="de-DE" sz="4400" dirty="0" smtClean="0">
                <a:solidFill>
                  <a:schemeClr val="tx2"/>
                </a:solidFill>
              </a:rPr>
              <a:t>Recht</a:t>
            </a:r>
            <a:endParaRPr lang="en-US" sz="1400" dirty="0">
              <a:solidFill>
                <a:schemeClr val="tx2"/>
              </a:solidFill>
            </a:endParaRPr>
          </a:p>
        </p:txBody>
      </p:sp>
      <p:sp>
        <p:nvSpPr>
          <p:cNvPr id="3082"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3083" name="Text Box 110"/>
          <p:cNvSpPr txBox="1">
            <a:spLocks noChangeArrowheads="1"/>
          </p:cNvSpPr>
          <p:nvPr/>
        </p:nvSpPr>
        <p:spPr bwMode="auto">
          <a:xfrm rot="5400000">
            <a:off x="4194969" y="4229894"/>
            <a:ext cx="20955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a:t>Univ.-Prof. Dr. </a:t>
            </a:r>
            <a:r>
              <a:rPr lang="en-US" sz="2200" smtClean="0"/>
              <a:t>Andreas Scheil</a:t>
            </a:r>
            <a:endParaRPr lang="en-US" sz="220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dirty="0"/>
              <a:t>Von Interesse auf Ebene des </a:t>
            </a:r>
            <a:r>
              <a:rPr lang="de-DE" sz="2000" b="1" dirty="0"/>
              <a:t>Bundesrechts</a:t>
            </a:r>
            <a:r>
              <a:rPr lang="de-DE" sz="2000" dirty="0"/>
              <a:t> ist neben </a:t>
            </a:r>
          </a:p>
          <a:p>
            <a:endParaRPr lang="de-DE" sz="2000" dirty="0"/>
          </a:p>
          <a:p>
            <a:r>
              <a:rPr lang="de-DE" sz="2000" dirty="0"/>
              <a:t>– dem </a:t>
            </a:r>
            <a:r>
              <a:rPr lang="de-DE" sz="2000" b="1" dirty="0"/>
              <a:t>Tierversuchsgesetz 2012</a:t>
            </a:r>
            <a:r>
              <a:rPr lang="de-DE" sz="2000" dirty="0"/>
              <a:t>: Tierversuche zu wissenschaftlichen Zwecke und zu Bildungszwecken; deklarierte Ziele vor allem Vermeidung, Verringerung der Zahl der Tierversuche; Förderung von Ersatzmethoden für Tierversuche und Ausschaltung oder möglichst weitgehende Reduktion der Belastung der in Tierversuchen verwendeten Tiere) </a:t>
            </a:r>
            <a:r>
              <a:rPr lang="de-DE" sz="2000" dirty="0" smtClean="0"/>
              <a:t>und</a:t>
            </a:r>
          </a:p>
          <a:p>
            <a:r>
              <a:rPr lang="de-DE" sz="2000" dirty="0" smtClean="0"/>
              <a:t> </a:t>
            </a:r>
            <a:endParaRPr lang="de-DE" sz="2000" dirty="0"/>
          </a:p>
          <a:p>
            <a:r>
              <a:rPr lang="de-DE" sz="2000" dirty="0"/>
              <a:t>– dem </a:t>
            </a:r>
            <a:r>
              <a:rPr lang="de-DE" sz="2000" b="1" dirty="0"/>
              <a:t>Tiertransportgesetz 2007</a:t>
            </a:r>
            <a:r>
              <a:rPr lang="de-DE" sz="2000" dirty="0"/>
              <a:t> (Ziel: Schutz von Tieren beim Transport in Verbindung mit wirtschaftlicher Tätigkeit; dient der Kontrolle von unmittelbar anwendbarem EU-Recht über den Transport von Tieren;</a:t>
            </a:r>
          </a:p>
          <a:p>
            <a:r>
              <a:rPr lang="de-DE" sz="2000" dirty="0"/>
              <a:t>vor allem </a:t>
            </a:r>
            <a:endParaRPr lang="de-DE" sz="2000" dirty="0"/>
          </a:p>
        </p:txBody>
      </p:sp>
    </p:spTree>
    <p:extLst>
      <p:ext uri="{BB962C8B-B14F-4D97-AF65-F5344CB8AC3E}">
        <p14:creationId xmlns:p14="http://schemas.microsoft.com/office/powerpoint/2010/main" val="15798366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dirty="0" smtClean="0"/>
              <a:t>V</a:t>
            </a:r>
            <a:r>
              <a:rPr lang="de-DE" sz="2000" dirty="0"/>
              <a:t>– das </a:t>
            </a:r>
            <a:r>
              <a:rPr lang="de-DE" sz="2000" b="1" dirty="0"/>
              <a:t>(Bundes)Tierschutzgesetz</a:t>
            </a:r>
            <a:r>
              <a:rPr lang="de-DE" sz="2000" dirty="0"/>
              <a:t>, das alle Tiere schützt (§ 3 Abs 1) und </a:t>
            </a:r>
            <a:r>
              <a:rPr lang="de-DE" sz="2000" dirty="0" err="1"/>
              <a:t>zB</a:t>
            </a:r>
            <a:r>
              <a:rPr lang="de-DE" sz="2000" dirty="0"/>
              <a:t> die </a:t>
            </a:r>
            <a:endParaRPr lang="de-DE" sz="2000" dirty="0" smtClean="0"/>
          </a:p>
          <a:p>
            <a:endParaRPr lang="de-DE" sz="2000" dirty="0"/>
          </a:p>
          <a:p>
            <a:r>
              <a:rPr lang="de-DE" sz="2000" dirty="0"/>
              <a:t>* Tierquälerei verbietet, und zwar einem Tier ungerechtfertigt Schmerzen, Leiden oder Schäden zuzufügen und ein Tier in schwere Angst zu versetzen, worunter insbesondere fallen Qualzüchtungen, die Verwendung elektrisierender oder chemischer Dressurgeräte, die Durchführung von Tierkämpfen  (§ 5); </a:t>
            </a:r>
          </a:p>
          <a:p>
            <a:endParaRPr lang="de-DE" sz="2000" dirty="0" smtClean="0"/>
          </a:p>
          <a:p>
            <a:r>
              <a:rPr lang="de-DE" sz="2000" dirty="0" smtClean="0"/>
              <a:t>* </a:t>
            </a:r>
            <a:r>
              <a:rPr lang="de-DE" sz="2000" dirty="0"/>
              <a:t>das die Tötung ohne vernünftigen Grund verbietet und die Tötung von Hunden und Katzen zur Gewinnung von Nahrung und anderen Produkten wie Fellen (§ 6); </a:t>
            </a:r>
          </a:p>
        </p:txBody>
      </p:sp>
    </p:spTree>
    <p:extLst>
      <p:ext uri="{BB962C8B-B14F-4D97-AF65-F5344CB8AC3E}">
        <p14:creationId xmlns:p14="http://schemas.microsoft.com/office/powerpoint/2010/main" val="339834705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dirty="0"/>
              <a:t>* das Eingriffe an Tieren verbietet, die nicht therapeutischen oder diagnostischen Zielen und der Kennzeichnung dienen, wie das Kupieren des Schwanzes oder der Ohren eines Hundes, das Durchtrennen der Stimmbänder (§ 7); </a:t>
            </a:r>
          </a:p>
          <a:p>
            <a:endParaRPr lang="de-DE" sz="2000" dirty="0" smtClean="0"/>
          </a:p>
          <a:p>
            <a:r>
              <a:rPr lang="de-DE" sz="2000" dirty="0" smtClean="0"/>
              <a:t>* </a:t>
            </a:r>
            <a:r>
              <a:rPr lang="de-DE" sz="2000" dirty="0"/>
              <a:t>das das Feilbieten und den Verkauf von Tieren auf öffentlich zugänglichen Plätzen – ausgenommen bewilligte Verkaufsveranstaltungen (Messen) –, sowie das Feilbieten von Tieren im Umherziehen verbietet (§ 8a); </a:t>
            </a:r>
          </a:p>
          <a:p>
            <a:endParaRPr lang="de-DE" sz="2000" dirty="0" smtClean="0"/>
          </a:p>
        </p:txBody>
      </p:sp>
    </p:spTree>
    <p:extLst>
      <p:ext uri="{BB962C8B-B14F-4D97-AF65-F5344CB8AC3E}">
        <p14:creationId xmlns:p14="http://schemas.microsoft.com/office/powerpoint/2010/main" val="109589987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dirty="0"/>
              <a:t>* das eine Hilfeleistungspflicht für denjenigen (Autofahrer) normiert, der ein Tier verletzt oder in Gefahr gebracht hat (§ 9); das hinsichtlich Tiertransporten an die unmittelbar geltende Verordnung (EG) </a:t>
            </a:r>
            <a:r>
              <a:rPr lang="de-DE" sz="2000" dirty="0" err="1"/>
              <a:t>Nr</a:t>
            </a:r>
            <a:r>
              <a:rPr lang="de-DE" sz="2000" dirty="0"/>
              <a:t> 1/2005 über den Schutz von Tieren beim Transport und damit zusammenhängenden Vorgängen und an das Tiertransportgesetz 2007 erinnert und über diese Bestimmungen hinaus Anordnungen zum Tiertransport trifft (§ 11); </a:t>
            </a:r>
          </a:p>
          <a:p>
            <a:endParaRPr lang="de-DE" sz="2000" dirty="0" smtClean="0"/>
          </a:p>
          <a:p>
            <a:r>
              <a:rPr lang="de-DE" sz="2000" dirty="0" smtClean="0"/>
              <a:t>* </a:t>
            </a:r>
            <a:r>
              <a:rPr lang="de-DE" sz="2000" dirty="0"/>
              <a:t>das Regeln über die Tierhaltung trifft – </a:t>
            </a:r>
            <a:r>
              <a:rPr lang="de-DE" sz="2000" b="1" dirty="0"/>
              <a:t>jeder darf Tiere halten</a:t>
            </a:r>
            <a:r>
              <a:rPr lang="de-DE" sz="2000" dirty="0"/>
              <a:t>, sofern er in der Lage ist, das Tierschutzgesetz und andere rechtliche Bestimmungen einzuhalten, und die erforderlichen Kenntnisse und Fähigkeiten besitzt (§ 12), </a:t>
            </a:r>
          </a:p>
        </p:txBody>
      </p:sp>
    </p:spTree>
    <p:extLst>
      <p:ext uri="{BB962C8B-B14F-4D97-AF65-F5344CB8AC3E}">
        <p14:creationId xmlns:p14="http://schemas.microsoft.com/office/powerpoint/2010/main" val="258059567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dirty="0" smtClean="0"/>
              <a:t>* wobei der Tierhalter insbesondere </a:t>
            </a:r>
            <a:r>
              <a:rPr lang="de-DE" sz="2000" dirty="0"/>
              <a:t>dafür zu sorgen hat, dass das Platzangebot, die Bewegungsfreiheit, das Klima, die Betreuung und die Möglichkeit des Sozialkontakts der Tiere ihrem physiologischen und ethologischen Bedürfnissen angemessen sind (§ 13), </a:t>
            </a:r>
            <a:endParaRPr lang="de-DE" sz="2000" dirty="0" smtClean="0"/>
          </a:p>
          <a:p>
            <a:pPr marL="342900" indent="-342900">
              <a:buFont typeface="Arial" charset="0"/>
              <a:buChar char="•"/>
            </a:pPr>
            <a:endParaRPr lang="de-DE" sz="2000" dirty="0"/>
          </a:p>
          <a:p>
            <a:r>
              <a:rPr lang="de-DE" sz="2000" dirty="0" smtClean="0"/>
              <a:t>* das gebietet, dass ein Tier im Falle einer Krankheit oder Verletzung unverzüglich ordnungsgemäß versorgt wird, wenn erforderlich durch einen Tierarzt (§ 15), </a:t>
            </a:r>
          </a:p>
        </p:txBody>
      </p:sp>
    </p:spTree>
    <p:extLst>
      <p:ext uri="{BB962C8B-B14F-4D97-AF65-F5344CB8AC3E}">
        <p14:creationId xmlns:p14="http://schemas.microsoft.com/office/powerpoint/2010/main" val="318225459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DE" sz="2000" dirty="0"/>
          </a:p>
          <a:p>
            <a:r>
              <a:rPr lang="de-DE" sz="2000" dirty="0" smtClean="0"/>
              <a:t>* das </a:t>
            </a:r>
            <a:r>
              <a:rPr lang="de-DE" sz="2000" dirty="0"/>
              <a:t>die Einschränkung der Bewegungsfreiheit verbietet, dass dem Tier Schmerzen, Leiden oder Schäden zugefügt werden oder dass es in schwere Angst versetzt wird – „die dauernde </a:t>
            </a:r>
            <a:r>
              <a:rPr lang="de-DE" sz="2000" dirty="0" err="1"/>
              <a:t>Anbindehaltung</a:t>
            </a:r>
            <a:r>
              <a:rPr lang="de-DE" sz="2000" dirty="0"/>
              <a:t> ist verboten; „Rindern sind geeignete Bewegungsmöglichkeiten oder geeigneter Auslauf oder Weidegang an mindestens 90 Tagen im Jahr zu gewähren“, soweit nicht zwingende rechtliche oder technische Gründe entgegenstehen; der Landwirtschaftsminister muss mit VO festlegen, was das ist – Hunde dürfen auch nicht vorübergehend an die Kette oder in einem sonst angebundenen Zustand gehalten werden (§ 16); </a:t>
            </a:r>
            <a:endParaRPr lang="de-DE" sz="2000" dirty="0" smtClean="0"/>
          </a:p>
          <a:p>
            <a:pPr marL="342900" indent="-342900">
              <a:buFont typeface="Arial" charset="0"/>
              <a:buChar char="•"/>
            </a:pPr>
            <a:endParaRPr lang="de-DE" sz="2000" dirty="0"/>
          </a:p>
          <a:p>
            <a:r>
              <a:rPr lang="de-DE" sz="2000" dirty="0" smtClean="0"/>
              <a:t>* das </a:t>
            </a:r>
            <a:r>
              <a:rPr lang="de-DE" sz="2000" dirty="0"/>
              <a:t>die ausreichende Versorgung mit geeigneter Nahrung und Wasser gebietet (§ 17); </a:t>
            </a:r>
            <a:endParaRPr lang="de-DE" sz="2000" dirty="0" smtClean="0"/>
          </a:p>
        </p:txBody>
      </p:sp>
    </p:spTree>
    <p:extLst>
      <p:ext uri="{BB962C8B-B14F-4D97-AF65-F5344CB8AC3E}">
        <p14:creationId xmlns:p14="http://schemas.microsoft.com/office/powerpoint/2010/main" val="194506115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buFont typeface="Arial" charset="0"/>
              <a:buChar char="•"/>
            </a:pPr>
            <a:endParaRPr lang="de-DE" sz="2000" dirty="0"/>
          </a:p>
          <a:p>
            <a:r>
              <a:rPr lang="de-DE" sz="2000" dirty="0" smtClean="0"/>
              <a:t>* und </a:t>
            </a:r>
            <a:r>
              <a:rPr lang="de-DE" sz="2000" dirty="0"/>
              <a:t>das Regeln trifft über die Haltung von Tieren in Zoos (bewilligungspflichtig; § 26) und in Zirkussen (Verbot des Haltens und der Mitwirkung von Wildtieren; § 27); über das Schlachten von Tieren (Vermeidung von ungerechtfertigten Schmerzen und schwerer Angst; Schlachtung nur durch qualifizierte Personen; Betäubungspflicht vor dem Ausbluten) bis hin </a:t>
            </a:r>
            <a:r>
              <a:rPr lang="de-DE" sz="2000" dirty="0" smtClean="0"/>
              <a:t>zum</a:t>
            </a:r>
          </a:p>
          <a:p>
            <a:pPr marL="342900" indent="-342900">
              <a:buFont typeface="Arial" charset="0"/>
              <a:buChar char="•"/>
            </a:pPr>
            <a:endParaRPr lang="de-DE" sz="2000" dirty="0"/>
          </a:p>
          <a:p>
            <a:r>
              <a:rPr lang="de-DE" sz="2000" dirty="0"/>
              <a:t>* Verbot der Tierhaltung für gerichtlich oder verwaltungsbehördlich </a:t>
            </a:r>
            <a:r>
              <a:rPr lang="de-DE" sz="2000" dirty="0" smtClean="0"/>
              <a:t>vorbestrafte </a:t>
            </a:r>
            <a:r>
              <a:rPr lang="de-DE" sz="2000" dirty="0"/>
              <a:t>Tierquäler (§ 39).</a:t>
            </a:r>
            <a:endParaRPr lang="de-DE" sz="2000" dirty="0"/>
          </a:p>
        </p:txBody>
      </p:sp>
    </p:spTree>
    <p:extLst>
      <p:ext uri="{BB962C8B-B14F-4D97-AF65-F5344CB8AC3E}">
        <p14:creationId xmlns:p14="http://schemas.microsoft.com/office/powerpoint/2010/main" val="417212602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b="1" dirty="0"/>
              <a:t>Aus dem Landesrecht sind von Bedeutung insbesondere die Jagd- und Fischereigesetze. So bietet das Tiroler Jagdgesetz an Tierschutz </a:t>
            </a:r>
            <a:r>
              <a:rPr lang="de-DE" sz="2000" b="1" dirty="0" smtClean="0"/>
              <a:t>an</a:t>
            </a:r>
          </a:p>
          <a:p>
            <a:endParaRPr lang="de-DE" sz="2000" dirty="0"/>
          </a:p>
          <a:p>
            <a:r>
              <a:rPr lang="de-DE" sz="2000" dirty="0"/>
              <a:t>*dass jagen nur jemand darf – ausgenommen (anderswo geprüfte) „Jagdgäste“  –, wer im Besitz einer Tiroler Jagdkarte ist, deren Erlangung wiederum eine erfolgreich abgelegte Prüfung voraussetzt (Prüfungsstoff sind auch Kenntnisse des Waffen- und Schießwesens und praktischen Handhabung der Jagdwaffen; § 28);</a:t>
            </a:r>
          </a:p>
          <a:p>
            <a:r>
              <a:rPr lang="de-DE" sz="2000" dirty="0"/>
              <a:t>* das die Jagd nur während der von der Landesregierung festgelegten Jagdzeiten erlaubt und während der Schonzeiten verbietet (dient dem Artenschutz; § 36); </a:t>
            </a:r>
          </a:p>
          <a:p>
            <a:r>
              <a:rPr lang="de-DE" sz="2000" dirty="0"/>
              <a:t>* das Abschusspläne anordnet (Tötungsgebot vor allem zum Schutz der Wälder; § 37</a:t>
            </a:r>
            <a:r>
              <a:rPr lang="de-DE" sz="2000" dirty="0" smtClean="0"/>
              <a:t>);</a:t>
            </a:r>
            <a:endParaRPr lang="de-DE" sz="2000" dirty="0"/>
          </a:p>
        </p:txBody>
      </p:sp>
    </p:spTree>
    <p:extLst>
      <p:ext uri="{BB962C8B-B14F-4D97-AF65-F5344CB8AC3E}">
        <p14:creationId xmlns:p14="http://schemas.microsoft.com/office/powerpoint/2010/main" val="372334670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dirty="0"/>
              <a:t>* das Verbote bei der Ausübung der Jagd normiert: </a:t>
            </a:r>
          </a:p>
          <a:p>
            <a:endParaRPr lang="de-DE" sz="2000" dirty="0" smtClean="0"/>
          </a:p>
          <a:p>
            <a:r>
              <a:rPr lang="de-DE" sz="2000" dirty="0" smtClean="0"/>
              <a:t>	** </a:t>
            </a:r>
            <a:r>
              <a:rPr lang="de-DE" sz="2000" dirty="0"/>
              <a:t>verboten sind </a:t>
            </a:r>
            <a:r>
              <a:rPr lang="de-DE" sz="2000" dirty="0" err="1"/>
              <a:t>zB</a:t>
            </a:r>
            <a:r>
              <a:rPr lang="de-DE" sz="2000" dirty="0"/>
              <a:t> Schusswaffen und Munition, die keine schnell tötende Wirkung erzielen; </a:t>
            </a:r>
            <a:endParaRPr lang="de-DE" sz="2000" dirty="0" smtClean="0"/>
          </a:p>
          <a:p>
            <a:endParaRPr lang="de-DE" sz="2000" dirty="0"/>
          </a:p>
          <a:p>
            <a:r>
              <a:rPr lang="de-DE" sz="2000" dirty="0" smtClean="0"/>
              <a:t>	** </a:t>
            </a:r>
            <a:r>
              <a:rPr lang="de-DE" sz="2000" dirty="0"/>
              <a:t>Pfeil und Bogen, Schlingen, „Fanggeräte tierquälerischer Art“ und die „nicht unversehrt fangen“ oder „nicht sofort töten“ </a:t>
            </a:r>
            <a:r>
              <a:rPr lang="de-DE" sz="2000" dirty="0" err="1"/>
              <a:t>usw</a:t>
            </a:r>
            <a:r>
              <a:rPr lang="de-DE" sz="2000" dirty="0"/>
              <a:t> (§ 40);</a:t>
            </a:r>
          </a:p>
          <a:p>
            <a:endParaRPr lang="de-DE" sz="2000" dirty="0" smtClean="0"/>
          </a:p>
          <a:p>
            <a:r>
              <a:rPr lang="de-DE" sz="2000" dirty="0" smtClean="0"/>
              <a:t>* </a:t>
            </a:r>
            <a:r>
              <a:rPr lang="de-DE" sz="2000" dirty="0"/>
              <a:t>das „jede vorsätzliche Beunruhigung und jede Verfolgung von Wild, das Berühren und Aufnehmen von Jungwild sowie das Halten und Befördern von lebendem Wild durch nicht zur Jagdausübung berechtigte Personen verbietet (§ 42);</a:t>
            </a:r>
          </a:p>
          <a:p>
            <a:endParaRPr lang="de-DE" sz="2000" dirty="0" smtClean="0"/>
          </a:p>
          <a:p>
            <a:r>
              <a:rPr lang="de-DE" sz="2000" dirty="0" smtClean="0"/>
              <a:t>* </a:t>
            </a:r>
            <a:r>
              <a:rPr lang="de-DE" sz="2000" dirty="0"/>
              <a:t>und das in einem Anhang festlegt, welche Tiere überhaupt in Tirol gejagt werden dürfen</a:t>
            </a:r>
            <a:r>
              <a:rPr lang="de-DE" sz="2000" dirty="0" smtClean="0"/>
              <a:t>.</a:t>
            </a:r>
            <a:r>
              <a:rPr lang="de-DE" sz="2000" b="1" dirty="0"/>
              <a:t> </a:t>
            </a:r>
            <a:endParaRPr lang="de-DE" sz="2000" dirty="0"/>
          </a:p>
        </p:txBody>
      </p:sp>
    </p:spTree>
    <p:extLst>
      <p:ext uri="{BB962C8B-B14F-4D97-AF65-F5344CB8AC3E}">
        <p14:creationId xmlns:p14="http://schemas.microsoft.com/office/powerpoint/2010/main" val="266520165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b="1" dirty="0"/>
              <a:t>III. Das Tier im Zivilrecht</a:t>
            </a:r>
            <a:endParaRPr lang="de-DE" sz="2000" dirty="0"/>
          </a:p>
          <a:p>
            <a:endParaRPr lang="de-DE" sz="2000" b="1" dirty="0" smtClean="0"/>
          </a:p>
          <a:p>
            <a:r>
              <a:rPr lang="de-DE" sz="2000" b="1" dirty="0" smtClean="0"/>
              <a:t>A</a:t>
            </a:r>
            <a:r>
              <a:rPr lang="de-DE" sz="2000" b="1" dirty="0"/>
              <a:t>.</a:t>
            </a:r>
            <a:r>
              <a:rPr lang="de-DE" sz="2000" dirty="0"/>
              <a:t> „</a:t>
            </a:r>
            <a:r>
              <a:rPr lang="de-DE" sz="2000" i="1" dirty="0"/>
              <a:t>Alles was von der Person unterschieden ist und zum Gebrauch der Menschheit dient, wird im rechtlichen Sinne eine Sache genannt</a:t>
            </a:r>
            <a:r>
              <a:rPr lang="de-DE" sz="2000" dirty="0"/>
              <a:t>“ (§ 285 ABGB [1811]). </a:t>
            </a:r>
          </a:p>
          <a:p>
            <a:endParaRPr lang="de-DE" sz="2000" dirty="0" smtClean="0"/>
          </a:p>
          <a:p>
            <a:r>
              <a:rPr lang="de-DE" sz="2000" dirty="0" smtClean="0"/>
              <a:t>Die </a:t>
            </a:r>
            <a:r>
              <a:rPr lang="de-DE" sz="2000" dirty="0"/>
              <a:t>[vernünftige] natürliche (oder juristische) Person ist ein </a:t>
            </a:r>
            <a:r>
              <a:rPr lang="de-DE" sz="2000" b="1" dirty="0"/>
              <a:t>Rechtssubjekt</a:t>
            </a:r>
            <a:r>
              <a:rPr lang="de-DE" sz="2000" dirty="0"/>
              <a:t> (Träger von Rechten und Pflichten) und die [vernunftlose] Sache ist ein </a:t>
            </a:r>
            <a:r>
              <a:rPr lang="de-DE" sz="2000" b="1" dirty="0"/>
              <a:t>Rechtsobjekt</a:t>
            </a:r>
            <a:r>
              <a:rPr lang="de-DE" sz="2000" dirty="0"/>
              <a:t>, ein Gegenstand von (</a:t>
            </a:r>
            <a:r>
              <a:rPr lang="de-DE" sz="2000" dirty="0" err="1"/>
              <a:t>Herrschafts</a:t>
            </a:r>
            <a:r>
              <a:rPr lang="de-DE" sz="2000" dirty="0"/>
              <a:t>)Rechten der Person, </a:t>
            </a:r>
            <a:r>
              <a:rPr lang="de-DE" sz="2000" dirty="0" err="1"/>
              <a:t>zB</a:t>
            </a:r>
            <a:r>
              <a:rPr lang="de-DE" sz="2000" dirty="0"/>
              <a:t> des Eigentumsrechts der Person an der Sache</a:t>
            </a:r>
            <a:r>
              <a:rPr lang="de-DE" sz="2000" dirty="0" smtClean="0"/>
              <a:t>.</a:t>
            </a:r>
            <a:endParaRPr lang="de-DE" sz="2000" dirty="0"/>
          </a:p>
        </p:txBody>
      </p:sp>
    </p:spTree>
    <p:extLst>
      <p:ext uri="{BB962C8B-B14F-4D97-AF65-F5344CB8AC3E}">
        <p14:creationId xmlns:p14="http://schemas.microsoft.com/office/powerpoint/2010/main" val="48828654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b="1" dirty="0"/>
              <a:t>I. BVG über Nachhaltigkeit, den Tierschutz, den umfassenden Umweltschutz, die Sicherstellung der Wasser- und Lebensmittelversorgung und die Forschung (BGBl I 2013/111; in Kraft seit 12.7.2013)</a:t>
            </a:r>
            <a:endParaRPr lang="de-DE" sz="2000" dirty="0"/>
          </a:p>
          <a:p>
            <a:endParaRPr lang="de-DE" sz="2000" b="1" dirty="0" smtClean="0"/>
          </a:p>
          <a:p>
            <a:r>
              <a:rPr lang="de-DE" sz="2000" dirty="0" smtClean="0"/>
              <a:t>§ </a:t>
            </a:r>
            <a:r>
              <a:rPr lang="de-DE" sz="2000" dirty="0"/>
              <a:t>2 BVG Nachhaltigkeit: „</a:t>
            </a:r>
            <a:r>
              <a:rPr lang="de-DE" sz="2000" i="1" dirty="0"/>
              <a:t>Die Republik Österreich (Bund, Länder und Gemeinden) bekennt sich zum Tierschutz</a:t>
            </a:r>
            <a:r>
              <a:rPr lang="de-DE" sz="2000" dirty="0"/>
              <a:t>“. </a:t>
            </a:r>
            <a:endParaRPr lang="de-DE" sz="2000" dirty="0" smtClean="0"/>
          </a:p>
          <a:p>
            <a:endParaRPr lang="de-DE" sz="2000" dirty="0" smtClean="0"/>
          </a:p>
          <a:p>
            <a:r>
              <a:rPr lang="de-DE" sz="2000" dirty="0" smtClean="0"/>
              <a:t>Damit </a:t>
            </a:r>
            <a:r>
              <a:rPr lang="de-DE" sz="2000" dirty="0"/>
              <a:t>ist der Schutz des Lebens und des Wohlbefindens der Tiere als „</a:t>
            </a:r>
            <a:r>
              <a:rPr lang="de-DE" sz="2000" b="1" dirty="0"/>
              <a:t>Staatsziel</a:t>
            </a:r>
            <a:r>
              <a:rPr lang="de-DE" sz="2000" dirty="0"/>
              <a:t>“ verfassungsrechtlich verankert.</a:t>
            </a:r>
          </a:p>
          <a:p>
            <a:endParaRPr lang="de-DE" sz="2000" dirty="0" smtClean="0"/>
          </a:p>
          <a:p>
            <a:r>
              <a:rPr lang="de-DE" sz="2000" dirty="0" smtClean="0"/>
              <a:t>Diese </a:t>
            </a:r>
            <a:r>
              <a:rPr lang="de-DE" sz="2000" dirty="0"/>
              <a:t>Norm geht auf eine Entschließung des Nationalrats aus dem Jahr 2004 zurück.</a:t>
            </a:r>
          </a:p>
        </p:txBody>
      </p:sp>
    </p:spTree>
    <p:extLst>
      <p:ext uri="{BB962C8B-B14F-4D97-AF65-F5344CB8AC3E}">
        <p14:creationId xmlns:p14="http://schemas.microsoft.com/office/powerpoint/2010/main" val="74792911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b="1" dirty="0"/>
              <a:t>B.</a:t>
            </a:r>
            <a:r>
              <a:rPr lang="de-DE" sz="2000" dirty="0"/>
              <a:t> „</a:t>
            </a:r>
            <a:r>
              <a:rPr lang="de-DE" sz="2000" i="1" dirty="0"/>
              <a:t>Tiere sind keine Sachen; sie werden durch besondere Gesetze geschützt. Die für Sachen geltenden Vorschriften sind auf Tiere nur insoweit anzuwenden, als keine abweichenden Regelungen bestehen</a:t>
            </a:r>
            <a:r>
              <a:rPr lang="de-DE" sz="2000" dirty="0"/>
              <a:t>“ (§ 285a ABGB [1988]). Damit sind sie keine Personen und daher auch nicht Rechtssubjekte. </a:t>
            </a:r>
            <a:r>
              <a:rPr lang="de-AT" sz="2000" b="1" dirty="0"/>
              <a:t>Das Tier ist eine Nichtsache, auf die sachenrechtliche Vorschriften anzuwenden sind</a:t>
            </a:r>
            <a:endParaRPr lang="de-DE" sz="2000" dirty="0"/>
          </a:p>
          <a:p>
            <a:r>
              <a:rPr lang="de-DE" sz="2000" dirty="0"/>
              <a:t>Es gibt zahlreiche Gesetze zum Schutz der Tiere vor allem im öffentlichen Recht. Aber Schutz der Tiere gilt nicht uneingeschränkt (</a:t>
            </a:r>
            <a:r>
              <a:rPr lang="de-DE" sz="2000" dirty="0" err="1"/>
              <a:t>zB</a:t>
            </a:r>
            <a:r>
              <a:rPr lang="de-DE" sz="2000" dirty="0"/>
              <a:t> VO des Magistrats der Stadt Wien betreffend die Bekämpfung der Ratten (</a:t>
            </a:r>
            <a:r>
              <a:rPr lang="de-DE" sz="2000" dirty="0" err="1"/>
              <a:t>Rattenverordung</a:t>
            </a:r>
            <a:r>
              <a:rPr lang="de-DE" sz="2000" dirty="0"/>
              <a:t> 2005); Pflicht zur Entfernung von Taubeneiern und –</a:t>
            </a:r>
            <a:r>
              <a:rPr lang="de-DE" sz="2000" dirty="0" err="1"/>
              <a:t>nestern</a:t>
            </a:r>
            <a:r>
              <a:rPr lang="de-DE" sz="2000" dirty="0"/>
              <a:t> in Graz </a:t>
            </a:r>
            <a:r>
              <a:rPr lang="de-DE" sz="2000" dirty="0" err="1"/>
              <a:t>usw</a:t>
            </a:r>
            <a:r>
              <a:rPr lang="de-DE" sz="2000" dirty="0" smtClean="0"/>
              <a:t>).</a:t>
            </a:r>
            <a:endParaRPr lang="de-DE" sz="2000" dirty="0"/>
          </a:p>
        </p:txBody>
      </p:sp>
    </p:spTree>
    <p:extLst>
      <p:ext uri="{BB962C8B-B14F-4D97-AF65-F5344CB8AC3E}">
        <p14:creationId xmlns:p14="http://schemas.microsoft.com/office/powerpoint/2010/main" val="44555646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dirty="0"/>
              <a:t>Welche vom Sachenrecht abweichenden Regelungen gibt es hinsichtlich der Tiere? Eigentlich nur eine:</a:t>
            </a:r>
          </a:p>
          <a:p>
            <a:endParaRPr lang="de-DE" sz="2000" b="1" dirty="0" smtClean="0"/>
          </a:p>
          <a:p>
            <a:r>
              <a:rPr lang="de-DE" sz="2000" b="1" dirty="0" smtClean="0"/>
              <a:t>§ </a:t>
            </a:r>
            <a:r>
              <a:rPr lang="de-DE" sz="2000" b="1" dirty="0"/>
              <a:t>1332a ABGB</a:t>
            </a:r>
            <a:r>
              <a:rPr lang="de-DE" sz="2000" dirty="0"/>
              <a:t>: Grundsätzlich ist Schadenersatz für verletzte/getötete Tiere durch Heilung (Tierarzt-, Arzneimittelkosten) oder gleichwertiges Ersatztier nach den allgemeinen Regeln des Schadenersatzrechts zu leisten (§ 1332 ABGB). Nach § 1332a ABGB sind im Falle der Verletzung eines Tieres die Kosten der (versuchten) Heilung aber auch dann zu ersetzen, wenn sie den Wert des Tieres übersteigen und wenn sie ein „verständiger Tierhalter“ (= Tierliebhaber)  in der Lage des Geschädigten auch aufgewendet hätte, „Affektionsinteresse“  und „Integrationsinteresse“ (Therapiehund des essgestörten Kindes) sind dabei zu berücksichtigen</a:t>
            </a:r>
            <a:r>
              <a:rPr lang="de-DE" sz="2000" dirty="0" smtClean="0"/>
              <a:t>.</a:t>
            </a:r>
            <a:endParaRPr lang="de-DE" sz="2000" dirty="0"/>
          </a:p>
        </p:txBody>
      </p:sp>
    </p:spTree>
    <p:extLst>
      <p:ext uri="{BB962C8B-B14F-4D97-AF65-F5344CB8AC3E}">
        <p14:creationId xmlns:p14="http://schemas.microsoft.com/office/powerpoint/2010/main" val="272103738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b="1" dirty="0"/>
              <a:t>C.</a:t>
            </a:r>
            <a:r>
              <a:rPr lang="de-DE" sz="2000" dirty="0"/>
              <a:t> Sonst von Bedeutung im Zivilrecht: </a:t>
            </a:r>
          </a:p>
          <a:p>
            <a:endParaRPr lang="de-DE" sz="2000" b="1" dirty="0" smtClean="0"/>
          </a:p>
          <a:p>
            <a:r>
              <a:rPr lang="de-DE" sz="2000" b="1" dirty="0" smtClean="0"/>
              <a:t>1</a:t>
            </a:r>
            <a:r>
              <a:rPr lang="de-DE" sz="2000" b="1" dirty="0"/>
              <a:t>. Werfen von Tieren</a:t>
            </a:r>
            <a:r>
              <a:rPr lang="de-DE" sz="2000" dirty="0"/>
              <a:t> (§§ 405 ff ABGB): Der Eigentümer eines (Mutter)Tieres erwirbt Eigentum an den Jungen, die die Mutter wirft; und der Eigentümer eines Tieres, das durch das Tier eines anderen befruchtet wird, schuldet ihm dafür keinen Lohn, es sei denn, ein solcher ist vereinbart worden.</a:t>
            </a:r>
          </a:p>
          <a:p>
            <a:endParaRPr lang="de-DE" sz="2000" b="1" dirty="0" smtClean="0"/>
          </a:p>
          <a:p>
            <a:r>
              <a:rPr lang="de-DE" sz="2000" b="1" dirty="0" smtClean="0"/>
              <a:t>2</a:t>
            </a:r>
            <a:r>
              <a:rPr lang="de-DE" sz="2000" b="1" dirty="0"/>
              <a:t>. Haftung für Tiere</a:t>
            </a:r>
            <a:r>
              <a:rPr lang="de-DE" sz="2000" dirty="0"/>
              <a:t>: „</a:t>
            </a:r>
            <a:r>
              <a:rPr lang="de-DE" sz="2000" i="1" dirty="0"/>
              <a:t>Bei Schädigungen durch ein Tier kommen eine Haftung dessen, der es dazu angetrieben, gereizt oder zu verwahren vernachlässigt hat“</a:t>
            </a:r>
            <a:r>
              <a:rPr lang="de-DE" sz="2000" dirty="0"/>
              <a:t> – Verschuldenshaftung – </a:t>
            </a:r>
            <a:r>
              <a:rPr lang="de-DE" sz="2000" i="1" dirty="0"/>
              <a:t> „und die Haftung des Tierhalters in Betracht“</a:t>
            </a:r>
            <a:r>
              <a:rPr lang="de-DE" sz="2000" dirty="0"/>
              <a:t> (§ 1329 AGBG</a:t>
            </a:r>
            <a:r>
              <a:rPr lang="de-DE" sz="2000" dirty="0" smtClean="0"/>
              <a:t>).</a:t>
            </a:r>
            <a:endParaRPr lang="de-DE" sz="2000" dirty="0"/>
          </a:p>
        </p:txBody>
      </p:sp>
    </p:spTree>
    <p:extLst>
      <p:ext uri="{BB962C8B-B14F-4D97-AF65-F5344CB8AC3E}">
        <p14:creationId xmlns:p14="http://schemas.microsoft.com/office/powerpoint/2010/main" val="269738406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dirty="0"/>
              <a:t>Der Tierhalter, derjenige, der über die Verwahrung/Beaufsichtigung entscheidet, ist schlechthin verantwortlich für Schäden, es sei denn, er kann beweisen, dass er für die erforderliche Verwahrung oder Beaufsichtigung des Tieres gesorgt hat („Tierhalterhaftung“; Beweislastumkehr). </a:t>
            </a:r>
          </a:p>
          <a:p>
            <a:endParaRPr lang="de-DE" sz="2000" dirty="0" smtClean="0"/>
          </a:p>
          <a:p>
            <a:r>
              <a:rPr lang="de-DE" sz="2000" dirty="0" smtClean="0"/>
              <a:t>Der </a:t>
            </a:r>
            <a:r>
              <a:rPr lang="de-DE" sz="2000" dirty="0"/>
              <a:t>sogenannte „</a:t>
            </a:r>
            <a:r>
              <a:rPr lang="de-DE" sz="2000" b="1" i="1" dirty="0" err="1"/>
              <a:t>Freibiss</a:t>
            </a:r>
            <a:r>
              <a:rPr lang="de-DE" sz="2000" dirty="0"/>
              <a:t>“, der erste Biss eines </a:t>
            </a:r>
            <a:r>
              <a:rPr lang="de-DE" sz="2000" dirty="0" smtClean="0"/>
              <a:t>Hundes, </a:t>
            </a:r>
            <a:r>
              <a:rPr lang="de-DE" sz="2000" dirty="0"/>
              <a:t>für den nicht gehaftet wird, ist eine Mär: Bisheriges Wohlverhalten indiziert nur Gutmütigkeit des Tieres, sagt aber nichts über die Sorgfalt der Verwahrung/Beaufsichtigung aus. </a:t>
            </a:r>
          </a:p>
        </p:txBody>
      </p:sp>
    </p:spTree>
    <p:extLst>
      <p:ext uri="{BB962C8B-B14F-4D97-AF65-F5344CB8AC3E}">
        <p14:creationId xmlns:p14="http://schemas.microsoft.com/office/powerpoint/2010/main" val="124453702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sz="2000" dirty="0"/>
              <a:t>„</a:t>
            </a:r>
            <a:r>
              <a:rPr lang="de-DE" sz="2000" i="1" dirty="0"/>
              <a:t>Wer auf seinem Grund und Boden fremdes Vieh antrifft, ist deswegen noch nicht berechtigt, es zu töten. Er kann es durch anpassende Gewalt verjagen, oder wenn er dadurch Schaden gelitten hat, das Recht der Privatpfändung über so viele Stücke Viehes ausüben, als zu seiner Entschädigung hinreicht. Doch </a:t>
            </a:r>
            <a:r>
              <a:rPr lang="de-DE" sz="2000" i="1" dirty="0" err="1"/>
              <a:t>muß</a:t>
            </a:r>
            <a:r>
              <a:rPr lang="de-DE" sz="2000" i="1" dirty="0"/>
              <a:t> er binnen acht Tagen sich mit dem Eigentümer abfinden, oder seine Klage vor den Richter bringen; widrigenfalls aber das gepfändete Vieh zurückstellen</a:t>
            </a:r>
            <a:r>
              <a:rPr lang="de-AT" sz="2000" dirty="0"/>
              <a:t>.“ (§ 1321 ABGB)</a:t>
            </a:r>
            <a:endParaRPr lang="de-DE" sz="2000" dirty="0"/>
          </a:p>
          <a:p>
            <a:endParaRPr lang="de-DE" sz="2000" b="1" dirty="0" smtClean="0"/>
          </a:p>
          <a:p>
            <a:r>
              <a:rPr lang="de-DE" sz="2000" b="1" dirty="0" smtClean="0"/>
              <a:t>3</a:t>
            </a:r>
            <a:r>
              <a:rPr lang="de-DE" sz="2000" b="1" dirty="0"/>
              <a:t>. Keine Schadenersatz für </a:t>
            </a:r>
            <a:r>
              <a:rPr lang="de-DE" sz="2000" b="1" dirty="0" err="1"/>
              <a:t>Sachwehr</a:t>
            </a:r>
            <a:r>
              <a:rPr lang="de-DE" sz="2000" b="1" dirty="0"/>
              <a:t> bei Abwehr einer Tierattacke </a:t>
            </a:r>
            <a:endParaRPr lang="de-DE" sz="2000" dirty="0"/>
          </a:p>
        </p:txBody>
      </p:sp>
    </p:spTree>
    <p:extLst>
      <p:ext uri="{BB962C8B-B14F-4D97-AF65-F5344CB8AC3E}">
        <p14:creationId xmlns:p14="http://schemas.microsoft.com/office/powerpoint/2010/main" val="383435501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b="1" dirty="0"/>
              <a:t>4. </a:t>
            </a:r>
            <a:r>
              <a:rPr lang="de-DE" sz="2000" b="1" dirty="0" err="1"/>
              <a:t>Tierfang</a:t>
            </a:r>
            <a:r>
              <a:rPr lang="de-DE" sz="2000" dirty="0"/>
              <a:t>: wilde Tiere sind herrenlos, sie darf sich (theoretisch) jedermann aneignen, allerdings gibt es zahlreiche Einschränkungen des öffentlichen Rechts, nach denen sich jagdbare Tiere und Fische nur der Jagdberechtigte (Grundeigentümer, wenn Eigenjagd; sonst Jagdgenossenschaften der beteiligten Eigentümer kleiner Grundstücke, die Jagdrecht verpachten müssen) bzw der Fischereiberechtigte aneignen darf (in Privatgewässern steht Fischereirecht dem Grundeigentümer zu; sonst Eigen- und Pachtreviere) (§ 382 ABGB</a:t>
            </a:r>
            <a:r>
              <a:rPr lang="de-DE" sz="2000" dirty="0" smtClean="0"/>
              <a:t>).</a:t>
            </a:r>
            <a:endParaRPr lang="de-DE" sz="2000" dirty="0"/>
          </a:p>
        </p:txBody>
      </p:sp>
    </p:spTree>
    <p:extLst>
      <p:ext uri="{BB962C8B-B14F-4D97-AF65-F5344CB8AC3E}">
        <p14:creationId xmlns:p14="http://schemas.microsoft.com/office/powerpoint/2010/main" val="3139627421"/>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b="1" dirty="0"/>
              <a:t>IV. Das Tier im Strafrecht</a:t>
            </a:r>
            <a:endParaRPr lang="de-DE" sz="2000" dirty="0"/>
          </a:p>
          <a:p>
            <a:endParaRPr lang="de-DE" sz="2000" b="1" dirty="0" smtClean="0"/>
          </a:p>
          <a:p>
            <a:r>
              <a:rPr lang="de-DE" sz="2000" b="1" dirty="0" smtClean="0"/>
              <a:t>A</a:t>
            </a:r>
            <a:r>
              <a:rPr lang="de-DE" sz="2000" b="1" dirty="0"/>
              <a:t>. Tierquälerei (§ 222 StGB)</a:t>
            </a:r>
            <a:endParaRPr lang="de-DE" sz="2000" dirty="0"/>
          </a:p>
          <a:p>
            <a:endParaRPr lang="de-DE" sz="2000" dirty="0"/>
          </a:p>
          <a:p>
            <a:r>
              <a:rPr lang="de-DE" sz="2000" dirty="0" smtClean="0"/>
              <a:t>Seit </a:t>
            </a:r>
            <a:r>
              <a:rPr lang="de-DE" sz="2000" dirty="0"/>
              <a:t>1855 gibt es Verwaltungsstraftatbestände, die die Tierquälerei </a:t>
            </a:r>
            <a:r>
              <a:rPr lang="de-DE" sz="2000" dirty="0" smtClean="0"/>
              <a:t>quasi als „Erregung </a:t>
            </a:r>
            <a:r>
              <a:rPr lang="de-DE" sz="2000" dirty="0"/>
              <a:t>öffentlichen </a:t>
            </a:r>
            <a:r>
              <a:rPr lang="de-DE" sz="2000" dirty="0" smtClean="0"/>
              <a:t>Ärgernisses“ </a:t>
            </a:r>
            <a:r>
              <a:rPr lang="de-DE" sz="2000" dirty="0"/>
              <a:t>unter Verwaltungsstrafe stellen.</a:t>
            </a:r>
            <a:endParaRPr lang="de-AT" sz="2000" dirty="0"/>
          </a:p>
          <a:p>
            <a:endParaRPr lang="de-DE" sz="2000" b="1" dirty="0" smtClean="0"/>
          </a:p>
          <a:p>
            <a:r>
              <a:rPr lang="de-DE" sz="2000" b="1" dirty="0" err="1" smtClean="0"/>
              <a:t>StRÄG</a:t>
            </a:r>
            <a:r>
              <a:rPr lang="de-DE" sz="2000" b="1" dirty="0" smtClean="0"/>
              <a:t> </a:t>
            </a:r>
            <a:r>
              <a:rPr lang="de-DE" sz="2000" b="1" dirty="0"/>
              <a:t>1971</a:t>
            </a:r>
            <a:r>
              <a:rPr lang="de-DE" sz="2000" dirty="0"/>
              <a:t>: Erstmals wird </a:t>
            </a:r>
            <a:r>
              <a:rPr lang="de-DE" sz="2000" dirty="0" smtClean="0"/>
              <a:t>unter dem Titel „Tierquälerei“ ein </a:t>
            </a:r>
            <a:r>
              <a:rPr lang="de-DE" sz="2000" dirty="0"/>
              <a:t>gerichtlicher Straftatbestand eingeführt. Geschütztes Rechtsgut ist das Wohlergehen des höher entwickelten Tieres.</a:t>
            </a:r>
            <a:endParaRPr lang="de-AT" sz="2000" dirty="0"/>
          </a:p>
        </p:txBody>
      </p:sp>
    </p:spTree>
    <p:extLst>
      <p:ext uri="{BB962C8B-B14F-4D97-AF65-F5344CB8AC3E}">
        <p14:creationId xmlns:p14="http://schemas.microsoft.com/office/powerpoint/2010/main" val="148459127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03548" y="1463675"/>
            <a:ext cx="7452828"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1600" b="1" dirty="0" smtClean="0"/>
              <a:t>1. Tierquälerei</a:t>
            </a:r>
            <a:r>
              <a:rPr lang="de-DE" sz="1600" b="1" i="1" dirty="0" smtClean="0"/>
              <a:t> </a:t>
            </a:r>
            <a:r>
              <a:rPr lang="de-DE" sz="1600" dirty="0"/>
              <a:t>(§ 222 StGB</a:t>
            </a:r>
            <a:r>
              <a:rPr lang="de-DE" sz="1600" dirty="0" smtClean="0"/>
              <a:t>) – Geldstrafe bis 360 Tagessätze oder ein Jahr Freiheitsstrafe</a:t>
            </a:r>
            <a:endParaRPr lang="de-AT" sz="1600" dirty="0"/>
          </a:p>
          <a:p>
            <a:endParaRPr lang="de-DE" sz="1600" b="1" dirty="0" smtClean="0"/>
          </a:p>
          <a:p>
            <a:r>
              <a:rPr lang="de-DE" sz="1600" b="1" i="1" dirty="0" smtClean="0"/>
              <a:t>Rohes </a:t>
            </a:r>
            <a:r>
              <a:rPr lang="de-DE" sz="1600" b="1" i="1" dirty="0"/>
              <a:t>Misshandeln und unnötiges Quälen eines Tiers</a:t>
            </a:r>
            <a:r>
              <a:rPr lang="de-DE" sz="1600" dirty="0"/>
              <a:t> </a:t>
            </a:r>
            <a:r>
              <a:rPr lang="de-DE" sz="1600" dirty="0" smtClean="0"/>
              <a:t>(Abs </a:t>
            </a:r>
            <a:r>
              <a:rPr lang="de-DE" sz="1600" dirty="0"/>
              <a:t>1 Z 1) </a:t>
            </a:r>
            <a:endParaRPr lang="de-AT" sz="1600" dirty="0"/>
          </a:p>
          <a:p>
            <a:endParaRPr lang="de-DE" sz="1600" b="1" dirty="0" smtClean="0"/>
          </a:p>
          <a:p>
            <a:r>
              <a:rPr lang="de-DE" sz="1600" b="1" dirty="0" smtClean="0"/>
              <a:t>Tatobjekt</a:t>
            </a:r>
            <a:r>
              <a:rPr lang="de-DE" sz="1600" dirty="0"/>
              <a:t>: Tier, das auf Grund hochentwickelten Nervensystems wie der Mensch bewusst Schmerzen und Angst empfinden kann, also Wirbel- (Fische, Vögel, Säuge- und Kriechtiere) und hochentwickelten Krustentiere (Hummer, Languste); nicht: Insekten, Würmer (§ 3 </a:t>
            </a:r>
            <a:r>
              <a:rPr lang="de-DE" sz="1600" dirty="0" err="1"/>
              <a:t>TSchG</a:t>
            </a:r>
            <a:r>
              <a:rPr lang="de-DE" sz="1600" dirty="0"/>
              <a:t> weiter: alle Lebewesen, die aus einer oder mehreren lebenden tierischen Zellen bestehen).</a:t>
            </a:r>
            <a:endParaRPr lang="de-AT" sz="1600" dirty="0"/>
          </a:p>
          <a:p>
            <a:endParaRPr lang="de-DE" sz="1600" b="1" dirty="0" smtClean="0"/>
          </a:p>
          <a:p>
            <a:r>
              <a:rPr lang="de-DE" sz="1600" b="1" dirty="0" smtClean="0"/>
              <a:t>Tathandlungen</a:t>
            </a:r>
            <a:r>
              <a:rPr lang="de-DE" sz="1600" dirty="0"/>
              <a:t>: </a:t>
            </a:r>
            <a:endParaRPr lang="de-AT" sz="1600" dirty="0"/>
          </a:p>
          <a:p>
            <a:endParaRPr lang="de-DE" sz="1600" b="1" dirty="0" smtClean="0"/>
          </a:p>
          <a:p>
            <a:r>
              <a:rPr lang="de-DE" sz="1600" b="1" dirty="0" smtClean="0"/>
              <a:t>a</a:t>
            </a:r>
            <a:r>
              <a:rPr lang="de-DE" sz="1600" b="1" dirty="0"/>
              <a:t>.</a:t>
            </a:r>
            <a:r>
              <a:rPr lang="de-DE" sz="1600" dirty="0"/>
              <a:t> </a:t>
            </a:r>
            <a:r>
              <a:rPr lang="de-DE" sz="1600" b="1" dirty="0"/>
              <a:t>Misshandeln</a:t>
            </a:r>
            <a:r>
              <a:rPr lang="de-DE" sz="1600" dirty="0"/>
              <a:t> ist die gegen das körperliche Wohlbefinden des Tieres gerichtete physische Einwirkung, die zumindest einmalig und kurzfristig Schmerz zufügt. </a:t>
            </a:r>
            <a:r>
              <a:rPr lang="de-DE" sz="1600" b="1" dirty="0"/>
              <a:t>Roh</a:t>
            </a:r>
            <a:r>
              <a:rPr lang="de-DE" sz="1600" dirty="0"/>
              <a:t> ist die Misshandlung, wenn sich aus Ausmaß, Intensität der Misshandlung und aus Schmerz </a:t>
            </a:r>
            <a:r>
              <a:rPr lang="de-DE" sz="1600" dirty="0" err="1"/>
              <a:t>iVm</a:t>
            </a:r>
            <a:r>
              <a:rPr lang="de-DE" sz="1600" dirty="0"/>
              <a:t> Fehlen eines vernünftigen und berechtigten Zwecks eine gefühllose Gesinnung des Täters ergibt. Maßvolle Misshandlung, um Tier zu zumutbarer Arbeitsleistung oder Gehorsam zu bewegen, ist nicht roh</a:t>
            </a:r>
            <a:r>
              <a:rPr lang="de-DE" sz="1600" dirty="0" smtClean="0"/>
              <a:t>.</a:t>
            </a:r>
            <a:endParaRPr lang="de-AT" sz="1600" dirty="0"/>
          </a:p>
        </p:txBody>
      </p:sp>
    </p:spTree>
    <p:extLst>
      <p:ext uri="{BB962C8B-B14F-4D97-AF65-F5344CB8AC3E}">
        <p14:creationId xmlns:p14="http://schemas.microsoft.com/office/powerpoint/2010/main" val="2704590937"/>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4" name="Text Box 60"/>
          <p:cNvSpPr txBox="1">
            <a:spLocks noChangeArrowheads="1"/>
          </p:cNvSpPr>
          <p:nvPr/>
        </p:nvSpPr>
        <p:spPr bwMode="auto">
          <a:xfrm>
            <a:off x="6705600" y="166688"/>
            <a:ext cx="10668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6000" dirty="0" smtClean="0">
              <a:solidFill>
                <a:srgbClr val="F2FDF7"/>
              </a:solidFill>
            </a:endParaRPr>
          </a:p>
          <a:p>
            <a:pPr eaLnBrk="1" hangingPunct="1">
              <a:spcBef>
                <a:spcPct val="50000"/>
              </a:spcBef>
            </a:pPr>
            <a:endParaRPr lang="en-US" sz="6000" dirty="0" smtClean="0">
              <a:solidFill>
                <a:srgbClr val="F2FDF7"/>
              </a:solidFill>
            </a:endParaRPr>
          </a:p>
        </p:txBody>
      </p:sp>
      <p:sp>
        <p:nvSpPr>
          <p:cNvPr id="17" name="Text Box 42"/>
          <p:cNvSpPr txBox="1">
            <a:spLocks noChangeArrowheads="1"/>
          </p:cNvSpPr>
          <p:nvPr/>
        </p:nvSpPr>
        <p:spPr bwMode="auto">
          <a:xfrm>
            <a:off x="503548" y="1160748"/>
            <a:ext cx="7452828"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1600" b="1"/>
              <a:t>Beispiele</a:t>
            </a:r>
            <a:r>
              <a:rPr lang="de-DE" sz="1600"/>
              <a:t>: Kitzeln eines Hundes am Penis und anschließend Tritte gegen Rippen, als Hund den Täter anspringt; Schießen mit Luftdruckgewehr auf Tauben, die erst längere Zeit später verendeten (auch rohes Quälen); kräftiger Fußtritt gegen Bauch eines Pferdes und Schlagen mit den Zügeln auf die Nüstern; Hinabstoßen einer Katze aus dem zweiten Stock eines Hauses.</a:t>
            </a:r>
            <a:endParaRPr lang="de-AT" sz="1600"/>
          </a:p>
          <a:p>
            <a:pPr eaLnBrk="1" hangingPunct="1">
              <a:spcBef>
                <a:spcPct val="50000"/>
              </a:spcBef>
            </a:pPr>
            <a:endParaRPr lang="en-GB" sz="1600" smtClean="0">
              <a:cs typeface="Arial" charset="0"/>
            </a:endParaRPr>
          </a:p>
          <a:p>
            <a:r>
              <a:rPr lang="de-DE" sz="1600" b="1"/>
              <a:t>b. Qualen </a:t>
            </a:r>
            <a:r>
              <a:rPr lang="de-DE" sz="1600"/>
              <a:t>sind körperliche oder psychische Schmerzzustände, die gewisse Zeit andauern (auch Hunger und Angst). Qualen sind </a:t>
            </a:r>
            <a:r>
              <a:rPr lang="de-DE" sz="1600" b="1"/>
              <a:t>unnötig</a:t>
            </a:r>
            <a:r>
              <a:rPr lang="de-DE" sz="1600"/>
              <a:t>, wenn sie unvertretbar oder nicht als Mittel mit einem vernünftigen und berechtigten Zweck verbunden sind wie bei Tierversuchen, bei der Erziehung des Tiers (Kandare beim Zureiten eines Pferdes) oder bei zumutbaren Arbeitsleistungen.</a:t>
            </a:r>
            <a:endParaRPr lang="de-AT" sz="1600"/>
          </a:p>
          <a:p>
            <a:endParaRPr lang="de-DE" sz="1600" b="1" smtClean="0"/>
          </a:p>
          <a:p>
            <a:r>
              <a:rPr lang="de-DE" sz="1600" b="1" smtClean="0"/>
              <a:t>Beispiele</a:t>
            </a:r>
            <a:r>
              <a:rPr lang="de-DE" sz="1600"/>
              <a:t>: Unterlassung des Fütterns, des Tränkens, des Melkens, der adäquaten Unterbringung (Hund über Stunden in Rumpelkammer bei 0 Grad Celsius oder im Sommer im Auto bei großer Hitze), der notwendigen Behandlung durch den Tierarzt; Zufügung von Todesangst beim mutwilligen Töten; Hetzen und Überfahren von Wildhasen mit Moped; das zu Tode Hetzen-Lassen eines Junghasen während der Schonzeit durch einen Jagdhund; dauerndes Anbinden von Rindern (§ 16 TSchG); Kupieren von Hunden (§ 7 TSchG) usw</a:t>
            </a:r>
            <a:r>
              <a:rPr lang="de-DE" sz="1600" smtClean="0"/>
              <a:t>.</a:t>
            </a:r>
            <a:endParaRPr lang="en-GB" sz="1600">
              <a:cs typeface="Arial" charset="0"/>
            </a:endParaRPr>
          </a:p>
        </p:txBody>
      </p:sp>
    </p:spTree>
    <p:extLst>
      <p:ext uri="{BB962C8B-B14F-4D97-AF65-F5344CB8AC3E}">
        <p14:creationId xmlns:p14="http://schemas.microsoft.com/office/powerpoint/2010/main" val="131381746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4" name="Text Box 60"/>
          <p:cNvSpPr txBox="1">
            <a:spLocks noChangeArrowheads="1"/>
          </p:cNvSpPr>
          <p:nvPr/>
        </p:nvSpPr>
        <p:spPr bwMode="auto">
          <a:xfrm>
            <a:off x="6705600" y="166688"/>
            <a:ext cx="10668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6000" dirty="0" smtClean="0">
              <a:solidFill>
                <a:srgbClr val="F2FDF7"/>
              </a:solidFill>
            </a:endParaRPr>
          </a:p>
          <a:p>
            <a:pPr eaLnBrk="1" hangingPunct="1">
              <a:spcBef>
                <a:spcPct val="50000"/>
              </a:spcBef>
            </a:pPr>
            <a:endParaRPr lang="en-US" sz="6000" dirty="0" smtClean="0">
              <a:solidFill>
                <a:srgbClr val="F2FDF7"/>
              </a:solidFill>
            </a:endParaRPr>
          </a:p>
          <a:p>
            <a:pPr eaLnBrk="1" hangingPunct="1">
              <a:spcBef>
                <a:spcPct val="50000"/>
              </a:spcBef>
            </a:pPr>
            <a:endParaRPr lang="en-US" sz="6000" dirty="0" smtClean="0">
              <a:solidFill>
                <a:srgbClr val="F2FDF7"/>
              </a:solidFill>
            </a:endParaRPr>
          </a:p>
          <a:p>
            <a:pPr eaLnBrk="1" hangingPunct="1">
              <a:spcBef>
                <a:spcPct val="50000"/>
              </a:spcBef>
            </a:pPr>
            <a:endParaRPr lang="en-US" sz="6000" dirty="0" smtClean="0">
              <a:solidFill>
                <a:srgbClr val="F2FDF7"/>
              </a:solidFill>
            </a:endParaRPr>
          </a:p>
        </p:txBody>
      </p:sp>
      <p:sp>
        <p:nvSpPr>
          <p:cNvPr id="17" name="Text Box 42"/>
          <p:cNvSpPr txBox="1">
            <a:spLocks noChangeArrowheads="1"/>
          </p:cNvSpPr>
          <p:nvPr/>
        </p:nvSpPr>
        <p:spPr bwMode="auto">
          <a:xfrm>
            <a:off x="503548" y="1160748"/>
            <a:ext cx="745282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DE" sz="1600" smtClean="0"/>
          </a:p>
          <a:p>
            <a:r>
              <a:rPr lang="de-DE" sz="1600" smtClean="0"/>
              <a:t>Strittig</a:t>
            </a:r>
            <a:r>
              <a:rPr lang="de-DE" sz="1600"/>
              <a:t>, ob auch </a:t>
            </a:r>
            <a:r>
              <a:rPr lang="de-DE" sz="1600" b="1"/>
              <a:t>Unterlassen der Tötung </a:t>
            </a:r>
            <a:r>
              <a:rPr lang="de-DE" sz="1600"/>
              <a:t>eines totkranken, leidenden Tieres durch den Tierarzt darunter fällt (hM). Tötungspflicht hat nur der Erwerber eines Tieres, dessen Qualen nicht behebbar sind (§ 8 TSchG; zB Tierarzt), und wer Tier verletzt hat, dessen Qualen nicht anders als durch sofortiges Töten beseitigt werden können (§ 9 TSchG). Nicht aber der Halter, er muss nur für (schmerzstillende) Behandlung sorgen und darf Tier, um ihm nicht behebbare Qualen zu ersparen, töten lassen (§ 6 Abs 4 Z 4 TSchG). </a:t>
            </a:r>
            <a:endParaRPr lang="de-AT" sz="1600"/>
          </a:p>
        </p:txBody>
      </p:sp>
    </p:spTree>
    <p:extLst>
      <p:ext uri="{BB962C8B-B14F-4D97-AF65-F5344CB8AC3E}">
        <p14:creationId xmlns:p14="http://schemas.microsoft.com/office/powerpoint/2010/main" val="408177144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b="1" dirty="0"/>
              <a:t>B.</a:t>
            </a:r>
            <a:r>
              <a:rPr lang="de-DE" sz="2000" dirty="0"/>
              <a:t> Unter Tierschutz ist hier „Individualtierschutz“ gemeint. So auch der Kompetenztatbestand Art 11 Abs 1 Z 8 B-VG und § 1 Tierschutzgesetz [</a:t>
            </a:r>
            <a:r>
              <a:rPr lang="de-DE" sz="2000" dirty="0" err="1"/>
              <a:t>TSchG</a:t>
            </a:r>
            <a:r>
              <a:rPr lang="de-DE" sz="2000" dirty="0"/>
              <a:t>] („</a:t>
            </a:r>
            <a:r>
              <a:rPr lang="de-DE" sz="2000" i="1" dirty="0"/>
              <a:t>Schutz des Lebens und des Wohlbefindens der Tiere aus der besonderen Verantwortung des Menschen für das Tier als Mitgeschöpf</a:t>
            </a:r>
            <a:r>
              <a:rPr lang="de-DE" sz="2000" dirty="0" smtClean="0"/>
              <a:t>“).</a:t>
            </a:r>
          </a:p>
          <a:p>
            <a:endParaRPr lang="de-DE" sz="2000" dirty="0"/>
          </a:p>
          <a:p>
            <a:r>
              <a:rPr lang="de-DE" sz="2000" b="1" dirty="0"/>
              <a:t>Adressaten</a:t>
            </a:r>
            <a:r>
              <a:rPr lang="de-DE" sz="2000" dirty="0"/>
              <a:t> dieses</a:t>
            </a:r>
            <a:r>
              <a:rPr lang="de-DE" sz="2000" b="1" dirty="0"/>
              <a:t> Staatsziels </a:t>
            </a:r>
            <a:r>
              <a:rPr lang="de-DE" sz="2000" dirty="0"/>
              <a:t>sind</a:t>
            </a:r>
            <a:r>
              <a:rPr lang="de-DE" sz="2000" b="1" dirty="0"/>
              <a:t> Bund, Länder und Gemeinden</a:t>
            </a:r>
            <a:r>
              <a:rPr lang="de-DE" sz="2000" dirty="0"/>
              <a:t>: Alle drei Gebietskörperschaften sind innerhalb ihrer Kompetenzen zur Erreichung des Ziels Tierschutz verpflichtet in </a:t>
            </a:r>
            <a:r>
              <a:rPr lang="de-DE" sz="2000" b="1" dirty="0"/>
              <a:t>Gesetzgebung, Gerichtsbarkeit und Verwaltung</a:t>
            </a:r>
            <a:r>
              <a:rPr lang="de-DE" sz="2000" dirty="0"/>
              <a:t>. </a:t>
            </a:r>
          </a:p>
          <a:p>
            <a:endParaRPr lang="de-DE" sz="2000" b="1" dirty="0" smtClean="0"/>
          </a:p>
          <a:p>
            <a:r>
              <a:rPr lang="de-DE" sz="2000" b="1" dirty="0" smtClean="0"/>
              <a:t>Keine </a:t>
            </a:r>
            <a:r>
              <a:rPr lang="de-DE" sz="2000" b="1" dirty="0"/>
              <a:t>Adressaten</a:t>
            </a:r>
            <a:r>
              <a:rPr lang="de-DE" sz="2000" dirty="0"/>
              <a:t> des § 2 leg </a:t>
            </a:r>
            <a:r>
              <a:rPr lang="de-DE" sz="2000" dirty="0" err="1"/>
              <a:t>cit</a:t>
            </a:r>
            <a:r>
              <a:rPr lang="de-DE" sz="2000" dirty="0"/>
              <a:t> sind Privatpersonen, deshalb können sie auch keine subjektiven Rechte daraus ableiten (keine Parteistellung in Verwaltungsverfahren, auch keine Pflichten daraus</a:t>
            </a:r>
            <a:r>
              <a:rPr lang="de-DE" sz="2000" dirty="0" smtClean="0"/>
              <a:t>).</a:t>
            </a:r>
            <a:endParaRPr lang="de-DE" sz="2000" dirty="0"/>
          </a:p>
        </p:txBody>
      </p:sp>
    </p:spTree>
    <p:extLst>
      <p:ext uri="{BB962C8B-B14F-4D97-AF65-F5344CB8AC3E}">
        <p14:creationId xmlns:p14="http://schemas.microsoft.com/office/powerpoint/2010/main" val="328529998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5"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6"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7"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8" descr="card1"/>
          <p:cNvPicPr>
            <a:picLocks noChangeAspect="1" noChangeArrowheads="1"/>
          </p:cNvPicPr>
          <p:nvPr/>
        </p:nvPicPr>
        <p:blipFill>
          <a:blip r:embed="rId7">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33"/>
          <p:cNvSpPr txBox="1">
            <a:spLocks noChangeArrowheads="1"/>
          </p:cNvSpPr>
          <p:nvPr/>
        </p:nvSpPr>
        <p:spPr bwMode="auto">
          <a:xfrm>
            <a:off x="1098550" y="1380989"/>
            <a:ext cx="712879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1600" b="1" dirty="0"/>
              <a:t>Tierversuchsgesetz </a:t>
            </a:r>
            <a:r>
              <a:rPr lang="de-DE" sz="1600" b="1" dirty="0" smtClean="0"/>
              <a:t>2012</a:t>
            </a:r>
            <a:r>
              <a:rPr lang="de-DE" sz="1600" dirty="0" smtClean="0"/>
              <a:t> </a:t>
            </a:r>
            <a:r>
              <a:rPr lang="de-DE" sz="1600" dirty="0"/>
              <a:t>regelt experimentelle Eingriffe an oder Behandlungen von lebenden Wirbeltieren mit dem Ziel, wissenschaftliche Hypothesen zu prüfen, Informationen zu erlangen, Stoffe zu gewinnen oder zu prüfen oder die Wirkung einer bestimmten Maßnahme am Tier festzustellen. </a:t>
            </a:r>
            <a:endParaRPr lang="de-DE" sz="1600" dirty="0" smtClean="0"/>
          </a:p>
          <a:p>
            <a:endParaRPr lang="de-DE" sz="1600" dirty="0"/>
          </a:p>
          <a:p>
            <a:r>
              <a:rPr lang="de-DE" sz="1600" dirty="0" smtClean="0"/>
              <a:t>Tierversuche </a:t>
            </a:r>
            <a:r>
              <a:rPr lang="de-DE" sz="1600" dirty="0"/>
              <a:t>dürfen nur durchgeführt werden, soweit dies für Forschung, Entwicklung, berufliche Ausbildung, medizinische Diagnose, Therapie, Erprobung und Prüfung natürlicher/künstlicher Stoffe, die Erkennung von Umweltgefährdungen </a:t>
            </a:r>
            <a:r>
              <a:rPr lang="de-DE" sz="1600" dirty="0" err="1"/>
              <a:t>usw</a:t>
            </a:r>
            <a:r>
              <a:rPr lang="de-DE" sz="1600" dirty="0"/>
              <a:t> unerlässlich ist und diese Ziele nicht durch andere Methoden und Verfahren („Ersatzmethoden“) erreicht werden können (Tierversuch muss </a:t>
            </a:r>
            <a:r>
              <a:rPr lang="de-DE" sz="1600" dirty="0" err="1"/>
              <a:t>ultima</a:t>
            </a:r>
            <a:r>
              <a:rPr lang="de-DE" sz="1600" dirty="0"/>
              <a:t> </a:t>
            </a:r>
            <a:r>
              <a:rPr lang="de-DE" sz="1600" dirty="0" err="1"/>
              <a:t>ratio</a:t>
            </a:r>
            <a:r>
              <a:rPr lang="de-DE" sz="1600" dirty="0"/>
              <a:t> sein). </a:t>
            </a:r>
            <a:endParaRPr lang="de-DE" sz="1600" dirty="0" smtClean="0"/>
          </a:p>
          <a:p>
            <a:endParaRPr lang="de-DE" sz="1600" dirty="0"/>
          </a:p>
          <a:p>
            <a:endParaRPr lang="de-AT" sz="1600" dirty="0"/>
          </a:p>
        </p:txBody>
      </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4"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5"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6"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7"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8" descr="card1"/>
          <p:cNvPicPr>
            <a:picLocks noChangeAspect="1" noChangeArrowheads="1"/>
          </p:cNvPicPr>
          <p:nvPr/>
        </p:nvPicPr>
        <p:blipFill>
          <a:blip r:embed="rId7">
            <a:extLst>
              <a:ext uri="{28A0092B-C50C-407E-A947-70E740481C1C}">
                <a14:useLocalDpi xmlns:a14="http://schemas.microsoft.com/office/drawing/2010/main" val="0"/>
              </a:ext>
            </a:extLst>
          </a:blip>
          <a:srcRect l="78838"/>
          <a:stretch>
            <a:fillRect/>
          </a:stretch>
        </p:blipFill>
        <p:spPr bwMode="auto">
          <a:xfrm>
            <a:off x="0" y="0"/>
            <a:ext cx="1943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33"/>
          <p:cNvSpPr txBox="1">
            <a:spLocks noChangeArrowheads="1"/>
          </p:cNvSpPr>
          <p:nvPr/>
        </p:nvSpPr>
        <p:spPr bwMode="auto">
          <a:xfrm>
            <a:off x="1098550" y="1380989"/>
            <a:ext cx="712879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1600" dirty="0"/>
              <a:t>§ 28 Z 3 AMG: </a:t>
            </a:r>
            <a:r>
              <a:rPr lang="de-DE" sz="1600" b="1" dirty="0"/>
              <a:t>Klinische Prüfungen eines Arzneimittels </a:t>
            </a:r>
            <a:r>
              <a:rPr lang="de-DE" sz="1600" dirty="0"/>
              <a:t>an Menschen dürfen </a:t>
            </a:r>
            <a:r>
              <a:rPr lang="de-DE" sz="1600" dirty="0" err="1"/>
              <a:t>ua</a:t>
            </a:r>
            <a:r>
              <a:rPr lang="de-DE" sz="1600" dirty="0"/>
              <a:t> nur dann durchgeführt werden, wenn „aussagefähige Ergebnisse nichtklinischer Prüfungen vorliegen, die entsprechend dem jeweiligen Stand der Wissenschaften durchgeführt wurden.“ </a:t>
            </a:r>
            <a:endParaRPr lang="de-DE" sz="1600" dirty="0" smtClean="0"/>
          </a:p>
          <a:p>
            <a:endParaRPr lang="de-DE" sz="1600" dirty="0"/>
          </a:p>
          <a:p>
            <a:r>
              <a:rPr lang="en-US" sz="1600" dirty="0" smtClean="0"/>
              <a:t>Art </a:t>
            </a:r>
            <a:r>
              <a:rPr lang="en-US" sz="1600" dirty="0"/>
              <a:t>12 Helsinki-Declaration: „Medical research involving human subjects must … be based … and, as appropriate, animal experimentation. The welfare of animals used for research must be respected.“</a:t>
            </a:r>
            <a:endParaRPr lang="de-AT" sz="1600" dirty="0"/>
          </a:p>
          <a:p>
            <a:endParaRPr lang="de-DE" sz="1600" dirty="0" smtClean="0"/>
          </a:p>
          <a:p>
            <a:r>
              <a:rPr lang="de-DE" sz="1600" dirty="0" smtClean="0"/>
              <a:t>Ein </a:t>
            </a:r>
            <a:r>
              <a:rPr lang="de-DE" sz="1600" dirty="0"/>
              <a:t>korrekt durchgeführter Tierversuch nach dem Tierversuchsgesetz erfüllt den Tatbestand nicht.</a:t>
            </a:r>
            <a:endParaRPr lang="de-AT" sz="1600" dirty="0"/>
          </a:p>
          <a:p>
            <a:endParaRPr lang="de-AT" sz="1600" dirty="0" smtClean="0"/>
          </a:p>
          <a:p>
            <a:r>
              <a:rPr lang="de-DE" sz="1600" dirty="0"/>
              <a:t>Tierversuche zur Entwicklung/Erprobung von Kosmetika sind grundsätzlich verboten</a:t>
            </a:r>
            <a:r>
              <a:rPr lang="de-DE" sz="1600" dirty="0" smtClean="0"/>
              <a:t>.</a:t>
            </a:r>
            <a:endParaRPr lang="de-AT" sz="1600" dirty="0"/>
          </a:p>
        </p:txBody>
      </p:sp>
    </p:spTree>
    <p:extLst>
      <p:ext uri="{BB962C8B-B14F-4D97-AF65-F5344CB8AC3E}">
        <p14:creationId xmlns:p14="http://schemas.microsoft.com/office/powerpoint/2010/main" val="18694908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4" name="Text Box 60"/>
          <p:cNvSpPr txBox="1">
            <a:spLocks noChangeArrowheads="1"/>
          </p:cNvSpPr>
          <p:nvPr/>
        </p:nvSpPr>
        <p:spPr bwMode="auto">
          <a:xfrm>
            <a:off x="6705600" y="166688"/>
            <a:ext cx="1066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6000" dirty="0" smtClean="0">
              <a:solidFill>
                <a:srgbClr val="F2FDF7"/>
              </a:solidFill>
            </a:endParaRPr>
          </a:p>
          <a:p>
            <a:pPr eaLnBrk="1" hangingPunct="1">
              <a:spcBef>
                <a:spcPct val="50000"/>
              </a:spcBef>
            </a:pPr>
            <a:endParaRPr lang="en-US" sz="6000" dirty="0" smtClean="0">
              <a:solidFill>
                <a:srgbClr val="F2FDF7"/>
              </a:solidFill>
            </a:endParaRPr>
          </a:p>
          <a:p>
            <a:pPr eaLnBrk="1" hangingPunct="1">
              <a:spcBef>
                <a:spcPct val="50000"/>
              </a:spcBef>
            </a:pPr>
            <a:endParaRPr lang="en-US" sz="6000" dirty="0" smtClean="0">
              <a:solidFill>
                <a:srgbClr val="F2FDF7"/>
              </a:solidFill>
            </a:endParaRPr>
          </a:p>
        </p:txBody>
      </p:sp>
      <p:sp>
        <p:nvSpPr>
          <p:cNvPr id="17" name="Text Box 42"/>
          <p:cNvSpPr txBox="1">
            <a:spLocks noChangeArrowheads="1"/>
          </p:cNvSpPr>
          <p:nvPr/>
        </p:nvSpPr>
        <p:spPr bwMode="auto">
          <a:xfrm>
            <a:off x="503548" y="1160748"/>
            <a:ext cx="745282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DE" sz="1600" dirty="0" smtClean="0"/>
          </a:p>
          <a:p>
            <a:r>
              <a:rPr lang="de-DE" sz="1600" b="1" dirty="0"/>
              <a:t>2. </a:t>
            </a:r>
            <a:r>
              <a:rPr lang="de-DE" sz="1600" b="1" dirty="0" err="1"/>
              <a:t>StrÄG</a:t>
            </a:r>
            <a:r>
              <a:rPr lang="de-DE" sz="1600" b="1" dirty="0"/>
              <a:t> 2002</a:t>
            </a:r>
            <a:r>
              <a:rPr lang="de-DE" sz="1600" dirty="0"/>
              <a:t>: Erweiterungen des Tatbestands durch</a:t>
            </a:r>
            <a:endParaRPr lang="de-AT" sz="1600" dirty="0"/>
          </a:p>
          <a:p>
            <a:endParaRPr lang="de-DE" sz="1600" b="1" dirty="0" smtClean="0"/>
          </a:p>
          <a:p>
            <a:r>
              <a:rPr lang="de-DE" sz="1600" b="1" dirty="0"/>
              <a:t>c</a:t>
            </a:r>
            <a:r>
              <a:rPr lang="de-DE" sz="1600" b="1" dirty="0" smtClean="0"/>
              <a:t>.</a:t>
            </a:r>
            <a:r>
              <a:rPr lang="de-DE" sz="1600" dirty="0" smtClean="0"/>
              <a:t> </a:t>
            </a:r>
            <a:r>
              <a:rPr lang="de-DE" sz="1600" b="1" i="1" dirty="0"/>
              <a:t>Aussetzen eines zum Leben in Freiheit unfähigen Tieres </a:t>
            </a:r>
            <a:r>
              <a:rPr lang="de-DE" sz="1600" dirty="0"/>
              <a:t> (Abs 1 Z 2)</a:t>
            </a:r>
            <a:endParaRPr lang="de-AT" sz="1600" dirty="0"/>
          </a:p>
          <a:p>
            <a:r>
              <a:rPr lang="de-DE" sz="1600" dirty="0"/>
              <a:t>Das Tier muss durch das Aussetzen in eine hilflose Lage gebracht und der konkreten Todesgefahr ausgesetzt werden.</a:t>
            </a:r>
            <a:endParaRPr lang="de-AT" sz="1600" dirty="0"/>
          </a:p>
          <a:p>
            <a:endParaRPr lang="de-DE" sz="1600" b="1" dirty="0" smtClean="0"/>
          </a:p>
          <a:p>
            <a:r>
              <a:rPr lang="de-DE" sz="1600" b="1" dirty="0" smtClean="0"/>
              <a:t>Beispiele</a:t>
            </a:r>
            <a:r>
              <a:rPr lang="de-DE" sz="1600" dirty="0"/>
              <a:t>: Aussetzen von Heimtieren (Wellensittich, Meerschweinchen), von Haustieren (Schoßhund, </a:t>
            </a:r>
            <a:r>
              <a:rPr lang="de-DE" sz="1600" dirty="0" smtClean="0"/>
              <a:t>Stubentiger)</a:t>
            </a:r>
            <a:endParaRPr lang="de-AT" sz="1600" dirty="0"/>
          </a:p>
        </p:txBody>
      </p:sp>
    </p:spTree>
    <p:extLst>
      <p:ext uri="{BB962C8B-B14F-4D97-AF65-F5344CB8AC3E}">
        <p14:creationId xmlns:p14="http://schemas.microsoft.com/office/powerpoint/2010/main" val="165892838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4" name="Text Box 60"/>
          <p:cNvSpPr txBox="1">
            <a:spLocks noChangeArrowheads="1"/>
          </p:cNvSpPr>
          <p:nvPr/>
        </p:nvSpPr>
        <p:spPr bwMode="auto">
          <a:xfrm>
            <a:off x="6705600" y="166688"/>
            <a:ext cx="1066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6000" dirty="0" smtClean="0">
              <a:solidFill>
                <a:srgbClr val="F2FDF7"/>
              </a:solidFill>
            </a:endParaRPr>
          </a:p>
          <a:p>
            <a:pPr eaLnBrk="1" hangingPunct="1">
              <a:spcBef>
                <a:spcPct val="50000"/>
              </a:spcBef>
            </a:pPr>
            <a:endParaRPr lang="en-US" sz="6000" dirty="0" smtClean="0">
              <a:solidFill>
                <a:srgbClr val="F2FDF7"/>
              </a:solidFill>
            </a:endParaRPr>
          </a:p>
          <a:p>
            <a:pPr eaLnBrk="1" hangingPunct="1">
              <a:spcBef>
                <a:spcPct val="50000"/>
              </a:spcBef>
            </a:pPr>
            <a:endParaRPr lang="en-US" sz="6000" dirty="0" smtClean="0">
              <a:solidFill>
                <a:srgbClr val="F2FDF7"/>
              </a:solidFill>
            </a:endParaRPr>
          </a:p>
        </p:txBody>
      </p:sp>
      <p:sp>
        <p:nvSpPr>
          <p:cNvPr id="17" name="Text Box 42"/>
          <p:cNvSpPr txBox="1">
            <a:spLocks noChangeArrowheads="1"/>
          </p:cNvSpPr>
          <p:nvPr/>
        </p:nvSpPr>
        <p:spPr bwMode="auto">
          <a:xfrm>
            <a:off x="503548" y="1160748"/>
            <a:ext cx="745282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DE" sz="1600" smtClean="0"/>
          </a:p>
          <a:p>
            <a:r>
              <a:rPr lang="de-DE" sz="1600" b="1"/>
              <a:t>b. </a:t>
            </a:r>
            <a:r>
              <a:rPr lang="de-DE" sz="1600" b="1" i="1"/>
              <a:t>Aufeinanderhetzen von Tieren mit dem Vorsatz, dass eines davon Qualen erleide</a:t>
            </a:r>
            <a:r>
              <a:rPr lang="de-DE" sz="1600"/>
              <a:t> (Abs 1 Z 3</a:t>
            </a:r>
            <a:r>
              <a:rPr lang="de-DE" sz="1600" smtClean="0"/>
              <a:t>)</a:t>
            </a:r>
          </a:p>
          <a:p>
            <a:endParaRPr lang="de-AT" sz="1600"/>
          </a:p>
          <a:p>
            <a:r>
              <a:rPr lang="de-DE" sz="1600"/>
              <a:t>Der natürliche Jagdtrieb des Hundes wird durch Zutun des Täters dazu ausgenützt, einem anderen Tier nachzustellen.</a:t>
            </a:r>
            <a:endParaRPr lang="de-AT" sz="1600"/>
          </a:p>
          <a:p>
            <a:endParaRPr lang="de-DE" sz="1600" b="1" smtClean="0"/>
          </a:p>
          <a:p>
            <a:r>
              <a:rPr lang="de-DE" sz="1600" b="1" smtClean="0"/>
              <a:t>Beispiele</a:t>
            </a:r>
            <a:r>
              <a:rPr lang="de-DE" sz="1600"/>
              <a:t>: Schärfen eines Jagdhundes an einer Katze, Hetzen im Rahmen von Hahnen- und Hundekämpfen</a:t>
            </a:r>
            <a:endParaRPr lang="de-AT" sz="1600"/>
          </a:p>
        </p:txBody>
      </p:sp>
    </p:spTree>
    <p:extLst>
      <p:ext uri="{BB962C8B-B14F-4D97-AF65-F5344CB8AC3E}">
        <p14:creationId xmlns:p14="http://schemas.microsoft.com/office/powerpoint/2010/main" val="2868092987"/>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4" name="Text Box 60"/>
          <p:cNvSpPr txBox="1">
            <a:spLocks noChangeArrowheads="1"/>
          </p:cNvSpPr>
          <p:nvPr/>
        </p:nvSpPr>
        <p:spPr bwMode="auto">
          <a:xfrm>
            <a:off x="6705600" y="166688"/>
            <a:ext cx="1066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6000" dirty="0" smtClean="0">
              <a:solidFill>
                <a:srgbClr val="F2FDF7"/>
              </a:solidFill>
            </a:endParaRPr>
          </a:p>
          <a:p>
            <a:pPr eaLnBrk="1" hangingPunct="1">
              <a:spcBef>
                <a:spcPct val="50000"/>
              </a:spcBef>
            </a:pPr>
            <a:endParaRPr lang="en-US" sz="6000" dirty="0" smtClean="0">
              <a:solidFill>
                <a:srgbClr val="F2FDF7"/>
              </a:solidFill>
            </a:endParaRPr>
          </a:p>
          <a:p>
            <a:pPr eaLnBrk="1" hangingPunct="1">
              <a:spcBef>
                <a:spcPct val="50000"/>
              </a:spcBef>
            </a:pPr>
            <a:endParaRPr lang="en-US" sz="6000" dirty="0" smtClean="0">
              <a:solidFill>
                <a:srgbClr val="F2FDF7"/>
              </a:solidFill>
            </a:endParaRPr>
          </a:p>
        </p:txBody>
      </p:sp>
      <p:sp>
        <p:nvSpPr>
          <p:cNvPr id="17" name="Text Box 42"/>
          <p:cNvSpPr txBox="1">
            <a:spLocks noChangeArrowheads="1"/>
          </p:cNvSpPr>
          <p:nvPr/>
        </p:nvSpPr>
        <p:spPr bwMode="auto">
          <a:xfrm>
            <a:off x="503548" y="1160748"/>
            <a:ext cx="745282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DE" sz="1600" smtClean="0"/>
          </a:p>
          <a:p>
            <a:r>
              <a:rPr lang="de-DE" sz="1600" b="1"/>
              <a:t>c. </a:t>
            </a:r>
            <a:r>
              <a:rPr lang="de-DE" sz="1600" b="1" i="1"/>
              <a:t>(auch fahrlässige)</a:t>
            </a:r>
            <a:r>
              <a:rPr lang="de-DE" sz="1600" b="1"/>
              <a:t> </a:t>
            </a:r>
            <a:r>
              <a:rPr lang="de-DE" sz="1600" b="1" i="1"/>
              <a:t>Vernachlässigung bei Beförderung </a:t>
            </a:r>
            <a:r>
              <a:rPr lang="de-DE" sz="1600"/>
              <a:t>(Abs 2)</a:t>
            </a:r>
            <a:endParaRPr lang="de-AT" sz="1600"/>
          </a:p>
          <a:p>
            <a:endParaRPr lang="de-DE" sz="1600" smtClean="0"/>
          </a:p>
          <a:p>
            <a:r>
              <a:rPr lang="de-DE" sz="1600" smtClean="0"/>
              <a:t>Im </a:t>
            </a:r>
            <a:r>
              <a:rPr lang="de-DE" sz="1600"/>
              <a:t>Zusammenhang mit der Beförderung (vor, während, nach dem Transport mit Fahrzeugen) mehrerer Tiere (mindestens zwei) müssen sie vorsätzlich oder fahrlässig eine längere Zeit (1/2 Stunde) einem qualvollen Zustand (Hunger, Durst, Hitze, Kälte) ausgesetzt werden. </a:t>
            </a:r>
            <a:endParaRPr lang="de-AT" sz="1600"/>
          </a:p>
          <a:p>
            <a:endParaRPr lang="de-DE" sz="1600" smtClean="0"/>
          </a:p>
          <a:p>
            <a:r>
              <a:rPr lang="de-DE" sz="1600" b="1" smtClean="0"/>
              <a:t>Die </a:t>
            </a:r>
            <a:r>
              <a:rPr lang="de-DE" sz="1600" b="1"/>
              <a:t>Kriminalisierung dieses Verhaltens bei (Massen)Tierhaltung (Käfig-, Qualanbindehaltung) war geplant, dieser Plan </a:t>
            </a:r>
            <a:r>
              <a:rPr lang="de-DE" sz="1600" b="1" smtClean="0"/>
              <a:t>wurde bis </a:t>
            </a:r>
            <a:r>
              <a:rPr lang="de-DE" sz="1600" b="1"/>
              <a:t>heute nicht </a:t>
            </a:r>
            <a:r>
              <a:rPr lang="de-DE" sz="1600" b="1" smtClean="0"/>
              <a:t>umgesetzt.</a:t>
            </a:r>
            <a:endParaRPr lang="de-AT" sz="1600" b="1"/>
          </a:p>
        </p:txBody>
      </p:sp>
    </p:spTree>
    <p:extLst>
      <p:ext uri="{BB962C8B-B14F-4D97-AF65-F5344CB8AC3E}">
        <p14:creationId xmlns:p14="http://schemas.microsoft.com/office/powerpoint/2010/main" val="247799008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4" name="Text Box 60"/>
          <p:cNvSpPr txBox="1">
            <a:spLocks noChangeArrowheads="1"/>
          </p:cNvSpPr>
          <p:nvPr/>
        </p:nvSpPr>
        <p:spPr bwMode="auto">
          <a:xfrm>
            <a:off x="6705600" y="166688"/>
            <a:ext cx="1066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6000" dirty="0" smtClean="0">
              <a:solidFill>
                <a:srgbClr val="F2FDF7"/>
              </a:solidFill>
            </a:endParaRPr>
          </a:p>
          <a:p>
            <a:pPr eaLnBrk="1" hangingPunct="1">
              <a:spcBef>
                <a:spcPct val="50000"/>
              </a:spcBef>
            </a:pPr>
            <a:endParaRPr lang="en-US" sz="6000" dirty="0" smtClean="0">
              <a:solidFill>
                <a:srgbClr val="F2FDF7"/>
              </a:solidFill>
            </a:endParaRPr>
          </a:p>
          <a:p>
            <a:pPr eaLnBrk="1" hangingPunct="1">
              <a:spcBef>
                <a:spcPct val="50000"/>
              </a:spcBef>
            </a:pPr>
            <a:endParaRPr lang="en-US" sz="6000" dirty="0" smtClean="0">
              <a:solidFill>
                <a:srgbClr val="F2FDF7"/>
              </a:solidFill>
            </a:endParaRPr>
          </a:p>
        </p:txBody>
      </p:sp>
      <p:sp>
        <p:nvSpPr>
          <p:cNvPr id="17" name="Text Box 42"/>
          <p:cNvSpPr txBox="1">
            <a:spLocks noChangeArrowheads="1"/>
          </p:cNvSpPr>
          <p:nvPr/>
        </p:nvSpPr>
        <p:spPr bwMode="auto">
          <a:xfrm>
            <a:off x="503548" y="1160748"/>
            <a:ext cx="745282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DE" sz="1600" smtClean="0"/>
          </a:p>
          <a:p>
            <a:r>
              <a:rPr lang="de-DE" sz="1600" b="1"/>
              <a:t>d. </a:t>
            </a:r>
            <a:r>
              <a:rPr lang="de-DE" sz="1600" b="1" i="1"/>
              <a:t>Mutwilliges Töten eines Wirbeltiers</a:t>
            </a:r>
            <a:r>
              <a:rPr lang="de-DE" sz="1600"/>
              <a:t> (Abs 3)</a:t>
            </a:r>
            <a:endParaRPr lang="de-AT" sz="1600"/>
          </a:p>
          <a:p>
            <a:endParaRPr lang="de-DE" sz="1600" smtClean="0"/>
          </a:p>
          <a:p>
            <a:r>
              <a:rPr lang="de-DE" sz="1600" smtClean="0"/>
              <a:t>Mutwillig </a:t>
            </a:r>
            <a:r>
              <a:rPr lang="de-DE" sz="1600"/>
              <a:t>bedeutet ohne vernünftigen Grund und ohne berechtigten Zweck, aus reiner Bequemlichkeit oder Boshaftigkeit, aus Lust am Töten (§ 6 TSchG verbietet Töten ohne vernünftigen Grund).</a:t>
            </a:r>
            <a:endParaRPr lang="de-AT" sz="1600"/>
          </a:p>
          <a:p>
            <a:endParaRPr lang="de-DE" sz="1600" b="1" smtClean="0"/>
          </a:p>
          <a:p>
            <a:r>
              <a:rPr lang="de-DE" sz="1600" b="1" smtClean="0"/>
              <a:t>Beispiele</a:t>
            </a:r>
            <a:r>
              <a:rPr lang="de-DE" sz="1600"/>
              <a:t>: Töten eines gesunden Hundes, der dem Halter lästig wird, oder Jagdhundes, der Wild nicht nachstellt, obwohl Unterbringung in Tierheim möglich wäre. </a:t>
            </a:r>
            <a:endParaRPr lang="de-DE" sz="1600" smtClean="0"/>
          </a:p>
          <a:p>
            <a:endParaRPr lang="de-DE" sz="1600"/>
          </a:p>
          <a:p>
            <a:r>
              <a:rPr lang="de-DE" sz="1600" b="1" smtClean="0"/>
              <a:t>Nicht </a:t>
            </a:r>
            <a:r>
              <a:rPr lang="de-DE" sz="1600" b="1"/>
              <a:t>strafbar</a:t>
            </a:r>
            <a:r>
              <a:rPr lang="de-DE" sz="1600"/>
              <a:t>: schmerzfreies Töten von Katzen- und Hundejungen zur Vermeidung wachsender Populationen, überzähliger Küken (Tierschutz-SchlachtVO).</a:t>
            </a:r>
            <a:endParaRPr lang="de-AT" sz="1600"/>
          </a:p>
          <a:p>
            <a:r>
              <a:rPr lang="de-DE" sz="1600"/>
              <a:t> </a:t>
            </a:r>
            <a:endParaRPr lang="de-DE" sz="1600" smtClean="0"/>
          </a:p>
          <a:p>
            <a:endParaRPr lang="de-AT" sz="1600"/>
          </a:p>
          <a:p>
            <a:r>
              <a:rPr lang="de-DE" sz="1600"/>
              <a:t>Mit Ausnahme von Abs 2, der auch Fahrlässigkeit genügen lässt, verlangen die anderen Tatbestände Vorsatz.</a:t>
            </a:r>
            <a:endParaRPr lang="de-AT" sz="1600"/>
          </a:p>
        </p:txBody>
      </p:sp>
    </p:spTree>
    <p:extLst>
      <p:ext uri="{BB962C8B-B14F-4D97-AF65-F5344CB8AC3E}">
        <p14:creationId xmlns:p14="http://schemas.microsoft.com/office/powerpoint/2010/main" val="2189467242"/>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8"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9"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1" descr="card2"/>
          <p:cNvPicPr>
            <a:picLocks noChangeAspect="1" noChangeArrowheads="1"/>
          </p:cNvPicPr>
          <p:nvPr/>
        </p:nvPicPr>
        <p:blipFill>
          <a:blip r:embed="rId6">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2" descr="card1"/>
          <p:cNvPicPr>
            <a:picLocks noChangeAspect="1" noChangeArrowheads="1"/>
          </p:cNvPicPr>
          <p:nvPr/>
        </p:nvPicPr>
        <p:blipFill>
          <a:blip r:embed="rId7">
            <a:extLst>
              <a:ext uri="{28A0092B-C50C-407E-A947-70E740481C1C}">
                <a14:useLocalDpi xmlns:a14="http://schemas.microsoft.com/office/drawing/2010/main" val="0"/>
              </a:ext>
            </a:extLst>
          </a:blip>
          <a:srcRect l="80498"/>
          <a:stretch>
            <a:fillRect/>
          </a:stretch>
        </p:blipFill>
        <p:spPr bwMode="auto">
          <a:xfrm>
            <a:off x="0" y="16806"/>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6"/>
          <p:cNvSpPr txBox="1">
            <a:spLocks noChangeArrowheads="1"/>
          </p:cNvSpPr>
          <p:nvPr/>
        </p:nvSpPr>
        <p:spPr bwMode="auto">
          <a:xfrm>
            <a:off x="1439652" y="1394706"/>
            <a:ext cx="6926262"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1600" b="1" dirty="0" smtClean="0"/>
              <a:t>2</a:t>
            </a:r>
            <a:r>
              <a:rPr lang="de-DE" sz="1600" b="1" dirty="0" smtClean="0"/>
              <a:t>. </a:t>
            </a:r>
            <a:r>
              <a:rPr lang="de-DE" sz="1600" b="1" dirty="0"/>
              <a:t>Andere Delikte mit Bezug zu Tieren</a:t>
            </a:r>
            <a:endParaRPr lang="de-AT" sz="1600" b="1" dirty="0"/>
          </a:p>
          <a:p>
            <a:endParaRPr lang="de-DE" sz="1600" dirty="0" smtClean="0"/>
          </a:p>
          <a:p>
            <a:r>
              <a:rPr lang="de-DE" sz="1600" dirty="0" smtClean="0"/>
              <a:t>Tiere </a:t>
            </a:r>
            <a:r>
              <a:rPr lang="de-DE" sz="1600" dirty="0"/>
              <a:t>spielen auch sonst im Strafrecht eine Rolle. </a:t>
            </a:r>
            <a:endParaRPr lang="de-AT" sz="1600" dirty="0"/>
          </a:p>
          <a:p>
            <a:endParaRPr lang="de-DE" sz="1600" dirty="0" smtClean="0"/>
          </a:p>
          <a:p>
            <a:r>
              <a:rPr lang="de-DE" sz="1600" b="1" dirty="0" smtClean="0"/>
              <a:t>a. </a:t>
            </a:r>
            <a:r>
              <a:rPr lang="de-DE" sz="1600" b="1" dirty="0"/>
              <a:t>Fahrlässige Tötung, Körperverletzung unter besonders gefährlichen Verhältnissen </a:t>
            </a:r>
            <a:r>
              <a:rPr lang="de-DE" sz="1600" dirty="0"/>
              <a:t>(§§ 81 Abs 1 Z 3, 88 Abs 3 StGB)</a:t>
            </a:r>
            <a:endParaRPr lang="de-AT" sz="1600" dirty="0"/>
          </a:p>
          <a:p>
            <a:endParaRPr lang="de-DE" sz="1600" dirty="0" smtClean="0"/>
          </a:p>
          <a:p>
            <a:r>
              <a:rPr lang="de-DE" sz="1600" dirty="0" smtClean="0"/>
              <a:t>Der </a:t>
            </a:r>
            <a:r>
              <a:rPr lang="de-DE" sz="1600" dirty="0"/>
              <a:t>Täter hält, verwahrt, führt fahrlässig (Überwachungsverschulden </a:t>
            </a:r>
            <a:r>
              <a:rPr lang="de-DE" sz="1600" dirty="0" err="1"/>
              <a:t>usw</a:t>
            </a:r>
            <a:r>
              <a:rPr lang="de-DE" sz="1600" dirty="0"/>
              <a:t>) entgegen Rechtsvorschrift (Leinenzwang, Maulkorbpflicht für Hunde an bestimmten </a:t>
            </a:r>
            <a:r>
              <a:rPr lang="de-DE" sz="1600" dirty="0" smtClean="0"/>
              <a:t>Orten aufgrund ortspolizeilicher VO) </a:t>
            </a:r>
            <a:r>
              <a:rPr lang="de-DE" sz="1600" dirty="0"/>
              <a:t>oder behördlichem Auftrag (Tierhalteverbot) fahrlässig ein gefährliches Tier (</a:t>
            </a:r>
            <a:r>
              <a:rPr lang="de-DE" sz="1600" b="1" dirty="0"/>
              <a:t>arttypisch </a:t>
            </a:r>
            <a:r>
              <a:rPr lang="de-DE" sz="1600" b="1" dirty="0" smtClean="0"/>
              <a:t>gefährliche Hunderassen </a:t>
            </a:r>
            <a:r>
              <a:rPr lang="de-DE" sz="1600" b="1" dirty="0" err="1" smtClean="0"/>
              <a:t>zB</a:t>
            </a:r>
            <a:r>
              <a:rPr lang="de-DE" sz="1600" b="1" dirty="0" smtClean="0"/>
              <a:t> – siehe Bilder am Ende</a:t>
            </a:r>
            <a:r>
              <a:rPr lang="de-DE" sz="1600" dirty="0" smtClean="0"/>
              <a:t>), </a:t>
            </a:r>
            <a:r>
              <a:rPr lang="de-DE" sz="1600" dirty="0"/>
              <a:t>das einen Menschen tötet oder am Körper verletzt</a:t>
            </a:r>
            <a:endParaRPr lang="de-AT" sz="1600" dirty="0"/>
          </a:p>
          <a:p>
            <a:endParaRPr lang="de-DE" sz="1600" dirty="0" smtClean="0"/>
          </a:p>
          <a:p>
            <a:r>
              <a:rPr lang="de-DE" sz="1600" b="1" dirty="0" smtClean="0"/>
              <a:t>Beispiel</a:t>
            </a:r>
            <a:r>
              <a:rPr lang="de-DE" sz="1600" dirty="0"/>
              <a:t>: Der Täter lässt seine </a:t>
            </a:r>
            <a:r>
              <a:rPr lang="de-DE" sz="1600" dirty="0" smtClean="0"/>
              <a:t>extrem gefährliche französische </a:t>
            </a:r>
            <a:r>
              <a:rPr lang="de-DE" sz="1600" dirty="0"/>
              <a:t>Bulldogge entgegen der Pflicht zum Anleinen auf einem </a:t>
            </a:r>
            <a:r>
              <a:rPr lang="de-DE" sz="1600" dirty="0" smtClean="0"/>
              <a:t>Innsbrucker Kinderspielplatz </a:t>
            </a:r>
            <a:r>
              <a:rPr lang="de-DE" sz="1600" dirty="0"/>
              <a:t>frei laufen, der Hund beißt ein Kind und verletzt es.</a:t>
            </a:r>
            <a:endParaRPr lang="de-AT" sz="1600" dirty="0"/>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8"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9"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1" descr="card2"/>
          <p:cNvPicPr>
            <a:picLocks noChangeAspect="1" noChangeArrowheads="1"/>
          </p:cNvPicPr>
          <p:nvPr/>
        </p:nvPicPr>
        <p:blipFill>
          <a:blip r:embed="rId6">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2" descr="card1"/>
          <p:cNvPicPr>
            <a:picLocks noChangeAspect="1" noChangeArrowheads="1"/>
          </p:cNvPicPr>
          <p:nvPr/>
        </p:nvPicPr>
        <p:blipFill>
          <a:blip r:embed="rId7">
            <a:extLst>
              <a:ext uri="{28A0092B-C50C-407E-A947-70E740481C1C}">
                <a14:useLocalDpi xmlns:a14="http://schemas.microsoft.com/office/drawing/2010/main" val="0"/>
              </a:ext>
            </a:extLst>
          </a:blip>
          <a:srcRect l="80498"/>
          <a:stretch>
            <a:fillRect/>
          </a:stretch>
        </p:blipFill>
        <p:spPr bwMode="auto">
          <a:xfrm>
            <a:off x="0" y="16806"/>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6"/>
          <p:cNvSpPr txBox="1">
            <a:spLocks noChangeArrowheads="1"/>
          </p:cNvSpPr>
          <p:nvPr/>
        </p:nvSpPr>
        <p:spPr bwMode="auto">
          <a:xfrm>
            <a:off x="1439652" y="1394706"/>
            <a:ext cx="6926262"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1600" b="1" dirty="0"/>
              <a:t>b</a:t>
            </a:r>
            <a:r>
              <a:rPr lang="de-DE" sz="1600" b="1" dirty="0" smtClean="0"/>
              <a:t>. </a:t>
            </a:r>
            <a:r>
              <a:rPr lang="de-DE" sz="1600" b="1" dirty="0"/>
              <a:t>Strafbare Handlungen gegen die Umwelt </a:t>
            </a:r>
            <a:r>
              <a:rPr lang="de-DE" sz="1600" dirty="0"/>
              <a:t>(§§ 180 ff StGB)</a:t>
            </a:r>
            <a:endParaRPr lang="de-AT" sz="1600" dirty="0"/>
          </a:p>
          <a:p>
            <a:endParaRPr lang="de-DE" sz="1600" dirty="0" smtClean="0"/>
          </a:p>
          <a:p>
            <a:r>
              <a:rPr lang="de-DE" sz="1600" dirty="0" smtClean="0"/>
              <a:t>Der </a:t>
            </a:r>
            <a:r>
              <a:rPr lang="de-DE" sz="1600" dirty="0"/>
              <a:t>Täter verunreinigt oder beeinträchtigt vorsätzlich, fahrlässig ein Gewässer, den Boden oder die Luft entgegen einer Rechtsvorschrift oder einem behördlichen Auftrag so, dass … eine Gefahr für den Tierbestand in erheblichem Ausmaß entstehen kann (potenzielles Gefährdungsdelikt; §§ 180 Abs 1 Z 2, 181 Abs 1 StGB): der gefährdete Tierbestand muss einzigartig oder selten sein.</a:t>
            </a:r>
            <a:endParaRPr lang="de-AT" sz="1600" dirty="0"/>
          </a:p>
          <a:p>
            <a:endParaRPr lang="de-DE" sz="1600" b="1" dirty="0" smtClean="0"/>
          </a:p>
          <a:p>
            <a:r>
              <a:rPr lang="de-DE" sz="1600" b="1" dirty="0" smtClean="0"/>
              <a:t>Beispiel</a:t>
            </a:r>
            <a:r>
              <a:rPr lang="de-DE" sz="1600" dirty="0"/>
              <a:t>: Ein Bauer lässt versehentlich Gülle in einen Fischbach fließen, auf einer Strecke von mehreren Kilometern verenden 200 – 250 Forellen </a:t>
            </a:r>
            <a:endParaRPr lang="de-DE" sz="1600" dirty="0" smtClean="0"/>
          </a:p>
          <a:p>
            <a:endParaRPr lang="de-DE" sz="1600" dirty="0"/>
          </a:p>
          <a:p>
            <a:r>
              <a:rPr lang="de-DE" sz="1600" dirty="0"/>
              <a:t>Und andere Umweltdelikte, bei den immer eine potentielle Gefahr für den Tierbestand in erheblichem Ausmaß herbeigeführt wird (§§ 181b Abs 1 Z 2, 181c Abs 1, 181d Abs 1 Z 2, 181e Abs </a:t>
            </a:r>
            <a:r>
              <a:rPr lang="de-DE" sz="1600" dirty="0" smtClean="0"/>
              <a:t>1, 181f</a:t>
            </a:r>
            <a:r>
              <a:rPr lang="de-DE" sz="1600" dirty="0"/>
              <a:t>, 181 </a:t>
            </a:r>
            <a:r>
              <a:rPr lang="de-DE" sz="1600" dirty="0" smtClean="0"/>
              <a:t>g, 182 </a:t>
            </a:r>
            <a:r>
              <a:rPr lang="de-DE" sz="1600" dirty="0"/>
              <a:t>Abs 1 Z 2, 183 StGB).</a:t>
            </a:r>
            <a:endParaRPr lang="de-AT" sz="1600" dirty="0"/>
          </a:p>
          <a:p>
            <a:endParaRPr lang="de-AT" sz="1600" dirty="0"/>
          </a:p>
        </p:txBody>
      </p:sp>
    </p:spTree>
    <p:extLst>
      <p:ext uri="{BB962C8B-B14F-4D97-AF65-F5344CB8AC3E}">
        <p14:creationId xmlns:p14="http://schemas.microsoft.com/office/powerpoint/2010/main" val="2650230692"/>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8"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9"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1" descr="card2"/>
          <p:cNvPicPr>
            <a:picLocks noChangeAspect="1" noChangeArrowheads="1"/>
          </p:cNvPicPr>
          <p:nvPr/>
        </p:nvPicPr>
        <p:blipFill>
          <a:blip r:embed="rId6">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2" descr="card1"/>
          <p:cNvPicPr>
            <a:picLocks noChangeAspect="1" noChangeArrowheads="1"/>
          </p:cNvPicPr>
          <p:nvPr/>
        </p:nvPicPr>
        <p:blipFill>
          <a:blip r:embed="rId7">
            <a:extLst>
              <a:ext uri="{28A0092B-C50C-407E-A947-70E740481C1C}">
                <a14:useLocalDpi xmlns:a14="http://schemas.microsoft.com/office/drawing/2010/main" val="0"/>
              </a:ext>
            </a:extLst>
          </a:blip>
          <a:srcRect l="80498"/>
          <a:stretch>
            <a:fillRect/>
          </a:stretch>
        </p:blipFill>
        <p:spPr bwMode="auto">
          <a:xfrm>
            <a:off x="0" y="16806"/>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6"/>
          <p:cNvSpPr txBox="1">
            <a:spLocks noChangeArrowheads="1"/>
          </p:cNvSpPr>
          <p:nvPr/>
        </p:nvSpPr>
        <p:spPr bwMode="auto">
          <a:xfrm>
            <a:off x="1367644" y="1394706"/>
            <a:ext cx="692626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1600" b="1" dirty="0"/>
              <a:t>c</a:t>
            </a:r>
            <a:r>
              <a:rPr lang="de-DE" sz="1600" b="1" dirty="0" smtClean="0"/>
              <a:t>. Zahlreiche Verwaltungsstraftatbestände</a:t>
            </a:r>
            <a:endParaRPr lang="de-DE" sz="1600" b="1" dirty="0" smtClean="0"/>
          </a:p>
          <a:p>
            <a:endParaRPr lang="de-DE" sz="1600" b="1" dirty="0"/>
          </a:p>
          <a:p>
            <a:r>
              <a:rPr lang="de-DE" sz="1600" dirty="0"/>
              <a:t>Sowohl das </a:t>
            </a:r>
            <a:r>
              <a:rPr lang="de-DE" sz="1600" dirty="0" err="1"/>
              <a:t>TSchG</a:t>
            </a:r>
            <a:r>
              <a:rPr lang="de-DE" sz="1600" dirty="0"/>
              <a:t> (§ 38; Geldstrafe bis </a:t>
            </a:r>
            <a:r>
              <a:rPr lang="de-DE" sz="1600" dirty="0" smtClean="0"/>
              <a:t>€ 7.500</a:t>
            </a:r>
            <a:r>
              <a:rPr lang="de-DE" sz="1600" dirty="0"/>
              <a:t>, bei Wiederholung bis </a:t>
            </a:r>
            <a:r>
              <a:rPr lang="de-DE" sz="1600" dirty="0" smtClean="0"/>
              <a:t>€ 15.000), </a:t>
            </a:r>
            <a:r>
              <a:rPr lang="de-DE" sz="1600" dirty="0"/>
              <a:t>als auch </a:t>
            </a:r>
            <a:r>
              <a:rPr lang="de-DE" sz="1600" dirty="0" smtClean="0"/>
              <a:t>TVG 2012 </a:t>
            </a:r>
            <a:r>
              <a:rPr lang="de-DE" sz="1600" dirty="0"/>
              <a:t>(§ </a:t>
            </a:r>
            <a:r>
              <a:rPr lang="de-DE" sz="1600" dirty="0" smtClean="0"/>
              <a:t>39; </a:t>
            </a:r>
            <a:r>
              <a:rPr lang="de-DE" sz="1600" dirty="0"/>
              <a:t>Geldstrafe bis </a:t>
            </a:r>
            <a:r>
              <a:rPr lang="de-DE" sz="1600" dirty="0" smtClean="0"/>
              <a:t>€ </a:t>
            </a:r>
            <a:r>
              <a:rPr lang="de-DE" sz="1600" dirty="0" smtClean="0"/>
              <a:t>20.000) </a:t>
            </a:r>
            <a:r>
              <a:rPr lang="de-DE" sz="1600" dirty="0" smtClean="0"/>
              <a:t>und viele andere </a:t>
            </a:r>
            <a:r>
              <a:rPr lang="de-DE" sz="1600" dirty="0" smtClean="0"/>
              <a:t>Verwaltungsgesetze </a:t>
            </a:r>
            <a:r>
              <a:rPr lang="de-DE" sz="1600" dirty="0"/>
              <a:t>normieren </a:t>
            </a:r>
            <a:r>
              <a:rPr lang="de-DE" sz="1600" b="1" dirty="0" smtClean="0"/>
              <a:t>Verwaltungsstraftatbestände zum Schutz der Tiere</a:t>
            </a:r>
            <a:r>
              <a:rPr lang="de-DE" sz="1600" dirty="0" smtClean="0"/>
              <a:t>.</a:t>
            </a:r>
            <a:endParaRPr lang="de-AT" sz="1600" dirty="0"/>
          </a:p>
          <a:p>
            <a:endParaRPr lang="de-DE" sz="1600" dirty="0" smtClean="0"/>
          </a:p>
          <a:p>
            <a:r>
              <a:rPr lang="de-DE" sz="1600" b="1" dirty="0" smtClean="0"/>
              <a:t>ZB Verbotener </a:t>
            </a:r>
            <a:r>
              <a:rPr lang="de-DE" sz="1600" b="1" dirty="0"/>
              <a:t>Handel mit wildlebenden Tieren </a:t>
            </a:r>
            <a:r>
              <a:rPr lang="de-DE" sz="1600" dirty="0"/>
              <a:t>(Finanzvergehen</a:t>
            </a:r>
            <a:r>
              <a:rPr lang="de-DE" sz="1600" dirty="0" smtClean="0"/>
              <a:t>). § </a:t>
            </a:r>
            <a:r>
              <a:rPr lang="de-DE" sz="1600" dirty="0"/>
              <a:t>7 Artenhandelsgesetz 2009 kriminalisiert die Ein-, Aus-, Durchfuhr ohne behördliche Bewilligung, den Kauf, Verkauf, Befördern von Exemplaren zahlreicher gefährdeter wildlebender Tierarten, die in den Anhängen der VO (EG) Nr. 338/97 des Rates vom 9. Dezember 1996 aufgezählt sind.</a:t>
            </a:r>
            <a:endParaRPr lang="de-AT" sz="1600" dirty="0"/>
          </a:p>
          <a:p>
            <a:endParaRPr lang="de-DE" sz="1600" b="1" dirty="0" smtClean="0"/>
          </a:p>
          <a:p>
            <a:r>
              <a:rPr lang="de-DE" sz="1600" b="1" dirty="0" smtClean="0"/>
              <a:t>Verbotener </a:t>
            </a:r>
            <a:r>
              <a:rPr lang="de-DE" sz="1600" b="1" dirty="0"/>
              <a:t>Handel mit Tierfellen </a:t>
            </a:r>
            <a:r>
              <a:rPr lang="de-DE" sz="1600" dirty="0"/>
              <a:t>(Finanzvergehen</a:t>
            </a:r>
            <a:r>
              <a:rPr lang="de-DE" sz="1600" dirty="0" smtClean="0"/>
              <a:t>). § </a:t>
            </a:r>
            <a:r>
              <a:rPr lang="de-DE" sz="1600" dirty="0"/>
              <a:t>5 Bundesgesetz über Produkte, deren Ein- und Ausfuhr sowie Inverkehrbringen aus Tierschutzgründen verboten ist, kriminalisiert die Einfuhr entgegen Art 3 „Tellereisenverordnung“ (VO Verordnung (EWG) Nr. 3254/91) </a:t>
            </a:r>
            <a:r>
              <a:rPr lang="de-DE" sz="1600" dirty="0" err="1"/>
              <a:t>zB</a:t>
            </a:r>
            <a:r>
              <a:rPr lang="de-DE" sz="1600" dirty="0"/>
              <a:t> von Luchs-, Zobel- und Hermelinfellen und die Ein- und Ausfuhr und das In-Verkehr-Bringen von Hunde- und Katzen- bzw von Robbenfellen entgegen Verordnung (EG) Nr. 1523/2007 bzw der Verordnung (EG) Nr. 1007/2009.</a:t>
            </a:r>
            <a:endParaRPr lang="de-AT" sz="1600" dirty="0"/>
          </a:p>
        </p:txBody>
      </p:sp>
    </p:spTree>
    <p:extLst>
      <p:ext uri="{BB962C8B-B14F-4D97-AF65-F5344CB8AC3E}">
        <p14:creationId xmlns:p14="http://schemas.microsoft.com/office/powerpoint/2010/main" val="3811250174"/>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8"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9"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1" descr="card2"/>
          <p:cNvPicPr>
            <a:picLocks noChangeAspect="1" noChangeArrowheads="1"/>
          </p:cNvPicPr>
          <p:nvPr/>
        </p:nvPicPr>
        <p:blipFill>
          <a:blip r:embed="rId6">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2" descr="card1"/>
          <p:cNvPicPr>
            <a:picLocks noChangeAspect="1" noChangeArrowheads="1"/>
          </p:cNvPicPr>
          <p:nvPr/>
        </p:nvPicPr>
        <p:blipFill>
          <a:blip r:embed="rId7">
            <a:extLst>
              <a:ext uri="{28A0092B-C50C-407E-A947-70E740481C1C}">
                <a14:useLocalDpi xmlns:a14="http://schemas.microsoft.com/office/drawing/2010/main" val="0"/>
              </a:ext>
            </a:extLst>
          </a:blip>
          <a:srcRect l="80498"/>
          <a:stretch>
            <a:fillRect/>
          </a:stretch>
        </p:blipFill>
        <p:spPr bwMode="auto">
          <a:xfrm>
            <a:off x="0" y="16806"/>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6"/>
          <p:cNvSpPr txBox="1">
            <a:spLocks noChangeArrowheads="1"/>
          </p:cNvSpPr>
          <p:nvPr/>
        </p:nvSpPr>
        <p:spPr bwMode="auto">
          <a:xfrm>
            <a:off x="1259632" y="512676"/>
            <a:ext cx="69262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1600" dirty="0" smtClean="0"/>
              <a:t>arttypisch gefährliche französische Bulldogge </a:t>
            </a:r>
            <a:r>
              <a:rPr lang="de-DE" sz="1600" dirty="0" smtClean="0"/>
              <a:t>(sehr jung und keck)</a:t>
            </a:r>
            <a:endParaRPr lang="de-AT" sz="1600" dirty="0"/>
          </a:p>
        </p:txBody>
      </p:sp>
      <p:pic>
        <p:nvPicPr>
          <p:cNvPr id="1027" name="Picture 3" descr="C:\Users\c30802\Pictures\00AA-2013 HUGO\DSC0124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8966" y="1556792"/>
            <a:ext cx="6084168" cy="405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01133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b="1" dirty="0" smtClean="0"/>
              <a:t>Keine </a:t>
            </a:r>
            <a:r>
              <a:rPr lang="de-DE" sz="2000" b="1" dirty="0"/>
              <a:t>Adressaten</a:t>
            </a:r>
            <a:r>
              <a:rPr lang="de-DE" sz="2000" dirty="0"/>
              <a:t> des § 2 leg </a:t>
            </a:r>
            <a:r>
              <a:rPr lang="de-DE" sz="2000" dirty="0" err="1"/>
              <a:t>cit</a:t>
            </a:r>
            <a:r>
              <a:rPr lang="de-DE" sz="2000" dirty="0"/>
              <a:t> sind Privatpersonen, deshalb können sie auch keine subjektiven Rechte daraus ableiten (keine Parteistellung in Verwaltungsverfahren, auch keine Pflichten daraus).</a:t>
            </a:r>
          </a:p>
          <a:p>
            <a:endParaRPr lang="de-DE" sz="2000" dirty="0" smtClean="0"/>
          </a:p>
          <a:p>
            <a:r>
              <a:rPr lang="de-DE" sz="2000" dirty="0" smtClean="0"/>
              <a:t>Für </a:t>
            </a:r>
            <a:r>
              <a:rPr lang="de-DE" sz="2000" dirty="0"/>
              <a:t>die </a:t>
            </a:r>
            <a:r>
              <a:rPr lang="de-DE" sz="2000" b="1" dirty="0"/>
              <a:t>Gesetzgebung</a:t>
            </a:r>
            <a:r>
              <a:rPr lang="de-DE" sz="2000" dirty="0"/>
              <a:t> bedeutet dies, Vorschriften zu erlassen, die zur Erreichung des Ziels „Tierschutz“ beitragen. </a:t>
            </a:r>
            <a:endParaRPr lang="de-DE" sz="2000" dirty="0" smtClean="0"/>
          </a:p>
          <a:p>
            <a:r>
              <a:rPr lang="de-DE" sz="2000" dirty="0" smtClean="0"/>
              <a:t>Wie</a:t>
            </a:r>
            <a:r>
              <a:rPr lang="de-DE" sz="2000" dirty="0"/>
              <a:t>, das sagt das BVG Nachhaltigkeit nicht. Deshalb hat der Gesetzgeber einen großen Spielraum, auch weil er andere einfachgesetzlich und verfassungsrechtlich geregelte Interessen und Ziele berücksichtigen muss. </a:t>
            </a:r>
          </a:p>
          <a:p>
            <a:endParaRPr lang="de-DE" sz="2000" dirty="0" smtClean="0"/>
          </a:p>
          <a:p>
            <a:r>
              <a:rPr lang="de-DE" sz="2000" dirty="0" smtClean="0"/>
              <a:t>Ein </a:t>
            </a:r>
            <a:r>
              <a:rPr lang="de-DE" sz="2000" dirty="0"/>
              <a:t>Gesetz, das Bezüge zu Tieren aufweist und zentrale Tierschutzgesichtspunkte außer Acht lässt, wäre verfassungswidrig</a:t>
            </a:r>
            <a:r>
              <a:rPr lang="de-DE" sz="2000" dirty="0" smtClean="0"/>
              <a:t>.</a:t>
            </a:r>
            <a:r>
              <a:rPr lang="de-DE" sz="2000" dirty="0"/>
              <a:t> </a:t>
            </a:r>
            <a:endParaRPr lang="de-DE" sz="2000" dirty="0"/>
          </a:p>
        </p:txBody>
      </p:sp>
    </p:spTree>
    <p:extLst>
      <p:ext uri="{BB962C8B-B14F-4D97-AF65-F5344CB8AC3E}">
        <p14:creationId xmlns:p14="http://schemas.microsoft.com/office/powerpoint/2010/main" val="1403176029"/>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8"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9"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1" descr="card2"/>
          <p:cNvPicPr>
            <a:picLocks noChangeAspect="1" noChangeArrowheads="1"/>
          </p:cNvPicPr>
          <p:nvPr/>
        </p:nvPicPr>
        <p:blipFill>
          <a:blip r:embed="rId6">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2" descr="card1"/>
          <p:cNvPicPr>
            <a:picLocks noChangeAspect="1" noChangeArrowheads="1"/>
          </p:cNvPicPr>
          <p:nvPr/>
        </p:nvPicPr>
        <p:blipFill>
          <a:blip r:embed="rId7">
            <a:extLst>
              <a:ext uri="{28A0092B-C50C-407E-A947-70E740481C1C}">
                <a14:useLocalDpi xmlns:a14="http://schemas.microsoft.com/office/drawing/2010/main" val="0"/>
              </a:ext>
            </a:extLst>
          </a:blip>
          <a:srcRect l="80498"/>
          <a:stretch>
            <a:fillRect/>
          </a:stretch>
        </p:blipFill>
        <p:spPr bwMode="auto">
          <a:xfrm>
            <a:off x="0" y="16806"/>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6"/>
          <p:cNvSpPr txBox="1">
            <a:spLocks noChangeArrowheads="1"/>
          </p:cNvSpPr>
          <p:nvPr/>
        </p:nvSpPr>
        <p:spPr bwMode="auto">
          <a:xfrm>
            <a:off x="1259632" y="512676"/>
            <a:ext cx="69262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1600" dirty="0" smtClean="0"/>
              <a:t>arttypisch gefährliche französische </a:t>
            </a:r>
            <a:r>
              <a:rPr lang="de-DE" sz="1600" dirty="0" smtClean="0"/>
              <a:t>Bulldogge (erwachsen)</a:t>
            </a:r>
            <a:endParaRPr lang="de-AT" sz="1600" dirty="0"/>
          </a:p>
        </p:txBody>
      </p:sp>
      <p:pic>
        <p:nvPicPr>
          <p:cNvPr id="2" name="Grafik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0" y="1340768"/>
            <a:ext cx="6096000" cy="4428492"/>
          </a:xfrm>
          <a:prstGeom prst="rect">
            <a:avLst/>
          </a:prstGeom>
        </p:spPr>
      </p:pic>
    </p:spTree>
    <p:extLst>
      <p:ext uri="{BB962C8B-B14F-4D97-AF65-F5344CB8AC3E}">
        <p14:creationId xmlns:p14="http://schemas.microsoft.com/office/powerpoint/2010/main" val="3606284020"/>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8"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9"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1" descr="card2"/>
          <p:cNvPicPr>
            <a:picLocks noChangeAspect="1" noChangeArrowheads="1"/>
          </p:cNvPicPr>
          <p:nvPr/>
        </p:nvPicPr>
        <p:blipFill>
          <a:blip r:embed="rId6">
            <a:extLst>
              <a:ext uri="{28A0092B-C50C-407E-A947-70E740481C1C}">
                <a14:useLocalDpi xmlns:a14="http://schemas.microsoft.com/office/drawing/2010/main" val="0"/>
              </a:ext>
            </a:extLst>
          </a:blip>
          <a:srcRect l="79668"/>
          <a:stretch>
            <a:fillRect/>
          </a:stretch>
        </p:blipFill>
        <p:spPr bwMode="auto">
          <a:xfrm>
            <a:off x="0" y="0"/>
            <a:ext cx="18669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2" descr="card1"/>
          <p:cNvPicPr>
            <a:picLocks noChangeAspect="1" noChangeArrowheads="1"/>
          </p:cNvPicPr>
          <p:nvPr/>
        </p:nvPicPr>
        <p:blipFill>
          <a:blip r:embed="rId7">
            <a:extLst>
              <a:ext uri="{28A0092B-C50C-407E-A947-70E740481C1C}">
                <a14:useLocalDpi xmlns:a14="http://schemas.microsoft.com/office/drawing/2010/main" val="0"/>
              </a:ext>
            </a:extLst>
          </a:blip>
          <a:srcRect l="80498"/>
          <a:stretch>
            <a:fillRect/>
          </a:stretch>
        </p:blipFill>
        <p:spPr bwMode="auto">
          <a:xfrm>
            <a:off x="0" y="16806"/>
            <a:ext cx="17907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67584" y="1304764"/>
            <a:ext cx="3608832" cy="5194936"/>
          </a:xfrm>
          <a:prstGeom prst="rect">
            <a:avLst/>
          </a:prstGeom>
        </p:spPr>
      </p:pic>
      <p:sp>
        <p:nvSpPr>
          <p:cNvPr id="10" name="Text Box 46"/>
          <p:cNvSpPr txBox="1">
            <a:spLocks noChangeArrowheads="1"/>
          </p:cNvSpPr>
          <p:nvPr/>
        </p:nvSpPr>
        <p:spPr bwMode="auto">
          <a:xfrm>
            <a:off x="1259632" y="512676"/>
            <a:ext cx="69262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1600" dirty="0" smtClean="0"/>
              <a:t>arttypisch gefährliche französische Bulldogge </a:t>
            </a:r>
            <a:r>
              <a:rPr lang="de-DE" sz="1600" dirty="0" smtClean="0"/>
              <a:t>(ausnahmsweise friedlich)</a:t>
            </a:r>
            <a:endParaRPr lang="de-AT" sz="1600" dirty="0"/>
          </a:p>
        </p:txBody>
      </p:sp>
    </p:spTree>
    <p:extLst>
      <p:ext uri="{BB962C8B-B14F-4D97-AF65-F5344CB8AC3E}">
        <p14:creationId xmlns:p14="http://schemas.microsoft.com/office/powerpoint/2010/main" val="76174495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dirty="0" smtClean="0"/>
              <a:t>Für </a:t>
            </a:r>
            <a:r>
              <a:rPr lang="de-DE" sz="2000" dirty="0"/>
              <a:t>die </a:t>
            </a:r>
            <a:r>
              <a:rPr lang="de-DE" sz="2000" b="1" dirty="0"/>
              <a:t>Verwaltung</a:t>
            </a:r>
            <a:r>
              <a:rPr lang="de-DE" sz="2000" dirty="0"/>
              <a:t> und </a:t>
            </a:r>
            <a:r>
              <a:rPr lang="de-DE" sz="2000" b="1" dirty="0"/>
              <a:t>Gerichtsbarkeit </a:t>
            </a:r>
            <a:r>
              <a:rPr lang="de-DE" sz="2000" dirty="0"/>
              <a:t>ist das Staatsziel  Tierschutz nur bei  der verfassungskonformen Auslegung von Gesetzen von Bedeutung, </a:t>
            </a:r>
            <a:r>
              <a:rPr lang="de-DE" sz="2000" dirty="0" err="1"/>
              <a:t>zB</a:t>
            </a:r>
            <a:r>
              <a:rPr lang="de-DE" sz="2000" dirty="0"/>
              <a:t> wenn von „öffentlichen Interessen“ die Rede ist, es kann aber keine sonst fehlende gesetzliche Basis für Administration und Rechtsprechung ersetzen.</a:t>
            </a:r>
          </a:p>
          <a:p>
            <a:endParaRPr lang="de-DE" sz="2000" dirty="0"/>
          </a:p>
        </p:txBody>
      </p:sp>
    </p:spTree>
    <p:extLst>
      <p:ext uri="{BB962C8B-B14F-4D97-AF65-F5344CB8AC3E}">
        <p14:creationId xmlns:p14="http://schemas.microsoft.com/office/powerpoint/2010/main" val="321729867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b="1" dirty="0"/>
              <a:t>C. Verhältnis zu anderen Verfassungsbestimmungen  </a:t>
            </a:r>
            <a:endParaRPr lang="de-DE" sz="2000" dirty="0"/>
          </a:p>
          <a:p>
            <a:endParaRPr lang="de-DE" sz="2000" b="1" dirty="0" smtClean="0"/>
          </a:p>
          <a:p>
            <a:r>
              <a:rPr lang="de-DE" sz="2000" b="1" dirty="0" smtClean="0"/>
              <a:t>1</a:t>
            </a:r>
            <a:r>
              <a:rPr lang="de-DE" sz="2000" b="1" dirty="0"/>
              <a:t>. Tierschutz und Erwerbsfreiheit (Art 6 Abs 1 </a:t>
            </a:r>
            <a:r>
              <a:rPr lang="de-DE" sz="2000" b="1" dirty="0" err="1"/>
              <a:t>StGG</a:t>
            </a:r>
            <a:r>
              <a:rPr lang="de-DE" sz="2000" b="1" dirty="0"/>
              <a:t>)</a:t>
            </a:r>
            <a:r>
              <a:rPr lang="de-DE" sz="2000" dirty="0"/>
              <a:t>: </a:t>
            </a:r>
          </a:p>
          <a:p>
            <a:endParaRPr lang="de-DE" sz="2000" dirty="0" smtClean="0"/>
          </a:p>
          <a:p>
            <a:r>
              <a:rPr lang="de-DE" sz="2000" dirty="0" smtClean="0"/>
              <a:t>Der </a:t>
            </a:r>
            <a:r>
              <a:rPr lang="de-DE" sz="2000" dirty="0" err="1"/>
              <a:t>VfGH</a:t>
            </a:r>
            <a:r>
              <a:rPr lang="de-DE" sz="2000" dirty="0"/>
              <a:t> hat Verbote  der</a:t>
            </a:r>
          </a:p>
          <a:p>
            <a:r>
              <a:rPr lang="de-DE" sz="2000" dirty="0"/>
              <a:t>* Verwendung von Wildtieren in Zirkussen (§ 27 Abs 1 </a:t>
            </a:r>
            <a:r>
              <a:rPr lang="de-DE" sz="2000" dirty="0" err="1"/>
              <a:t>TSchG</a:t>
            </a:r>
            <a:r>
              <a:rPr lang="de-DE" sz="2000" dirty="0"/>
              <a:t>), </a:t>
            </a:r>
          </a:p>
          <a:p>
            <a:r>
              <a:rPr lang="de-DE" sz="2000" dirty="0"/>
              <a:t>* Haltung/Ausstellung von Hunden/Katzen in Zoofachgeschäften (§ 31 Abs 3 </a:t>
            </a:r>
            <a:r>
              <a:rPr lang="de-DE" sz="2000" dirty="0" err="1"/>
              <a:t>TSchG</a:t>
            </a:r>
            <a:r>
              <a:rPr lang="de-DE" sz="2000" dirty="0"/>
              <a:t>) und der </a:t>
            </a:r>
          </a:p>
          <a:p>
            <a:r>
              <a:rPr lang="de-DE" sz="2000" dirty="0"/>
              <a:t>* Verwendung elektrisierender Dressurgeräte (§ 5 Abs 2 Z 3 </a:t>
            </a:r>
            <a:r>
              <a:rPr lang="de-DE" sz="2000" dirty="0" err="1"/>
              <a:t>lit</a:t>
            </a:r>
            <a:r>
              <a:rPr lang="de-DE" sz="2000" dirty="0"/>
              <a:t> a </a:t>
            </a:r>
            <a:r>
              <a:rPr lang="de-DE" sz="2000" dirty="0" err="1"/>
              <a:t>TSchG</a:t>
            </a:r>
            <a:r>
              <a:rPr lang="de-DE" sz="2000" dirty="0"/>
              <a:t>) </a:t>
            </a:r>
          </a:p>
          <a:p>
            <a:r>
              <a:rPr lang="de-DE" sz="2000" dirty="0"/>
              <a:t>als mit Art 6 Abs 1 </a:t>
            </a:r>
            <a:r>
              <a:rPr lang="de-DE" sz="2000" dirty="0" err="1"/>
              <a:t>StGG</a:t>
            </a:r>
            <a:r>
              <a:rPr lang="de-DE" sz="2000" dirty="0"/>
              <a:t> vereinbar angesehen.</a:t>
            </a:r>
          </a:p>
          <a:p>
            <a:endParaRPr lang="de-DE" sz="2000" b="1" dirty="0" smtClean="0"/>
          </a:p>
        </p:txBody>
      </p:sp>
    </p:spTree>
    <p:extLst>
      <p:ext uri="{BB962C8B-B14F-4D97-AF65-F5344CB8AC3E}">
        <p14:creationId xmlns:p14="http://schemas.microsoft.com/office/powerpoint/2010/main" val="97977531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b="1" dirty="0"/>
              <a:t>2. Tierschutz und Religionsfreiheit (</a:t>
            </a:r>
            <a:r>
              <a:rPr lang="de-DE" sz="2000" dirty="0"/>
              <a:t>Art 14 </a:t>
            </a:r>
            <a:r>
              <a:rPr lang="de-DE" sz="2000" dirty="0" err="1"/>
              <a:t>StGG</a:t>
            </a:r>
            <a:r>
              <a:rPr lang="de-DE" sz="2000" dirty="0"/>
              <a:t>, Art 9 EMRK</a:t>
            </a:r>
            <a:r>
              <a:rPr lang="de-DE" sz="2000" dirty="0" smtClean="0"/>
              <a:t>)</a:t>
            </a:r>
          </a:p>
          <a:p>
            <a:endParaRPr lang="de-DE" sz="2000" dirty="0"/>
          </a:p>
          <a:p>
            <a:r>
              <a:rPr lang="de-DE" sz="2000" dirty="0"/>
              <a:t>OGH 1996: rituelles Schächten, ausbluten lassen des Tieres durch Aufschneiden der Halsschlagader ohne Betäubung durch Angehörige der israelitischen und islamischen Glaubensgemeinschaft ist ein Akt der Religionsausübung und daher, weil zu einem vernünftigen und berechtigten Zweck, nicht sozial inadäquat und so kein § 222 StGB.</a:t>
            </a:r>
          </a:p>
          <a:p>
            <a:endParaRPr lang="de-DE" sz="2000" dirty="0" smtClean="0"/>
          </a:p>
          <a:p>
            <a:r>
              <a:rPr lang="de-DE" sz="2000" dirty="0" err="1" smtClean="0"/>
              <a:t>VfGH</a:t>
            </a:r>
            <a:r>
              <a:rPr lang="de-DE" sz="2000" dirty="0" smtClean="0"/>
              <a:t> </a:t>
            </a:r>
            <a:r>
              <a:rPr lang="de-DE" sz="2000" dirty="0"/>
              <a:t>1998: Verwaltungsstrafe wegen Beitrags zu Schächten ohne vorherige Betäubung, was nach </a:t>
            </a:r>
            <a:r>
              <a:rPr lang="de-DE" sz="2000" dirty="0" err="1"/>
              <a:t>Vbg</a:t>
            </a:r>
            <a:r>
              <a:rPr lang="de-DE" sz="2000" dirty="0"/>
              <a:t> </a:t>
            </a:r>
            <a:r>
              <a:rPr lang="de-DE" sz="2000" dirty="0" err="1"/>
              <a:t>TSchG</a:t>
            </a:r>
            <a:r>
              <a:rPr lang="de-DE" sz="2000" dirty="0"/>
              <a:t> verboten ist: Tierschutz kommt gegenüber dem Recht auf Freiheit der Religionsausübung keine durchschlagende Bedeutung zu.</a:t>
            </a:r>
          </a:p>
          <a:p>
            <a:endParaRPr lang="de-DE" sz="2000" b="1" dirty="0" smtClean="0"/>
          </a:p>
        </p:txBody>
      </p:sp>
    </p:spTree>
    <p:extLst>
      <p:ext uri="{BB962C8B-B14F-4D97-AF65-F5344CB8AC3E}">
        <p14:creationId xmlns:p14="http://schemas.microsoft.com/office/powerpoint/2010/main" val="171635409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DE" sz="2000" dirty="0" smtClean="0"/>
          </a:p>
          <a:p>
            <a:r>
              <a:rPr lang="de-DE" sz="2000" dirty="0" smtClean="0"/>
              <a:t>(</a:t>
            </a:r>
            <a:r>
              <a:rPr lang="de-DE" sz="2000" dirty="0"/>
              <a:t>Bundes)</a:t>
            </a:r>
            <a:r>
              <a:rPr lang="de-DE" sz="2000" dirty="0" err="1"/>
              <a:t>TSchG</a:t>
            </a:r>
            <a:r>
              <a:rPr lang="de-DE" sz="2000" dirty="0"/>
              <a:t> heute: rituelles Schächten (ohne vorherige Betäubung) gestattet, „</a:t>
            </a:r>
            <a:r>
              <a:rPr lang="de-DE" sz="2000" i="1" dirty="0"/>
              <a:t>wenn dies aufgrund zwingender religiöser Gebote und Verbote einer gesetzlich anerkannten Religionsgemeinschaft notwendig ist“</a:t>
            </a:r>
            <a:r>
              <a:rPr lang="de-DE" sz="2000" dirty="0"/>
              <a:t> (aber Schlachthauszwang, Anwesenheit eines Tierarztes, Sachkunde des Schlachters und Gebot der unmittelbar danach erforderlichen Betäubung (§ 32 Abs 3, 4, 5 </a:t>
            </a:r>
            <a:r>
              <a:rPr lang="de-DE" sz="2000" dirty="0" err="1"/>
              <a:t>TSchG</a:t>
            </a:r>
            <a:r>
              <a:rPr lang="de-DE" sz="2000" dirty="0" smtClean="0"/>
              <a:t>).</a:t>
            </a:r>
            <a:endParaRPr lang="de-DE" sz="2000" dirty="0"/>
          </a:p>
        </p:txBody>
      </p:sp>
    </p:spTree>
    <p:extLst>
      <p:ext uri="{BB962C8B-B14F-4D97-AF65-F5344CB8AC3E}">
        <p14:creationId xmlns:p14="http://schemas.microsoft.com/office/powerpoint/2010/main" val="4775855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1" descr="car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0" descr="ca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9" descr="car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3"/>
          <p:cNvSpPr txBox="1">
            <a:spLocks noChangeArrowheads="1"/>
          </p:cNvSpPr>
          <p:nvPr/>
        </p:nvSpPr>
        <p:spPr bwMode="auto">
          <a:xfrm>
            <a:off x="3124200" y="442913"/>
            <a:ext cx="51054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b="1">
                <a:solidFill>
                  <a:srgbClr val="FF0080"/>
                </a:solidFill>
              </a:rPr>
              <a:t>WINTER</a:t>
            </a:r>
            <a:endParaRPr lang="en-US" sz="9600">
              <a:solidFill>
                <a:srgbClr val="FF0080"/>
              </a:solidFill>
            </a:endParaRPr>
          </a:p>
        </p:txBody>
      </p:sp>
      <p:sp>
        <p:nvSpPr>
          <p:cNvPr id="4103" name="Text Box 90"/>
          <p:cNvSpPr txBox="1">
            <a:spLocks noChangeArrowheads="1"/>
          </p:cNvSpPr>
          <p:nvPr/>
        </p:nvSpPr>
        <p:spPr bwMode="auto">
          <a:xfrm>
            <a:off x="3352800" y="1677988"/>
            <a:ext cx="213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chemeClr val="bg2"/>
                </a:solidFill>
              </a:rPr>
              <a:t>Template</a:t>
            </a:r>
            <a:endParaRPr lang="en-US"/>
          </a:p>
        </p:txBody>
      </p:sp>
      <p:pic>
        <p:nvPicPr>
          <p:cNvPr id="4104" name="Picture 98" descr="car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5"/>
          <p:cNvSpPr>
            <a:spLocks noChangeArrowheads="1"/>
          </p:cNvSpPr>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p>
        </p:txBody>
      </p:sp>
      <p:sp>
        <p:nvSpPr>
          <p:cNvPr id="17" name="Text Box 42"/>
          <p:cNvSpPr txBox="1">
            <a:spLocks noChangeArrowheads="1"/>
          </p:cNvSpPr>
          <p:nvPr/>
        </p:nvSpPr>
        <p:spPr bwMode="auto">
          <a:xfrm>
            <a:off x="513073" y="1227931"/>
            <a:ext cx="725932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b="1" dirty="0"/>
              <a:t>II. Das Tier im öffentlichen Recht</a:t>
            </a:r>
            <a:endParaRPr lang="de-DE" sz="2000" dirty="0"/>
          </a:p>
          <a:p>
            <a:endParaRPr lang="de-DE" sz="2000" dirty="0" smtClean="0"/>
          </a:p>
          <a:p>
            <a:r>
              <a:rPr lang="de-DE" sz="2000" dirty="0" smtClean="0"/>
              <a:t>Kaum </a:t>
            </a:r>
            <a:r>
              <a:rPr lang="de-DE" sz="2000" dirty="0"/>
              <a:t>übersehbar sind die Normen des öffentlichen Rechts mit Bezug zu Tieren – österreichisches Recht, das Recht der EU und internationale Verträge wie das Washingtoner Artenschutzabkommen (CITES), das den internationalen Handel mit (gefährdeten) Wildtieren und Pflanzen regelt (heute 179 Unterzeichnerstaaten). </a:t>
            </a:r>
          </a:p>
          <a:p>
            <a:endParaRPr lang="de-DE" sz="2000" dirty="0" smtClean="0"/>
          </a:p>
        </p:txBody>
      </p:sp>
    </p:spTree>
    <p:extLst>
      <p:ext uri="{BB962C8B-B14F-4D97-AF65-F5344CB8AC3E}">
        <p14:creationId xmlns:p14="http://schemas.microsoft.com/office/powerpoint/2010/main" val="109299873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4C4C4C"/>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3570</Words>
  <Application>Microsoft Office PowerPoint</Application>
  <PresentationFormat>Bildschirmpräsentation (4:3)</PresentationFormat>
  <Paragraphs>306</Paragraphs>
  <Slides>41</Slides>
  <Notes>41</Notes>
  <HiddenSlides>0</HiddenSlides>
  <MMClips>0</MMClips>
  <ScaleCrop>false</ScaleCrop>
  <HeadingPairs>
    <vt:vector size="4" baseType="variant">
      <vt:variant>
        <vt:lpstr>Design</vt:lpstr>
      </vt:variant>
      <vt:variant>
        <vt:i4>1</vt:i4>
      </vt:variant>
      <vt:variant>
        <vt:lpstr>Folientitel</vt:lpstr>
      </vt:variant>
      <vt:variant>
        <vt:i4>41</vt:i4>
      </vt:variant>
    </vt:vector>
  </HeadingPairs>
  <TitlesOfParts>
    <vt:vector size="42" baseType="lpstr">
      <vt:lpstr>Default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Presentation Magazine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Coloured slides template background</dc:title>
  <dc:creator>Presentation Magazine</dc:creator>
  <cp:lastModifiedBy>Scheil, Andreas</cp:lastModifiedBy>
  <cp:revision>462</cp:revision>
  <cp:lastPrinted>2014-11-20T13:24:09Z</cp:lastPrinted>
  <dcterms:modified xsi:type="dcterms:W3CDTF">2014-11-20T13:31:52Z</dcterms:modified>
</cp:coreProperties>
</file>