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notesSlides/notesSlide7.xml" ContentType="application/vnd.openxmlformats-officedocument.presentationml.notesSlide+xml"/>
  <Override PartName="/ppt/charts/chart2.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rts/chart3.xml" ContentType="application/vnd.openxmlformats-officedocument.drawingml.chart+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256" r:id="rId2"/>
    <p:sldId id="267" r:id="rId3"/>
    <p:sldId id="270" r:id="rId4"/>
    <p:sldId id="271" r:id="rId5"/>
    <p:sldId id="272" r:id="rId6"/>
    <p:sldId id="273" r:id="rId7"/>
    <p:sldId id="274" r:id="rId8"/>
    <p:sldId id="259" r:id="rId9"/>
    <p:sldId id="275" r:id="rId10"/>
    <p:sldId id="276" r:id="rId11"/>
    <p:sldId id="277" r:id="rId12"/>
    <p:sldId id="260" r:id="rId13"/>
    <p:sldId id="278" r:id="rId14"/>
    <p:sldId id="279" r:id="rId15"/>
    <p:sldId id="281" r:id="rId16"/>
    <p:sldId id="294" r:id="rId17"/>
    <p:sldId id="280" r:id="rId18"/>
    <p:sldId id="282" r:id="rId19"/>
    <p:sldId id="283" r:id="rId20"/>
    <p:sldId id="284" r:id="rId21"/>
    <p:sldId id="285" r:id="rId22"/>
    <p:sldId id="286" r:id="rId23"/>
    <p:sldId id="287" r:id="rId24"/>
    <p:sldId id="293" r:id="rId25"/>
    <p:sldId id="291" r:id="rId26"/>
    <p:sldId id="288" r:id="rId27"/>
    <p:sldId id="262" r:id="rId28"/>
    <p:sldId id="289" r:id="rId29"/>
    <p:sldId id="290" r:id="rId30"/>
    <p:sldId id="292" r:id="rId31"/>
  </p:sldIdLst>
  <p:sldSz cx="9144000" cy="6858000" type="screen4x3"/>
  <p:notesSz cx="6794500" cy="99822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77D"/>
    <a:srgbClr val="D5FBE1"/>
    <a:srgbClr val="FFFF66"/>
    <a:srgbClr val="F2FDF7"/>
    <a:srgbClr val="800040"/>
    <a:srgbClr val="FF0080"/>
    <a:srgbClr val="5D7E9D"/>
    <a:srgbClr val="191919"/>
    <a:srgbClr val="FFFDDD"/>
    <a:srgbClr val="CEC3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48" autoAdjust="0"/>
    <p:restoredTop sz="92980" autoAdjust="0"/>
  </p:normalViewPr>
  <p:slideViewPr>
    <p:cSldViewPr snapToObjects="1">
      <p:cViewPr>
        <p:scale>
          <a:sx n="100" d="100"/>
          <a:sy n="100" d="100"/>
        </p:scale>
        <p:origin x="-2196" y="-294"/>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Arbeitsblat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Arbeitsblatt2.xlsx"/></Relationships>
</file>

<file path=ppt/charts/_rels/chart3.xml.rels><?xml version="1.0" encoding="UTF-8" standalone="yes"?>
<Relationships xmlns="http://schemas.openxmlformats.org/package/2006/relationships"><Relationship Id="rId1" Type="http://schemas.openxmlformats.org/officeDocument/2006/relationships/oleObject" Target="Mappe2"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de-A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7"/>
      <c:hPercent val="72"/>
      <c:rotY val="27"/>
      <c:depthPercent val="100"/>
      <c:rAngAx val="1"/>
    </c:view3D>
    <c:floor>
      <c:thickness val="0"/>
      <c:spPr>
        <a:solidFill>
          <a:srgbClr val="99CCFF"/>
        </a:solidFill>
        <a:ln w="3175">
          <a:solidFill>
            <a:srgbClr val="000000"/>
          </a:solidFill>
          <a:prstDash val="solid"/>
        </a:ln>
      </c:spPr>
    </c:floor>
    <c:sideWall>
      <c:thickness val="0"/>
      <c:spPr>
        <a:solidFill>
          <a:srgbClr val="99CCFF"/>
        </a:solidFill>
        <a:ln w="12700">
          <a:solidFill>
            <a:srgbClr val="808080"/>
          </a:solidFill>
          <a:prstDash val="solid"/>
        </a:ln>
      </c:spPr>
    </c:sideWall>
    <c:backWall>
      <c:thickness val="0"/>
      <c:spPr>
        <a:solidFill>
          <a:srgbClr val="99CCFF"/>
        </a:solidFill>
        <a:ln w="12700">
          <a:solidFill>
            <a:srgbClr val="808080"/>
          </a:solidFill>
          <a:prstDash val="solid"/>
        </a:ln>
      </c:spPr>
    </c:backWall>
    <c:plotArea>
      <c:layout>
        <c:manualLayout>
          <c:layoutTarget val="inner"/>
          <c:xMode val="edge"/>
          <c:yMode val="edge"/>
          <c:x val="0.13663366336633664"/>
          <c:y val="2.7027027027027029E-2"/>
          <c:w val="0.49405940594059405"/>
          <c:h val="0.77754677754677759"/>
        </c:manualLayout>
      </c:layout>
      <c:bar3DChart>
        <c:barDir val="col"/>
        <c:grouping val="stacked"/>
        <c:varyColors val="0"/>
        <c:ser>
          <c:idx val="0"/>
          <c:order val="0"/>
          <c:tx>
            <c:strRef>
              <c:f>Tabelle1!$B$2</c:f>
              <c:strCache>
                <c:ptCount val="1"/>
                <c:pt idx="0">
                  <c:v>Mindeststrafe &lt; 10 % = 4,5 Mio</c:v>
                </c:pt>
              </c:strCache>
            </c:strRef>
          </c:tx>
          <c:spPr>
            <a:solidFill>
              <a:srgbClr val="FFFF00"/>
            </a:solidFill>
            <a:ln w="9874">
              <a:solidFill>
                <a:srgbClr val="000000"/>
              </a:solidFill>
              <a:prstDash val="solid"/>
            </a:ln>
          </c:spPr>
          <c:invertIfNegative val="0"/>
          <c:dLbls>
            <c:dLbl>
              <c:idx val="0"/>
              <c:delete val="1"/>
            </c:dLbl>
            <c:spPr>
              <a:noFill/>
              <a:ln w="19748">
                <a:noFill/>
              </a:ln>
            </c:spPr>
            <c:txPr>
              <a:bodyPr/>
              <a:lstStyle/>
              <a:p>
                <a:pPr>
                  <a:defRPr sz="836" b="0" i="0" u="none" strike="noStrike" baseline="0">
                    <a:solidFill>
                      <a:srgbClr val="000000"/>
                    </a:solidFill>
                    <a:latin typeface="Arial"/>
                    <a:ea typeface="Arial"/>
                    <a:cs typeface="Arial"/>
                  </a:defRPr>
                </a:pPr>
                <a:endParaRPr lang="de-DE"/>
              </a:p>
            </c:txPr>
            <c:showLegendKey val="0"/>
            <c:showVal val="1"/>
            <c:showCatName val="0"/>
            <c:showSerName val="0"/>
            <c:showPercent val="0"/>
            <c:showBubbleSize val="0"/>
            <c:showLeaderLines val="0"/>
          </c:dLbls>
          <c:cat>
            <c:strRef>
              <c:f>Tabelle1!$A$3:$A$4</c:f>
              <c:strCache>
                <c:ptCount val="2"/>
                <c:pt idx="0">
                  <c:v>bis 12.01.1999</c:v>
                </c:pt>
                <c:pt idx="1">
                  <c:v>ab 01.01.2006</c:v>
                </c:pt>
              </c:strCache>
            </c:strRef>
          </c:cat>
          <c:val>
            <c:numRef>
              <c:f>Tabelle1!$B$3:$B$4</c:f>
              <c:numCache>
                <c:formatCode>General</c:formatCode>
                <c:ptCount val="2"/>
                <c:pt idx="0">
                  <c:v>6.9999999999999999E-6</c:v>
                </c:pt>
                <c:pt idx="1">
                  <c:v>4.5</c:v>
                </c:pt>
              </c:numCache>
            </c:numRef>
          </c:val>
        </c:ser>
        <c:ser>
          <c:idx val="1"/>
          <c:order val="1"/>
          <c:tx>
            <c:strRef>
              <c:f>Tabelle1!$C$2</c:f>
              <c:strCache>
                <c:ptCount val="1"/>
                <c:pt idx="0">
                  <c:v>Geldstrafe 2 x = 30 Mio</c:v>
                </c:pt>
              </c:strCache>
            </c:strRef>
          </c:tx>
          <c:spPr>
            <a:solidFill>
              <a:srgbClr val="FF9900"/>
            </a:solidFill>
            <a:ln w="9874">
              <a:solidFill>
                <a:srgbClr val="000000"/>
              </a:solidFill>
              <a:prstDash val="solid"/>
            </a:ln>
          </c:spPr>
          <c:invertIfNegative val="0"/>
          <c:dLbls>
            <c:spPr>
              <a:noFill/>
              <a:ln w="19748">
                <a:noFill/>
              </a:ln>
            </c:spPr>
            <c:txPr>
              <a:bodyPr/>
              <a:lstStyle/>
              <a:p>
                <a:pPr>
                  <a:defRPr sz="1166" b="0" i="0" u="none" strike="noStrike" baseline="0">
                    <a:solidFill>
                      <a:srgbClr val="000000"/>
                    </a:solidFill>
                    <a:latin typeface="Arial"/>
                    <a:ea typeface="Arial"/>
                    <a:cs typeface="Arial"/>
                  </a:defRPr>
                </a:pPr>
                <a:endParaRPr lang="de-DE"/>
              </a:p>
            </c:txPr>
            <c:showLegendKey val="0"/>
            <c:showVal val="1"/>
            <c:showCatName val="0"/>
            <c:showSerName val="0"/>
            <c:showPercent val="0"/>
            <c:showBubbleSize val="0"/>
            <c:showLeaderLines val="0"/>
          </c:dLbls>
          <c:cat>
            <c:strRef>
              <c:f>Tabelle1!$A$3:$A$4</c:f>
              <c:strCache>
                <c:ptCount val="2"/>
                <c:pt idx="0">
                  <c:v>bis 12.01.1999</c:v>
                </c:pt>
                <c:pt idx="1">
                  <c:v>ab 01.01.2006</c:v>
                </c:pt>
              </c:strCache>
            </c:strRef>
          </c:cat>
          <c:val>
            <c:numRef>
              <c:f>Tabelle1!$C$3:$C$4</c:f>
              <c:numCache>
                <c:formatCode>General</c:formatCode>
                <c:ptCount val="2"/>
                <c:pt idx="0">
                  <c:v>30</c:v>
                </c:pt>
                <c:pt idx="1">
                  <c:v>25.5</c:v>
                </c:pt>
              </c:numCache>
            </c:numRef>
          </c:val>
        </c:ser>
        <c:ser>
          <c:idx val="2"/>
          <c:order val="2"/>
          <c:tx>
            <c:strRef>
              <c:f>Tabelle1!$D$2</c:f>
              <c:strCache>
                <c:ptCount val="1"/>
                <c:pt idx="0">
                  <c:v>Gewerbsmäßigkeit 4 x &gt; 3 x = 45 Mio</c:v>
                </c:pt>
              </c:strCache>
            </c:strRef>
          </c:tx>
          <c:spPr>
            <a:solidFill>
              <a:srgbClr val="FF0000"/>
            </a:solidFill>
            <a:ln w="9874">
              <a:solidFill>
                <a:srgbClr val="000000"/>
              </a:solidFill>
              <a:prstDash val="solid"/>
            </a:ln>
          </c:spPr>
          <c:invertIfNegative val="0"/>
          <c:dLbls>
            <c:spPr>
              <a:noFill/>
              <a:ln w="19748">
                <a:noFill/>
              </a:ln>
            </c:spPr>
            <c:txPr>
              <a:bodyPr/>
              <a:lstStyle/>
              <a:p>
                <a:pPr>
                  <a:defRPr sz="1166" b="0" i="0" u="none" strike="noStrike" baseline="0">
                    <a:solidFill>
                      <a:srgbClr val="000000"/>
                    </a:solidFill>
                    <a:latin typeface="Arial"/>
                    <a:ea typeface="Arial"/>
                    <a:cs typeface="Arial"/>
                  </a:defRPr>
                </a:pPr>
                <a:endParaRPr lang="de-DE"/>
              </a:p>
            </c:txPr>
            <c:showLegendKey val="0"/>
            <c:showVal val="1"/>
            <c:showCatName val="0"/>
            <c:showSerName val="0"/>
            <c:showPercent val="0"/>
            <c:showBubbleSize val="0"/>
            <c:showLeaderLines val="0"/>
          </c:dLbls>
          <c:cat>
            <c:strRef>
              <c:f>Tabelle1!$A$3:$A$4</c:f>
              <c:strCache>
                <c:ptCount val="2"/>
                <c:pt idx="0">
                  <c:v>bis 12.01.1999</c:v>
                </c:pt>
                <c:pt idx="1">
                  <c:v>ab 01.01.2006</c:v>
                </c:pt>
              </c:strCache>
            </c:strRef>
          </c:cat>
          <c:val>
            <c:numRef>
              <c:f>Tabelle1!$D$3:$D$4</c:f>
              <c:numCache>
                <c:formatCode>General</c:formatCode>
                <c:ptCount val="2"/>
                <c:pt idx="0">
                  <c:v>30</c:v>
                </c:pt>
                <c:pt idx="1">
                  <c:v>15</c:v>
                </c:pt>
              </c:numCache>
            </c:numRef>
          </c:val>
        </c:ser>
        <c:ser>
          <c:idx val="3"/>
          <c:order val="3"/>
          <c:tx>
            <c:strRef>
              <c:f>Tabelle1!$E$2</c:f>
              <c:strCache>
                <c:ptCount val="1"/>
                <c:pt idx="0">
                  <c:v>Verfall, Wertersatz = 70 Mio</c:v>
                </c:pt>
              </c:strCache>
            </c:strRef>
          </c:tx>
          <c:spPr>
            <a:solidFill>
              <a:srgbClr val="339966"/>
            </a:solidFill>
            <a:ln w="9874">
              <a:solidFill>
                <a:srgbClr val="000000"/>
              </a:solidFill>
              <a:prstDash val="solid"/>
            </a:ln>
          </c:spPr>
          <c:invertIfNegative val="0"/>
          <c:dLbls>
            <c:spPr>
              <a:noFill/>
              <a:ln w="19748">
                <a:noFill/>
              </a:ln>
            </c:spPr>
            <c:txPr>
              <a:bodyPr/>
              <a:lstStyle/>
              <a:p>
                <a:pPr>
                  <a:defRPr sz="1166" b="0" i="0" u="none" strike="noStrike" baseline="0">
                    <a:solidFill>
                      <a:srgbClr val="000000"/>
                    </a:solidFill>
                    <a:latin typeface="Arial"/>
                    <a:ea typeface="Arial"/>
                    <a:cs typeface="Arial"/>
                  </a:defRPr>
                </a:pPr>
                <a:endParaRPr lang="de-DE"/>
              </a:p>
            </c:txPr>
            <c:showLegendKey val="0"/>
            <c:showVal val="1"/>
            <c:showCatName val="0"/>
            <c:showSerName val="0"/>
            <c:showPercent val="0"/>
            <c:showBubbleSize val="0"/>
            <c:showLeaderLines val="0"/>
          </c:dLbls>
          <c:cat>
            <c:strRef>
              <c:f>Tabelle1!$A$3:$A$4</c:f>
              <c:strCache>
                <c:ptCount val="2"/>
                <c:pt idx="0">
                  <c:v>bis 12.01.1999</c:v>
                </c:pt>
                <c:pt idx="1">
                  <c:v>ab 01.01.2006</c:v>
                </c:pt>
              </c:strCache>
            </c:strRef>
          </c:cat>
          <c:val>
            <c:numRef>
              <c:f>Tabelle1!$E$3:$E$4</c:f>
              <c:numCache>
                <c:formatCode>General</c:formatCode>
                <c:ptCount val="2"/>
                <c:pt idx="0">
                  <c:v>70</c:v>
                </c:pt>
                <c:pt idx="1">
                  <c:v>70</c:v>
                </c:pt>
              </c:numCache>
            </c:numRef>
          </c:val>
        </c:ser>
        <c:ser>
          <c:idx val="4"/>
          <c:order val="4"/>
          <c:tx>
            <c:strRef>
              <c:f>Tabelle1!$F$2</c:f>
              <c:strCache>
                <c:ptCount val="1"/>
                <c:pt idx="0">
                  <c:v>Verbandsgeldbuße 3 x = 45 Mio </c:v>
                </c:pt>
              </c:strCache>
            </c:strRef>
          </c:tx>
          <c:spPr>
            <a:solidFill>
              <a:srgbClr val="660066"/>
            </a:solidFill>
            <a:ln w="9874">
              <a:solidFill>
                <a:srgbClr val="000000"/>
              </a:solidFill>
              <a:prstDash val="solid"/>
            </a:ln>
          </c:spPr>
          <c:invertIfNegative val="0"/>
          <c:dLbls>
            <c:spPr>
              <a:noFill/>
              <a:ln w="19748">
                <a:noFill/>
              </a:ln>
            </c:spPr>
            <c:txPr>
              <a:bodyPr/>
              <a:lstStyle/>
              <a:p>
                <a:pPr>
                  <a:defRPr sz="1166" b="0" i="0" u="none" strike="noStrike" baseline="0">
                    <a:solidFill>
                      <a:srgbClr val="000000"/>
                    </a:solidFill>
                    <a:latin typeface="Arial"/>
                    <a:ea typeface="Arial"/>
                    <a:cs typeface="Arial"/>
                  </a:defRPr>
                </a:pPr>
                <a:endParaRPr lang="de-DE"/>
              </a:p>
            </c:txPr>
            <c:showLegendKey val="0"/>
            <c:showVal val="1"/>
            <c:showCatName val="0"/>
            <c:showSerName val="0"/>
            <c:showPercent val="0"/>
            <c:showBubbleSize val="0"/>
            <c:showLeaderLines val="0"/>
          </c:dLbls>
          <c:cat>
            <c:strRef>
              <c:f>Tabelle1!$A$3:$A$4</c:f>
              <c:strCache>
                <c:ptCount val="2"/>
                <c:pt idx="0">
                  <c:v>bis 12.01.1999</c:v>
                </c:pt>
                <c:pt idx="1">
                  <c:v>ab 01.01.2006</c:v>
                </c:pt>
              </c:strCache>
            </c:strRef>
          </c:cat>
          <c:val>
            <c:numRef>
              <c:f>Tabelle1!$F$3:$F$4</c:f>
              <c:numCache>
                <c:formatCode>General</c:formatCode>
                <c:ptCount val="2"/>
                <c:pt idx="1">
                  <c:v>45</c:v>
                </c:pt>
              </c:numCache>
            </c:numRef>
          </c:val>
        </c:ser>
        <c:dLbls>
          <c:showLegendKey val="0"/>
          <c:showVal val="0"/>
          <c:showCatName val="0"/>
          <c:showSerName val="0"/>
          <c:showPercent val="0"/>
          <c:showBubbleSize val="0"/>
        </c:dLbls>
        <c:gapWidth val="150"/>
        <c:shape val="box"/>
        <c:axId val="139486720"/>
        <c:axId val="139488256"/>
        <c:axId val="0"/>
      </c:bar3DChart>
      <c:catAx>
        <c:axId val="139486720"/>
        <c:scaling>
          <c:orientation val="minMax"/>
        </c:scaling>
        <c:delete val="0"/>
        <c:axPos val="b"/>
        <c:minorGridlines>
          <c:spPr>
            <a:ln w="2469">
              <a:solidFill>
                <a:srgbClr val="000000"/>
              </a:solidFill>
              <a:prstDash val="solid"/>
            </a:ln>
          </c:spPr>
        </c:minorGridlines>
        <c:numFmt formatCode="General" sourceLinked="1"/>
        <c:majorTickMark val="out"/>
        <c:minorTickMark val="none"/>
        <c:tickLblPos val="low"/>
        <c:spPr>
          <a:ln w="2469">
            <a:solidFill>
              <a:srgbClr val="000000"/>
            </a:solidFill>
            <a:prstDash val="solid"/>
          </a:ln>
        </c:spPr>
        <c:txPr>
          <a:bodyPr rot="0" vert="horz"/>
          <a:lstStyle/>
          <a:p>
            <a:pPr>
              <a:defRPr sz="1341" b="0" i="0" u="none" strike="noStrike" baseline="0">
                <a:solidFill>
                  <a:srgbClr val="000000"/>
                </a:solidFill>
                <a:latin typeface="Arial"/>
                <a:ea typeface="Arial"/>
                <a:cs typeface="Arial"/>
              </a:defRPr>
            </a:pPr>
            <a:endParaRPr lang="de-DE"/>
          </a:p>
        </c:txPr>
        <c:crossAx val="139488256"/>
        <c:crosses val="autoZero"/>
        <c:auto val="1"/>
        <c:lblAlgn val="ctr"/>
        <c:lblOffset val="100"/>
        <c:tickLblSkip val="1"/>
        <c:tickMarkSkip val="1"/>
        <c:noMultiLvlLbl val="0"/>
      </c:catAx>
      <c:valAx>
        <c:axId val="139488256"/>
        <c:scaling>
          <c:orientation val="minMax"/>
        </c:scaling>
        <c:delete val="0"/>
        <c:axPos val="l"/>
        <c:majorGridlines>
          <c:spPr>
            <a:ln w="9874">
              <a:solidFill>
                <a:srgbClr val="000000"/>
              </a:solidFill>
              <a:prstDash val="solid"/>
            </a:ln>
          </c:spPr>
        </c:majorGridlines>
        <c:title>
          <c:tx>
            <c:rich>
              <a:bodyPr rot="0" vert="horz"/>
              <a:lstStyle/>
              <a:p>
                <a:pPr algn="ctr">
                  <a:defRPr sz="1244" b="1" i="0" u="none" strike="noStrike" baseline="0">
                    <a:solidFill>
                      <a:srgbClr val="000000"/>
                    </a:solidFill>
                    <a:latin typeface="Arial"/>
                    <a:ea typeface="Arial"/>
                    <a:cs typeface="Arial"/>
                  </a:defRPr>
                </a:pPr>
                <a:r>
                  <a:rPr lang="de-DE"/>
                  <a:t>in Mio €</a:t>
                </a:r>
              </a:p>
            </c:rich>
          </c:tx>
          <c:layout>
            <c:manualLayout>
              <c:xMode val="edge"/>
              <c:yMode val="edge"/>
              <c:x val="1.9802150998909662E-3"/>
              <c:y val="0.44074839190651677"/>
            </c:manualLayout>
          </c:layout>
          <c:overlay val="0"/>
          <c:spPr>
            <a:noFill/>
            <a:ln w="19748">
              <a:noFill/>
            </a:ln>
          </c:spPr>
        </c:title>
        <c:numFmt formatCode="General" sourceLinked="1"/>
        <c:majorTickMark val="out"/>
        <c:minorTickMark val="none"/>
        <c:tickLblPos val="nextTo"/>
        <c:spPr>
          <a:ln w="2469">
            <a:solidFill>
              <a:srgbClr val="000000"/>
            </a:solidFill>
            <a:prstDash val="solid"/>
          </a:ln>
        </c:spPr>
        <c:txPr>
          <a:bodyPr rot="0" vert="horz"/>
          <a:lstStyle/>
          <a:p>
            <a:pPr>
              <a:defRPr sz="1341" b="0" i="0" u="none" strike="noStrike" baseline="0">
                <a:solidFill>
                  <a:srgbClr val="000000"/>
                </a:solidFill>
                <a:latin typeface="Arial"/>
                <a:ea typeface="Arial"/>
                <a:cs typeface="Arial"/>
              </a:defRPr>
            </a:pPr>
            <a:endParaRPr lang="de-DE"/>
          </a:p>
        </c:txPr>
        <c:crossAx val="139486720"/>
        <c:crosses val="autoZero"/>
        <c:crossBetween val="between"/>
      </c:valAx>
      <c:spPr>
        <a:noFill/>
        <a:ln w="19748">
          <a:noFill/>
        </a:ln>
      </c:spPr>
    </c:plotArea>
    <c:legend>
      <c:legendPos val="r"/>
      <c:layout>
        <c:manualLayout>
          <c:xMode val="edge"/>
          <c:yMode val="edge"/>
          <c:x val="0.64257424338925484"/>
          <c:y val="7.9311011487164268E-2"/>
          <c:w val="0.34210884882382003"/>
          <c:h val="0.56870513488386898"/>
        </c:manualLayout>
      </c:layout>
      <c:overlay val="0"/>
      <c:spPr>
        <a:solidFill>
          <a:srgbClr val="99CCFF"/>
        </a:solidFill>
        <a:ln w="2469">
          <a:solidFill>
            <a:srgbClr val="000000"/>
          </a:solidFill>
          <a:prstDash val="solid"/>
        </a:ln>
      </c:spPr>
      <c:txPr>
        <a:bodyPr/>
        <a:lstStyle/>
        <a:p>
          <a:pPr>
            <a:defRPr sz="1034" b="0" i="0" u="none" strike="noStrike" baseline="0">
              <a:solidFill>
                <a:srgbClr val="000000"/>
              </a:solidFill>
              <a:latin typeface="Arial"/>
              <a:ea typeface="Arial"/>
              <a:cs typeface="Arial"/>
            </a:defRPr>
          </a:pPr>
          <a:endParaRPr lang="de-DE"/>
        </a:p>
      </c:txPr>
    </c:legend>
    <c:plotVisOnly val="1"/>
    <c:dispBlanksAs val="gap"/>
    <c:showDLblsOverMax val="0"/>
  </c:chart>
  <c:spPr>
    <a:noFill/>
    <a:ln>
      <a:noFill/>
    </a:ln>
  </c:spPr>
  <c:txPr>
    <a:bodyPr/>
    <a:lstStyle/>
    <a:p>
      <a:pPr>
        <a:defRPr sz="1341" b="0" i="0" u="none" strike="noStrike" baseline="0">
          <a:solidFill>
            <a:srgbClr val="000000"/>
          </a:solidFill>
          <a:latin typeface="Arial"/>
          <a:ea typeface="Arial"/>
          <a:cs typeface="Arial"/>
        </a:defRPr>
      </a:pPr>
      <a:endParaRPr lang="de-DE"/>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de-A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view3D>
      <c:rotX val="16"/>
      <c:hPercent val="75"/>
      <c:rotY val="24"/>
      <c:depthPercent val="100"/>
      <c:rAngAx val="1"/>
    </c:view3D>
    <c:floor>
      <c:thickness val="0"/>
      <c:spPr>
        <a:solidFill>
          <a:srgbClr val="99CCFF"/>
        </a:solidFill>
        <a:ln w="3175">
          <a:solidFill>
            <a:srgbClr val="000000"/>
          </a:solidFill>
          <a:prstDash val="solid"/>
        </a:ln>
      </c:spPr>
    </c:floor>
    <c:sideWall>
      <c:thickness val="0"/>
      <c:spPr>
        <a:solidFill>
          <a:srgbClr val="99CCFF"/>
        </a:solidFill>
        <a:ln w="12700">
          <a:solidFill>
            <a:srgbClr val="808080"/>
          </a:solidFill>
          <a:prstDash val="solid"/>
        </a:ln>
      </c:spPr>
    </c:sideWall>
    <c:backWall>
      <c:thickness val="0"/>
      <c:spPr>
        <a:solidFill>
          <a:srgbClr val="99CCFF"/>
        </a:solidFill>
        <a:ln w="12700">
          <a:solidFill>
            <a:srgbClr val="808080"/>
          </a:solidFill>
          <a:prstDash val="solid"/>
        </a:ln>
      </c:spPr>
    </c:backWall>
    <c:plotArea>
      <c:layout>
        <c:manualLayout>
          <c:layoutTarget val="inner"/>
          <c:xMode val="edge"/>
          <c:yMode val="edge"/>
          <c:x val="0.13850996852046171"/>
          <c:y val="9.2592592592592587E-3"/>
          <c:w val="0.45855194123819515"/>
          <c:h val="0.79629629629629628"/>
        </c:manualLayout>
      </c:layout>
      <c:bar3DChart>
        <c:barDir val="col"/>
        <c:grouping val="stacked"/>
        <c:varyColors val="0"/>
        <c:ser>
          <c:idx val="0"/>
          <c:order val="0"/>
          <c:tx>
            <c:strRef>
              <c:f>Tabelle1!$B$7</c:f>
              <c:strCache>
                <c:ptCount val="1"/>
                <c:pt idx="0">
                  <c:v>Ersatzfreiheitsstrafe (GS)  1 &lt; 2 J</c:v>
                </c:pt>
              </c:strCache>
            </c:strRef>
          </c:tx>
          <c:spPr>
            <a:solidFill>
              <a:srgbClr val="0000FF"/>
            </a:solidFill>
            <a:ln w="10469">
              <a:solidFill>
                <a:srgbClr val="000000"/>
              </a:solidFill>
              <a:prstDash val="solid"/>
            </a:ln>
          </c:spPr>
          <c:invertIfNegative val="0"/>
          <c:dLbls>
            <c:spPr>
              <a:noFill/>
              <a:ln w="20938">
                <a:noFill/>
              </a:ln>
            </c:spPr>
            <c:txPr>
              <a:bodyPr/>
              <a:lstStyle/>
              <a:p>
                <a:pPr>
                  <a:defRPr sz="1072" b="0" i="0" u="none" strike="noStrike" baseline="0">
                    <a:solidFill>
                      <a:srgbClr val="FFFFFF"/>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Tabelle1!$B$8:$B$9</c:f>
              <c:numCache>
                <c:formatCode>General</c:formatCode>
                <c:ptCount val="2"/>
                <c:pt idx="0">
                  <c:v>1</c:v>
                </c:pt>
                <c:pt idx="1">
                  <c:v>2</c:v>
                </c:pt>
              </c:numCache>
            </c:numRef>
          </c:val>
        </c:ser>
        <c:ser>
          <c:idx val="1"/>
          <c:order val="1"/>
          <c:tx>
            <c:strRef>
              <c:f>Tabelle1!$C$7</c:f>
              <c:strCache>
                <c:ptCount val="1"/>
                <c:pt idx="0">
                  <c:v>Ersatzfreiheitsstrafe (WES)  1 &lt; 2 J</c:v>
                </c:pt>
              </c:strCache>
            </c:strRef>
          </c:tx>
          <c:spPr>
            <a:solidFill>
              <a:srgbClr val="339966"/>
            </a:solidFill>
            <a:ln w="10469">
              <a:solidFill>
                <a:srgbClr val="000000"/>
              </a:solidFill>
              <a:prstDash val="solid"/>
            </a:ln>
          </c:spPr>
          <c:invertIfNegative val="0"/>
          <c:dLbls>
            <c:spPr>
              <a:noFill/>
              <a:ln w="20938">
                <a:noFill/>
              </a:ln>
            </c:spPr>
            <c:txPr>
              <a:bodyPr/>
              <a:lstStyle/>
              <a:p>
                <a:pPr>
                  <a:defRPr sz="1072" b="0" i="0" u="none" strike="noStrike" baseline="0">
                    <a:solidFill>
                      <a:srgbClr val="F2FDF7"/>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Tabelle1!$C$8:$C$9</c:f>
              <c:numCache>
                <c:formatCode>General</c:formatCode>
                <c:ptCount val="2"/>
                <c:pt idx="0">
                  <c:v>1</c:v>
                </c:pt>
                <c:pt idx="1">
                  <c:v>2</c:v>
                </c:pt>
              </c:numCache>
            </c:numRef>
          </c:val>
        </c:ser>
        <c:ser>
          <c:idx val="2"/>
          <c:order val="2"/>
          <c:tx>
            <c:strRef>
              <c:f>Tabelle1!$D$7</c:f>
              <c:strCache>
                <c:ptCount val="1"/>
                <c:pt idx="0">
                  <c:v>Freiheitsstrafe 1 &lt; 2 J</c:v>
                </c:pt>
              </c:strCache>
            </c:strRef>
          </c:tx>
          <c:spPr>
            <a:solidFill>
              <a:srgbClr val="FF9900"/>
            </a:solidFill>
            <a:ln w="10469">
              <a:solidFill>
                <a:srgbClr val="000000"/>
              </a:solidFill>
              <a:prstDash val="solid"/>
            </a:ln>
          </c:spPr>
          <c:invertIfNegative val="0"/>
          <c:dLbls>
            <c:spPr>
              <a:noFill/>
              <a:ln w="20938">
                <a:noFill/>
              </a:ln>
            </c:spPr>
            <c:txPr>
              <a:bodyPr/>
              <a:lstStyle/>
              <a:p>
                <a:pPr>
                  <a:defRPr sz="1072" b="0" i="0" u="none" strike="noStrike" baseline="0">
                    <a:solidFill>
                      <a:srgbClr val="F2FDF7"/>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Tabelle1!$D$8:$D$9</c:f>
              <c:numCache>
                <c:formatCode>General</c:formatCode>
                <c:ptCount val="2"/>
                <c:pt idx="0">
                  <c:v>1</c:v>
                </c:pt>
                <c:pt idx="1">
                  <c:v>2</c:v>
                </c:pt>
              </c:numCache>
            </c:numRef>
          </c:val>
        </c:ser>
        <c:ser>
          <c:idx val="3"/>
          <c:order val="3"/>
          <c:tx>
            <c:strRef>
              <c:f>Tabelle1!$E$7</c:f>
              <c:strCache>
                <c:ptCount val="1"/>
                <c:pt idx="0">
                  <c:v>Gewerbsmäßigkeit (&lt; 500 T ) 2 &lt; 3 J </c:v>
                </c:pt>
              </c:strCache>
            </c:strRef>
          </c:tx>
          <c:spPr>
            <a:solidFill>
              <a:srgbClr val="FF0000"/>
            </a:solidFill>
            <a:ln w="10469">
              <a:solidFill>
                <a:srgbClr val="000000"/>
              </a:solidFill>
              <a:prstDash val="solid"/>
            </a:ln>
          </c:spPr>
          <c:invertIfNegative val="0"/>
          <c:dLbls>
            <c:dLbl>
              <c:idx val="1"/>
              <c:layout>
                <c:manualLayout>
                  <c:x val="1.5823327845732272E-3"/>
                  <c:y val="5.3962395957094552E-4"/>
                </c:manualLayout>
              </c:layout>
              <c:showLegendKey val="0"/>
              <c:showVal val="1"/>
              <c:showCatName val="0"/>
              <c:showSerName val="0"/>
              <c:showPercent val="0"/>
              <c:showBubbleSize val="0"/>
            </c:dLbl>
            <c:spPr>
              <a:noFill/>
              <a:ln w="20938">
                <a:noFill/>
              </a:ln>
            </c:spPr>
            <c:txPr>
              <a:bodyPr/>
              <a:lstStyle/>
              <a:p>
                <a:pPr>
                  <a:defRPr sz="1072" b="0" i="0" u="none" strike="noStrike" baseline="0">
                    <a:solidFill>
                      <a:srgbClr val="F2FDF7"/>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Tabelle1!$E$8:$E$9</c:f>
              <c:numCache>
                <c:formatCode>General</c:formatCode>
                <c:ptCount val="2"/>
                <c:pt idx="0">
                  <c:v>1</c:v>
                </c:pt>
                <c:pt idx="1">
                  <c:v>1</c:v>
                </c:pt>
              </c:numCache>
            </c:numRef>
          </c:val>
        </c:ser>
        <c:ser>
          <c:idx val="4"/>
          <c:order val="4"/>
          <c:tx>
            <c:strRef>
              <c:f>Tabelle1!$F$7</c:f>
              <c:strCache>
                <c:ptCount val="1"/>
                <c:pt idx="0">
                  <c:v>Gewerbsmäßigkeit (&gt; 500 T) 2 &lt;  5 J </c:v>
                </c:pt>
              </c:strCache>
            </c:strRef>
          </c:tx>
          <c:spPr>
            <a:solidFill>
              <a:srgbClr val="660066"/>
            </a:solidFill>
            <a:ln w="10469">
              <a:solidFill>
                <a:srgbClr val="000000"/>
              </a:solidFill>
              <a:prstDash val="solid"/>
            </a:ln>
          </c:spPr>
          <c:invertIfNegative val="0"/>
          <c:dLbls>
            <c:spPr>
              <a:noFill/>
              <a:ln w="20938">
                <a:noFill/>
              </a:ln>
            </c:spPr>
            <c:txPr>
              <a:bodyPr/>
              <a:lstStyle/>
              <a:p>
                <a:pPr>
                  <a:defRPr sz="1072" b="0" i="0" u="none" strike="noStrike" baseline="0">
                    <a:solidFill>
                      <a:srgbClr val="FFFFFF"/>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Tabelle1!$F$8:$F$9</c:f>
              <c:numCache>
                <c:formatCode>General</c:formatCode>
                <c:ptCount val="2"/>
                <c:pt idx="1">
                  <c:v>2</c:v>
                </c:pt>
              </c:numCache>
            </c:numRef>
          </c:val>
        </c:ser>
        <c:ser>
          <c:idx val="5"/>
          <c:order val="5"/>
          <c:tx>
            <c:strRef>
              <c:f>Tabelle1!$G$7</c:f>
              <c:strCache>
                <c:ptCount val="1"/>
                <c:pt idx="0">
                  <c:v>Gewerbsmäßigkeit (&gt; 3 Mio)  2 &lt;  7 J</c:v>
                </c:pt>
              </c:strCache>
            </c:strRef>
          </c:tx>
          <c:spPr>
            <a:solidFill>
              <a:srgbClr val="FF8080"/>
            </a:solidFill>
            <a:ln w="10469">
              <a:solidFill>
                <a:srgbClr val="000000"/>
              </a:solidFill>
              <a:prstDash val="solid"/>
            </a:ln>
          </c:spPr>
          <c:invertIfNegative val="0"/>
          <c:dLbls>
            <c:spPr>
              <a:noFill/>
              <a:ln w="20938">
                <a:noFill/>
              </a:ln>
            </c:spPr>
            <c:txPr>
              <a:bodyPr/>
              <a:lstStyle/>
              <a:p>
                <a:pPr>
                  <a:defRPr sz="1072" b="0" i="0" u="none" strike="noStrike" baseline="0">
                    <a:solidFill>
                      <a:srgbClr val="F2FDF7"/>
                    </a:solidFill>
                    <a:latin typeface="Arial"/>
                    <a:ea typeface="Arial"/>
                    <a:cs typeface="Arial"/>
                  </a:defRPr>
                </a:pPr>
                <a:endParaRPr lang="de-DE"/>
              </a:p>
            </c:txPr>
            <c:showLegendKey val="0"/>
            <c:showVal val="1"/>
            <c:showCatName val="0"/>
            <c:showSerName val="0"/>
            <c:showPercent val="0"/>
            <c:showBubbleSize val="0"/>
            <c:showLeaderLines val="0"/>
          </c:dLbls>
          <c:cat>
            <c:strRef>
              <c:f>Tabelle1!$A$8:$A$9</c:f>
              <c:strCache>
                <c:ptCount val="2"/>
                <c:pt idx="0">
                  <c:v>bis 12.01.1999</c:v>
                </c:pt>
                <c:pt idx="1">
                  <c:v>ab 01.01.2006</c:v>
                </c:pt>
              </c:strCache>
            </c:strRef>
          </c:cat>
          <c:val>
            <c:numRef>
              <c:f>Tabelle1!$G$8:$G$9</c:f>
              <c:numCache>
                <c:formatCode>General</c:formatCode>
                <c:ptCount val="2"/>
                <c:pt idx="1">
                  <c:v>2</c:v>
                </c:pt>
              </c:numCache>
            </c:numRef>
          </c:val>
        </c:ser>
        <c:dLbls>
          <c:showLegendKey val="0"/>
          <c:showVal val="1"/>
          <c:showCatName val="0"/>
          <c:showSerName val="0"/>
          <c:showPercent val="0"/>
          <c:showBubbleSize val="0"/>
        </c:dLbls>
        <c:gapWidth val="150"/>
        <c:shape val="box"/>
        <c:axId val="145759616"/>
        <c:axId val="145773696"/>
        <c:axId val="0"/>
      </c:bar3DChart>
      <c:catAx>
        <c:axId val="145759616"/>
        <c:scaling>
          <c:orientation val="minMax"/>
        </c:scaling>
        <c:delete val="0"/>
        <c:axPos val="b"/>
        <c:majorGridlines>
          <c:spPr>
            <a:ln w="10469">
              <a:solidFill>
                <a:srgbClr val="000000"/>
              </a:solidFill>
              <a:prstDash val="solid"/>
            </a:ln>
          </c:spPr>
        </c:majorGridlines>
        <c:minorGridlines>
          <c:spPr>
            <a:ln w="2617">
              <a:solidFill>
                <a:srgbClr val="000000"/>
              </a:solidFill>
              <a:prstDash val="solid"/>
            </a:ln>
          </c:spPr>
        </c:minorGridlines>
        <c:numFmt formatCode="General" sourceLinked="1"/>
        <c:majorTickMark val="out"/>
        <c:minorTickMark val="none"/>
        <c:tickLblPos val="low"/>
        <c:spPr>
          <a:ln w="2617">
            <a:solidFill>
              <a:srgbClr val="000000"/>
            </a:solidFill>
            <a:prstDash val="solid"/>
          </a:ln>
        </c:spPr>
        <c:txPr>
          <a:bodyPr rot="0" vert="horz"/>
          <a:lstStyle/>
          <a:p>
            <a:pPr>
              <a:defRPr sz="1360" b="0" i="0" u="none" strike="noStrike" baseline="0">
                <a:solidFill>
                  <a:srgbClr val="000000"/>
                </a:solidFill>
                <a:latin typeface="Arial"/>
                <a:ea typeface="Arial"/>
                <a:cs typeface="Arial"/>
              </a:defRPr>
            </a:pPr>
            <a:endParaRPr lang="de-DE"/>
          </a:p>
        </c:txPr>
        <c:crossAx val="145773696"/>
        <c:crosses val="autoZero"/>
        <c:auto val="1"/>
        <c:lblAlgn val="ctr"/>
        <c:lblOffset val="100"/>
        <c:tickLblSkip val="1"/>
        <c:tickMarkSkip val="1"/>
        <c:noMultiLvlLbl val="0"/>
      </c:catAx>
      <c:valAx>
        <c:axId val="145773696"/>
        <c:scaling>
          <c:orientation val="minMax"/>
        </c:scaling>
        <c:delete val="0"/>
        <c:axPos val="l"/>
        <c:majorGridlines>
          <c:spPr>
            <a:ln w="10469">
              <a:solidFill>
                <a:srgbClr val="000000"/>
              </a:solidFill>
              <a:prstDash val="solid"/>
            </a:ln>
          </c:spPr>
        </c:majorGridlines>
        <c:numFmt formatCode="General" sourceLinked="1"/>
        <c:majorTickMark val="out"/>
        <c:minorTickMark val="none"/>
        <c:tickLblPos val="nextTo"/>
        <c:spPr>
          <a:ln w="2617">
            <a:solidFill>
              <a:srgbClr val="000000"/>
            </a:solidFill>
            <a:prstDash val="solid"/>
          </a:ln>
        </c:spPr>
        <c:txPr>
          <a:bodyPr rot="0" vert="horz"/>
          <a:lstStyle/>
          <a:p>
            <a:pPr>
              <a:defRPr sz="1360" b="0" i="0" u="none" strike="noStrike" baseline="0">
                <a:solidFill>
                  <a:srgbClr val="000000"/>
                </a:solidFill>
                <a:latin typeface="Arial"/>
                <a:ea typeface="Arial"/>
                <a:cs typeface="Arial"/>
              </a:defRPr>
            </a:pPr>
            <a:endParaRPr lang="de-DE"/>
          </a:p>
        </c:txPr>
        <c:crossAx val="145759616"/>
        <c:crosses val="autoZero"/>
        <c:crossBetween val="between"/>
      </c:valAx>
      <c:spPr>
        <a:noFill/>
        <a:ln w="20938">
          <a:noFill/>
        </a:ln>
      </c:spPr>
    </c:plotArea>
    <c:legend>
      <c:legendPos val="r"/>
      <c:layout>
        <c:manualLayout>
          <c:xMode val="edge"/>
          <c:yMode val="edge"/>
          <c:x val="0.61096023187348847"/>
          <c:y val="0.10526683295136655"/>
          <c:w val="0.38614900314795381"/>
          <c:h val="0.60416666666666663"/>
        </c:manualLayout>
      </c:layout>
      <c:overlay val="0"/>
      <c:spPr>
        <a:solidFill>
          <a:srgbClr val="99CCFF"/>
        </a:solidFill>
        <a:ln w="2617">
          <a:solidFill>
            <a:srgbClr val="000000"/>
          </a:solidFill>
          <a:prstDash val="solid"/>
        </a:ln>
      </c:spPr>
      <c:txPr>
        <a:bodyPr/>
        <a:lstStyle/>
        <a:p>
          <a:pPr>
            <a:defRPr sz="1154" b="0" i="0" u="none" strike="noStrike" baseline="0">
              <a:solidFill>
                <a:srgbClr val="000000"/>
              </a:solidFill>
              <a:latin typeface="Arial"/>
              <a:ea typeface="Arial"/>
              <a:cs typeface="Arial"/>
            </a:defRPr>
          </a:pPr>
          <a:endParaRPr lang="de-DE"/>
        </a:p>
      </c:txPr>
    </c:legend>
    <c:plotVisOnly val="1"/>
    <c:dispBlanksAs val="gap"/>
    <c:showDLblsOverMax val="0"/>
  </c:chart>
  <c:spPr>
    <a:noFill/>
    <a:ln>
      <a:noFill/>
    </a:ln>
  </c:spPr>
  <c:txPr>
    <a:bodyPr/>
    <a:lstStyle/>
    <a:p>
      <a:pPr>
        <a:defRPr sz="1278" b="0" i="0" u="none" strike="noStrike" baseline="0">
          <a:solidFill>
            <a:srgbClr val="000000"/>
          </a:solidFill>
          <a:latin typeface="Arial"/>
          <a:ea typeface="Arial"/>
          <a:cs typeface="Arial"/>
        </a:defRPr>
      </a:pPr>
      <a:endParaRPr lang="de-DE"/>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de-A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a:solidFill>
                <a:schemeClr val="accent6">
                  <a:lumMod val="60000"/>
                  <a:lumOff val="40000"/>
                </a:schemeClr>
              </a:solidFill>
            </a:ln>
            <a:effectLst>
              <a:outerShdw blurRad="50800" dist="50800" dir="5400000" algn="ctr" rotWithShape="0">
                <a:srgbClr val="000000">
                  <a:alpha val="91000"/>
                </a:srgbClr>
              </a:outerShdw>
            </a:effectLst>
          </c:spPr>
          <c:marker>
            <c:symbol val="none"/>
          </c:marker>
          <c:dLbls>
            <c:txPr>
              <a:bodyPr/>
              <a:lstStyle/>
              <a:p>
                <a:pPr>
                  <a:defRPr b="1"/>
                </a:pPr>
                <a:endParaRPr lang="de-DE"/>
              </a:p>
            </c:txPr>
            <c:showLegendKey val="0"/>
            <c:showVal val="1"/>
            <c:showCatName val="0"/>
            <c:showSerName val="0"/>
            <c:showPercent val="0"/>
            <c:showBubbleSize val="0"/>
            <c:showLeaderLines val="0"/>
          </c:dLbls>
          <c:val>
            <c:numRef>
              <c:f>Tabelle1!$B$6:$G$6</c:f>
              <c:numCache>
                <c:formatCode>0</c:formatCode>
                <c:ptCount val="6"/>
                <c:pt idx="0">
                  <c:v>5.2631578947368416</c:v>
                </c:pt>
                <c:pt idx="1">
                  <c:v>22.340425531914892</c:v>
                </c:pt>
                <c:pt idx="2">
                  <c:v>80.412371134020617</c:v>
                </c:pt>
                <c:pt idx="3">
                  <c:v>85.470085470085465</c:v>
                </c:pt>
                <c:pt idx="4">
                  <c:v>92.342342342342349</c:v>
                </c:pt>
                <c:pt idx="5">
                  <c:v>83.937823834196891</c:v>
                </c:pt>
              </c:numCache>
            </c:numRef>
          </c:val>
          <c:smooth val="0"/>
        </c:ser>
        <c:ser>
          <c:idx val="1"/>
          <c:order val="1"/>
          <c:spPr>
            <a:ln>
              <a:solidFill>
                <a:schemeClr val="tx2">
                  <a:lumMod val="40000"/>
                  <a:lumOff val="60000"/>
                </a:schemeClr>
              </a:solidFill>
            </a:ln>
            <a:effectLst>
              <a:outerShdw blurRad="50800" dist="50800" dir="5400000" algn="ctr" rotWithShape="0">
                <a:srgbClr val="000000">
                  <a:alpha val="97000"/>
                </a:srgbClr>
              </a:outerShdw>
            </a:effectLst>
          </c:spPr>
          <c:marker>
            <c:symbol val="none"/>
          </c:marker>
          <c:dLbls>
            <c:txPr>
              <a:bodyPr/>
              <a:lstStyle/>
              <a:p>
                <a:pPr>
                  <a:defRPr b="1"/>
                </a:pPr>
                <a:endParaRPr lang="de-DE"/>
              </a:p>
            </c:txPr>
            <c:showLegendKey val="0"/>
            <c:showVal val="1"/>
            <c:showCatName val="0"/>
            <c:showSerName val="0"/>
            <c:showPercent val="0"/>
            <c:showBubbleSize val="0"/>
            <c:showLeaderLines val="0"/>
          </c:dLbls>
          <c:val>
            <c:numRef>
              <c:f>Tabelle1!$B$7:$G$7</c:f>
              <c:numCache>
                <c:formatCode>0</c:formatCode>
                <c:ptCount val="6"/>
                <c:pt idx="0">
                  <c:v>94.736842105263165</c:v>
                </c:pt>
                <c:pt idx="1">
                  <c:v>77.659574468085111</c:v>
                </c:pt>
                <c:pt idx="2">
                  <c:v>19.587628865979383</c:v>
                </c:pt>
                <c:pt idx="3">
                  <c:v>14.529914529914535</c:v>
                </c:pt>
                <c:pt idx="4">
                  <c:v>7.6576576576576514</c:v>
                </c:pt>
                <c:pt idx="5">
                  <c:v>16.062176165803109</c:v>
                </c:pt>
              </c:numCache>
            </c:numRef>
          </c:val>
          <c:smooth val="0"/>
        </c:ser>
        <c:dLbls>
          <c:showLegendKey val="0"/>
          <c:showVal val="1"/>
          <c:showCatName val="0"/>
          <c:showSerName val="0"/>
          <c:showPercent val="0"/>
          <c:showBubbleSize val="0"/>
        </c:dLbls>
        <c:marker val="1"/>
        <c:smooth val="0"/>
        <c:axId val="137336704"/>
        <c:axId val="137338240"/>
      </c:lineChart>
      <c:catAx>
        <c:axId val="137336704"/>
        <c:scaling>
          <c:orientation val="minMax"/>
        </c:scaling>
        <c:delete val="1"/>
        <c:axPos val="b"/>
        <c:majorTickMark val="none"/>
        <c:minorTickMark val="none"/>
        <c:tickLblPos val="nextTo"/>
        <c:crossAx val="137338240"/>
        <c:crosses val="autoZero"/>
        <c:auto val="1"/>
        <c:lblAlgn val="ctr"/>
        <c:lblOffset val="100"/>
        <c:noMultiLvlLbl val="0"/>
      </c:catAx>
      <c:valAx>
        <c:axId val="137338240"/>
        <c:scaling>
          <c:orientation val="minMax"/>
        </c:scaling>
        <c:delete val="1"/>
        <c:axPos val="l"/>
        <c:numFmt formatCode="0" sourceLinked="1"/>
        <c:majorTickMark val="out"/>
        <c:minorTickMark val="none"/>
        <c:tickLblPos val="nextTo"/>
        <c:crossAx val="137336704"/>
        <c:crosses val="autoZero"/>
        <c:crossBetween val="between"/>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sz="quarter" idx="1"/>
          </p:nvPr>
        </p:nvSpPr>
        <p:spPr bwMode="auto">
          <a:xfrm>
            <a:off x="3850217"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ChangeArrowheads="1"/>
          </p:cNvSpPr>
          <p:nvPr>
            <p:ph type="ftr" sz="quarter" idx="2"/>
          </p:nvPr>
        </p:nvSpPr>
        <p:spPr bwMode="auto">
          <a:xfrm>
            <a:off x="0" y="948309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defRPr sz="1200"/>
            </a:lvl1pPr>
          </a:lstStyle>
          <a:p>
            <a:pPr>
              <a:defRPr/>
            </a:pPr>
            <a:endParaRPr lang="en-US"/>
          </a:p>
        </p:txBody>
      </p:sp>
      <p:sp>
        <p:nvSpPr>
          <p:cNvPr id="25605" name="Rectangle 5"/>
          <p:cNvSpPr>
            <a:spLocks noGrp="1" noChangeArrowheads="1"/>
          </p:cNvSpPr>
          <p:nvPr>
            <p:ph type="sldNum" sz="quarter" idx="3"/>
          </p:nvPr>
        </p:nvSpPr>
        <p:spPr bwMode="auto">
          <a:xfrm>
            <a:off x="3850217" y="948309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lgn="r">
              <a:defRPr sz="1200"/>
            </a:lvl1pPr>
          </a:lstStyle>
          <a:p>
            <a:pPr>
              <a:defRPr/>
            </a:pPr>
            <a:fld id="{5569AC57-721F-4840-B29E-2070452FFBF2}" type="slidenum">
              <a:rPr lang="en-US"/>
              <a:pPr>
                <a:defRPr/>
              </a:pPr>
              <a:t>‹Nr.›</a:t>
            </a:fld>
            <a:endParaRPr lang="en-US"/>
          </a:p>
        </p:txBody>
      </p:sp>
    </p:spTree>
    <p:extLst>
      <p:ext uri="{BB962C8B-B14F-4D97-AF65-F5344CB8AC3E}">
        <p14:creationId xmlns:p14="http://schemas.microsoft.com/office/powerpoint/2010/main" val="222427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48645" y="0"/>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01700" y="749300"/>
            <a:ext cx="4991100" cy="374332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79450" y="4741545"/>
            <a:ext cx="5435600" cy="449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81357"/>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48645" y="9481357"/>
            <a:ext cx="2944283" cy="499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806" tIns="45903" rIns="91806" bIns="45903" numCol="1" anchor="b" anchorCtr="0" compatLnSpc="1">
            <a:prstTxWarp prst="textNoShape">
              <a:avLst/>
            </a:prstTxWarp>
          </a:bodyPr>
          <a:lstStyle>
            <a:lvl1pPr algn="r">
              <a:defRPr sz="1200"/>
            </a:lvl1pPr>
          </a:lstStyle>
          <a:p>
            <a:pPr>
              <a:defRPr/>
            </a:pPr>
            <a:fld id="{904524DE-AB6B-4220-AD61-B664D070D6DD}" type="slidenum">
              <a:rPr lang="en-US"/>
              <a:pPr>
                <a:defRPr/>
              </a:pPr>
              <a:t>‹Nr.›</a:t>
            </a:fld>
            <a:endParaRPr lang="en-US"/>
          </a:p>
        </p:txBody>
      </p:sp>
    </p:spTree>
    <p:extLst>
      <p:ext uri="{BB962C8B-B14F-4D97-AF65-F5344CB8AC3E}">
        <p14:creationId xmlns:p14="http://schemas.microsoft.com/office/powerpoint/2010/main" val="56697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26A5A948-A293-40B9-A514-D1DA4AF96AD9}" type="slidenum">
              <a:rPr lang="en-US" smtClean="0"/>
              <a:pPr eaLnBrk="1" hangingPunct="1"/>
              <a:t>1</a:t>
            </a:fld>
            <a:endParaRPr lang="en-US"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10</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11</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12</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13</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14</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15</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16</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17</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18</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19</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20</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21</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22</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F4C16332-97A1-4518-968A-1A90DF1E3FFF}" type="slidenum">
              <a:rPr lang="en-US" smtClean="0"/>
              <a:pPr eaLnBrk="1" hangingPunct="1"/>
              <a:t>23</a:t>
            </a:fld>
            <a:endParaRPr lang="en-US" smtClean="0"/>
          </a:p>
        </p:txBody>
      </p:sp>
      <p:sp>
        <p:nvSpPr>
          <p:cNvPr id="15363" name="Rectangle 2"/>
          <p:cNvSpPr>
            <a:spLocks noGrp="1" noRot="1" noChangeAspect="1" noChangeArrowheads="1" noTextEdit="1"/>
          </p:cNvSpPr>
          <p:nvPr>
            <p:ph type="sldImg"/>
          </p:nvPr>
        </p:nvSpPr>
        <p:spPr>
          <a:ln/>
        </p:spPr>
      </p:sp>
      <p:sp>
        <p:nvSpPr>
          <p:cNvPr id="15364"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24</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25</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0F080495-408E-48D8-B863-959DB1ACB494}" type="slidenum">
              <a:rPr lang="en-US" smtClean="0"/>
              <a:pPr eaLnBrk="1" hangingPunct="1"/>
              <a:t>26</a:t>
            </a:fld>
            <a:endParaRPr lang="en-US" smtClean="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4B2379CB-34FD-40C6-89F1-EBAA0AEBEE00}" type="slidenum">
              <a:rPr lang="en-US" smtClean="0"/>
              <a:pPr eaLnBrk="1" hangingPunct="1"/>
              <a:t>27</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4B2379CB-34FD-40C6-89F1-EBAA0AEBEE00}" type="slidenum">
              <a:rPr lang="en-US" smtClean="0"/>
              <a:pPr eaLnBrk="1" hangingPunct="1"/>
              <a:t>28</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4B2379CB-34FD-40C6-89F1-EBAA0AEBEE00}" type="slidenum">
              <a:rPr lang="en-US" smtClean="0"/>
              <a:pPr eaLnBrk="1" hangingPunct="1"/>
              <a:t>29</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4B2379CB-34FD-40C6-89F1-EBAA0AEBEE00}" type="slidenum">
              <a:rPr lang="en-US" smtClean="0"/>
              <a:pPr eaLnBrk="1" hangingPunct="1"/>
              <a:t>30</a:t>
            </a:fld>
            <a:endParaRPr lang="en-US" smtClean="0"/>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8</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5922" indent="-286893" eaLnBrk="0" hangingPunct="0">
              <a:defRPr>
                <a:solidFill>
                  <a:schemeClr val="tx1"/>
                </a:solidFill>
                <a:latin typeface="Arial" charset="0"/>
              </a:defRPr>
            </a:lvl2pPr>
            <a:lvl3pPr marL="1147572" indent="-229514" eaLnBrk="0" hangingPunct="0">
              <a:defRPr>
                <a:solidFill>
                  <a:schemeClr val="tx1"/>
                </a:solidFill>
                <a:latin typeface="Arial" charset="0"/>
              </a:defRPr>
            </a:lvl3pPr>
            <a:lvl4pPr marL="1606601" indent="-229514" eaLnBrk="0" hangingPunct="0">
              <a:defRPr>
                <a:solidFill>
                  <a:schemeClr val="tx1"/>
                </a:solidFill>
                <a:latin typeface="Arial" charset="0"/>
              </a:defRPr>
            </a:lvl4pPr>
            <a:lvl5pPr marL="2065630" indent="-229514" eaLnBrk="0" hangingPunct="0">
              <a:defRPr>
                <a:solidFill>
                  <a:schemeClr val="tx1"/>
                </a:solidFill>
                <a:latin typeface="Arial" charset="0"/>
              </a:defRPr>
            </a:lvl5pPr>
            <a:lvl6pPr marL="2524658" indent="-229514" eaLnBrk="0" fontAlgn="base" hangingPunct="0">
              <a:spcBef>
                <a:spcPct val="0"/>
              </a:spcBef>
              <a:spcAft>
                <a:spcPct val="0"/>
              </a:spcAft>
              <a:defRPr>
                <a:solidFill>
                  <a:schemeClr val="tx1"/>
                </a:solidFill>
                <a:latin typeface="Arial" charset="0"/>
              </a:defRPr>
            </a:lvl6pPr>
            <a:lvl7pPr marL="2983687" indent="-229514" eaLnBrk="0" fontAlgn="base" hangingPunct="0">
              <a:spcBef>
                <a:spcPct val="0"/>
              </a:spcBef>
              <a:spcAft>
                <a:spcPct val="0"/>
              </a:spcAft>
              <a:defRPr>
                <a:solidFill>
                  <a:schemeClr val="tx1"/>
                </a:solidFill>
                <a:latin typeface="Arial" charset="0"/>
              </a:defRPr>
            </a:lvl7pPr>
            <a:lvl8pPr marL="3442716" indent="-229514" eaLnBrk="0" fontAlgn="base" hangingPunct="0">
              <a:spcBef>
                <a:spcPct val="0"/>
              </a:spcBef>
              <a:spcAft>
                <a:spcPct val="0"/>
              </a:spcAft>
              <a:defRPr>
                <a:solidFill>
                  <a:schemeClr val="tx1"/>
                </a:solidFill>
                <a:latin typeface="Arial" charset="0"/>
              </a:defRPr>
            </a:lvl8pPr>
            <a:lvl9pPr marL="3901745" indent="-229514" eaLnBrk="0" fontAlgn="base" hangingPunct="0">
              <a:spcBef>
                <a:spcPct val="0"/>
              </a:spcBef>
              <a:spcAft>
                <a:spcPct val="0"/>
              </a:spcAft>
              <a:defRPr>
                <a:solidFill>
                  <a:schemeClr val="tx1"/>
                </a:solidFill>
                <a:latin typeface="Arial" charset="0"/>
              </a:defRPr>
            </a:lvl9pPr>
          </a:lstStyle>
          <a:p>
            <a:pPr eaLnBrk="1" hangingPunct="1"/>
            <a:fld id="{9724631B-C51A-411F-AE59-4BC3545FAF81}" type="slidenum">
              <a:rPr lang="en-US" smtClean="0"/>
              <a:pPr eaLnBrk="1" hangingPunct="1"/>
              <a:t>9</a:t>
            </a:fld>
            <a:endParaRPr lang="en-US" smtClean="0"/>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7525"/>
            <a:ext cx="1841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4095CB1-C58F-4C3E-A86A-F3EC73439A92}" type="slidenum">
              <a:rPr lang="en-US"/>
              <a:pPr>
                <a:defRPr/>
              </a:pPr>
              <a:t>‹Nr.›</a:t>
            </a:fld>
            <a:endParaRPr lang="en-US"/>
          </a:p>
        </p:txBody>
      </p:sp>
    </p:spTree>
    <p:extLst>
      <p:ext uri="{BB962C8B-B14F-4D97-AF65-F5344CB8AC3E}">
        <p14:creationId xmlns:p14="http://schemas.microsoft.com/office/powerpoint/2010/main" val="25973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D4F63-3F8D-4B4B-9C38-5EC540193B1F}" type="slidenum">
              <a:rPr lang="en-US"/>
              <a:pPr>
                <a:defRPr/>
              </a:pPr>
              <a:t>‹Nr.›</a:t>
            </a:fld>
            <a:endParaRPr lang="en-US"/>
          </a:p>
        </p:txBody>
      </p:sp>
    </p:spTree>
    <p:extLst>
      <p:ext uri="{BB962C8B-B14F-4D97-AF65-F5344CB8AC3E}">
        <p14:creationId xmlns:p14="http://schemas.microsoft.com/office/powerpoint/2010/main" val="376093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4492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4492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2F4960-1A9A-464E-9CED-8C1FC98AE7E8}" type="slidenum">
              <a:rPr lang="en-US"/>
              <a:pPr>
                <a:defRPr/>
              </a:pPr>
              <a:t>‹Nr.›</a:t>
            </a:fld>
            <a:endParaRPr lang="en-US"/>
          </a:p>
        </p:txBody>
      </p:sp>
    </p:spTree>
    <p:extLst>
      <p:ext uri="{BB962C8B-B14F-4D97-AF65-F5344CB8AC3E}">
        <p14:creationId xmlns:p14="http://schemas.microsoft.com/office/powerpoint/2010/main" val="220575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Diagrammplatzhalter 2"/>
          <p:cNvSpPr>
            <a:spLocks noGrp="1"/>
          </p:cNvSpPr>
          <p:nvPr>
            <p:ph type="chart" idx="1"/>
          </p:nvPr>
        </p:nvSpPr>
        <p:spPr>
          <a:xfrm>
            <a:off x="457200" y="1066801"/>
            <a:ext cx="8229600" cy="3700463"/>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C7023-01DF-440C-A736-3D4CBBE09505}" type="slidenum">
              <a:rPr lang="en-US"/>
              <a:pPr>
                <a:defRPr/>
              </a:pPr>
              <a:t>‹Nr.›</a:t>
            </a:fld>
            <a:endParaRPr lang="en-US"/>
          </a:p>
        </p:txBody>
      </p:sp>
    </p:spTree>
    <p:extLst>
      <p:ext uri="{BB962C8B-B14F-4D97-AF65-F5344CB8AC3E}">
        <p14:creationId xmlns:p14="http://schemas.microsoft.com/office/powerpoint/2010/main" val="409965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D6D7D2-205D-4F6F-BF64-C106C8FFF2E6}" type="slidenum">
              <a:rPr lang="en-US"/>
              <a:pPr>
                <a:defRPr/>
              </a:pPr>
              <a:t>‹Nr.›</a:t>
            </a:fld>
            <a:endParaRPr lang="en-US"/>
          </a:p>
        </p:txBody>
      </p:sp>
    </p:spTree>
    <p:extLst>
      <p:ext uri="{BB962C8B-B14F-4D97-AF65-F5344CB8AC3E}">
        <p14:creationId xmlns:p14="http://schemas.microsoft.com/office/powerpoint/2010/main" val="420569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5205E4-DCC3-4739-B008-BDBA88F339EE}" type="slidenum">
              <a:rPr lang="en-US"/>
              <a:pPr>
                <a:defRPr/>
              </a:pPr>
              <a:t>‹Nr.›</a:t>
            </a:fld>
            <a:endParaRPr lang="en-US"/>
          </a:p>
        </p:txBody>
      </p:sp>
    </p:spTree>
    <p:extLst>
      <p:ext uri="{BB962C8B-B14F-4D97-AF65-F5344CB8AC3E}">
        <p14:creationId xmlns:p14="http://schemas.microsoft.com/office/powerpoint/2010/main" val="323914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E40D12-E17A-4113-BD19-A0E054D949FB}" type="slidenum">
              <a:rPr lang="en-US"/>
              <a:pPr>
                <a:defRPr/>
              </a:pPr>
              <a:t>‹Nr.›</a:t>
            </a:fld>
            <a:endParaRPr lang="en-US"/>
          </a:p>
        </p:txBody>
      </p:sp>
    </p:spTree>
    <p:extLst>
      <p:ext uri="{BB962C8B-B14F-4D97-AF65-F5344CB8AC3E}">
        <p14:creationId xmlns:p14="http://schemas.microsoft.com/office/powerpoint/2010/main" val="214008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1725B-3612-4F0D-9001-E4464D82A955}" type="slidenum">
              <a:rPr lang="en-US"/>
              <a:pPr>
                <a:defRPr/>
              </a:pPr>
              <a:t>‹Nr.›</a:t>
            </a:fld>
            <a:endParaRPr lang="en-US"/>
          </a:p>
        </p:txBody>
      </p:sp>
    </p:spTree>
    <p:extLst>
      <p:ext uri="{BB962C8B-B14F-4D97-AF65-F5344CB8AC3E}">
        <p14:creationId xmlns:p14="http://schemas.microsoft.com/office/powerpoint/2010/main" val="327887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00A85D-79FA-46D8-BCF5-CF576626D195}" type="slidenum">
              <a:rPr lang="en-US"/>
              <a:pPr>
                <a:defRPr/>
              </a:pPr>
              <a:t>‹Nr.›</a:t>
            </a:fld>
            <a:endParaRPr lang="en-US"/>
          </a:p>
        </p:txBody>
      </p:sp>
    </p:spTree>
    <p:extLst>
      <p:ext uri="{BB962C8B-B14F-4D97-AF65-F5344CB8AC3E}">
        <p14:creationId xmlns:p14="http://schemas.microsoft.com/office/powerpoint/2010/main" val="20232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7B02EE-D26E-4079-8E87-FE1D686AC72D}" type="slidenum">
              <a:rPr lang="en-US"/>
              <a:pPr>
                <a:defRPr/>
              </a:pPr>
              <a:t>‹Nr.›</a:t>
            </a:fld>
            <a:endParaRPr lang="en-US"/>
          </a:p>
        </p:txBody>
      </p:sp>
    </p:spTree>
    <p:extLst>
      <p:ext uri="{BB962C8B-B14F-4D97-AF65-F5344CB8AC3E}">
        <p14:creationId xmlns:p14="http://schemas.microsoft.com/office/powerpoint/2010/main" val="128946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578ADF-5B23-483F-8C01-14B8BC613216}" type="slidenum">
              <a:rPr lang="en-US"/>
              <a:pPr>
                <a:defRPr/>
              </a:pPr>
              <a:t>‹Nr.›</a:t>
            </a:fld>
            <a:endParaRPr lang="en-US"/>
          </a:p>
        </p:txBody>
      </p:sp>
    </p:spTree>
    <p:extLst>
      <p:ext uri="{BB962C8B-B14F-4D97-AF65-F5344CB8AC3E}">
        <p14:creationId xmlns:p14="http://schemas.microsoft.com/office/powerpoint/2010/main" val="78235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6A3B2C-1C8E-428C-B3CC-26C6DEE7714D}" type="slidenum">
              <a:rPr lang="en-US"/>
              <a:pPr>
                <a:defRPr/>
              </a:pPr>
              <a:t>‹Nr.›</a:t>
            </a:fld>
            <a:endParaRPr lang="en-US"/>
          </a:p>
        </p:txBody>
      </p:sp>
    </p:spTree>
    <p:extLst>
      <p:ext uri="{BB962C8B-B14F-4D97-AF65-F5344CB8AC3E}">
        <p14:creationId xmlns:p14="http://schemas.microsoft.com/office/powerpoint/2010/main" val="130723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B0744A-F253-42CB-80FD-1B767E3FF160}" type="slidenum">
              <a:rPr lang="en-US"/>
              <a:pPr>
                <a:defRPr/>
              </a:pPr>
              <a:t>‹Nr.›</a:t>
            </a:fld>
            <a:endParaRPr lang="en-US"/>
          </a:p>
        </p:txBody>
      </p:sp>
    </p:spTree>
    <p:extLst>
      <p:ext uri="{BB962C8B-B14F-4D97-AF65-F5344CB8AC3E}">
        <p14:creationId xmlns:p14="http://schemas.microsoft.com/office/powerpoint/2010/main" val="15572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7B471E-EB15-4E2C-80AF-424B2C0504A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8" Type="http://schemas.openxmlformats.org/officeDocument/2006/relationships/chart" Target="../charts/chart3.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openxmlformats.org/officeDocument/2006/relationships/chart" Target="../charts/chart1.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8" Type="http://schemas.openxmlformats.org/officeDocument/2006/relationships/chart" Target="../charts/chart2.xml"/><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3079"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3080"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03"/>
          <p:cNvSpPr txBox="1">
            <a:spLocks noChangeArrowheads="1"/>
          </p:cNvSpPr>
          <p:nvPr/>
        </p:nvSpPr>
        <p:spPr bwMode="auto">
          <a:xfrm>
            <a:off x="533400" y="1509713"/>
            <a:ext cx="7924800"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4400">
                <a:solidFill>
                  <a:schemeClr val="tx2"/>
                </a:solidFill>
              </a:rPr>
              <a:t>Das Sanktionensystem nach der FinStrG-Novelle </a:t>
            </a:r>
            <a:r>
              <a:rPr lang="de-DE" sz="4400" smtClean="0">
                <a:solidFill>
                  <a:schemeClr val="tx2"/>
                </a:solidFill>
              </a:rPr>
              <a:t>2010</a:t>
            </a:r>
          </a:p>
          <a:p>
            <a:r>
              <a:rPr lang="de-DE" sz="1400" smtClean="0">
                <a:solidFill>
                  <a:schemeClr val="tx2"/>
                </a:solidFill>
              </a:rPr>
              <a:t>Finanstrafrechtliche Tagung Linz 2012 </a:t>
            </a:r>
            <a:endParaRPr lang="en-US" sz="1400">
              <a:solidFill>
                <a:schemeClr val="tx2"/>
              </a:solidFill>
            </a:endParaRPr>
          </a:p>
        </p:txBody>
      </p:sp>
      <p:sp>
        <p:nvSpPr>
          <p:cNvPr id="3082"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3083" name="Text Box 110"/>
          <p:cNvSpPr txBox="1">
            <a:spLocks noChangeArrowheads="1"/>
          </p:cNvSpPr>
          <p:nvPr/>
        </p:nvSpPr>
        <p:spPr bwMode="auto">
          <a:xfrm rot="5400000">
            <a:off x="4194969" y="4229894"/>
            <a:ext cx="20955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a:t>Univ.-Prof. Dr. </a:t>
            </a:r>
            <a:r>
              <a:rPr lang="en-US" sz="2200" smtClean="0"/>
              <a:t>Andreas Scheil</a:t>
            </a:r>
            <a:endParaRPr lang="en-US" sz="220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b="1" smtClean="0"/>
              <a:t>3. Ersatzfreiheitsstrafe, gemeinnützige Leistungen, elektronisch überwachter Hausarrest - Strafgerichte und Finanzstrafbehörden</a:t>
            </a:r>
            <a:endParaRPr lang="en-US" sz="2000" b="1"/>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09</a:t>
            </a:r>
            <a:endParaRPr lang="en-US"/>
          </a:p>
        </p:txBody>
      </p:sp>
      <p:sp>
        <p:nvSpPr>
          <p:cNvPr id="10"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1999 - 2011</a:t>
            </a:r>
          </a:p>
        </p:txBody>
      </p:sp>
      <p:graphicFrame>
        <p:nvGraphicFramePr>
          <p:cNvPr id="3" name="Tabelle 2"/>
          <p:cNvGraphicFramePr>
            <a:graphicFrameLocks noGrp="1"/>
          </p:cNvGraphicFramePr>
          <p:nvPr>
            <p:extLst>
              <p:ext uri="{D42A27DB-BD31-4B8C-83A1-F6EECF244321}">
                <p14:modId xmlns:p14="http://schemas.microsoft.com/office/powerpoint/2010/main" val="3674636641"/>
              </p:ext>
            </p:extLst>
          </p:nvPr>
        </p:nvGraphicFramePr>
        <p:xfrm>
          <a:off x="1106091" y="2168860"/>
          <a:ext cx="7092788" cy="3539566"/>
        </p:xfrm>
        <a:graphic>
          <a:graphicData uri="http://schemas.openxmlformats.org/drawingml/2006/table">
            <a:tbl>
              <a:tblPr>
                <a:tableStyleId>{5C22544A-7EE6-4342-B048-85BDC9FD1C3A}</a:tableStyleId>
              </a:tblPr>
              <a:tblGrid>
                <a:gridCol w="2111527"/>
                <a:gridCol w="830210"/>
                <a:gridCol w="830210"/>
                <a:gridCol w="830210"/>
                <a:gridCol w="830210"/>
                <a:gridCol w="830210"/>
                <a:gridCol w="830211"/>
              </a:tblGrid>
              <a:tr h="151951">
                <a:tc>
                  <a:txBody>
                    <a:bodyPr/>
                    <a:lstStyle/>
                    <a:p>
                      <a:pPr algn="l" fontAlgn="b"/>
                      <a:endParaRPr lang="de-AT" sz="900" b="0" i="0" u="none" strike="noStrike">
                        <a:effectLst/>
                        <a:latin typeface="Arial"/>
                      </a:endParaRPr>
                    </a:p>
                  </a:txBody>
                  <a:tcPr marL="8938" marR="8938" marT="8938" marB="0" anchor="b"/>
                </a:tc>
                <a:tc>
                  <a:txBody>
                    <a:bodyPr/>
                    <a:lstStyle/>
                    <a:p>
                      <a:pPr algn="r" fontAlgn="b"/>
                      <a:r>
                        <a:rPr lang="de-AT" sz="900" b="1" u="none" strike="noStrike">
                          <a:effectLst/>
                        </a:rPr>
                        <a:t>2006</a:t>
                      </a:r>
                      <a:endParaRPr lang="de-AT" sz="900" b="1" i="0" u="none" strike="noStrike">
                        <a:effectLst/>
                        <a:latin typeface="Arial"/>
                      </a:endParaRPr>
                    </a:p>
                  </a:txBody>
                  <a:tcPr marL="8938" marR="8938" marT="8938" marB="0" anchor="b"/>
                </a:tc>
                <a:tc>
                  <a:txBody>
                    <a:bodyPr/>
                    <a:lstStyle/>
                    <a:p>
                      <a:pPr algn="r" fontAlgn="b"/>
                      <a:r>
                        <a:rPr lang="de-AT" sz="900" b="1" u="none" strike="noStrike">
                          <a:effectLst/>
                        </a:rPr>
                        <a:t>2007</a:t>
                      </a:r>
                      <a:endParaRPr lang="de-AT" sz="900" b="1" i="0" u="none" strike="noStrike">
                        <a:effectLst/>
                        <a:latin typeface="Arial"/>
                      </a:endParaRPr>
                    </a:p>
                  </a:txBody>
                  <a:tcPr marL="8938" marR="8938" marT="8938" marB="0" anchor="b"/>
                </a:tc>
                <a:tc>
                  <a:txBody>
                    <a:bodyPr/>
                    <a:lstStyle/>
                    <a:p>
                      <a:pPr algn="r" fontAlgn="b"/>
                      <a:r>
                        <a:rPr lang="de-AT" sz="900" b="1" u="none" strike="noStrike">
                          <a:effectLst/>
                        </a:rPr>
                        <a:t>2008</a:t>
                      </a:r>
                      <a:endParaRPr lang="de-AT" sz="900" b="1" i="0" u="none" strike="noStrike">
                        <a:effectLst/>
                        <a:latin typeface="Arial"/>
                      </a:endParaRPr>
                    </a:p>
                  </a:txBody>
                  <a:tcPr marL="8938" marR="8938" marT="8938" marB="0" anchor="b"/>
                </a:tc>
                <a:tc>
                  <a:txBody>
                    <a:bodyPr/>
                    <a:lstStyle/>
                    <a:p>
                      <a:pPr algn="r" fontAlgn="b"/>
                      <a:r>
                        <a:rPr lang="de-AT" sz="900" b="1" u="none" strike="noStrike">
                          <a:effectLst/>
                        </a:rPr>
                        <a:t>2009</a:t>
                      </a:r>
                      <a:endParaRPr lang="de-AT" sz="900" b="1" i="0" u="none" strike="noStrike">
                        <a:effectLst/>
                        <a:latin typeface="Arial"/>
                      </a:endParaRPr>
                    </a:p>
                  </a:txBody>
                  <a:tcPr marL="8938" marR="8938" marT="8938" marB="0" anchor="b"/>
                </a:tc>
                <a:tc>
                  <a:txBody>
                    <a:bodyPr/>
                    <a:lstStyle/>
                    <a:p>
                      <a:pPr algn="r" fontAlgn="b"/>
                      <a:r>
                        <a:rPr lang="de-AT" sz="900" b="1" u="none" strike="noStrike">
                          <a:effectLst/>
                        </a:rPr>
                        <a:t>2010</a:t>
                      </a:r>
                      <a:endParaRPr lang="de-AT" sz="900" b="1" i="0" u="none" strike="noStrike">
                        <a:effectLst/>
                        <a:latin typeface="Arial"/>
                      </a:endParaRPr>
                    </a:p>
                  </a:txBody>
                  <a:tcPr marL="8938" marR="8938" marT="8938" marB="0" anchor="b"/>
                </a:tc>
                <a:tc>
                  <a:txBody>
                    <a:bodyPr/>
                    <a:lstStyle/>
                    <a:p>
                      <a:pPr algn="r" fontAlgn="b"/>
                      <a:r>
                        <a:rPr lang="de-AT" sz="900" b="1" u="none" strike="noStrike">
                          <a:effectLst/>
                        </a:rPr>
                        <a:t>2011</a:t>
                      </a:r>
                      <a:endParaRPr lang="de-AT" sz="900" b="1" i="0" u="none" strike="noStrike">
                        <a:effectLst/>
                        <a:latin typeface="Arial"/>
                      </a:endParaRPr>
                    </a:p>
                  </a:txBody>
                  <a:tcPr marL="8938" marR="8938" marT="8938" marB="0" anchor="b"/>
                </a:tc>
              </a:tr>
              <a:tr h="151951">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1" i="0" u="none" strike="noStrike">
                        <a:effectLst/>
                        <a:latin typeface="Arial"/>
                      </a:endParaRPr>
                    </a:p>
                  </a:txBody>
                  <a:tcPr marL="8938" marR="8938" marT="8938" marB="0" anchor="b"/>
                </a:tc>
                <a:tc>
                  <a:txBody>
                    <a:bodyPr/>
                    <a:lstStyle/>
                    <a:p>
                      <a:pPr algn="l" fontAlgn="b"/>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r>
              <a:tr h="160890">
                <a:tc>
                  <a:txBody>
                    <a:bodyPr/>
                    <a:lstStyle/>
                    <a:p>
                      <a:pPr algn="l" fontAlgn="b"/>
                      <a:r>
                        <a:rPr lang="de-AT" sz="900" b="1" u="none" strike="noStrike" smtClean="0">
                          <a:effectLst/>
                        </a:rPr>
                        <a:t>Ersatzfreiheitsstrafe (Justizanstalten)</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471</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516</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522</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502</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455</a:t>
                      </a:r>
                      <a:endParaRPr lang="de-AT" sz="900" b="1" i="0" u="none" strike="noStrike">
                        <a:effectLst/>
                        <a:latin typeface="Arial"/>
                      </a:endParaRPr>
                    </a:p>
                  </a:txBody>
                  <a:tcPr marL="8938" marR="8938" marT="8938" marB="0" anchor="b">
                    <a:solidFill>
                      <a:srgbClr val="FFFF66"/>
                    </a:solidFill>
                  </a:tcPr>
                </a:tc>
                <a:tc>
                  <a:txBody>
                    <a:bodyPr/>
                    <a:lstStyle/>
                    <a:p>
                      <a:pPr algn="r" fontAlgn="b"/>
                      <a:r>
                        <a:rPr lang="de-AT" sz="900" b="1" u="none" strike="noStrike">
                          <a:effectLst/>
                        </a:rPr>
                        <a:t>475</a:t>
                      </a:r>
                      <a:endParaRPr lang="de-AT" sz="900" b="1" i="0" u="none" strike="noStrike">
                        <a:effectLst/>
                        <a:latin typeface="Arial"/>
                      </a:endParaRPr>
                    </a:p>
                  </a:txBody>
                  <a:tcPr marL="8938" marR="8938" marT="8938" marB="0" anchor="b">
                    <a:solidFill>
                      <a:srgbClr val="FFFF66"/>
                    </a:solidFill>
                  </a:tcPr>
                </a:tc>
              </a:tr>
              <a:tr h="151951">
                <a:tc>
                  <a:txBody>
                    <a:bodyPr/>
                    <a:lstStyle/>
                    <a:p>
                      <a:pPr algn="l" fontAlgn="b"/>
                      <a:r>
                        <a:rPr lang="de-AT" sz="900" u="none" strike="noStrike">
                          <a:effectLst/>
                        </a:rPr>
                        <a:t>Hafttage insgesamt</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11.122</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11.748</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10.859</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8.922</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7.152</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8.870</a:t>
                      </a:r>
                      <a:endParaRPr lang="de-AT" sz="900" b="0" i="0" u="none" strike="noStrike">
                        <a:effectLst/>
                        <a:latin typeface="Arial"/>
                      </a:endParaRPr>
                    </a:p>
                  </a:txBody>
                  <a:tcPr marL="8938" marR="8938" marT="8938" marB="0" anchor="b"/>
                </a:tc>
              </a:tr>
              <a:tr h="151951">
                <a:tc>
                  <a:txBody>
                    <a:bodyPr/>
                    <a:lstStyle/>
                    <a:p>
                      <a:pPr algn="l" fontAlgn="b"/>
                      <a:r>
                        <a:rPr lang="de-AT" sz="900" u="none" strike="noStrike">
                          <a:effectLst/>
                        </a:rPr>
                        <a:t>Kosten 100 € / Tag</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1.112.200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1.174.800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1.085.900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892.200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715.200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887.000</a:t>
                      </a:r>
                      <a:endParaRPr lang="de-AT" sz="900" b="0" i="0" u="none" strike="noStrike">
                        <a:effectLst/>
                        <a:latin typeface="Arial"/>
                      </a:endParaRPr>
                    </a:p>
                  </a:txBody>
                  <a:tcPr marL="8938" marR="8938" marT="8938" marB="0" anchor="b"/>
                </a:tc>
              </a:tr>
              <a:tr h="151951">
                <a:tc>
                  <a:txBody>
                    <a:bodyPr/>
                    <a:lstStyle/>
                    <a:p>
                      <a:pPr algn="l" fontAlgn="b"/>
                      <a:r>
                        <a:rPr lang="de-AT" sz="900" b="1" u="none" strike="noStrike">
                          <a:effectLst/>
                        </a:rPr>
                        <a:t>verwaltungsbeh. FinStrR</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402</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450</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480</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467</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438</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a:effectLst/>
                        </a:rPr>
                        <a:t>447</a:t>
                      </a:r>
                      <a:endParaRPr lang="de-AT" sz="900" b="1" i="0" u="none" strike="noStrike">
                        <a:effectLst/>
                        <a:latin typeface="Arial"/>
                      </a:endParaRPr>
                    </a:p>
                  </a:txBody>
                  <a:tcPr marL="8938" marR="8938" marT="8938" marB="0" anchor="b">
                    <a:solidFill>
                      <a:schemeClr val="tx2">
                        <a:lumMod val="20000"/>
                        <a:lumOff val="80000"/>
                      </a:schemeClr>
                    </a:solidFill>
                  </a:tcPr>
                </a:tc>
              </a:tr>
              <a:tr h="178766">
                <a:tc>
                  <a:txBody>
                    <a:bodyPr/>
                    <a:lstStyle/>
                    <a:p>
                      <a:pPr algn="l" fontAlgn="b"/>
                      <a:r>
                        <a:rPr lang="de-AT" sz="900" u="none" strike="noStrike">
                          <a:effectLst/>
                        </a:rPr>
                        <a:t>Hafttage</a:t>
                      </a:r>
                      <a:endParaRPr lang="de-AT" sz="900" b="1" i="0" u="none" strike="noStrike">
                        <a:effectLst/>
                        <a:latin typeface="Arial"/>
                      </a:endParaRPr>
                    </a:p>
                  </a:txBody>
                  <a:tcPr marL="8938" marR="8938" marT="8938" marB="0" anchor="b"/>
                </a:tc>
                <a:tc>
                  <a:txBody>
                    <a:bodyPr/>
                    <a:lstStyle/>
                    <a:p>
                      <a:pPr marL="0" marR="0" indent="0" algn="r" defTabSz="914400" rtl="0" eaLnBrk="1" fontAlgn="b" latinLnBrk="0" hangingPunct="1">
                        <a:lnSpc>
                          <a:spcPct val="100000"/>
                        </a:lnSpc>
                        <a:spcBef>
                          <a:spcPts val="0"/>
                        </a:spcBef>
                        <a:spcAft>
                          <a:spcPts val="0"/>
                        </a:spcAft>
                        <a:buClrTx/>
                        <a:buSzTx/>
                        <a:buFontTx/>
                        <a:buNone/>
                        <a:tabLst/>
                        <a:defRPr/>
                      </a:pPr>
                      <a:r>
                        <a:rPr lang="de-AT" sz="900" u="none" strike="noStrike" smtClean="0">
                          <a:effectLst/>
                        </a:rPr>
                        <a:t>6.057</a:t>
                      </a:r>
                      <a:endParaRPr lang="de-AT" sz="900" b="0" i="0" u="none" strike="noStrike" smtClean="0">
                        <a:effectLst/>
                        <a:latin typeface="+mn-lt"/>
                      </a:endParaRPr>
                    </a:p>
                  </a:txBody>
                  <a:tcPr marL="8938" marR="8938" marT="8938" marB="0" anchor="b"/>
                </a:tc>
                <a:tc>
                  <a:txBody>
                    <a:bodyPr/>
                    <a:lstStyle/>
                    <a:p>
                      <a:pPr marL="0" algn="r" defTabSz="914400" rtl="0" eaLnBrk="1" fontAlgn="b" latinLnBrk="0" hangingPunct="1"/>
                      <a:r>
                        <a:rPr lang="de-AT" sz="900" u="none" strike="noStrike" kern="1200" smtClean="0">
                          <a:solidFill>
                            <a:schemeClr val="dk1"/>
                          </a:solidFill>
                          <a:effectLst/>
                          <a:latin typeface="+mn-lt"/>
                          <a:ea typeface="+mn-ea"/>
                          <a:cs typeface="+mn-cs"/>
                        </a:rPr>
                        <a:t>7.318</a:t>
                      </a:r>
                      <a:endParaRPr lang="de-AT" sz="900" u="none" strike="noStrike" kern="1200">
                        <a:solidFill>
                          <a:schemeClr val="dk1"/>
                        </a:solidFill>
                        <a:effectLst/>
                        <a:latin typeface="+mn-lt"/>
                        <a:ea typeface="+mn-ea"/>
                        <a:cs typeface="+mn-cs"/>
                      </a:endParaRPr>
                    </a:p>
                  </a:txBody>
                  <a:tcPr marL="8938" marR="8938" marT="8938" marB="0" anchor="b"/>
                </a:tc>
                <a:tc>
                  <a:txBody>
                    <a:bodyPr/>
                    <a:lstStyle/>
                    <a:p>
                      <a:pPr marL="0" algn="r" defTabSz="914400" rtl="0" eaLnBrk="1" fontAlgn="b" latinLnBrk="0" hangingPunct="1"/>
                      <a:r>
                        <a:rPr lang="de-AT" sz="900" u="none" strike="noStrike" kern="1200" smtClean="0">
                          <a:solidFill>
                            <a:schemeClr val="dk1"/>
                          </a:solidFill>
                          <a:effectLst/>
                          <a:latin typeface="+mn-lt"/>
                          <a:ea typeface="+mn-ea"/>
                          <a:cs typeface="+mn-cs"/>
                        </a:rPr>
                        <a:t>7.535</a:t>
                      </a:r>
                      <a:endParaRPr lang="de-AT" sz="900" u="none" strike="noStrike" kern="1200">
                        <a:solidFill>
                          <a:schemeClr val="dk1"/>
                        </a:solidFill>
                        <a:effectLst/>
                        <a:latin typeface="+mn-lt"/>
                        <a:ea typeface="+mn-ea"/>
                        <a:cs typeface="+mn-cs"/>
                      </a:endParaRPr>
                    </a:p>
                  </a:txBody>
                  <a:tcPr marL="8938" marR="8938" marT="8938" marB="0" anchor="b"/>
                </a:tc>
                <a:tc>
                  <a:txBody>
                    <a:bodyPr/>
                    <a:lstStyle/>
                    <a:p>
                      <a:pPr marL="0" algn="r" defTabSz="914400" rtl="0" eaLnBrk="1" fontAlgn="b" latinLnBrk="0" hangingPunct="1"/>
                      <a:r>
                        <a:rPr lang="de-AT" sz="900" u="none" strike="noStrike" kern="1200" smtClean="0">
                          <a:solidFill>
                            <a:schemeClr val="dk1"/>
                          </a:solidFill>
                          <a:effectLst/>
                          <a:latin typeface="+mn-lt"/>
                          <a:ea typeface="+mn-ea"/>
                          <a:cs typeface="+mn-cs"/>
                        </a:rPr>
                        <a:t>6.671</a:t>
                      </a:r>
                      <a:endParaRPr lang="de-AT" sz="900" u="none" strike="noStrike" kern="1200">
                        <a:solidFill>
                          <a:schemeClr val="dk1"/>
                        </a:solidFill>
                        <a:effectLst/>
                        <a:latin typeface="+mn-lt"/>
                        <a:ea typeface="+mn-ea"/>
                        <a:cs typeface="+mn-cs"/>
                      </a:endParaRPr>
                    </a:p>
                  </a:txBody>
                  <a:tcPr marL="8938" marR="8938" marT="8938" marB="0" anchor="b"/>
                </a:tc>
                <a:tc>
                  <a:txBody>
                    <a:bodyPr/>
                    <a:lstStyle/>
                    <a:p>
                      <a:pPr marL="0" algn="r" defTabSz="914400" rtl="0" eaLnBrk="1" fontAlgn="b" latinLnBrk="0" hangingPunct="1"/>
                      <a:r>
                        <a:rPr lang="de-AT" sz="900" u="none" strike="noStrike" kern="1200" smtClean="0">
                          <a:solidFill>
                            <a:schemeClr val="dk1"/>
                          </a:solidFill>
                          <a:effectLst/>
                          <a:latin typeface="+mn-lt"/>
                          <a:ea typeface="+mn-ea"/>
                          <a:cs typeface="+mn-cs"/>
                        </a:rPr>
                        <a:t>6.067</a:t>
                      </a:r>
                      <a:endParaRPr lang="de-AT" sz="900" u="none" strike="noStrike" kern="1200">
                        <a:solidFill>
                          <a:schemeClr val="dk1"/>
                        </a:solidFill>
                        <a:effectLst/>
                        <a:latin typeface="+mn-lt"/>
                        <a:ea typeface="+mn-ea"/>
                        <a:cs typeface="+mn-cs"/>
                      </a:endParaRPr>
                    </a:p>
                  </a:txBody>
                  <a:tcPr marL="8938" marR="8938" marT="8938" marB="0" anchor="b"/>
                </a:tc>
                <a:tc>
                  <a:txBody>
                    <a:bodyPr/>
                    <a:lstStyle/>
                    <a:p>
                      <a:pPr marL="0" algn="r" defTabSz="914400" rtl="0" eaLnBrk="1" fontAlgn="b" latinLnBrk="0" hangingPunct="1"/>
                      <a:r>
                        <a:rPr lang="de-AT" sz="900" u="none" strike="noStrike" kern="1200" smtClean="0">
                          <a:solidFill>
                            <a:schemeClr val="dk1"/>
                          </a:solidFill>
                          <a:effectLst/>
                          <a:latin typeface="+mn-lt"/>
                          <a:ea typeface="+mn-ea"/>
                          <a:cs typeface="+mn-cs"/>
                        </a:rPr>
                        <a:t>6.569</a:t>
                      </a:r>
                      <a:endParaRPr lang="de-AT" sz="900" u="none" strike="noStrike" kern="1200">
                        <a:solidFill>
                          <a:schemeClr val="dk1"/>
                        </a:solidFill>
                        <a:effectLst/>
                        <a:latin typeface="+mn-lt"/>
                        <a:ea typeface="+mn-ea"/>
                        <a:cs typeface="+mn-cs"/>
                      </a:endParaRPr>
                    </a:p>
                  </a:txBody>
                  <a:tcPr marL="8938" marR="8938" marT="8938" marB="0" anchor="b"/>
                </a:tc>
              </a:tr>
              <a:tr h="151951">
                <a:tc>
                  <a:txBody>
                    <a:bodyPr/>
                    <a:lstStyle/>
                    <a:p>
                      <a:pPr algn="l" fontAlgn="b"/>
                      <a:r>
                        <a:rPr lang="de-AT" sz="900" u="none" strike="noStrike">
                          <a:effectLst/>
                        </a:rPr>
                        <a:t>durchschnittl. Dauer EFS</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15</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16</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16</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14</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14</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15</a:t>
                      </a:r>
                      <a:endParaRPr lang="de-AT" sz="900" b="0" i="0" u="none" strike="noStrike">
                        <a:effectLst/>
                        <a:latin typeface="Arial"/>
                      </a:endParaRPr>
                    </a:p>
                  </a:txBody>
                  <a:tcPr marL="8938" marR="8938" marT="8938" marB="0" anchor="b"/>
                </a:tc>
              </a:tr>
              <a:tr h="151951">
                <a:tc>
                  <a:txBody>
                    <a:bodyPr/>
                    <a:lstStyle/>
                    <a:p>
                      <a:pPr algn="l" fontAlgn="b"/>
                      <a:r>
                        <a:rPr lang="de-AT" sz="900" b="1" u="none" strike="noStrike">
                          <a:effectLst/>
                        </a:rPr>
                        <a:t>gerichtliches FinStrR</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69</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66</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42</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35</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17</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28</a:t>
                      </a:r>
                      <a:endParaRPr lang="de-AT" sz="900" b="1" i="0" u="none" strike="noStrike">
                        <a:effectLst/>
                        <a:latin typeface="Arial"/>
                      </a:endParaRPr>
                    </a:p>
                  </a:txBody>
                  <a:tcPr marL="8938" marR="8938" marT="8938" marB="0" anchor="b">
                    <a:solidFill>
                      <a:schemeClr val="accent2">
                        <a:lumMod val="40000"/>
                        <a:lumOff val="60000"/>
                      </a:schemeClr>
                    </a:solidFill>
                  </a:tcPr>
                </a:tc>
              </a:tr>
              <a:tr h="151951">
                <a:tc>
                  <a:txBody>
                    <a:bodyPr/>
                    <a:lstStyle/>
                    <a:p>
                      <a:pPr algn="l" fontAlgn="b"/>
                      <a:r>
                        <a:rPr lang="de-AT" sz="900" u="none" strike="noStrike">
                          <a:effectLst/>
                        </a:rPr>
                        <a:t>Hafttage</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5.065</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4.430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3.324</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2.251</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1.085</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2.301</a:t>
                      </a:r>
                      <a:endParaRPr lang="de-AT" sz="900" b="0" i="0" u="none" strike="noStrike">
                        <a:effectLst/>
                        <a:latin typeface="Arial"/>
                      </a:endParaRPr>
                    </a:p>
                  </a:txBody>
                  <a:tcPr marL="8938" marR="8938" marT="8938" marB="0" anchor="b"/>
                </a:tc>
              </a:tr>
              <a:tr h="151951">
                <a:tc>
                  <a:txBody>
                    <a:bodyPr/>
                    <a:lstStyle/>
                    <a:p>
                      <a:pPr algn="l" fontAlgn="b"/>
                      <a:r>
                        <a:rPr lang="de-AT" sz="900" u="none" strike="noStrike">
                          <a:effectLst/>
                        </a:rPr>
                        <a:t>durchschnittl. Dauer EFS</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73</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67</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79</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64</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64</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82</a:t>
                      </a:r>
                      <a:endParaRPr lang="de-AT" sz="900" b="0" i="0" u="none" strike="noStrike">
                        <a:effectLst/>
                        <a:latin typeface="Arial"/>
                      </a:endParaRPr>
                    </a:p>
                  </a:txBody>
                  <a:tcPr marL="8938" marR="8938" marT="8938" marB="0" anchor="b"/>
                </a:tc>
              </a:tr>
              <a:tr h="151951">
                <a:tc gridSpan="3">
                  <a:txBody>
                    <a:bodyPr/>
                    <a:lstStyle/>
                    <a:p>
                      <a:pPr algn="l" fontAlgn="b"/>
                      <a:r>
                        <a:rPr lang="de-AT" sz="900" b="1" u="none" strike="noStrike">
                          <a:effectLst/>
                        </a:rPr>
                        <a:t>Gemeinnützige Leistungen </a:t>
                      </a:r>
                      <a:r>
                        <a:rPr lang="de-AT" sz="900" b="1" u="none" strike="noStrike" smtClean="0">
                          <a:effectLst/>
                        </a:rPr>
                        <a:t>- gerichtliches </a:t>
                      </a:r>
                      <a:r>
                        <a:rPr lang="de-AT" sz="900" b="1" u="none" strike="noStrike">
                          <a:effectLst/>
                        </a:rPr>
                        <a:t>FinStrR</a:t>
                      </a:r>
                      <a:endParaRPr lang="de-AT" sz="900" b="1" i="0" u="none" strike="noStrike">
                        <a:effectLst/>
                        <a:latin typeface="Arial"/>
                      </a:endParaRPr>
                    </a:p>
                  </a:txBody>
                  <a:tcPr marL="8938" marR="8938" marT="8938" marB="0" anchor="b">
                    <a:solidFill>
                      <a:srgbClr val="D5FBE1"/>
                    </a:solidFill>
                  </a:tcPr>
                </a:tc>
                <a:tc hMerge="1">
                  <a:txBody>
                    <a:bodyPr/>
                    <a:lstStyle/>
                    <a:p>
                      <a:endParaRPr lang="de-AT"/>
                    </a:p>
                  </a:txBody>
                  <a:tcPr/>
                </a:tc>
                <a:tc hMerge="1">
                  <a:txBody>
                    <a:bodyPr/>
                    <a:lstStyle/>
                    <a:p>
                      <a:endParaRPr lang="de-AT"/>
                    </a:p>
                  </a:txBody>
                  <a:tcPr/>
                </a:tc>
                <a:tc>
                  <a:txBody>
                    <a:bodyPr/>
                    <a:lstStyle/>
                    <a:p>
                      <a:pPr algn="l" fontAlgn="b"/>
                      <a:r>
                        <a:rPr lang="de-AT" sz="900" u="none" strike="noStrike">
                          <a:effectLst/>
                        </a:rPr>
                        <a:t> </a:t>
                      </a:r>
                      <a:endParaRPr lang="de-AT" sz="900" b="0" i="0" u="none" strike="noStrike">
                        <a:effectLst/>
                        <a:latin typeface="Arial"/>
                      </a:endParaRPr>
                    </a:p>
                  </a:txBody>
                  <a:tcPr marL="8938" marR="8938" marT="8938" marB="0" anchor="b">
                    <a:solidFill>
                      <a:srgbClr val="D5FBE1"/>
                    </a:solidFill>
                  </a:tcPr>
                </a:tc>
                <a:tc>
                  <a:txBody>
                    <a:bodyPr/>
                    <a:lstStyle/>
                    <a:p>
                      <a:pPr algn="l" fontAlgn="b"/>
                      <a:r>
                        <a:rPr lang="de-AT" sz="900" u="none" strike="noStrike">
                          <a:effectLst/>
                        </a:rPr>
                        <a:t> </a:t>
                      </a:r>
                      <a:endParaRPr lang="de-AT" sz="900" b="0" i="0" u="none" strike="noStrike">
                        <a:effectLst/>
                        <a:latin typeface="Arial"/>
                      </a:endParaRPr>
                    </a:p>
                  </a:txBody>
                  <a:tcPr marL="8938" marR="8938" marT="8938" marB="0" anchor="b">
                    <a:solidFill>
                      <a:srgbClr val="D5FBE1"/>
                    </a:solidFill>
                  </a:tcPr>
                </a:tc>
                <a:tc>
                  <a:txBody>
                    <a:bodyPr/>
                    <a:lstStyle/>
                    <a:p>
                      <a:pPr algn="l" fontAlgn="b"/>
                      <a:r>
                        <a:rPr lang="de-AT" sz="900" u="none" strike="noStrike">
                          <a:effectLst/>
                        </a:rPr>
                        <a:t> </a:t>
                      </a:r>
                      <a:endParaRPr lang="de-AT" sz="900" b="0" i="0" u="none" strike="noStrike">
                        <a:effectLst/>
                        <a:latin typeface="Arial"/>
                      </a:endParaRPr>
                    </a:p>
                  </a:txBody>
                  <a:tcPr marL="8938" marR="8938" marT="8938" marB="0" anchor="b">
                    <a:solidFill>
                      <a:srgbClr val="D5FBE1"/>
                    </a:solidFill>
                  </a:tcPr>
                </a:tc>
                <a:tc>
                  <a:txBody>
                    <a:bodyPr/>
                    <a:lstStyle/>
                    <a:p>
                      <a:pPr algn="l" fontAlgn="b"/>
                      <a:r>
                        <a:rPr lang="de-AT" sz="900" u="none" strike="noStrike">
                          <a:effectLst/>
                        </a:rPr>
                        <a:t> </a:t>
                      </a:r>
                      <a:endParaRPr lang="de-AT" sz="900" b="0" i="0" u="none" strike="noStrike">
                        <a:effectLst/>
                        <a:latin typeface="Arial"/>
                      </a:endParaRPr>
                    </a:p>
                  </a:txBody>
                  <a:tcPr marL="8938" marR="8938" marT="8938" marB="0" anchor="b">
                    <a:solidFill>
                      <a:srgbClr val="D5FBE1"/>
                    </a:solidFill>
                  </a:tcPr>
                </a:tc>
              </a:tr>
              <a:tr h="151951">
                <a:tc>
                  <a:txBody>
                    <a:bodyPr/>
                    <a:lstStyle/>
                    <a:p>
                      <a:pPr algn="l" fontAlgn="b"/>
                      <a:r>
                        <a:rPr lang="de-AT" sz="900" b="1" u="none" strike="noStrike">
                          <a:effectLst/>
                        </a:rPr>
                        <a:t>statt EFS / Personen</a:t>
                      </a:r>
                      <a:endParaRPr lang="de-AT" sz="900" b="1" i="0" u="none" strike="noStrike">
                        <a:effectLst/>
                        <a:latin typeface="Arial"/>
                      </a:endParaRPr>
                    </a:p>
                  </a:txBody>
                  <a:tcPr marL="8938" marR="8938" marT="8938" marB="0" anchor="b">
                    <a:solidFill>
                      <a:srgbClr val="D5FBE1"/>
                    </a:solidFill>
                  </a:tcPr>
                </a:tc>
                <a:tc>
                  <a:txBody>
                    <a:bodyPr/>
                    <a:lstStyle/>
                    <a:p>
                      <a:pPr algn="l" fontAlgn="b"/>
                      <a:endParaRPr lang="de-AT" sz="900" b="1" i="0" u="none" strike="noStrike">
                        <a:effectLst/>
                        <a:latin typeface="Arial"/>
                      </a:endParaRPr>
                    </a:p>
                  </a:txBody>
                  <a:tcPr marL="8938" marR="8938" marT="8938" marB="0" anchor="b">
                    <a:solidFill>
                      <a:srgbClr val="D5FBE1"/>
                    </a:solidFill>
                  </a:tcPr>
                </a:tc>
                <a:tc>
                  <a:txBody>
                    <a:bodyPr/>
                    <a:lstStyle/>
                    <a:p>
                      <a:pPr algn="l" fontAlgn="b"/>
                      <a:endParaRPr lang="de-AT" sz="900" b="1" i="0" u="none" strike="noStrike">
                        <a:effectLst/>
                        <a:latin typeface="Arial"/>
                      </a:endParaRPr>
                    </a:p>
                  </a:txBody>
                  <a:tcPr marL="8938" marR="8938" marT="8938" marB="0" anchor="b">
                    <a:solidFill>
                      <a:srgbClr val="D5FBE1"/>
                    </a:solidFill>
                  </a:tcPr>
                </a:tc>
                <a:tc>
                  <a:txBody>
                    <a:bodyPr/>
                    <a:lstStyle/>
                    <a:p>
                      <a:pPr algn="r" fontAlgn="b"/>
                      <a:r>
                        <a:rPr lang="de-AT" sz="900" b="1" u="none" strike="noStrike">
                          <a:effectLst/>
                        </a:rPr>
                        <a:t>93</a:t>
                      </a:r>
                      <a:endParaRPr lang="de-AT" sz="900" b="1" i="0" u="none" strike="noStrike">
                        <a:effectLst/>
                        <a:latin typeface="Arial"/>
                      </a:endParaRPr>
                    </a:p>
                  </a:txBody>
                  <a:tcPr marL="8938" marR="8938" marT="8938" marB="0" anchor="b">
                    <a:solidFill>
                      <a:srgbClr val="D5FBE1"/>
                    </a:solidFill>
                  </a:tcPr>
                </a:tc>
                <a:tc>
                  <a:txBody>
                    <a:bodyPr/>
                    <a:lstStyle/>
                    <a:p>
                      <a:pPr algn="r" fontAlgn="b"/>
                      <a:r>
                        <a:rPr lang="de-AT" sz="900" b="1" u="none" strike="noStrike">
                          <a:effectLst/>
                        </a:rPr>
                        <a:t>109</a:t>
                      </a:r>
                      <a:endParaRPr lang="de-AT" sz="900" b="1" i="0" u="none" strike="noStrike">
                        <a:effectLst/>
                        <a:latin typeface="Arial"/>
                      </a:endParaRPr>
                    </a:p>
                  </a:txBody>
                  <a:tcPr marL="8938" marR="8938" marT="8938" marB="0" anchor="b">
                    <a:solidFill>
                      <a:srgbClr val="D5FBE1"/>
                    </a:solidFill>
                  </a:tcPr>
                </a:tc>
                <a:tc>
                  <a:txBody>
                    <a:bodyPr/>
                    <a:lstStyle/>
                    <a:p>
                      <a:pPr algn="r" fontAlgn="b"/>
                      <a:r>
                        <a:rPr lang="de-AT" sz="900" b="1" u="none" strike="noStrike">
                          <a:effectLst/>
                        </a:rPr>
                        <a:t>87</a:t>
                      </a:r>
                      <a:endParaRPr lang="de-AT" sz="900" b="1" i="0" u="none" strike="noStrike">
                        <a:effectLst/>
                        <a:latin typeface="Arial"/>
                      </a:endParaRPr>
                    </a:p>
                  </a:txBody>
                  <a:tcPr marL="8938" marR="8938" marT="8938" marB="0" anchor="b">
                    <a:solidFill>
                      <a:srgbClr val="D5FBE1"/>
                    </a:solidFill>
                  </a:tcPr>
                </a:tc>
                <a:tc>
                  <a:txBody>
                    <a:bodyPr/>
                    <a:lstStyle/>
                    <a:p>
                      <a:pPr algn="r" fontAlgn="b"/>
                      <a:r>
                        <a:rPr lang="de-AT" sz="900" b="1" u="none" strike="noStrike">
                          <a:effectLst/>
                        </a:rPr>
                        <a:t>64</a:t>
                      </a:r>
                      <a:endParaRPr lang="de-AT" sz="900" b="1" i="0" u="none" strike="noStrike">
                        <a:effectLst/>
                        <a:latin typeface="Arial"/>
                      </a:endParaRPr>
                    </a:p>
                  </a:txBody>
                  <a:tcPr marL="8938" marR="8938" marT="8938" marB="0" anchor="b">
                    <a:solidFill>
                      <a:srgbClr val="D5FBE1"/>
                    </a:solidFill>
                  </a:tcPr>
                </a:tc>
              </a:tr>
              <a:tr h="151951">
                <a:tc>
                  <a:txBody>
                    <a:bodyPr/>
                    <a:lstStyle/>
                    <a:p>
                      <a:pPr algn="l" fontAlgn="b"/>
                      <a:r>
                        <a:rPr lang="de-AT" sz="900" u="none" strike="noStrike">
                          <a:effectLst/>
                        </a:rPr>
                        <a:t>Dauer der EFS (Median) / Tage</a:t>
                      </a:r>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r" fontAlgn="b"/>
                      <a:r>
                        <a:rPr lang="de-AT" sz="900" u="none" strike="noStrike">
                          <a:effectLst/>
                        </a:rPr>
                        <a:t>62</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87</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90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87</a:t>
                      </a:r>
                      <a:endParaRPr lang="de-AT" sz="900" b="0" i="0" u="none" strike="noStrike">
                        <a:effectLst/>
                        <a:latin typeface="Arial"/>
                      </a:endParaRPr>
                    </a:p>
                  </a:txBody>
                  <a:tcPr marL="8938" marR="8938" marT="8938" marB="0" anchor="b"/>
                </a:tc>
              </a:tr>
              <a:tr h="160890">
                <a:tc>
                  <a:txBody>
                    <a:bodyPr/>
                    <a:lstStyle/>
                    <a:p>
                      <a:pPr algn="l" fontAlgn="b"/>
                      <a:r>
                        <a:rPr lang="de-AT" sz="900" u="none" strike="noStrike">
                          <a:effectLst/>
                        </a:rPr>
                        <a:t>Vermiedene Hafttage</a:t>
                      </a:r>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r" fontAlgn="b"/>
                      <a:r>
                        <a:rPr lang="de-AT" sz="900" u="none" strike="noStrike">
                          <a:effectLst/>
                        </a:rPr>
                        <a:t>5.956</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5.847</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4.919</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1.340,25</a:t>
                      </a:r>
                      <a:endParaRPr lang="de-AT" sz="900" b="0" i="0" u="none" strike="noStrike">
                        <a:effectLst/>
                        <a:latin typeface="Arial"/>
                      </a:endParaRPr>
                    </a:p>
                  </a:txBody>
                  <a:tcPr marL="8938" marR="8938" marT="8938" marB="0" anchor="b"/>
                </a:tc>
              </a:tr>
              <a:tr h="151951">
                <a:tc>
                  <a:txBody>
                    <a:bodyPr/>
                    <a:lstStyle/>
                    <a:p>
                      <a:pPr algn="l" fontAlgn="b"/>
                      <a:r>
                        <a:rPr lang="de-AT" sz="900" u="none" strike="noStrike">
                          <a:effectLst/>
                        </a:rPr>
                        <a:t>vermiedene Haftkosten €</a:t>
                      </a:r>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r" fontAlgn="b"/>
                      <a:r>
                        <a:rPr lang="de-AT" sz="900" u="none" strike="noStrike">
                          <a:effectLst/>
                        </a:rPr>
                        <a:t>595.600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584.700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491.900</a:t>
                      </a:r>
                      <a:endParaRPr lang="de-AT" sz="900" b="0" i="0" u="none" strike="noStrike">
                        <a:effectLst/>
                        <a:latin typeface="Arial"/>
                      </a:endParaRPr>
                    </a:p>
                  </a:txBody>
                  <a:tcPr marL="8938" marR="8938" marT="8938" marB="0" anchor="b"/>
                </a:tc>
                <a:tc>
                  <a:txBody>
                    <a:bodyPr/>
                    <a:lstStyle/>
                    <a:p>
                      <a:pPr algn="r" fontAlgn="b"/>
                      <a:r>
                        <a:rPr lang="de-AT" sz="900" u="none" strike="noStrike">
                          <a:effectLst/>
                        </a:rPr>
                        <a:t>134.025</a:t>
                      </a:r>
                      <a:endParaRPr lang="de-AT" sz="900" b="0" i="0" u="none" strike="noStrike">
                        <a:effectLst/>
                        <a:latin typeface="Arial"/>
                      </a:endParaRPr>
                    </a:p>
                  </a:txBody>
                  <a:tcPr marL="8938" marR="8938" marT="8938" marB="0" anchor="b"/>
                </a:tc>
              </a:tr>
              <a:tr h="151951">
                <a:tc gridSpan="6">
                  <a:txBody>
                    <a:bodyPr/>
                    <a:lstStyle/>
                    <a:p>
                      <a:pPr algn="l" fontAlgn="b"/>
                      <a:r>
                        <a:rPr lang="de-DE" sz="900" b="1" u="none" strike="noStrike" kern="1200">
                          <a:solidFill>
                            <a:schemeClr val="dk1"/>
                          </a:solidFill>
                          <a:effectLst/>
                          <a:latin typeface="+mn-lt"/>
                          <a:ea typeface="+mn-ea"/>
                          <a:cs typeface="+mn-cs"/>
                        </a:rPr>
                        <a:t>Elektronisch</a:t>
                      </a:r>
                      <a:r>
                        <a:rPr lang="de-DE" sz="900" b="1" u="none" strike="noStrike">
                          <a:effectLst/>
                        </a:rPr>
                        <a:t> überwachter Hausarrest </a:t>
                      </a:r>
                      <a:r>
                        <a:rPr lang="de-DE" sz="900" b="1" u="none" strike="noStrike" smtClean="0">
                          <a:effectLst/>
                        </a:rPr>
                        <a:t>– verwbeh. </a:t>
                      </a:r>
                      <a:r>
                        <a:rPr lang="de-DE" sz="900" b="1" u="none" strike="noStrike">
                          <a:effectLst/>
                        </a:rPr>
                        <a:t>und gerichtliches FinStrR</a:t>
                      </a:r>
                      <a:endParaRPr lang="de-DE" sz="900" b="1" i="0" u="none" strike="noStrike">
                        <a:effectLst/>
                        <a:latin typeface="Arial"/>
                      </a:endParaRPr>
                    </a:p>
                  </a:txBody>
                  <a:tcPr marL="8938" marR="8938" marT="8938" marB="0" anchor="b">
                    <a:solidFill>
                      <a:srgbClr val="E3D77D"/>
                    </a:solidFill>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hMerge="1">
                  <a:txBody>
                    <a:bodyPr/>
                    <a:lstStyle/>
                    <a:p>
                      <a:endParaRPr lang="de-AT"/>
                    </a:p>
                  </a:txBody>
                  <a:tcPr/>
                </a:tc>
                <a:tc>
                  <a:txBody>
                    <a:bodyPr/>
                    <a:lstStyle/>
                    <a:p>
                      <a:pPr algn="l" fontAlgn="b"/>
                      <a:r>
                        <a:rPr lang="de-AT" sz="900" b="1" u="none" strike="noStrike" kern="1200">
                          <a:solidFill>
                            <a:schemeClr val="dk1"/>
                          </a:solidFill>
                          <a:effectLst/>
                          <a:latin typeface="+mn-lt"/>
                          <a:ea typeface="+mn-ea"/>
                          <a:cs typeface="+mn-cs"/>
                        </a:rPr>
                        <a:t> </a:t>
                      </a:r>
                    </a:p>
                  </a:txBody>
                  <a:tcPr marL="8938" marR="8938" marT="8938" marB="0" anchor="b">
                    <a:solidFill>
                      <a:srgbClr val="E3D77D"/>
                    </a:solidFill>
                  </a:tcPr>
                </a:tc>
              </a:tr>
              <a:tr h="151951">
                <a:tc>
                  <a:txBody>
                    <a:bodyPr/>
                    <a:lstStyle/>
                    <a:p>
                      <a:pPr algn="l" fontAlgn="b"/>
                      <a:r>
                        <a:rPr lang="de-AT" sz="900" b="1" u="none" strike="noStrike" kern="1200">
                          <a:solidFill>
                            <a:schemeClr val="dk1"/>
                          </a:solidFill>
                          <a:effectLst/>
                          <a:latin typeface="+mn-lt"/>
                          <a:ea typeface="+mn-ea"/>
                          <a:cs typeface="+mn-cs"/>
                        </a:rPr>
                        <a:t>verwaltungsbeh. FinStrR</a:t>
                      </a: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tx2">
                        <a:lumMod val="20000"/>
                        <a:lumOff val="80000"/>
                      </a:schemeClr>
                    </a:solidFill>
                  </a:tcPr>
                </a:tc>
              </a:tr>
              <a:tr h="151951">
                <a:tc>
                  <a:txBody>
                    <a:bodyPr/>
                    <a:lstStyle/>
                    <a:p>
                      <a:pPr algn="l" fontAlgn="b"/>
                      <a:r>
                        <a:rPr lang="de-AT" sz="900" u="none" strike="noStrike">
                          <a:effectLst/>
                        </a:rPr>
                        <a:t>Freiheitsstrafe</a:t>
                      </a:r>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1" i="0" u="none" strike="noStrike">
                        <a:effectLst/>
                        <a:latin typeface="Arial"/>
                      </a:endParaRPr>
                    </a:p>
                  </a:txBody>
                  <a:tcPr marL="8938" marR="8938" marT="8938" marB="0" anchor="b"/>
                </a:tc>
                <a:tc>
                  <a:txBody>
                    <a:bodyPr/>
                    <a:lstStyle/>
                    <a:p>
                      <a:pPr algn="r" fontAlgn="b"/>
                      <a:r>
                        <a:rPr lang="de-AT" sz="900" u="none" strike="noStrike">
                          <a:effectLst/>
                        </a:rPr>
                        <a:t>0</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3</a:t>
                      </a:r>
                      <a:endParaRPr lang="de-AT" sz="900" b="1" i="0" u="none" strike="noStrike">
                        <a:effectLst/>
                        <a:latin typeface="Arial"/>
                      </a:endParaRPr>
                    </a:p>
                  </a:txBody>
                  <a:tcPr marL="8938" marR="8938" marT="8938" marB="0" anchor="b"/>
                </a:tc>
              </a:tr>
              <a:tr h="151951">
                <a:tc>
                  <a:txBody>
                    <a:bodyPr/>
                    <a:lstStyle/>
                    <a:p>
                      <a:pPr algn="l" fontAlgn="b"/>
                      <a:r>
                        <a:rPr lang="de-AT" sz="900" u="none" strike="noStrike">
                          <a:effectLst/>
                        </a:rPr>
                        <a:t>Ersatzfreiheitsstrafe</a:t>
                      </a:r>
                      <a:endParaRPr lang="de-AT" sz="900" b="1" i="0" u="none" strike="noStrike">
                        <a:effectLst/>
                        <a:latin typeface="Arial"/>
                      </a:endParaRPr>
                    </a:p>
                  </a:txBody>
                  <a:tcPr marL="8938" marR="8938" marT="8938" marB="0" anchor="b">
                    <a:solidFill>
                      <a:schemeClr val="tx2">
                        <a:lumMod val="20000"/>
                        <a:lumOff val="80000"/>
                      </a:schemeClr>
                    </a:solidFill>
                  </a:tcPr>
                </a:tc>
                <a:tc>
                  <a:txBody>
                    <a:bodyPr/>
                    <a:lstStyle/>
                    <a:p>
                      <a:pPr algn="l" fontAlgn="b"/>
                      <a:endParaRPr lang="de-AT" sz="900" b="0" i="0" u="none" strike="noStrike">
                        <a:effectLst/>
                        <a:latin typeface="Arial"/>
                      </a:endParaRPr>
                    </a:p>
                  </a:txBody>
                  <a:tcPr marL="8938" marR="8938" marT="8938" marB="0" anchor="b">
                    <a:solidFill>
                      <a:schemeClr val="tx2">
                        <a:lumMod val="20000"/>
                        <a:lumOff val="80000"/>
                      </a:schemeClr>
                    </a:solidFill>
                  </a:tcPr>
                </a:tc>
                <a:tc>
                  <a:txBody>
                    <a:bodyPr/>
                    <a:lstStyle/>
                    <a:p>
                      <a:pPr algn="l" fontAlgn="b"/>
                      <a:endParaRPr lang="de-AT" sz="900" b="0" i="0" u="none" strike="noStrike">
                        <a:effectLst/>
                        <a:latin typeface="Arial"/>
                      </a:endParaRPr>
                    </a:p>
                  </a:txBody>
                  <a:tcPr marL="8938" marR="8938" marT="8938" marB="0" anchor="b">
                    <a:solidFill>
                      <a:schemeClr val="tx2">
                        <a:lumMod val="20000"/>
                        <a:lumOff val="80000"/>
                      </a:schemeClr>
                    </a:solidFill>
                  </a:tcPr>
                </a:tc>
                <a:tc>
                  <a:txBody>
                    <a:bodyPr/>
                    <a:lstStyle/>
                    <a:p>
                      <a:pPr algn="l" fontAlgn="b"/>
                      <a:endParaRPr lang="de-AT" sz="900" b="0" i="0" u="none" strike="noStrike">
                        <a:effectLst/>
                        <a:latin typeface="Arial"/>
                      </a:endParaRPr>
                    </a:p>
                  </a:txBody>
                  <a:tcPr marL="8938" marR="8938" marT="8938" marB="0" anchor="b">
                    <a:solidFill>
                      <a:schemeClr val="tx2">
                        <a:lumMod val="20000"/>
                        <a:lumOff val="80000"/>
                      </a:schemeClr>
                    </a:solidFill>
                  </a:tcPr>
                </a:tc>
                <a:tc>
                  <a:txBody>
                    <a:bodyPr/>
                    <a:lstStyle/>
                    <a:p>
                      <a:pPr algn="l" fontAlgn="b"/>
                      <a:endParaRPr lang="de-AT" sz="900" b="0" i="0" u="none" strike="noStrike">
                        <a:effectLst/>
                        <a:latin typeface="Arial"/>
                      </a:endParaRPr>
                    </a:p>
                  </a:txBody>
                  <a:tcPr marL="8938" marR="8938" marT="8938" marB="0" anchor="b">
                    <a:solidFill>
                      <a:schemeClr val="tx2">
                        <a:lumMod val="20000"/>
                        <a:lumOff val="80000"/>
                      </a:schemeClr>
                    </a:solidFill>
                  </a:tcPr>
                </a:tc>
                <a:tc>
                  <a:txBody>
                    <a:bodyPr/>
                    <a:lstStyle/>
                    <a:p>
                      <a:pPr algn="r" fontAlgn="b"/>
                      <a:r>
                        <a:rPr lang="de-AT" sz="900" b="1" u="none" strike="noStrike" kern="1200">
                          <a:solidFill>
                            <a:schemeClr val="dk1"/>
                          </a:solidFill>
                          <a:effectLst/>
                          <a:latin typeface="+mn-lt"/>
                          <a:ea typeface="+mn-ea"/>
                          <a:cs typeface="+mn-cs"/>
                        </a:rPr>
                        <a:t>4</a:t>
                      </a:r>
                    </a:p>
                  </a:txBody>
                  <a:tcPr marL="8938" marR="8938" marT="8938" marB="0" anchor="b">
                    <a:solidFill>
                      <a:schemeClr val="tx2">
                        <a:lumMod val="20000"/>
                        <a:lumOff val="80000"/>
                      </a:schemeClr>
                    </a:solidFill>
                  </a:tcPr>
                </a:tc>
                <a:tc>
                  <a:txBody>
                    <a:bodyPr/>
                    <a:lstStyle/>
                    <a:p>
                      <a:pPr algn="r" fontAlgn="b"/>
                      <a:r>
                        <a:rPr lang="de-AT" sz="900" b="1" u="none" strike="noStrike" kern="1200">
                          <a:solidFill>
                            <a:schemeClr val="dk1"/>
                          </a:solidFill>
                          <a:effectLst/>
                          <a:latin typeface="+mn-lt"/>
                          <a:ea typeface="+mn-ea"/>
                          <a:cs typeface="+mn-cs"/>
                        </a:rPr>
                        <a:t>46</a:t>
                      </a:r>
                    </a:p>
                  </a:txBody>
                  <a:tcPr marL="8938" marR="8938" marT="8938" marB="0" anchor="b">
                    <a:solidFill>
                      <a:schemeClr val="tx2">
                        <a:lumMod val="20000"/>
                        <a:lumOff val="80000"/>
                      </a:schemeClr>
                    </a:solidFill>
                  </a:tcPr>
                </a:tc>
              </a:tr>
              <a:tr h="151951">
                <a:tc>
                  <a:txBody>
                    <a:bodyPr/>
                    <a:lstStyle/>
                    <a:p>
                      <a:pPr algn="l" fontAlgn="b"/>
                      <a:r>
                        <a:rPr lang="de-AT" sz="900" b="1" u="none" strike="noStrike">
                          <a:effectLst/>
                        </a:rPr>
                        <a:t>gerichtliches FinStrR</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r>
                        <a:rPr lang="de-AT" sz="900" u="none" strike="noStrike">
                          <a:effectLst/>
                        </a:rPr>
                        <a:t> </a:t>
                      </a:r>
                      <a:endParaRPr lang="de-AT" sz="900" b="1" i="0" u="none" strike="noStrike">
                        <a:effectLst/>
                        <a:latin typeface="Arial"/>
                      </a:endParaRPr>
                    </a:p>
                  </a:txBody>
                  <a:tcPr marL="8938" marR="8938" marT="8938" marB="0" anchor="b">
                    <a:solidFill>
                      <a:schemeClr val="accent2">
                        <a:lumMod val="40000"/>
                        <a:lumOff val="60000"/>
                      </a:schemeClr>
                    </a:solidFill>
                  </a:tcPr>
                </a:tc>
              </a:tr>
              <a:tr h="151951">
                <a:tc>
                  <a:txBody>
                    <a:bodyPr/>
                    <a:lstStyle/>
                    <a:p>
                      <a:pPr algn="l" fontAlgn="b"/>
                      <a:r>
                        <a:rPr lang="de-AT" sz="900" u="none" strike="noStrike">
                          <a:effectLst/>
                        </a:rPr>
                        <a:t>Freiheitsstrafe</a:t>
                      </a:r>
                      <a:endParaRPr lang="de-AT" sz="900" b="1"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0" i="0" u="none" strike="noStrike">
                        <a:effectLst/>
                        <a:latin typeface="Arial"/>
                      </a:endParaRPr>
                    </a:p>
                  </a:txBody>
                  <a:tcPr marL="8938" marR="8938" marT="8938" marB="0" anchor="b"/>
                </a:tc>
                <a:tc>
                  <a:txBody>
                    <a:bodyPr/>
                    <a:lstStyle/>
                    <a:p>
                      <a:pPr algn="l" fontAlgn="b"/>
                      <a:endParaRPr lang="de-AT" sz="900" b="1" i="0" u="none" strike="noStrike">
                        <a:effectLst/>
                        <a:latin typeface="Arial"/>
                      </a:endParaRPr>
                    </a:p>
                  </a:txBody>
                  <a:tcPr marL="8938" marR="8938" marT="8938" marB="0" anchor="b"/>
                </a:tc>
                <a:tc>
                  <a:txBody>
                    <a:bodyPr/>
                    <a:lstStyle/>
                    <a:p>
                      <a:pPr algn="r" fontAlgn="b"/>
                      <a:r>
                        <a:rPr lang="de-AT" sz="900" u="none" strike="noStrike">
                          <a:effectLst/>
                        </a:rPr>
                        <a:t>3</a:t>
                      </a:r>
                      <a:endParaRPr lang="de-AT" sz="900" b="1" i="0" u="none" strike="noStrike">
                        <a:effectLst/>
                        <a:latin typeface="Arial"/>
                      </a:endParaRPr>
                    </a:p>
                  </a:txBody>
                  <a:tcPr marL="8938" marR="8938" marT="8938" marB="0" anchor="b"/>
                </a:tc>
                <a:tc>
                  <a:txBody>
                    <a:bodyPr/>
                    <a:lstStyle/>
                    <a:p>
                      <a:pPr algn="r" fontAlgn="b"/>
                      <a:r>
                        <a:rPr lang="de-AT" sz="900" u="none" strike="noStrike">
                          <a:effectLst/>
                        </a:rPr>
                        <a:t>7</a:t>
                      </a:r>
                      <a:endParaRPr lang="de-AT" sz="900" b="1" i="0" u="none" strike="noStrike">
                        <a:effectLst/>
                        <a:latin typeface="Arial"/>
                      </a:endParaRPr>
                    </a:p>
                  </a:txBody>
                  <a:tcPr marL="8938" marR="8938" marT="8938" marB="0" anchor="b"/>
                </a:tc>
              </a:tr>
              <a:tr h="151951">
                <a:tc>
                  <a:txBody>
                    <a:bodyPr/>
                    <a:lstStyle/>
                    <a:p>
                      <a:pPr algn="l" fontAlgn="b"/>
                      <a:r>
                        <a:rPr lang="de-AT" sz="900" u="none" strike="noStrike">
                          <a:effectLst/>
                        </a:rPr>
                        <a:t>Ersatzfreiheitsstrafe</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endParaRPr lang="de-AT" sz="900" b="0"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endParaRPr lang="de-AT" sz="900" b="0"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endParaRPr lang="de-AT" sz="900" b="0" i="0" u="none" strike="noStrike">
                        <a:effectLst/>
                        <a:latin typeface="Arial"/>
                      </a:endParaRPr>
                    </a:p>
                  </a:txBody>
                  <a:tcPr marL="8938" marR="8938" marT="8938" marB="0" anchor="b">
                    <a:solidFill>
                      <a:schemeClr val="accent2">
                        <a:lumMod val="40000"/>
                        <a:lumOff val="60000"/>
                      </a:schemeClr>
                    </a:solidFill>
                  </a:tcPr>
                </a:tc>
                <a:tc>
                  <a:txBody>
                    <a:bodyPr/>
                    <a:lstStyle/>
                    <a:p>
                      <a:pPr algn="l" fontAlgn="b"/>
                      <a:endParaRPr lang="de-AT" sz="900" b="0"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3</a:t>
                      </a:r>
                      <a:endParaRPr lang="de-AT" sz="900" b="1" i="0" u="none" strike="noStrike">
                        <a:effectLst/>
                        <a:latin typeface="Arial"/>
                      </a:endParaRPr>
                    </a:p>
                  </a:txBody>
                  <a:tcPr marL="8938" marR="8938" marT="8938" marB="0" anchor="b">
                    <a:solidFill>
                      <a:schemeClr val="accent2">
                        <a:lumMod val="40000"/>
                        <a:lumOff val="60000"/>
                      </a:schemeClr>
                    </a:solidFill>
                  </a:tcPr>
                </a:tc>
                <a:tc>
                  <a:txBody>
                    <a:bodyPr/>
                    <a:lstStyle/>
                    <a:p>
                      <a:pPr algn="r" fontAlgn="b"/>
                      <a:r>
                        <a:rPr lang="de-AT" sz="900" b="1" u="none" strike="noStrike">
                          <a:effectLst/>
                        </a:rPr>
                        <a:t>7</a:t>
                      </a:r>
                      <a:endParaRPr lang="de-AT" sz="900" b="1" i="0" u="none" strike="noStrike">
                        <a:effectLst/>
                        <a:latin typeface="Arial"/>
                      </a:endParaRPr>
                    </a:p>
                  </a:txBody>
                  <a:tcPr marL="8938" marR="8938" marT="8938" marB="0" anchor="b">
                    <a:solidFill>
                      <a:schemeClr val="accent2">
                        <a:lumMod val="40000"/>
                        <a:lumOff val="60000"/>
                      </a:schemeClr>
                    </a:solidFill>
                  </a:tcPr>
                </a:tc>
              </a:tr>
            </a:tbl>
          </a:graphicData>
        </a:graphic>
      </p:graphicFrame>
    </p:spTree>
    <p:extLst>
      <p:ext uri="{BB962C8B-B14F-4D97-AF65-F5344CB8AC3E}">
        <p14:creationId xmlns:p14="http://schemas.microsoft.com/office/powerpoint/2010/main" val="111879078"/>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92" y="2003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b="1" smtClean="0"/>
              <a:t>4. </a:t>
            </a:r>
            <a:r>
              <a:rPr lang="en-US" sz="1600" b="1"/>
              <a:t>Ersatzfreiheitsstrafe, gemeinnützige Leistungen, elektronisch überwachter Hausarrest </a:t>
            </a:r>
            <a:r>
              <a:rPr lang="en-US" sz="1600" b="1" smtClean="0"/>
              <a:t>(nur gerichtliches Finanzstrafrecht)</a:t>
            </a:r>
            <a:endParaRPr lang="en-US" sz="1600" b="1"/>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10</a:t>
            </a:r>
            <a:endParaRPr lang="en-US"/>
          </a:p>
        </p:txBody>
      </p:sp>
      <p:sp>
        <p:nvSpPr>
          <p:cNvPr id="10"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1999 - 2011</a:t>
            </a:r>
          </a:p>
        </p:txBody>
      </p:sp>
      <p:graphicFrame>
        <p:nvGraphicFramePr>
          <p:cNvPr id="2" name="Tabelle 1"/>
          <p:cNvGraphicFramePr>
            <a:graphicFrameLocks noGrp="1"/>
          </p:cNvGraphicFramePr>
          <p:nvPr>
            <p:extLst>
              <p:ext uri="{D42A27DB-BD31-4B8C-83A1-F6EECF244321}">
                <p14:modId xmlns:p14="http://schemas.microsoft.com/office/powerpoint/2010/main" val="3893406576"/>
              </p:ext>
            </p:extLst>
          </p:nvPr>
        </p:nvGraphicFramePr>
        <p:xfrm>
          <a:off x="1223628" y="2276872"/>
          <a:ext cx="6477000" cy="2245445"/>
        </p:xfrm>
        <a:graphic>
          <a:graphicData uri="http://schemas.openxmlformats.org/drawingml/2006/table">
            <a:tbl>
              <a:tblPr>
                <a:tableStyleId>{5C22544A-7EE6-4342-B048-85BDC9FD1C3A}</a:tableStyleId>
              </a:tblPr>
              <a:tblGrid>
                <a:gridCol w="1905000"/>
                <a:gridCol w="762000"/>
                <a:gridCol w="762000"/>
                <a:gridCol w="762000"/>
                <a:gridCol w="762000"/>
                <a:gridCol w="762000"/>
                <a:gridCol w="762000"/>
              </a:tblGrid>
              <a:tr h="193112">
                <a:tc>
                  <a:txBody>
                    <a:bodyPr/>
                    <a:lstStyle/>
                    <a:p>
                      <a:pPr algn="l" fontAlgn="b"/>
                      <a:endParaRPr lang="de-AT" sz="1000" b="0" i="0" u="none" strike="noStrike">
                        <a:effectLst/>
                        <a:latin typeface="Arial"/>
                      </a:endParaRPr>
                    </a:p>
                  </a:txBody>
                  <a:tcPr marL="9525" marR="9525" marT="9525" marB="0" anchor="b"/>
                </a:tc>
                <a:tc>
                  <a:txBody>
                    <a:bodyPr/>
                    <a:lstStyle/>
                    <a:p>
                      <a:pPr algn="r" fontAlgn="b"/>
                      <a:r>
                        <a:rPr lang="de-AT" sz="1000" b="1" u="none" strike="noStrike">
                          <a:effectLst/>
                        </a:rPr>
                        <a:t>2006</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2007</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2008</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2009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2010</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2011</a:t>
                      </a:r>
                      <a:endParaRPr lang="de-AT" sz="1000" b="1" i="0" u="none" strike="noStrike">
                        <a:effectLst/>
                        <a:latin typeface="Arial"/>
                      </a:endParaRPr>
                    </a:p>
                  </a:txBody>
                  <a:tcPr marL="9525" marR="9525" marT="9525" marB="0" anchor="b"/>
                </a:tc>
              </a:tr>
              <a:tr h="193112">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r>
              <a:tr h="193112">
                <a:tc>
                  <a:txBody>
                    <a:bodyPr/>
                    <a:lstStyle/>
                    <a:p>
                      <a:pPr algn="l" fontAlgn="b"/>
                      <a:r>
                        <a:rPr lang="de-AT" sz="1000" b="0" u="none" strike="noStrike">
                          <a:effectLst/>
                        </a:rPr>
                        <a:t>un-/teilbedingte </a:t>
                      </a:r>
                      <a:r>
                        <a:rPr lang="de-AT" sz="1000" b="0" u="none" strike="noStrike" smtClean="0">
                          <a:effectLst/>
                        </a:rPr>
                        <a:t>GS</a:t>
                      </a:r>
                      <a:r>
                        <a:rPr lang="de-AT" sz="1000" b="0" u="none" strike="noStrike" baseline="0" smtClean="0">
                          <a:effectLst/>
                        </a:rPr>
                        <a:t> (ohne bedingte GS)</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168</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148</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167</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185</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181</a:t>
                      </a:r>
                      <a:endParaRPr lang="de-AT" sz="1000" b="0" i="0" u="none" strike="noStrike">
                        <a:effectLst/>
                        <a:latin typeface="Arial"/>
                      </a:endParaRPr>
                    </a:p>
                  </a:txBody>
                  <a:tcPr marL="9525" marR="9525" marT="9525" marB="0" anchor="b">
                    <a:noFill/>
                  </a:tcPr>
                </a:tc>
                <a:tc>
                  <a:txBody>
                    <a:bodyPr/>
                    <a:lstStyle/>
                    <a:p>
                      <a:pPr algn="r" fontAlgn="b"/>
                      <a:r>
                        <a:rPr lang="de-AT" sz="1000" b="0" u="none" strike="noStrike">
                          <a:effectLst/>
                        </a:rPr>
                        <a:t>?</a:t>
                      </a:r>
                      <a:endParaRPr lang="de-AT" sz="1000" b="0" i="0" u="none" strike="noStrike">
                        <a:effectLst/>
                        <a:latin typeface="Arial"/>
                      </a:endParaRPr>
                    </a:p>
                  </a:txBody>
                  <a:tcPr marL="9525" marR="9525" marT="9525" marB="0" anchor="b">
                    <a:noFill/>
                  </a:tcPr>
                </a:tc>
              </a:tr>
              <a:tr h="193112">
                <a:tc>
                  <a:txBody>
                    <a:bodyPr/>
                    <a:lstStyle/>
                    <a:p>
                      <a:pPr algn="l" fontAlgn="b"/>
                      <a:r>
                        <a:rPr lang="de-AT" sz="1000" b="1" u="none" strike="noStrike">
                          <a:effectLst/>
                        </a:rPr>
                        <a:t>Ersatzfreiheitsstrafe</a:t>
                      </a:r>
                      <a:endParaRPr lang="de-AT" sz="1000" b="1"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69</a:t>
                      </a:r>
                      <a:endParaRPr lang="de-AT" sz="1000" b="0"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66</a:t>
                      </a:r>
                      <a:endParaRPr lang="de-AT" sz="1000" b="0"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42</a:t>
                      </a:r>
                      <a:endParaRPr lang="de-AT" sz="1000" b="0"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35</a:t>
                      </a:r>
                      <a:endParaRPr lang="de-AT" sz="1000" b="0"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17</a:t>
                      </a:r>
                      <a:endParaRPr lang="de-AT" sz="1000" b="0" i="0" u="none" strike="noStrike">
                        <a:effectLst/>
                        <a:latin typeface="Arial"/>
                      </a:endParaRPr>
                    </a:p>
                  </a:txBody>
                  <a:tcPr marL="9525" marR="9525" marT="9525" marB="0" anchor="b">
                    <a:solidFill>
                      <a:schemeClr val="accent2">
                        <a:lumMod val="40000"/>
                        <a:lumOff val="60000"/>
                      </a:schemeClr>
                    </a:solidFill>
                  </a:tcPr>
                </a:tc>
                <a:tc>
                  <a:txBody>
                    <a:bodyPr/>
                    <a:lstStyle/>
                    <a:p>
                      <a:pPr algn="r" fontAlgn="b"/>
                      <a:r>
                        <a:rPr lang="de-AT" sz="1000" b="0" u="none" strike="noStrike">
                          <a:effectLst/>
                        </a:rPr>
                        <a:t>28</a:t>
                      </a:r>
                      <a:endParaRPr lang="de-AT" sz="1000" b="0" i="0" u="none" strike="noStrike">
                        <a:effectLst/>
                        <a:latin typeface="Arial"/>
                      </a:endParaRPr>
                    </a:p>
                  </a:txBody>
                  <a:tcPr marL="9525" marR="9525" marT="9525" marB="0" anchor="b">
                    <a:solidFill>
                      <a:schemeClr val="accent2">
                        <a:lumMod val="40000"/>
                        <a:lumOff val="60000"/>
                      </a:schemeClr>
                    </a:solidFill>
                  </a:tcPr>
                </a:tc>
              </a:tr>
              <a:tr h="193112">
                <a:tc>
                  <a:txBody>
                    <a:bodyPr/>
                    <a:lstStyle/>
                    <a:p>
                      <a:pPr algn="r" fontAlgn="b"/>
                      <a:r>
                        <a:rPr lang="de-AT" sz="1000" b="1" u="none" strike="noStrike">
                          <a:effectLst/>
                        </a:rPr>
                        <a:t>%</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41</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45</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25</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a:t>
                      </a:r>
                      <a:endParaRPr lang="de-AT" sz="1000" b="1" i="0" u="none" strike="noStrike">
                        <a:effectLst/>
                        <a:latin typeface="Arial"/>
                      </a:endParaRPr>
                    </a:p>
                  </a:txBody>
                  <a:tcPr marL="9525" marR="9525" marT="9525" marB="0" anchor="b"/>
                </a:tc>
              </a:tr>
              <a:tr h="193112">
                <a:tc>
                  <a:txBody>
                    <a:bodyPr/>
                    <a:lstStyle/>
                    <a:p>
                      <a:pPr algn="l" fontAlgn="b"/>
                      <a:r>
                        <a:rPr lang="de-AT" sz="1000" b="1" u="none" strike="noStrike">
                          <a:effectLst/>
                        </a:rPr>
                        <a:t>Gemeinnützige Leistung</a:t>
                      </a:r>
                      <a:endParaRPr lang="de-AT" sz="1000" b="1" i="0" u="none" strike="noStrike">
                        <a:effectLst/>
                        <a:latin typeface="Arial"/>
                      </a:endParaRPr>
                    </a:p>
                  </a:txBody>
                  <a:tcPr marL="9525" marR="9525" marT="9525" marB="0" anchor="b">
                    <a:solidFill>
                      <a:srgbClr val="D5FBE1"/>
                    </a:solidFill>
                  </a:tcPr>
                </a:tc>
                <a:tc>
                  <a:txBody>
                    <a:bodyPr/>
                    <a:lstStyle/>
                    <a:p>
                      <a:pPr algn="l" fontAlgn="b"/>
                      <a:endParaRPr lang="de-AT" sz="1000" b="1" i="0" u="none" strike="noStrike">
                        <a:effectLst/>
                        <a:latin typeface="Arial"/>
                      </a:endParaRPr>
                    </a:p>
                  </a:txBody>
                  <a:tcPr marL="9525" marR="9525" marT="9525" marB="0" anchor="b">
                    <a:solidFill>
                      <a:srgbClr val="D5FBE1"/>
                    </a:solidFill>
                  </a:tcPr>
                </a:tc>
                <a:tc>
                  <a:txBody>
                    <a:bodyPr/>
                    <a:lstStyle/>
                    <a:p>
                      <a:pPr algn="l" fontAlgn="b"/>
                      <a:endParaRPr lang="de-AT" sz="1000" b="1" i="0" u="none" strike="noStrike">
                        <a:effectLst/>
                        <a:latin typeface="Arial"/>
                      </a:endParaRPr>
                    </a:p>
                  </a:txBody>
                  <a:tcPr marL="9525" marR="9525" marT="9525" marB="0" anchor="b">
                    <a:solidFill>
                      <a:srgbClr val="D5FBE1"/>
                    </a:solidFill>
                  </a:tcPr>
                </a:tc>
                <a:tc>
                  <a:txBody>
                    <a:bodyPr/>
                    <a:lstStyle/>
                    <a:p>
                      <a:pPr algn="r" fontAlgn="b"/>
                      <a:r>
                        <a:rPr lang="de-AT" sz="1000" b="0" u="none" strike="noStrike">
                          <a:effectLst/>
                        </a:rPr>
                        <a:t>93</a:t>
                      </a:r>
                      <a:endParaRPr lang="de-AT" sz="1000" b="0" i="0" u="none" strike="noStrike">
                        <a:effectLst/>
                        <a:latin typeface="Arial"/>
                      </a:endParaRPr>
                    </a:p>
                  </a:txBody>
                  <a:tcPr marL="9525" marR="9525" marT="9525" marB="0" anchor="b">
                    <a:solidFill>
                      <a:srgbClr val="D5FBE1"/>
                    </a:solidFill>
                  </a:tcPr>
                </a:tc>
                <a:tc>
                  <a:txBody>
                    <a:bodyPr/>
                    <a:lstStyle/>
                    <a:p>
                      <a:pPr algn="r" fontAlgn="b"/>
                      <a:r>
                        <a:rPr lang="de-AT" sz="1000" b="0" u="none" strike="noStrike">
                          <a:effectLst/>
                        </a:rPr>
                        <a:t>109</a:t>
                      </a:r>
                      <a:endParaRPr lang="de-AT" sz="1000" b="0" i="0" u="none" strike="noStrike">
                        <a:effectLst/>
                        <a:latin typeface="Arial"/>
                      </a:endParaRPr>
                    </a:p>
                  </a:txBody>
                  <a:tcPr marL="9525" marR="9525" marT="9525" marB="0" anchor="b">
                    <a:solidFill>
                      <a:srgbClr val="D5FBE1"/>
                    </a:solidFill>
                  </a:tcPr>
                </a:tc>
                <a:tc>
                  <a:txBody>
                    <a:bodyPr/>
                    <a:lstStyle/>
                    <a:p>
                      <a:pPr algn="r" fontAlgn="b"/>
                      <a:r>
                        <a:rPr lang="de-AT" sz="1000" b="0" u="none" strike="noStrike">
                          <a:effectLst/>
                        </a:rPr>
                        <a:t>87</a:t>
                      </a:r>
                      <a:endParaRPr lang="de-AT" sz="1000" b="0" i="0" u="none" strike="noStrike">
                        <a:effectLst/>
                        <a:latin typeface="Arial"/>
                      </a:endParaRPr>
                    </a:p>
                  </a:txBody>
                  <a:tcPr marL="9525" marR="9525" marT="9525" marB="0" anchor="b">
                    <a:solidFill>
                      <a:srgbClr val="D5FBE1"/>
                    </a:solidFill>
                  </a:tcPr>
                </a:tc>
                <a:tc>
                  <a:txBody>
                    <a:bodyPr/>
                    <a:lstStyle/>
                    <a:p>
                      <a:pPr algn="r" fontAlgn="b"/>
                      <a:r>
                        <a:rPr lang="de-AT" sz="1000" b="0" u="none" strike="noStrike">
                          <a:effectLst/>
                        </a:rPr>
                        <a:t>64</a:t>
                      </a:r>
                      <a:endParaRPr lang="de-AT" sz="1000" b="0" i="0" u="none" strike="noStrike">
                        <a:effectLst/>
                        <a:latin typeface="Arial"/>
                      </a:endParaRPr>
                    </a:p>
                  </a:txBody>
                  <a:tcPr marL="9525" marR="9525" marT="9525" marB="0" anchor="b">
                    <a:solidFill>
                      <a:srgbClr val="D5FBE1"/>
                    </a:solidFill>
                  </a:tcPr>
                </a:tc>
              </a:tr>
              <a:tr h="193112">
                <a:tc>
                  <a:txBody>
                    <a:bodyPr/>
                    <a:lstStyle/>
                    <a:p>
                      <a:pPr algn="r" fontAlgn="b"/>
                      <a:r>
                        <a:rPr lang="de-AT" sz="1000" b="1" u="none" strike="noStrike">
                          <a:effectLst/>
                        </a:rPr>
                        <a:t>%</a:t>
                      </a:r>
                      <a:endParaRPr lang="de-AT" sz="1000" b="1"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56</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59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48</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a:t>
                      </a:r>
                      <a:endParaRPr lang="de-AT" sz="1000" b="1" i="0" u="none" strike="noStrike">
                        <a:effectLst/>
                        <a:latin typeface="Arial"/>
                      </a:endParaRPr>
                    </a:p>
                  </a:txBody>
                  <a:tcPr marL="9525" marR="9525" marT="9525" marB="0" anchor="b"/>
                </a:tc>
              </a:tr>
              <a:tr h="193112">
                <a:tc>
                  <a:txBody>
                    <a:bodyPr/>
                    <a:lstStyle/>
                    <a:p>
                      <a:pPr algn="l" fontAlgn="b"/>
                      <a:r>
                        <a:rPr lang="de-AT" sz="1000" b="1" u="none" strike="noStrike">
                          <a:effectLst/>
                        </a:rPr>
                        <a:t>E</a:t>
                      </a:r>
                      <a:r>
                        <a:rPr lang="de-AT" sz="1000" b="1" u="none" strike="noStrike" smtClean="0">
                          <a:effectLst/>
                        </a:rPr>
                        <a:t>lektron</a:t>
                      </a:r>
                      <a:r>
                        <a:rPr lang="de-AT" sz="1000" b="1" u="none" strike="noStrike">
                          <a:effectLst/>
                        </a:rPr>
                        <a:t>. Hausarrest</a:t>
                      </a:r>
                      <a:endParaRPr lang="de-AT" sz="1000" b="1" i="0" u="none" strike="noStrike">
                        <a:effectLst/>
                        <a:latin typeface="Arial"/>
                      </a:endParaRPr>
                    </a:p>
                  </a:txBody>
                  <a:tcPr marL="9525" marR="9525" marT="9525" marB="0" anchor="b">
                    <a:solidFill>
                      <a:schemeClr val="tx2">
                        <a:lumMod val="20000"/>
                        <a:lumOff val="80000"/>
                      </a:schemeClr>
                    </a:solidFill>
                  </a:tcPr>
                </a:tc>
                <a:tc>
                  <a:txBody>
                    <a:bodyPr/>
                    <a:lstStyle/>
                    <a:p>
                      <a:pPr algn="l" fontAlgn="b"/>
                      <a:endParaRPr lang="de-AT" sz="1000" b="1" i="0" u="none" strike="noStrike">
                        <a:effectLst/>
                        <a:latin typeface="Arial"/>
                      </a:endParaRPr>
                    </a:p>
                  </a:txBody>
                  <a:tcPr marL="9525" marR="9525" marT="9525" marB="0" anchor="b">
                    <a:solidFill>
                      <a:schemeClr val="tx2">
                        <a:lumMod val="20000"/>
                        <a:lumOff val="80000"/>
                      </a:schemeClr>
                    </a:solidFill>
                  </a:tcPr>
                </a:tc>
                <a:tc>
                  <a:txBody>
                    <a:bodyPr/>
                    <a:lstStyle/>
                    <a:p>
                      <a:pPr algn="l" fontAlgn="b"/>
                      <a:endParaRPr lang="de-AT" sz="1000" b="1" i="0" u="none" strike="noStrike">
                        <a:effectLst/>
                        <a:latin typeface="Arial"/>
                      </a:endParaRPr>
                    </a:p>
                  </a:txBody>
                  <a:tcPr marL="9525" marR="9525" marT="9525" marB="0" anchor="b">
                    <a:solidFill>
                      <a:schemeClr val="tx2">
                        <a:lumMod val="20000"/>
                        <a:lumOff val="80000"/>
                      </a:schemeClr>
                    </a:solidFill>
                  </a:tcPr>
                </a:tc>
                <a:tc>
                  <a:txBody>
                    <a:bodyPr/>
                    <a:lstStyle/>
                    <a:p>
                      <a:pPr algn="l" fontAlgn="b"/>
                      <a:endParaRPr lang="de-AT" sz="1000" b="1" i="0" u="none" strike="noStrike">
                        <a:effectLst/>
                        <a:latin typeface="Arial"/>
                      </a:endParaRPr>
                    </a:p>
                  </a:txBody>
                  <a:tcPr marL="9525" marR="9525" marT="9525" marB="0" anchor="b">
                    <a:solidFill>
                      <a:schemeClr val="tx2">
                        <a:lumMod val="20000"/>
                        <a:lumOff val="80000"/>
                      </a:schemeClr>
                    </a:solidFill>
                  </a:tcPr>
                </a:tc>
                <a:tc>
                  <a:txBody>
                    <a:bodyPr/>
                    <a:lstStyle/>
                    <a:p>
                      <a:pPr algn="l" fontAlgn="b"/>
                      <a:endParaRPr lang="de-AT"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AT" sz="1000" b="0" u="none" strike="noStrike">
                          <a:effectLst/>
                        </a:rPr>
                        <a:t>3</a:t>
                      </a:r>
                      <a:endParaRPr lang="de-AT"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AT" sz="1000" b="0" u="none" strike="noStrike">
                          <a:effectLst/>
                        </a:rPr>
                        <a:t>7</a:t>
                      </a:r>
                      <a:endParaRPr lang="de-AT" sz="1000" b="0" i="0" u="none" strike="noStrike">
                        <a:effectLst/>
                        <a:latin typeface="Arial"/>
                      </a:endParaRPr>
                    </a:p>
                  </a:txBody>
                  <a:tcPr marL="9525" marR="9525" marT="9525" marB="0" anchor="b">
                    <a:solidFill>
                      <a:schemeClr val="tx2">
                        <a:lumMod val="20000"/>
                        <a:lumOff val="80000"/>
                      </a:schemeClr>
                    </a:solidFill>
                  </a:tcPr>
                </a:tc>
              </a:tr>
              <a:tr h="193112">
                <a:tc>
                  <a:txBody>
                    <a:bodyPr/>
                    <a:lstStyle/>
                    <a:p>
                      <a:pPr algn="r" fontAlgn="b"/>
                      <a:r>
                        <a:rPr lang="de-AT" sz="1000" b="1" u="none" strike="noStrike">
                          <a:effectLst/>
                        </a:rPr>
                        <a:t>%</a:t>
                      </a:r>
                      <a:endParaRPr lang="de-AT" sz="1000" b="1" i="0" u="none" strike="noStrike">
                        <a:effectLst/>
                        <a:latin typeface="Arial"/>
                      </a:endParaRPr>
                    </a:p>
                  </a:txBody>
                  <a:tcPr marL="9525" marR="9525" marT="9525" marB="0" anchor="b"/>
                </a:tc>
                <a:tc>
                  <a:txBody>
                    <a:bodyPr/>
                    <a:lstStyle/>
                    <a:p>
                      <a:pPr algn="l" fontAlgn="b"/>
                      <a:endParaRPr lang="de-AT" sz="1000" b="1" i="0" u="none" strike="noStrike">
                        <a:effectLst/>
                        <a:latin typeface="Arial"/>
                      </a:endParaRPr>
                    </a:p>
                  </a:txBody>
                  <a:tcPr marL="9525" marR="9525" marT="9525" marB="0" anchor="b"/>
                </a:tc>
                <a:tc>
                  <a:txBody>
                    <a:bodyPr/>
                    <a:lstStyle/>
                    <a:p>
                      <a:pPr algn="l" fontAlgn="b"/>
                      <a:endParaRPr lang="de-AT" sz="1000" b="1" i="0" u="none" strike="noStrike">
                        <a:effectLst/>
                        <a:latin typeface="Arial"/>
                      </a:endParaRPr>
                    </a:p>
                  </a:txBody>
                  <a:tcPr marL="9525" marR="9525" marT="9525" marB="0" anchor="b"/>
                </a:tc>
                <a:tc>
                  <a:txBody>
                    <a:bodyPr/>
                    <a:lstStyle/>
                    <a:p>
                      <a:pPr algn="l" fontAlgn="b"/>
                      <a:endParaRPr lang="de-AT" sz="1000" b="1" i="0" u="none" strike="noStrike">
                        <a:effectLst/>
                        <a:latin typeface="Arial"/>
                      </a:endParaRPr>
                    </a:p>
                  </a:txBody>
                  <a:tcPr marL="9525" marR="9525" marT="9525" marB="0" anchor="b"/>
                </a:tc>
                <a:tc>
                  <a:txBody>
                    <a:bodyPr/>
                    <a:lstStyle/>
                    <a:p>
                      <a:pPr algn="l" fontAlgn="b"/>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a:t>
                      </a:r>
                      <a:endParaRPr lang="de-AT" sz="1000" b="1" i="0" u="none" strike="noStrike">
                        <a:effectLst/>
                        <a:latin typeface="Arial"/>
                      </a:endParaRPr>
                    </a:p>
                  </a:txBody>
                  <a:tcPr marL="9525" marR="9525" marT="9525" marB="0" anchor="b"/>
                </a:tc>
                <a:tc>
                  <a:txBody>
                    <a:bodyPr/>
                    <a:lstStyle/>
                    <a:p>
                      <a:pPr algn="r" fontAlgn="b"/>
                      <a:r>
                        <a:rPr lang="de-DE" sz="1000" b="1" i="0" u="none" strike="noStrike" smtClean="0">
                          <a:effectLst/>
                          <a:latin typeface="Arial"/>
                        </a:rPr>
                        <a:t>?</a:t>
                      </a:r>
                    </a:p>
                  </a:txBody>
                  <a:tcPr marL="9525" marR="9525" marT="9525" marB="0" anchor="b"/>
                </a:tc>
              </a:tr>
              <a:tr h="193112">
                <a:tc>
                  <a:txBody>
                    <a:bodyPr/>
                    <a:lstStyle/>
                    <a:p>
                      <a:pPr algn="l" fontAlgn="b"/>
                      <a:r>
                        <a:rPr lang="de-AT" sz="1000" b="1" u="none" strike="noStrike">
                          <a:effectLst/>
                        </a:rPr>
                        <a:t>EFS und Surrogate in %</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41</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45</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81</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78</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54</a:t>
                      </a:r>
                      <a:endParaRPr lang="de-AT" sz="1000" b="1" i="0" u="none" strike="noStrike">
                        <a:effectLst/>
                        <a:latin typeface="Arial"/>
                      </a:endParaRPr>
                    </a:p>
                  </a:txBody>
                  <a:tcPr marL="9525" marR="9525" marT="9525" marB="0" anchor="b"/>
                </a:tc>
                <a:tc>
                  <a:txBody>
                    <a:bodyPr/>
                    <a:lstStyle/>
                    <a:p>
                      <a:pPr algn="r" fontAlgn="b"/>
                      <a:r>
                        <a:rPr lang="de-DE" sz="1000" b="1" i="0" u="none" strike="noStrike" smtClean="0">
                          <a:effectLst/>
                          <a:latin typeface="Arial"/>
                        </a:rPr>
                        <a:t>?</a:t>
                      </a:r>
                      <a:endParaRPr lang="de-AT" sz="1000" b="1" i="0" u="none" strike="noStrike">
                        <a:effectLst/>
                        <a:latin typeface="Arial"/>
                      </a:endParaRPr>
                    </a:p>
                  </a:txBody>
                  <a:tcPr marL="9525" marR="9525" marT="9525" marB="0" anchor="b"/>
                </a:tc>
              </a:tr>
              <a:tr h="193112">
                <a:tc>
                  <a:txBody>
                    <a:bodyPr/>
                    <a:lstStyle/>
                    <a:p>
                      <a:pPr algn="l" fontAlgn="b"/>
                      <a:r>
                        <a:rPr lang="de-AT" sz="1000" b="1" u="none" strike="noStrike">
                          <a:effectLst/>
                        </a:rPr>
                        <a:t>Geldstrafe </a:t>
                      </a:r>
                      <a:r>
                        <a:rPr lang="de-AT" sz="1000" b="1" u="none" strike="noStrike" smtClean="0">
                          <a:effectLst/>
                        </a:rPr>
                        <a:t>bezahlt in </a:t>
                      </a:r>
                      <a:r>
                        <a:rPr lang="de-AT" sz="1000" b="1" u="none" strike="noStrike">
                          <a:effectLst/>
                        </a:rPr>
                        <a:t>%</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59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55</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22</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46</a:t>
                      </a:r>
                      <a:endParaRPr lang="de-AT" sz="1000" b="1" i="0" u="none" strike="noStrike">
                        <a:effectLst/>
                        <a:latin typeface="Arial"/>
                      </a:endParaRPr>
                    </a:p>
                  </a:txBody>
                  <a:tcPr marL="9525" marR="9525" marT="9525" marB="0" anchor="b"/>
                </a:tc>
                <a:tc>
                  <a:txBody>
                    <a:bodyPr/>
                    <a:lstStyle/>
                    <a:p>
                      <a:pPr algn="r" fontAlgn="b"/>
                      <a:r>
                        <a:rPr lang="de-DE" sz="1000" b="1" i="0" u="none" strike="noStrike" smtClean="0">
                          <a:effectLst/>
                          <a:latin typeface="Arial"/>
                        </a:rPr>
                        <a:t>?</a:t>
                      </a:r>
                      <a:endParaRPr lang="de-AT" sz="1000" b="1" i="0" u="none" strike="noStrike">
                        <a:effectLst/>
                        <a:latin typeface="Arial"/>
                      </a:endParaRPr>
                    </a:p>
                  </a:txBody>
                  <a:tcPr marL="9525" marR="9525" marT="9525" marB="0" anchor="b"/>
                </a:tc>
              </a:tr>
            </a:tbl>
          </a:graphicData>
        </a:graphic>
      </p:graphicFrame>
      <p:sp>
        <p:nvSpPr>
          <p:cNvPr id="4" name="Rechteck 3"/>
          <p:cNvSpPr/>
          <p:nvPr/>
        </p:nvSpPr>
        <p:spPr>
          <a:xfrm>
            <a:off x="1079612" y="4617132"/>
            <a:ext cx="7128792" cy="1200329"/>
          </a:xfrm>
          <a:prstGeom prst="rect">
            <a:avLst/>
          </a:prstGeom>
        </p:spPr>
        <p:txBody>
          <a:bodyPr wrap="square">
            <a:spAutoFit/>
          </a:bodyPr>
          <a:lstStyle/>
          <a:p>
            <a:r>
              <a:rPr lang="de-DE" sz="1200"/>
              <a:t>Auf die </a:t>
            </a:r>
            <a:r>
              <a:rPr lang="de-DE" sz="1200" smtClean="0"/>
              <a:t>von 2006 bis 2010 </a:t>
            </a:r>
            <a:r>
              <a:rPr lang="de-DE" sz="1200"/>
              <a:t>zu einer un-/teilbedingten Geldstrafe </a:t>
            </a:r>
            <a:r>
              <a:rPr lang="de-DE" sz="1200" smtClean="0"/>
              <a:t>849 </a:t>
            </a:r>
            <a:r>
              <a:rPr lang="de-DE" sz="1200"/>
              <a:t>Verurteilten kommen 229 Ersatzfreiheitsstrafen, 289 gemeinnützige Leistungen und 3 elektronisch überwachte Hausarreste. </a:t>
            </a:r>
            <a:endParaRPr lang="de-DE" sz="1200" smtClean="0"/>
          </a:p>
          <a:p>
            <a:endParaRPr lang="de-AT" sz="1200"/>
          </a:p>
          <a:p>
            <a:r>
              <a:rPr lang="de-DE" sz="1200" b="1"/>
              <a:t>61 % der un-/teilbedingten </a:t>
            </a:r>
            <a:r>
              <a:rPr lang="de-DE" sz="1200" b="1" smtClean="0"/>
              <a:t>Geldstrafen </a:t>
            </a:r>
            <a:r>
              <a:rPr lang="de-DE" sz="1200" b="1"/>
              <a:t>werden (ganz oder zum Teil) durch Ersatzfreiheitsstrafe, gemeinnützige Leistungen und elektronischer Hausarrest verbüßt, in 39 % der Fälle </a:t>
            </a:r>
            <a:r>
              <a:rPr lang="de-DE" sz="1200" b="1" smtClean="0"/>
              <a:t>wird die un-</a:t>
            </a:r>
            <a:r>
              <a:rPr lang="de-DE" sz="1200" b="1"/>
              <a:t>/teilbedingte Geldstrafe vollständig </a:t>
            </a:r>
            <a:r>
              <a:rPr lang="de-DE" sz="1200" b="1" smtClean="0"/>
              <a:t>entrichtet.</a:t>
            </a:r>
            <a:endParaRPr lang="de-AT" sz="1200" b="1"/>
          </a:p>
        </p:txBody>
      </p:sp>
    </p:spTree>
    <p:extLst>
      <p:ext uri="{BB962C8B-B14F-4D97-AF65-F5344CB8AC3E}">
        <p14:creationId xmlns:p14="http://schemas.microsoft.com/office/powerpoint/2010/main" val="65122953"/>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11</a:t>
            </a:r>
            <a:endParaRPr lang="en-US"/>
          </a:p>
        </p:txBody>
      </p:sp>
      <p:sp>
        <p:nvSpPr>
          <p:cNvPr id="9" name="Text Box 46"/>
          <p:cNvSpPr txBox="1">
            <a:spLocks noChangeArrowheads="1"/>
          </p:cNvSpPr>
          <p:nvPr/>
        </p:nvSpPr>
        <p:spPr bwMode="auto">
          <a:xfrm>
            <a:off x="1439652" y="1394706"/>
            <a:ext cx="6926262"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VII. FinStrG-Nov 2010</a:t>
            </a:r>
          </a:p>
          <a:p>
            <a:pPr eaLnBrk="1" hangingPunct="1">
              <a:spcBef>
                <a:spcPct val="50000"/>
              </a:spcBef>
            </a:pPr>
            <a:r>
              <a:rPr lang="en-GB" sz="1600" smtClean="0">
                <a:cs typeface="Arial" charset="0"/>
              </a:rPr>
              <a:t>Von dieser Novelle betroffen sind nur die Sanktionen des gerichtlichen Finanzstrafrechts (gerFinStrR), </a:t>
            </a:r>
          </a:p>
          <a:p>
            <a:pPr eaLnBrk="1" hangingPunct="1">
              <a:spcBef>
                <a:spcPct val="50000"/>
              </a:spcBef>
            </a:pPr>
            <a:r>
              <a:rPr lang="en-GB" sz="1600" smtClean="0">
                <a:cs typeface="Arial" charset="0"/>
              </a:rPr>
              <a:t>und zwar von den Vermögensstrafen die </a:t>
            </a:r>
            <a:r>
              <a:rPr lang="en-GB" sz="1600" b="1" smtClean="0">
                <a:cs typeface="Arial" charset="0"/>
              </a:rPr>
              <a:t>Geldstrafe </a:t>
            </a:r>
            <a:r>
              <a:rPr lang="en-GB" sz="1600" smtClean="0">
                <a:cs typeface="Arial" charset="0"/>
              </a:rPr>
              <a:t>und die </a:t>
            </a:r>
            <a:r>
              <a:rPr lang="en-GB" sz="1600" b="1" smtClean="0">
                <a:cs typeface="Arial" charset="0"/>
              </a:rPr>
              <a:t>Verbandsgeldbuße</a:t>
            </a:r>
            <a:r>
              <a:rPr lang="en-GB" sz="1600" smtClean="0">
                <a:cs typeface="Arial" charset="0"/>
              </a:rPr>
              <a:t>; nicht der Verfall (V) und die Wertersatzstrafe; </a:t>
            </a:r>
          </a:p>
          <a:p>
            <a:pPr eaLnBrk="1" hangingPunct="1">
              <a:spcBef>
                <a:spcPct val="50000"/>
              </a:spcBef>
            </a:pPr>
            <a:r>
              <a:rPr lang="en-GB" sz="1600" smtClean="0">
                <a:cs typeface="Arial" charset="0"/>
              </a:rPr>
              <a:t>und von den freiheitsentziehenden Sanktionen die </a:t>
            </a:r>
            <a:r>
              <a:rPr lang="en-GB" sz="1600" b="1" smtClean="0">
                <a:cs typeface="Arial" charset="0"/>
              </a:rPr>
              <a:t>Freiheitsstrafe</a:t>
            </a:r>
            <a:r>
              <a:rPr lang="en-GB" sz="1600" smtClean="0">
                <a:cs typeface="Arial" charset="0"/>
              </a:rPr>
              <a:t>, nicht aber die Ersatzfreiheitsstrafe.</a:t>
            </a:r>
          </a:p>
          <a:p>
            <a:pPr eaLnBrk="1" hangingPunct="1">
              <a:spcBef>
                <a:spcPct val="50000"/>
              </a:spcBef>
            </a:pPr>
            <a:endParaRPr lang="en-GB" sz="1600" smtClean="0">
              <a:cs typeface="Arial" charset="0"/>
            </a:endParaRPr>
          </a:p>
          <a:p>
            <a:pPr eaLnBrk="1" hangingPunct="1">
              <a:spcBef>
                <a:spcPct val="50000"/>
              </a:spcBef>
            </a:pPr>
            <a:r>
              <a:rPr lang="en-GB" sz="1600" smtClean="0">
                <a:cs typeface="Arial" charset="0"/>
              </a:rPr>
              <a:t>Bis zur FinStrG-Nov 2010 waren die </a:t>
            </a:r>
            <a:r>
              <a:rPr lang="en-GB" sz="1600" b="1" smtClean="0">
                <a:cs typeface="Arial" charset="0"/>
              </a:rPr>
              <a:t>GS </a:t>
            </a:r>
            <a:r>
              <a:rPr lang="en-GB" sz="1600" smtClean="0">
                <a:cs typeface="Arial" charset="0"/>
              </a:rPr>
              <a:t>und </a:t>
            </a:r>
            <a:r>
              <a:rPr lang="en-GB" sz="1600" b="1" smtClean="0">
                <a:cs typeface="Arial" charset="0"/>
              </a:rPr>
              <a:t>EFS </a:t>
            </a:r>
            <a:r>
              <a:rPr lang="en-GB" sz="1600" smtClean="0">
                <a:cs typeface="Arial" charset="0"/>
              </a:rPr>
              <a:t>die Hauptstrafen; der V, die WES, die VbGB und die FS waren Nebenstrafen.</a:t>
            </a:r>
          </a:p>
          <a:p>
            <a:pPr eaLnBrk="1" hangingPunct="1">
              <a:spcBef>
                <a:spcPct val="50000"/>
              </a:spcBef>
            </a:pPr>
            <a:r>
              <a:rPr lang="en-GB" sz="1600" smtClean="0">
                <a:cs typeface="Arial" charset="0"/>
              </a:rPr>
              <a:t>Bei den durch die FinStrG-Nov 2010 neu geschaffenen </a:t>
            </a:r>
            <a:r>
              <a:rPr lang="en-GB" sz="1600" b="1" smtClean="0">
                <a:cs typeface="Arial" charset="0"/>
              </a:rPr>
              <a:t>Finanzverbrechen </a:t>
            </a:r>
            <a:r>
              <a:rPr lang="en-GB" sz="1600" smtClean="0">
                <a:cs typeface="Arial" charset="0"/>
              </a:rPr>
              <a:t>(§§ 38a Abs 2 lit a, 39) ist die </a:t>
            </a:r>
            <a:r>
              <a:rPr lang="en-GB" sz="1600" b="1" smtClean="0">
                <a:cs typeface="Arial" charset="0"/>
              </a:rPr>
              <a:t>FS die Hauptstrafe </a:t>
            </a:r>
            <a:r>
              <a:rPr lang="en-GB" sz="1600" smtClean="0">
                <a:cs typeface="Arial" charset="0"/>
              </a:rPr>
              <a:t>und die GS, der V, die WES und die EFS sind bei ihnen nur Nebenstrafen. </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12</a:t>
            </a:r>
            <a:endParaRPr lang="en-US"/>
          </a:p>
        </p:txBody>
      </p:sp>
      <p:sp>
        <p:nvSpPr>
          <p:cNvPr id="9" name="Text Box 46"/>
          <p:cNvSpPr txBox="1">
            <a:spLocks noChangeArrowheads="1"/>
          </p:cNvSpPr>
          <p:nvPr/>
        </p:nvSpPr>
        <p:spPr bwMode="auto">
          <a:xfrm>
            <a:off x="1427312" y="1304764"/>
            <a:ext cx="6926262"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1. Sanktionen der Finanzverbrechen (§ 38a, 39)</a:t>
            </a:r>
          </a:p>
          <a:p>
            <a:pPr marL="711200" indent="-711200" eaLnBrk="1" hangingPunct="1">
              <a:buFontTx/>
              <a:buNone/>
            </a:pPr>
            <a:endParaRPr lang="de-DE" sz="1600" b="1" smtClean="0"/>
          </a:p>
          <a:p>
            <a:pPr eaLnBrk="1" hangingPunct="1">
              <a:buFontTx/>
              <a:buNone/>
            </a:pPr>
            <a:r>
              <a:rPr lang="de-DE" sz="1600" b="1"/>
              <a:t>A</a:t>
            </a:r>
            <a:r>
              <a:rPr lang="de-DE" sz="1600" b="1" smtClean="0"/>
              <a:t>. Begehung eines Schmuggels, einer Abgabenhinterziehung usw als </a:t>
            </a:r>
            <a:r>
              <a:rPr lang="de-DE" sz="1600" b="1"/>
              <a:t>Mitglied einer </a:t>
            </a:r>
            <a:r>
              <a:rPr lang="de-DE" sz="1600" b="1" smtClean="0"/>
              <a:t>Bande; </a:t>
            </a:r>
            <a:r>
              <a:rPr lang="de-DE" sz="1600" b="1"/>
              <a:t>oder </a:t>
            </a:r>
            <a:r>
              <a:rPr lang="de-DE" sz="1600" b="1" smtClean="0"/>
              <a:t>eines Schmuggels mit Waffen („unter Gewaltanwendung“) bei </a:t>
            </a:r>
            <a:r>
              <a:rPr lang="de-DE" sz="1600" b="1"/>
              <a:t>Gerichtszuständigkeit (§ 38a Abs 2 lit a) </a:t>
            </a:r>
          </a:p>
          <a:p>
            <a:pPr eaLnBrk="1" hangingPunct="1">
              <a:buFontTx/>
              <a:buNone/>
            </a:pPr>
            <a:r>
              <a:rPr lang="de-DE" sz="1600" b="1"/>
              <a:t>	</a:t>
            </a:r>
          </a:p>
          <a:p>
            <a:pPr eaLnBrk="1" hangingPunct="1">
              <a:buFontTx/>
              <a:buNone/>
            </a:pPr>
            <a:endParaRPr lang="de-DE" sz="1600" b="1" smtClean="0"/>
          </a:p>
          <a:p>
            <a:pPr eaLnBrk="1" hangingPunct="1">
              <a:buFontTx/>
              <a:buNone/>
            </a:pPr>
            <a:r>
              <a:rPr lang="de-DE" sz="1600" smtClean="0"/>
              <a:t>Hauptstrafe</a:t>
            </a:r>
            <a:r>
              <a:rPr lang="de-DE" sz="1600"/>
              <a:t>: 	FS bis 5 </a:t>
            </a:r>
            <a:r>
              <a:rPr lang="de-DE" sz="1600" smtClean="0"/>
              <a:t>J (stbWB &gt; 100.000/50.000 €)</a:t>
            </a:r>
            <a:endParaRPr lang="de-DE" sz="1600"/>
          </a:p>
          <a:p>
            <a:pPr eaLnBrk="1" hangingPunct="1">
              <a:buFontTx/>
              <a:buNone/>
            </a:pPr>
            <a:r>
              <a:rPr lang="de-DE" sz="1600" smtClean="0"/>
              <a:t>Nebenstrafen: </a:t>
            </a:r>
            <a:r>
              <a:rPr lang="de-DE" sz="1600"/>
              <a:t>	GS bis 1,5 Mio €, </a:t>
            </a:r>
            <a:r>
              <a:rPr lang="de-DE" sz="1600" smtClean="0">
                <a:solidFill>
                  <a:srgbClr val="FF0000"/>
                </a:solidFill>
              </a:rPr>
              <a:t>wenn die verhängte </a:t>
            </a:r>
            <a:r>
              <a:rPr lang="de-DE" sz="1600">
                <a:solidFill>
                  <a:srgbClr val="FF0000"/>
                </a:solidFill>
              </a:rPr>
              <a:t>FS </a:t>
            </a:r>
            <a:r>
              <a:rPr lang="de-DE" sz="1600" smtClean="0">
                <a:solidFill>
                  <a:srgbClr val="FF0000"/>
                </a:solidFill>
              </a:rPr>
              <a:t>≤ 4 J*</a:t>
            </a:r>
            <a:endParaRPr lang="de-DE" sz="1600">
              <a:solidFill>
                <a:srgbClr val="FF0000"/>
              </a:solidFill>
            </a:endParaRPr>
          </a:p>
          <a:p>
            <a:pPr eaLnBrk="1" hangingPunct="1">
              <a:buFontTx/>
              <a:buNone/>
            </a:pPr>
            <a:r>
              <a:rPr lang="de-DE" sz="1600" smtClean="0"/>
              <a:t>		VbGB bis </a:t>
            </a:r>
            <a:r>
              <a:rPr lang="de-DE" sz="1600"/>
              <a:t>3 X </a:t>
            </a:r>
            <a:r>
              <a:rPr lang="de-DE" sz="1600" smtClean="0"/>
              <a:t>stbWB</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536927700"/>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13</a:t>
            </a:r>
            <a:endParaRPr lang="en-US"/>
          </a:p>
        </p:txBody>
      </p:sp>
      <p:sp>
        <p:nvSpPr>
          <p:cNvPr id="9" name="Text Box 46"/>
          <p:cNvSpPr txBox="1">
            <a:spLocks noChangeArrowheads="1"/>
          </p:cNvSpPr>
          <p:nvPr/>
        </p:nvSpPr>
        <p:spPr bwMode="auto">
          <a:xfrm>
            <a:off x="1403648" y="1304764"/>
            <a:ext cx="6926262" cy="541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buFontTx/>
              <a:buNone/>
            </a:pPr>
            <a:r>
              <a:rPr lang="de-DE" sz="1600" b="1" smtClean="0"/>
              <a:t>B. </a:t>
            </a:r>
            <a:r>
              <a:rPr lang="de-DE" sz="1600" b="1"/>
              <a:t>Abgabenbetrug (§ 39 Abs 3 lit a bis c) </a:t>
            </a:r>
          </a:p>
          <a:p>
            <a:pPr eaLnBrk="1" hangingPunct="1">
              <a:lnSpc>
                <a:spcPct val="80000"/>
              </a:lnSpc>
              <a:buFontTx/>
              <a:buNone/>
            </a:pPr>
            <a:r>
              <a:rPr lang="de-DE" sz="1600" b="1"/>
              <a:t>	</a:t>
            </a:r>
          </a:p>
          <a:p>
            <a:pPr eaLnBrk="1" hangingPunct="1">
              <a:lnSpc>
                <a:spcPct val="80000"/>
              </a:lnSpc>
              <a:buFontTx/>
              <a:buNone/>
            </a:pPr>
            <a:r>
              <a:rPr lang="de-DE" sz="1600" smtClean="0"/>
              <a:t>		</a:t>
            </a:r>
            <a:r>
              <a:rPr lang="de-DE" sz="1600" b="1" smtClean="0"/>
              <a:t>lit</a:t>
            </a:r>
          </a:p>
          <a:p>
            <a:pPr eaLnBrk="1" hangingPunct="1">
              <a:lnSpc>
                <a:spcPct val="80000"/>
              </a:lnSpc>
              <a:buFontTx/>
              <a:buNone/>
            </a:pPr>
            <a:r>
              <a:rPr lang="de-DE" sz="1600" smtClean="0"/>
              <a:t>Hauptstrafe</a:t>
            </a:r>
            <a:r>
              <a:rPr lang="de-DE" sz="1600"/>
              <a:t>: </a:t>
            </a:r>
            <a:r>
              <a:rPr lang="de-DE" sz="1600" smtClean="0"/>
              <a:t>	a. FS </a:t>
            </a:r>
            <a:r>
              <a:rPr lang="de-DE" sz="1600"/>
              <a:t>bis 3 J </a:t>
            </a:r>
            <a:r>
              <a:rPr lang="de-DE" sz="1600" smtClean="0"/>
              <a:t>(stbWB &gt; 100.000/50.000 </a:t>
            </a:r>
            <a:r>
              <a:rPr lang="de-DE" sz="1600"/>
              <a:t>bis 250.000 €)</a:t>
            </a:r>
          </a:p>
          <a:p>
            <a:pPr eaLnBrk="1" hangingPunct="1">
              <a:lnSpc>
                <a:spcPct val="80000"/>
              </a:lnSpc>
              <a:buFontTx/>
              <a:buNone/>
            </a:pPr>
            <a:r>
              <a:rPr lang="de-DE" sz="1600"/>
              <a:t>		</a:t>
            </a:r>
            <a:r>
              <a:rPr lang="de-DE" sz="1600" smtClean="0"/>
              <a:t>b. FS </a:t>
            </a:r>
            <a:r>
              <a:rPr lang="de-DE" sz="1600"/>
              <a:t>6 </a:t>
            </a:r>
            <a:r>
              <a:rPr lang="de-DE" sz="1600" smtClean="0"/>
              <a:t>Mon </a:t>
            </a:r>
            <a:r>
              <a:rPr lang="de-DE" sz="1600"/>
              <a:t>bis 5 J </a:t>
            </a:r>
            <a:r>
              <a:rPr lang="de-DE" sz="1600" smtClean="0"/>
              <a:t>(stbWB &gt; </a:t>
            </a:r>
            <a:r>
              <a:rPr lang="de-DE" sz="1600"/>
              <a:t>250.000 bis 500.000 €)</a:t>
            </a:r>
          </a:p>
          <a:p>
            <a:pPr eaLnBrk="1" hangingPunct="1">
              <a:lnSpc>
                <a:spcPct val="80000"/>
              </a:lnSpc>
              <a:buFontTx/>
              <a:buNone/>
            </a:pPr>
            <a:r>
              <a:rPr lang="de-DE" sz="1600"/>
              <a:t>		</a:t>
            </a:r>
            <a:r>
              <a:rPr lang="de-DE" sz="1600" smtClean="0"/>
              <a:t>c. FS </a:t>
            </a:r>
            <a:r>
              <a:rPr lang="de-DE" sz="1600"/>
              <a:t>1 J bis 10 J </a:t>
            </a:r>
            <a:r>
              <a:rPr lang="de-DE" sz="1600" smtClean="0"/>
              <a:t>(stbWB &gt; </a:t>
            </a:r>
            <a:r>
              <a:rPr lang="de-DE" sz="1600"/>
              <a:t>500.000 €)</a:t>
            </a:r>
          </a:p>
          <a:p>
            <a:pPr eaLnBrk="1" hangingPunct="1">
              <a:lnSpc>
                <a:spcPct val="80000"/>
              </a:lnSpc>
              <a:buFontTx/>
              <a:buNone/>
            </a:pPr>
            <a:endParaRPr lang="de-DE" sz="1600" smtClean="0"/>
          </a:p>
          <a:p>
            <a:pPr eaLnBrk="1" hangingPunct="1">
              <a:lnSpc>
                <a:spcPct val="80000"/>
              </a:lnSpc>
              <a:buFontTx/>
              <a:buNone/>
            </a:pPr>
            <a:r>
              <a:rPr lang="de-DE" sz="1600" smtClean="0"/>
              <a:t>Nebenstrafen: </a:t>
            </a:r>
            <a:r>
              <a:rPr lang="de-DE" sz="1600"/>
              <a:t>	</a:t>
            </a:r>
            <a:r>
              <a:rPr lang="de-DE" sz="1600" smtClean="0"/>
              <a:t>a. GS </a:t>
            </a:r>
            <a:r>
              <a:rPr lang="de-DE" sz="1600"/>
              <a:t>bis 1 Mio € </a:t>
            </a:r>
            <a:r>
              <a:rPr lang="de-DE" sz="1600" smtClean="0"/>
              <a:t>und VbGB bis 2,5 Mio €</a:t>
            </a:r>
            <a:endParaRPr lang="de-DE" sz="1600"/>
          </a:p>
          <a:p>
            <a:pPr eaLnBrk="1" hangingPunct="1">
              <a:lnSpc>
                <a:spcPct val="80000"/>
              </a:lnSpc>
              <a:buFontTx/>
              <a:buNone/>
            </a:pPr>
            <a:r>
              <a:rPr lang="de-DE" sz="1600"/>
              <a:t>		</a:t>
            </a:r>
            <a:r>
              <a:rPr lang="de-DE" sz="1600" smtClean="0"/>
              <a:t>b. GS </a:t>
            </a:r>
            <a:r>
              <a:rPr lang="de-DE" sz="1600"/>
              <a:t>bis 1,5 Mio </a:t>
            </a:r>
            <a:r>
              <a:rPr lang="de-DE" sz="1600" smtClean="0"/>
              <a:t>€,	</a:t>
            </a:r>
            <a:r>
              <a:rPr lang="de-DE" sz="1600" smtClean="0">
                <a:solidFill>
                  <a:srgbClr val="FF0000"/>
                </a:solidFill>
              </a:rPr>
              <a:t>allerdings nur, wenn FS </a:t>
            </a:r>
            <a:r>
              <a:rPr lang="de-DE" sz="1600">
                <a:solidFill>
                  <a:srgbClr val="FF0000"/>
                </a:solidFill>
              </a:rPr>
              <a:t>≤ 4 </a:t>
            </a:r>
            <a:r>
              <a:rPr lang="de-DE" sz="1600" smtClean="0">
                <a:solidFill>
                  <a:srgbClr val="FF0000"/>
                </a:solidFill>
              </a:rPr>
              <a:t>J*</a:t>
            </a:r>
            <a:r>
              <a:rPr lang="de-DE" sz="1600" smtClean="0"/>
              <a:t>; </a:t>
            </a:r>
          </a:p>
          <a:p>
            <a:pPr eaLnBrk="1" hangingPunct="1">
              <a:lnSpc>
                <a:spcPct val="80000"/>
              </a:lnSpc>
              <a:buFontTx/>
              <a:buNone/>
            </a:pPr>
            <a:r>
              <a:rPr lang="de-DE" sz="1600"/>
              <a:t>	</a:t>
            </a:r>
            <a:r>
              <a:rPr lang="de-DE" sz="1600" smtClean="0"/>
              <a:t>	    </a:t>
            </a:r>
            <a:r>
              <a:rPr lang="de-DE" sz="1600">
                <a:solidFill>
                  <a:srgbClr val="00B050"/>
                </a:solidFill>
              </a:rPr>
              <a:t>und VbGB bis </a:t>
            </a:r>
            <a:r>
              <a:rPr lang="de-DE" sz="1600" smtClean="0">
                <a:solidFill>
                  <a:srgbClr val="00B050"/>
                </a:solidFill>
              </a:rPr>
              <a:t>5 Mio </a:t>
            </a:r>
            <a:r>
              <a:rPr lang="de-DE" sz="1600">
                <a:solidFill>
                  <a:srgbClr val="00B050"/>
                </a:solidFill>
              </a:rPr>
              <a:t>€* </a:t>
            </a:r>
            <a:endParaRPr lang="de-DE" sz="1600">
              <a:solidFill>
                <a:srgbClr val="FF0000"/>
              </a:solidFill>
            </a:endParaRPr>
          </a:p>
          <a:p>
            <a:pPr eaLnBrk="1" hangingPunct="1">
              <a:lnSpc>
                <a:spcPct val="80000"/>
              </a:lnSpc>
              <a:buFontTx/>
              <a:buNone/>
            </a:pPr>
            <a:r>
              <a:rPr lang="de-DE" sz="1600"/>
              <a:t>		</a:t>
            </a:r>
            <a:r>
              <a:rPr lang="de-DE" sz="1600" smtClean="0"/>
              <a:t>c. GS </a:t>
            </a:r>
            <a:r>
              <a:rPr lang="de-DE" sz="1600"/>
              <a:t>bis 2,5 Mio </a:t>
            </a:r>
            <a:r>
              <a:rPr lang="de-DE" sz="1600" smtClean="0"/>
              <a:t>€, </a:t>
            </a:r>
            <a:r>
              <a:rPr lang="de-DE" sz="1600" smtClean="0">
                <a:solidFill>
                  <a:srgbClr val="FF0000"/>
                </a:solidFill>
              </a:rPr>
              <a:t>allerdings nur wenn FS ≤ </a:t>
            </a:r>
            <a:r>
              <a:rPr lang="de-DE" sz="1600">
                <a:solidFill>
                  <a:srgbClr val="FF0000"/>
                </a:solidFill>
              </a:rPr>
              <a:t>8 </a:t>
            </a:r>
            <a:r>
              <a:rPr lang="de-DE" sz="1600" smtClean="0">
                <a:solidFill>
                  <a:srgbClr val="FF0000"/>
                </a:solidFill>
              </a:rPr>
              <a:t>J*</a:t>
            </a:r>
            <a:r>
              <a:rPr lang="de-DE" sz="1600" smtClean="0">
                <a:solidFill>
                  <a:schemeClr val="bg1">
                    <a:lumMod val="10000"/>
                  </a:schemeClr>
                </a:solidFill>
              </a:rPr>
              <a:t>; </a:t>
            </a:r>
          </a:p>
          <a:p>
            <a:pPr eaLnBrk="1" hangingPunct="1">
              <a:lnSpc>
                <a:spcPct val="80000"/>
              </a:lnSpc>
              <a:buFontTx/>
              <a:buNone/>
            </a:pPr>
            <a:r>
              <a:rPr lang="de-DE" sz="1600">
                <a:solidFill>
                  <a:schemeClr val="bg1">
                    <a:lumMod val="10000"/>
                  </a:schemeClr>
                </a:solidFill>
              </a:rPr>
              <a:t>	</a:t>
            </a:r>
            <a:r>
              <a:rPr lang="de-DE" sz="1600" smtClean="0">
                <a:solidFill>
                  <a:schemeClr val="bg1">
                    <a:lumMod val="10000"/>
                  </a:schemeClr>
                </a:solidFill>
              </a:rPr>
              <a:t>	</a:t>
            </a:r>
            <a:r>
              <a:rPr lang="de-DE" sz="1600">
                <a:solidFill>
                  <a:schemeClr val="accent2">
                    <a:lumMod val="50000"/>
                  </a:schemeClr>
                </a:solidFill>
              </a:rPr>
              <a:t>    und VbGB bis 4 X stbWB* </a:t>
            </a:r>
            <a:endParaRPr lang="de-DE" sz="1600" smtClean="0">
              <a:solidFill>
                <a:srgbClr val="FF0000"/>
              </a:solidFill>
            </a:endParaRPr>
          </a:p>
          <a:p>
            <a:pPr eaLnBrk="1" hangingPunct="1">
              <a:lnSpc>
                <a:spcPct val="80000"/>
              </a:lnSpc>
              <a:buFontTx/>
              <a:buNone/>
            </a:pPr>
            <a:endParaRPr lang="de-DE" sz="1600">
              <a:solidFill>
                <a:srgbClr val="FF0000"/>
              </a:solidFill>
            </a:endParaRPr>
          </a:p>
          <a:p>
            <a:pPr eaLnBrk="1" hangingPunct="1">
              <a:lnSpc>
                <a:spcPct val="80000"/>
              </a:lnSpc>
            </a:pPr>
            <a:r>
              <a:rPr lang="de-DE" sz="1600" smtClean="0"/>
              <a:t>~ Kriterien für die Kumulierung FS mit einer GS (Wucher §§ 154 f StGB: „</a:t>
            </a:r>
            <a:r>
              <a:rPr lang="de-DE" sz="1600" i="1" smtClean="0"/>
              <a:t>Gewinnsucht</a:t>
            </a:r>
            <a:r>
              <a:rPr lang="de-DE" sz="1600" smtClean="0"/>
              <a:t>“)? Stammfassung FinStrG kannte auch diese Kumulierung, 1975 abgeschafft zugunsten der nur der GS („Schädlichkeit kurzer FS“)</a:t>
            </a:r>
          </a:p>
          <a:p>
            <a:pPr eaLnBrk="1" hangingPunct="1">
              <a:lnSpc>
                <a:spcPct val="80000"/>
              </a:lnSpc>
            </a:pPr>
            <a:endParaRPr lang="de-DE" sz="1600" b="1" smtClean="0"/>
          </a:p>
          <a:p>
            <a:pPr eaLnBrk="1" hangingPunct="1">
              <a:lnSpc>
                <a:spcPct val="80000"/>
              </a:lnSpc>
            </a:pPr>
            <a:r>
              <a:rPr lang="de-DE" sz="1600" smtClean="0"/>
              <a:t>~ Sinn der </a:t>
            </a:r>
            <a:r>
              <a:rPr lang="de-DE" sz="1600" smtClean="0">
                <a:solidFill>
                  <a:srgbClr val="FF0000"/>
                </a:solidFill>
              </a:rPr>
              <a:t>* “4/5-Regel“</a:t>
            </a:r>
            <a:r>
              <a:rPr lang="de-DE" sz="1600" smtClean="0"/>
              <a:t>: Sollen „Defizite“ einer FS </a:t>
            </a:r>
            <a:r>
              <a:rPr lang="de-DE" sz="1600">
                <a:solidFill>
                  <a:srgbClr val="FF0000"/>
                </a:solidFill>
              </a:rPr>
              <a:t>≤ </a:t>
            </a:r>
            <a:r>
              <a:rPr lang="de-DE" sz="1600" smtClean="0">
                <a:solidFill>
                  <a:srgbClr val="FF0000"/>
                </a:solidFill>
              </a:rPr>
              <a:t>4/5 der Höchststrafdrohung </a:t>
            </a:r>
            <a:r>
              <a:rPr lang="de-DE" sz="1600" smtClean="0"/>
              <a:t>mit (um 0,5/1,5 Mio €) „höherer“ GS kompensiert werden?</a:t>
            </a:r>
            <a:endParaRPr lang="de-DE" sz="1600" smtClean="0">
              <a:solidFill>
                <a:srgbClr val="FF0000"/>
              </a:solidFill>
            </a:endParaRPr>
          </a:p>
          <a:p>
            <a:pPr eaLnBrk="1" hangingPunct="1">
              <a:lnSpc>
                <a:spcPct val="80000"/>
              </a:lnSpc>
              <a:buFontTx/>
              <a:buNone/>
            </a:pPr>
            <a:endParaRPr lang="de-DE" sz="1600" b="1" smtClean="0"/>
          </a:p>
          <a:p>
            <a:pPr eaLnBrk="1" hangingPunct="1">
              <a:lnSpc>
                <a:spcPct val="80000"/>
              </a:lnSpc>
              <a:buFontTx/>
              <a:buNone/>
            </a:pPr>
            <a:r>
              <a:rPr lang="de-DE" sz="1600" smtClean="0"/>
              <a:t>~ Warum hängt </a:t>
            </a:r>
            <a:r>
              <a:rPr lang="de-DE" sz="1600" smtClean="0">
                <a:solidFill>
                  <a:schemeClr val="accent2">
                    <a:lumMod val="50000"/>
                  </a:schemeClr>
                </a:solidFill>
              </a:rPr>
              <a:t>*VbGB der lit c</a:t>
            </a:r>
            <a:r>
              <a:rPr lang="de-DE" sz="1600" smtClean="0"/>
              <a:t> doch vom stbWB ab?</a:t>
            </a:r>
          </a:p>
          <a:p>
            <a:pPr eaLnBrk="1" hangingPunct="1">
              <a:lnSpc>
                <a:spcPct val="80000"/>
              </a:lnSpc>
              <a:buFontTx/>
              <a:buNone/>
            </a:pPr>
            <a:endParaRPr lang="de-DE" sz="1600"/>
          </a:p>
          <a:p>
            <a:pPr eaLnBrk="1" hangingPunct="1">
              <a:lnSpc>
                <a:spcPct val="80000"/>
              </a:lnSpc>
              <a:buFontTx/>
              <a:buNone/>
            </a:pPr>
            <a:r>
              <a:rPr lang="de-DE" sz="1600"/>
              <a:t>~ Wie </a:t>
            </a:r>
            <a:r>
              <a:rPr lang="de-DE" sz="1600" smtClean="0"/>
              <a:t>sind die Diskrepanzen der </a:t>
            </a:r>
            <a:r>
              <a:rPr lang="de-DE" sz="1600" smtClean="0">
                <a:solidFill>
                  <a:srgbClr val="0070C0"/>
                </a:solidFill>
              </a:rPr>
              <a:t>*VbGB der lit c </a:t>
            </a:r>
            <a:r>
              <a:rPr lang="de-DE" sz="1600" smtClean="0"/>
              <a:t>(4 X 500.001 stbWB) = 2 Mio und 4 € und </a:t>
            </a:r>
            <a:r>
              <a:rPr lang="de-DE" sz="1600" smtClean="0">
                <a:solidFill>
                  <a:srgbClr val="00B050"/>
                </a:solidFill>
              </a:rPr>
              <a:t>*lit b = VbGB bis 5 Mio € (bei stBW zB 250.001 €) </a:t>
            </a:r>
            <a:r>
              <a:rPr lang="de-DE" sz="1600" smtClean="0"/>
              <a:t>zu lösen? Teleologische Reduktion, immer nur höchstens 4 X stbWB.</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750601587"/>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14</a:t>
            </a:r>
            <a:endParaRPr lang="en-US"/>
          </a:p>
        </p:txBody>
      </p:sp>
      <p:sp>
        <p:nvSpPr>
          <p:cNvPr id="9" name="Text Box 46"/>
          <p:cNvSpPr txBox="1">
            <a:spLocks noChangeArrowheads="1"/>
          </p:cNvSpPr>
          <p:nvPr/>
        </p:nvSpPr>
        <p:spPr bwMode="auto">
          <a:xfrm>
            <a:off x="1498166" y="1330656"/>
            <a:ext cx="6926262" cy="34409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buFontTx/>
              <a:buNone/>
            </a:pPr>
            <a:endParaRPr lang="de-DE" sz="1600" smtClean="0"/>
          </a:p>
          <a:p>
            <a:pPr eaLnBrk="1" hangingPunct="1">
              <a:lnSpc>
                <a:spcPct val="80000"/>
              </a:lnSpc>
            </a:pPr>
            <a:r>
              <a:rPr lang="de-DE" sz="1600" b="1" smtClean="0"/>
              <a:t>a. Verhängung von Geldstrafen anstelle von Freiheitsstrafen nach</a:t>
            </a:r>
          </a:p>
          <a:p>
            <a:pPr eaLnBrk="1" hangingPunct="1">
              <a:lnSpc>
                <a:spcPct val="80000"/>
              </a:lnSpc>
            </a:pPr>
            <a:r>
              <a:rPr lang="de-DE" sz="1600" b="1" smtClean="0"/>
              <a:t>§ 37 </a:t>
            </a:r>
            <a:r>
              <a:rPr lang="de-DE" sz="1600" b="1"/>
              <a:t>StGB </a:t>
            </a:r>
            <a:r>
              <a:rPr lang="de-DE" sz="1600"/>
              <a:t>(laut § 15 Abs 4 „sinngemäß“ anzuwenden)</a:t>
            </a:r>
          </a:p>
          <a:p>
            <a:pPr eaLnBrk="1" hangingPunct="1">
              <a:lnSpc>
                <a:spcPct val="80000"/>
              </a:lnSpc>
              <a:buFontTx/>
              <a:buNone/>
            </a:pPr>
            <a:endParaRPr lang="de-DE" sz="1600"/>
          </a:p>
          <a:p>
            <a:pPr eaLnBrk="1" hangingPunct="1">
              <a:lnSpc>
                <a:spcPct val="80000"/>
              </a:lnSpc>
              <a:buFontTx/>
              <a:buNone/>
            </a:pPr>
            <a:r>
              <a:rPr lang="de-DE" sz="1600" smtClean="0"/>
              <a:t>Kriterien für die „Umwandlung“ der FS in eine GS: Bei FS-Drohung bis 5 J muss eine FS von nicht mehr als 6 Mon in eine GS umgewandelt werden, sofern nicht general- oder spezialpräventive Gründe dagegen sprechen. </a:t>
            </a:r>
          </a:p>
          <a:p>
            <a:pPr eaLnBrk="1" hangingPunct="1">
              <a:lnSpc>
                <a:spcPct val="80000"/>
              </a:lnSpc>
              <a:buFontTx/>
              <a:buNone/>
            </a:pPr>
            <a:endParaRPr lang="de-DE" sz="1600"/>
          </a:p>
          <a:p>
            <a:pPr eaLnBrk="1" hangingPunct="1">
              <a:lnSpc>
                <a:spcPct val="80000"/>
              </a:lnSpc>
              <a:buFontTx/>
              <a:buNone/>
            </a:pPr>
            <a:r>
              <a:rPr lang="de-DE" sz="1600" smtClean="0"/>
              <a:t>Bei FS-Drohung bis 10 J (Abgabenbetrug mit stbWB &gt; 500.000 €) überdies nur bei „besonderen Gründen“ (Umstände nahe am Rechtfertigungs- oder Entschuldigungsgrund).</a:t>
            </a:r>
          </a:p>
          <a:p>
            <a:pPr eaLnBrk="1" hangingPunct="1">
              <a:lnSpc>
                <a:spcPct val="80000"/>
              </a:lnSpc>
              <a:buFontTx/>
              <a:buNone/>
            </a:pPr>
            <a:endParaRPr lang="de-DE" sz="1600"/>
          </a:p>
          <a:p>
            <a:pPr eaLnBrk="1" hangingPunct="1">
              <a:lnSpc>
                <a:spcPct val="80000"/>
              </a:lnSpc>
              <a:buFontTx/>
              <a:buNone/>
            </a:pPr>
            <a:r>
              <a:rPr lang="de-DE" sz="1600" smtClean="0"/>
              <a:t>Da die nach dem FinStrG verhängten GS weit höher sind als die nach dem StGB, wird es aus spezialpräventiven Gründen (fast) nie einer kurzen FS zur „Warnung“ bedürfen; und aus generalpräventiven Gründen nur dann und nur solange, als Finanzstraftaten (lokal) besonders häufig auftreten.</a:t>
            </a:r>
          </a:p>
          <a:p>
            <a:pPr eaLnBrk="1" hangingPunct="1">
              <a:lnSpc>
                <a:spcPct val="80000"/>
              </a:lnSpc>
              <a:buFontTx/>
              <a:buNone/>
            </a:pPr>
            <a:endParaRPr lang="de-DE" sz="1600"/>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1026744701"/>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15</a:t>
            </a:r>
          </a:p>
        </p:txBody>
      </p:sp>
      <p:sp>
        <p:nvSpPr>
          <p:cNvPr id="9" name="Text Box 46"/>
          <p:cNvSpPr txBox="1">
            <a:spLocks noChangeArrowheads="1"/>
          </p:cNvSpPr>
          <p:nvPr/>
        </p:nvSpPr>
        <p:spPr bwMode="auto">
          <a:xfrm>
            <a:off x="1498166" y="1330656"/>
            <a:ext cx="6926262" cy="2653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buFontTx/>
              <a:buNone/>
            </a:pPr>
            <a:endParaRPr lang="de-DE" sz="1600" smtClean="0"/>
          </a:p>
          <a:p>
            <a:pPr eaLnBrk="1" hangingPunct="1">
              <a:lnSpc>
                <a:spcPct val="80000"/>
              </a:lnSpc>
              <a:buFontTx/>
              <a:buNone/>
            </a:pPr>
            <a:r>
              <a:rPr lang="de-DE" sz="1600" b="1" smtClean="0"/>
              <a:t>b. ao Strafmilderung der Freiheitsstrafe nach § 41 StGB </a:t>
            </a:r>
            <a:r>
              <a:rPr lang="de-DE" sz="1600" smtClean="0"/>
              <a:t>(laut § 15 Abs 4 „sinngemäß“ anzuwenden)</a:t>
            </a:r>
          </a:p>
          <a:p>
            <a:pPr eaLnBrk="1" hangingPunct="1">
              <a:lnSpc>
                <a:spcPct val="80000"/>
              </a:lnSpc>
              <a:buFontTx/>
              <a:buNone/>
            </a:pPr>
            <a:endParaRPr lang="de-DE" sz="1600"/>
          </a:p>
          <a:p>
            <a:pPr eaLnBrk="1" hangingPunct="1">
              <a:lnSpc>
                <a:spcPct val="80000"/>
              </a:lnSpc>
            </a:pPr>
            <a:r>
              <a:rPr lang="de-DE" sz="1600" smtClean="0"/>
              <a:t>Die Mindestfreiheitsstrafdrohungen des Abgabenbetrugs (6 Mon/1 J bei stbWB &gt; 250.000/500.000 €) sind bei </a:t>
            </a:r>
            <a:r>
              <a:rPr lang="de-DE" sz="1600" b="1" smtClean="0"/>
              <a:t>beträchtlichem Überwiegen der Milderungsgründe </a:t>
            </a:r>
            <a:r>
              <a:rPr lang="de-DE" sz="1600" smtClean="0"/>
              <a:t>(Schadensgutmachung, Kooperation bei Aufklärung, reumütiges Geständnis, untergeordnete Tatbeteiligung) und bei Aussicht auf Nichtrückfall (§ 41 Abs 1 Z 4, 5 StGB) zu unterschreiten bis zur Mindeststrafe von 1 Tag/1 Mon. </a:t>
            </a:r>
          </a:p>
          <a:p>
            <a:pPr eaLnBrk="1" hangingPunct="1">
              <a:lnSpc>
                <a:spcPct val="80000"/>
              </a:lnSpc>
            </a:pPr>
            <a:endParaRPr lang="de-DE" sz="1600"/>
          </a:p>
          <a:p>
            <a:pPr eaLnBrk="1" hangingPunct="1">
              <a:lnSpc>
                <a:spcPct val="80000"/>
              </a:lnSpc>
            </a:pPr>
            <a:r>
              <a:rPr lang="de-DE" sz="1600" smtClean="0"/>
              <a:t>In Verbindung mit § 37 StGB ist eine FS von nicht mehr als 6 Mon dann in eine GS umzuwandeln.</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2838618414"/>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16</a:t>
            </a:r>
            <a:endParaRPr lang="en-US"/>
          </a:p>
        </p:txBody>
      </p:sp>
      <p:sp>
        <p:nvSpPr>
          <p:cNvPr id="9" name="Text Box 46"/>
          <p:cNvSpPr txBox="1">
            <a:spLocks noChangeArrowheads="1"/>
          </p:cNvSpPr>
          <p:nvPr/>
        </p:nvSpPr>
        <p:spPr bwMode="auto">
          <a:xfrm>
            <a:off x="1427312" y="1301155"/>
            <a:ext cx="6926262" cy="4733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t>2</a:t>
            </a:r>
            <a:r>
              <a:rPr lang="en-US" sz="2000" b="1" smtClean="0"/>
              <a:t>. Sanktionen der Finanzvergehen ieS</a:t>
            </a:r>
          </a:p>
          <a:p>
            <a:pPr eaLnBrk="1" hangingPunct="1">
              <a:lnSpc>
                <a:spcPct val="80000"/>
              </a:lnSpc>
              <a:buFontTx/>
              <a:buNone/>
            </a:pPr>
            <a:endParaRPr lang="de-DE" sz="1600" b="1"/>
          </a:p>
          <a:p>
            <a:pPr eaLnBrk="1" hangingPunct="1">
              <a:lnSpc>
                <a:spcPct val="80000"/>
              </a:lnSpc>
              <a:buFontTx/>
              <a:buNone/>
            </a:pPr>
            <a:r>
              <a:rPr lang="de-DE" sz="1600" b="1" smtClean="0"/>
              <a:t>A. Finanzvergehen </a:t>
            </a:r>
            <a:r>
              <a:rPr lang="de-DE" sz="1600" b="1"/>
              <a:t>ieS mit Geldsummenstrafdrohungen</a:t>
            </a:r>
          </a:p>
          <a:p>
            <a:pPr eaLnBrk="1" hangingPunct="1">
              <a:lnSpc>
                <a:spcPct val="80000"/>
              </a:lnSpc>
              <a:buFontTx/>
              <a:buNone/>
            </a:pPr>
            <a:r>
              <a:rPr lang="de-DE" sz="1600" b="1"/>
              <a:t>	</a:t>
            </a:r>
          </a:p>
          <a:p>
            <a:pPr eaLnBrk="1" hangingPunct="1">
              <a:lnSpc>
                <a:spcPct val="80000"/>
              </a:lnSpc>
            </a:pPr>
            <a:r>
              <a:rPr lang="de-DE" sz="1600" b="1" smtClean="0"/>
              <a:t>a. Abgabenhinterziehung; Schmuggel und Hinterziehung von Eingangs- oder Ausgangsabgaben; vorsätzliche Abgabenhehlerei</a:t>
            </a:r>
          </a:p>
          <a:p>
            <a:pPr eaLnBrk="1" hangingPunct="1">
              <a:lnSpc>
                <a:spcPct val="80000"/>
              </a:lnSpc>
            </a:pPr>
            <a:r>
              <a:rPr lang="de-DE" sz="1600" b="1" smtClean="0"/>
              <a:t>(§§ 33 </a:t>
            </a:r>
            <a:r>
              <a:rPr lang="de-DE" sz="1600" b="1"/>
              <a:t>Abs 5, 35 Abs </a:t>
            </a:r>
            <a:r>
              <a:rPr lang="de-DE" sz="1600" b="1" smtClean="0"/>
              <a:t>4, 37 Abs 2)</a:t>
            </a:r>
            <a:endParaRPr lang="de-DE" sz="1600" b="1"/>
          </a:p>
          <a:p>
            <a:pPr eaLnBrk="1" hangingPunct="1">
              <a:lnSpc>
                <a:spcPct val="80000"/>
              </a:lnSpc>
              <a:buFontTx/>
              <a:buNone/>
            </a:pPr>
            <a:r>
              <a:rPr lang="de-DE" sz="1600" b="1"/>
              <a:t>	</a:t>
            </a:r>
          </a:p>
          <a:p>
            <a:pPr eaLnBrk="1" hangingPunct="1">
              <a:lnSpc>
                <a:spcPct val="80000"/>
              </a:lnSpc>
              <a:buFontTx/>
              <a:buNone/>
            </a:pPr>
            <a:r>
              <a:rPr lang="de-DE" sz="1600" smtClean="0"/>
              <a:t>Hauptstrafe</a:t>
            </a:r>
            <a:r>
              <a:rPr lang="de-DE" sz="1600"/>
              <a:t>: 	GS bis 2 X stbWB</a:t>
            </a:r>
          </a:p>
          <a:p>
            <a:pPr eaLnBrk="1" hangingPunct="1">
              <a:lnSpc>
                <a:spcPct val="80000"/>
              </a:lnSpc>
              <a:buFontTx/>
              <a:buNone/>
            </a:pPr>
            <a:r>
              <a:rPr lang="de-DE" sz="1600" smtClean="0"/>
              <a:t>Nebenstrafe</a:t>
            </a:r>
            <a:r>
              <a:rPr lang="de-DE" sz="1600"/>
              <a:t>:	FS bis 2 J </a:t>
            </a:r>
            <a:r>
              <a:rPr lang="de-DE" sz="1600" smtClean="0"/>
              <a:t>(FS immer nur, wenn aus general-			/</a:t>
            </a:r>
            <a:r>
              <a:rPr lang="de-DE" sz="1600"/>
              <a:t>spezialpräventiven 	Gründen erforderlich </a:t>
            </a:r>
            <a:r>
              <a:rPr lang="de-DE" sz="1600" smtClean="0"/>
              <a:t>- § </a:t>
            </a:r>
            <a:r>
              <a:rPr lang="de-DE" sz="1600"/>
              <a:t>15 Abs </a:t>
            </a:r>
            <a:r>
              <a:rPr lang="de-DE" sz="1600" smtClean="0"/>
              <a:t>2)</a:t>
            </a:r>
            <a:endParaRPr lang="de-DE" sz="1600"/>
          </a:p>
          <a:p>
            <a:pPr eaLnBrk="1" hangingPunct="1">
              <a:lnSpc>
                <a:spcPct val="80000"/>
              </a:lnSpc>
              <a:buFontTx/>
              <a:buNone/>
            </a:pPr>
            <a:r>
              <a:rPr lang="de-DE" sz="1600" smtClean="0"/>
              <a:t>		VbGB bis </a:t>
            </a:r>
            <a:r>
              <a:rPr lang="de-DE" sz="1600"/>
              <a:t>2 X stbWB</a:t>
            </a:r>
          </a:p>
          <a:p>
            <a:pPr eaLnBrk="1" hangingPunct="1">
              <a:lnSpc>
                <a:spcPct val="80000"/>
              </a:lnSpc>
              <a:buFontTx/>
              <a:buNone/>
            </a:pPr>
            <a:endParaRPr lang="de-DE" sz="1600"/>
          </a:p>
          <a:p>
            <a:pPr eaLnBrk="1" hangingPunct="1">
              <a:lnSpc>
                <a:spcPct val="80000"/>
              </a:lnSpc>
              <a:buFontTx/>
              <a:buNone/>
            </a:pPr>
            <a:r>
              <a:rPr lang="de-DE" sz="1600" b="1" smtClean="0"/>
              <a:t>Bei Gewerbsmäßigkeit </a:t>
            </a:r>
            <a:r>
              <a:rPr lang="de-DE" sz="1600" b="1"/>
              <a:t>(§ 38 Abs 1</a:t>
            </a:r>
            <a:r>
              <a:rPr lang="de-DE" sz="1600" b="1" smtClean="0"/>
              <a:t>)</a:t>
            </a:r>
          </a:p>
          <a:p>
            <a:pPr eaLnBrk="1" hangingPunct="1">
              <a:lnSpc>
                <a:spcPct val="80000"/>
              </a:lnSpc>
              <a:buFontTx/>
              <a:buNone/>
            </a:pPr>
            <a:r>
              <a:rPr lang="de-DE" sz="1600"/>
              <a:t>	</a:t>
            </a:r>
            <a:r>
              <a:rPr lang="de-DE" sz="1600" smtClean="0"/>
              <a:t>	</a:t>
            </a:r>
          </a:p>
          <a:p>
            <a:pPr eaLnBrk="1" hangingPunct="1">
              <a:lnSpc>
                <a:spcPct val="80000"/>
              </a:lnSpc>
              <a:buFontTx/>
              <a:buNone/>
            </a:pPr>
            <a:r>
              <a:rPr lang="de-DE" sz="1600" smtClean="0"/>
              <a:t>Hauptstrafe</a:t>
            </a:r>
            <a:r>
              <a:rPr lang="de-DE" sz="1600"/>
              <a:t>:</a:t>
            </a:r>
            <a:r>
              <a:rPr lang="de-DE" sz="1600" smtClean="0"/>
              <a:t>	GS bis </a:t>
            </a:r>
            <a:r>
              <a:rPr lang="de-DE" sz="1600"/>
              <a:t>3 X </a:t>
            </a:r>
            <a:r>
              <a:rPr lang="de-DE" sz="1600" smtClean="0"/>
              <a:t>stBW</a:t>
            </a:r>
          </a:p>
          <a:p>
            <a:pPr eaLnBrk="1" hangingPunct="1">
              <a:lnSpc>
                <a:spcPct val="80000"/>
              </a:lnSpc>
              <a:buFontTx/>
              <a:buNone/>
            </a:pPr>
            <a:r>
              <a:rPr lang="de-DE" sz="1600"/>
              <a:t>Nebenstrafe: </a:t>
            </a:r>
            <a:r>
              <a:rPr lang="de-DE" sz="1600" smtClean="0"/>
              <a:t>	VbGB </a:t>
            </a:r>
            <a:r>
              <a:rPr lang="de-DE" sz="1600"/>
              <a:t>bis 3 X stBW </a:t>
            </a:r>
            <a:endParaRPr lang="de-DE" sz="1600" smtClean="0"/>
          </a:p>
          <a:p>
            <a:pPr eaLnBrk="1" hangingPunct="1">
              <a:lnSpc>
                <a:spcPct val="80000"/>
              </a:lnSpc>
              <a:buFontTx/>
              <a:buNone/>
            </a:pPr>
            <a:r>
              <a:rPr lang="de-DE" sz="1600"/>
              <a:t>	</a:t>
            </a:r>
            <a:r>
              <a:rPr lang="de-DE" sz="1600" smtClean="0"/>
              <a:t>	FS </a:t>
            </a:r>
            <a:r>
              <a:rPr lang="de-DE" sz="1600"/>
              <a:t>bis 3 J </a:t>
            </a:r>
            <a:r>
              <a:rPr lang="de-DE" sz="1600" smtClean="0"/>
              <a:t>(stbWB &gt; 100.000/50.000 </a:t>
            </a:r>
            <a:r>
              <a:rPr lang="de-DE" sz="1600"/>
              <a:t>bis 500.000 €</a:t>
            </a:r>
            <a:r>
              <a:rPr lang="de-DE" sz="1600" smtClean="0"/>
              <a:t>)</a:t>
            </a:r>
          </a:p>
          <a:p>
            <a:pPr eaLnBrk="1" hangingPunct="1">
              <a:lnSpc>
                <a:spcPct val="80000"/>
              </a:lnSpc>
              <a:buFontTx/>
              <a:buNone/>
            </a:pPr>
            <a:r>
              <a:rPr lang="de-DE" sz="1600"/>
              <a:t>	</a:t>
            </a:r>
            <a:r>
              <a:rPr lang="de-DE" sz="1600" smtClean="0"/>
              <a:t>	FS bis 5 J (StbWB &gt; 500.000 €)</a:t>
            </a:r>
          </a:p>
          <a:p>
            <a:pPr eaLnBrk="1" hangingPunct="1">
              <a:lnSpc>
                <a:spcPct val="80000"/>
              </a:lnSpc>
              <a:buFontTx/>
              <a:buNone/>
            </a:pPr>
            <a:r>
              <a:rPr lang="de-DE" sz="1600" smtClean="0"/>
              <a:t>		</a:t>
            </a:r>
            <a:endParaRPr lang="de-DE" sz="1600" b="1"/>
          </a:p>
          <a:p>
            <a:pPr eaLnBrk="1" hangingPunct="1">
              <a:lnSpc>
                <a:spcPct val="80000"/>
              </a:lnSpc>
              <a:buFontTx/>
              <a:buNone/>
            </a:pPr>
            <a:r>
              <a:rPr lang="de-DE" sz="1600" smtClean="0"/>
              <a:t>Die FS bis zu 7 Jahren (seit 2006), wenn stbWB &gt; 3 Mio Euro, wieder abgeschafft. Laut EBRV werden diese Finanzstraftaten „</a:t>
            </a:r>
            <a:r>
              <a:rPr lang="de-DE" sz="1600" i="1" smtClean="0"/>
              <a:t>in der Regel</a:t>
            </a:r>
            <a:r>
              <a:rPr lang="de-DE" sz="1600" smtClean="0"/>
              <a:t>“ ohnedies unter den Tatbestand des Abgabenbetrugs fallen.</a:t>
            </a:r>
            <a:endParaRPr lang="de-DE" sz="1600" b="1"/>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4203339485"/>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17</a:t>
            </a:r>
            <a:endParaRPr lang="en-US"/>
          </a:p>
        </p:txBody>
      </p:sp>
      <p:sp>
        <p:nvSpPr>
          <p:cNvPr id="9" name="Text Box 46"/>
          <p:cNvSpPr txBox="1">
            <a:spLocks noChangeArrowheads="1"/>
          </p:cNvSpPr>
          <p:nvPr/>
        </p:nvSpPr>
        <p:spPr bwMode="auto">
          <a:xfrm>
            <a:off x="1427312" y="1304764"/>
            <a:ext cx="6926262" cy="1274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buFontTx/>
              <a:buNone/>
            </a:pPr>
            <a:r>
              <a:rPr lang="de-DE" sz="1600" b="1" smtClean="0"/>
              <a:t>b. Fahrlässige Abgabenverkürzung; Verzollungsumgehung, fahrlässige Verkürzung von Eingangs- oder Ausgangsabgaben; fahrlässige Abgabenhehlerei (§§ </a:t>
            </a:r>
            <a:r>
              <a:rPr lang="de-DE" sz="1600" b="1"/>
              <a:t>34 Abs </a:t>
            </a:r>
            <a:r>
              <a:rPr lang="de-DE" sz="1600" b="1" smtClean="0"/>
              <a:t>4, 36 Abs 3, 37 Abs 3)</a:t>
            </a:r>
            <a:endParaRPr lang="de-DE" sz="1600" b="1"/>
          </a:p>
          <a:p>
            <a:pPr eaLnBrk="1" hangingPunct="1">
              <a:lnSpc>
                <a:spcPct val="80000"/>
              </a:lnSpc>
              <a:buFontTx/>
              <a:buNone/>
            </a:pPr>
            <a:r>
              <a:rPr lang="de-DE" sz="1600" b="1"/>
              <a:t>	</a:t>
            </a:r>
          </a:p>
          <a:p>
            <a:pPr eaLnBrk="1" hangingPunct="1">
              <a:lnSpc>
                <a:spcPct val="80000"/>
              </a:lnSpc>
              <a:buFontTx/>
              <a:buNone/>
            </a:pPr>
            <a:r>
              <a:rPr lang="de-DE" sz="1600" smtClean="0"/>
              <a:t>Hauptstrafe</a:t>
            </a:r>
            <a:r>
              <a:rPr lang="de-DE" sz="1600"/>
              <a:t>: 	GS bis </a:t>
            </a:r>
            <a:r>
              <a:rPr lang="de-DE" sz="1600" smtClean="0"/>
              <a:t>1 </a:t>
            </a:r>
            <a:r>
              <a:rPr lang="de-DE" sz="1600"/>
              <a:t>X stbWB</a:t>
            </a:r>
          </a:p>
          <a:p>
            <a:pPr eaLnBrk="1" hangingPunct="1">
              <a:lnSpc>
                <a:spcPct val="80000"/>
              </a:lnSpc>
              <a:buFontTx/>
              <a:buNone/>
            </a:pPr>
            <a:r>
              <a:rPr lang="de-DE" sz="1600" smtClean="0"/>
              <a:t>Nebenstrafe</a:t>
            </a:r>
            <a:r>
              <a:rPr lang="de-DE" sz="1600"/>
              <a:t>:	</a:t>
            </a:r>
            <a:r>
              <a:rPr lang="de-DE" sz="1600" smtClean="0"/>
              <a:t>VbGB </a:t>
            </a:r>
            <a:r>
              <a:rPr lang="de-DE" sz="1600"/>
              <a:t>bis 1 X </a:t>
            </a:r>
            <a:r>
              <a:rPr lang="de-DE" sz="1600" smtClean="0"/>
              <a:t>stbWB</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2036987438"/>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18</a:t>
            </a:r>
            <a:endParaRPr lang="en-US"/>
          </a:p>
        </p:txBody>
      </p:sp>
      <p:sp>
        <p:nvSpPr>
          <p:cNvPr id="9" name="Text Box 46"/>
          <p:cNvSpPr txBox="1">
            <a:spLocks noChangeArrowheads="1"/>
          </p:cNvSpPr>
          <p:nvPr/>
        </p:nvSpPr>
        <p:spPr bwMode="auto">
          <a:xfrm>
            <a:off x="1079612" y="1304764"/>
            <a:ext cx="7273962" cy="52814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80000"/>
              </a:lnSpc>
              <a:buFontTx/>
              <a:buNone/>
            </a:pPr>
            <a:r>
              <a:rPr lang="de-DE" sz="1600" b="1" smtClean="0"/>
              <a:t>B. </a:t>
            </a:r>
            <a:r>
              <a:rPr lang="de-DE" sz="1600" b="1"/>
              <a:t>Finanzvergehen ieS mit </a:t>
            </a:r>
            <a:r>
              <a:rPr lang="de-DE" sz="1600" b="1" smtClean="0"/>
              <a:t>absoluten Strafdrohungen (keine FS): </a:t>
            </a:r>
          </a:p>
          <a:p>
            <a:pPr eaLnBrk="1" hangingPunct="1">
              <a:lnSpc>
                <a:spcPct val="80000"/>
              </a:lnSpc>
              <a:buFontTx/>
              <a:buNone/>
            </a:pPr>
            <a:endParaRPr lang="de-DE" sz="1600" b="1"/>
          </a:p>
          <a:p>
            <a:pPr eaLnBrk="1" hangingPunct="1">
              <a:lnSpc>
                <a:spcPct val="80000"/>
              </a:lnSpc>
              <a:buFontTx/>
              <a:buNone/>
            </a:pPr>
            <a:r>
              <a:rPr lang="de-DE" sz="1600" b="1" smtClean="0"/>
              <a:t>Geldstrafdrohungen (20 € bis …)</a:t>
            </a:r>
            <a:endParaRPr lang="de-DE" sz="1600" b="1"/>
          </a:p>
          <a:p>
            <a:pPr eaLnBrk="1" hangingPunct="1">
              <a:lnSpc>
                <a:spcPct val="80000"/>
              </a:lnSpc>
              <a:buFontTx/>
              <a:buNone/>
            </a:pPr>
            <a:r>
              <a:rPr lang="de-DE" sz="1600" b="1"/>
              <a:t>	</a:t>
            </a:r>
          </a:p>
          <a:p>
            <a:pPr marL="711200" indent="-711200" eaLnBrk="1" hangingPunct="1">
              <a:buFontTx/>
              <a:buNone/>
            </a:pPr>
            <a:r>
              <a:rPr lang="de-DE" sz="1600" b="1" smtClean="0"/>
              <a:t>			 </a:t>
            </a:r>
            <a:r>
              <a:rPr lang="de-DE" sz="1600" smtClean="0"/>
              <a:t>Vorsatz</a:t>
            </a:r>
            <a:r>
              <a:rPr lang="de-DE" sz="1600"/>
              <a:t>		</a:t>
            </a:r>
            <a:r>
              <a:rPr lang="de-DE" sz="1600" smtClean="0"/>
              <a:t>Fahrlässigkeit	Faktor</a:t>
            </a:r>
            <a:endParaRPr lang="de-DE" sz="1600"/>
          </a:p>
          <a:p>
            <a:pPr marL="711200" indent="-711200" eaLnBrk="1" hangingPunct="1">
              <a:buFontTx/>
              <a:buNone/>
            </a:pPr>
            <a:endParaRPr lang="de-DE" sz="1600" smtClean="0"/>
          </a:p>
          <a:p>
            <a:pPr marL="711200" indent="-711200" eaLnBrk="1" hangingPunct="1">
              <a:buFontTx/>
              <a:buNone/>
            </a:pPr>
            <a:r>
              <a:rPr lang="de-DE" sz="1600" smtClean="0"/>
              <a:t>§ </a:t>
            </a:r>
            <a:r>
              <a:rPr lang="de-DE" sz="1600"/>
              <a:t>43 Abs 3, </a:t>
            </a:r>
            <a:r>
              <a:rPr lang="de-DE" sz="1600" smtClean="0"/>
              <a:t>4 (2010) GS 100.000 </a:t>
            </a:r>
            <a:r>
              <a:rPr lang="de-DE" sz="1600"/>
              <a:t>€ 	</a:t>
            </a:r>
            <a:r>
              <a:rPr lang="de-DE" sz="1600" smtClean="0"/>
              <a:t>50.000 </a:t>
            </a:r>
            <a:r>
              <a:rPr lang="de-DE" sz="1600"/>
              <a:t>€ 		</a:t>
            </a:r>
            <a:r>
              <a:rPr lang="de-DE" sz="1600" smtClean="0"/>
              <a:t>2 </a:t>
            </a:r>
            <a:endParaRPr lang="de-DE" sz="1600"/>
          </a:p>
          <a:p>
            <a:pPr marL="711200" indent="-711200" eaLnBrk="1" hangingPunct="1"/>
            <a:r>
              <a:rPr lang="de-DE" sz="1600"/>
              <a:t>§ 29 MOG 2007 	</a:t>
            </a:r>
            <a:r>
              <a:rPr lang="de-DE" sz="1600" smtClean="0"/>
              <a:t> GS 72.670 €	36.340 </a:t>
            </a:r>
            <a:r>
              <a:rPr lang="de-DE" sz="1600"/>
              <a:t>€		2</a:t>
            </a:r>
          </a:p>
          <a:p>
            <a:pPr marL="711200" indent="-711200" eaLnBrk="1" hangingPunct="1">
              <a:buFontTx/>
              <a:buNone/>
            </a:pPr>
            <a:r>
              <a:rPr lang="de-DE" sz="1600" smtClean="0"/>
              <a:t>§ </a:t>
            </a:r>
            <a:r>
              <a:rPr lang="de-DE" sz="1600"/>
              <a:t>48b Abs </a:t>
            </a:r>
            <a:r>
              <a:rPr lang="de-DE" sz="1600" smtClean="0"/>
              <a:t>2 (2008)</a:t>
            </a:r>
            <a:r>
              <a:rPr lang="de-DE" sz="1600"/>
              <a:t>	</a:t>
            </a:r>
            <a:r>
              <a:rPr lang="de-DE" sz="1600" smtClean="0"/>
              <a:t> GS 50.000 </a:t>
            </a:r>
            <a:r>
              <a:rPr lang="de-DE" sz="1600"/>
              <a:t>€ </a:t>
            </a:r>
            <a:r>
              <a:rPr lang="de-DE" sz="1600" smtClean="0"/>
              <a:t>	5.000 </a:t>
            </a:r>
            <a:r>
              <a:rPr lang="de-DE" sz="1600"/>
              <a:t>€ 		10 </a:t>
            </a:r>
          </a:p>
          <a:p>
            <a:pPr marL="711200" indent="-711200" eaLnBrk="1" hangingPunct="1">
              <a:buFontTx/>
              <a:buNone/>
            </a:pPr>
            <a:r>
              <a:rPr lang="de-DE" sz="1600" smtClean="0"/>
              <a:t>§ </a:t>
            </a:r>
            <a:r>
              <a:rPr lang="de-DE" sz="1600"/>
              <a:t>48a Abs </a:t>
            </a:r>
            <a:r>
              <a:rPr lang="de-DE" sz="1600" smtClean="0"/>
              <a:t>2 (2008)</a:t>
            </a:r>
            <a:r>
              <a:rPr lang="de-DE" sz="1600"/>
              <a:t>	</a:t>
            </a:r>
            <a:r>
              <a:rPr lang="de-DE" sz="1600" smtClean="0"/>
              <a:t> GS 40.000 </a:t>
            </a:r>
            <a:r>
              <a:rPr lang="de-DE" sz="1600"/>
              <a:t>€	</a:t>
            </a:r>
            <a:r>
              <a:rPr lang="de-DE" sz="1600" smtClean="0"/>
              <a:t>4.000 </a:t>
            </a:r>
            <a:r>
              <a:rPr lang="de-DE" sz="1600"/>
              <a:t>€ 		</a:t>
            </a:r>
            <a:r>
              <a:rPr lang="de-DE" sz="1600" smtClean="0"/>
              <a:t>10</a:t>
            </a:r>
            <a:endParaRPr lang="de-DE" sz="1600"/>
          </a:p>
          <a:p>
            <a:pPr marL="711200" indent="-711200" eaLnBrk="1" hangingPunct="1"/>
            <a:r>
              <a:rPr lang="de-DE" sz="1600"/>
              <a:t>§ 85 AußHG 2011	</a:t>
            </a:r>
            <a:r>
              <a:rPr lang="de-DE" sz="1600" smtClean="0"/>
              <a:t> GS 20.000 </a:t>
            </a:r>
            <a:r>
              <a:rPr lang="de-DE" sz="1600"/>
              <a:t>€	</a:t>
            </a:r>
            <a:r>
              <a:rPr lang="de-DE" sz="1600" smtClean="0"/>
              <a:t>10.000 </a:t>
            </a:r>
            <a:r>
              <a:rPr lang="de-DE" sz="1600"/>
              <a:t>€		</a:t>
            </a:r>
            <a:r>
              <a:rPr lang="de-DE" sz="1600" smtClean="0"/>
              <a:t>2</a:t>
            </a:r>
            <a:endParaRPr lang="de-DE" sz="1600"/>
          </a:p>
          <a:p>
            <a:pPr marL="711200" indent="-711200" eaLnBrk="1" hangingPunct="1">
              <a:buFontTx/>
              <a:buNone/>
            </a:pPr>
            <a:r>
              <a:rPr lang="de-DE" sz="1600" smtClean="0"/>
              <a:t>§ </a:t>
            </a:r>
            <a:r>
              <a:rPr lang="de-DE" sz="1600"/>
              <a:t>48 Abs </a:t>
            </a:r>
            <a:r>
              <a:rPr lang="de-DE" sz="1600" smtClean="0"/>
              <a:t>2 (2008)</a:t>
            </a:r>
            <a:r>
              <a:rPr lang="de-DE" sz="1600"/>
              <a:t>	</a:t>
            </a:r>
            <a:r>
              <a:rPr lang="de-DE" sz="1600" smtClean="0"/>
              <a:t> GS 20.000 </a:t>
            </a:r>
            <a:r>
              <a:rPr lang="de-DE" sz="1600"/>
              <a:t>€	</a:t>
            </a:r>
            <a:r>
              <a:rPr lang="de-DE" sz="1600" smtClean="0"/>
              <a:t>5.000 </a:t>
            </a:r>
            <a:r>
              <a:rPr lang="de-DE" sz="1600"/>
              <a:t>€ 		</a:t>
            </a:r>
            <a:r>
              <a:rPr lang="de-DE" sz="1600" smtClean="0"/>
              <a:t>4</a:t>
            </a:r>
            <a:endParaRPr lang="de-DE" sz="1600"/>
          </a:p>
          <a:p>
            <a:pPr eaLnBrk="1" hangingPunct="1">
              <a:buFontTx/>
              <a:buNone/>
            </a:pPr>
            <a:r>
              <a:rPr lang="de-DE" sz="1600" smtClean="0"/>
              <a:t>§ </a:t>
            </a:r>
            <a:r>
              <a:rPr lang="de-DE" sz="1600"/>
              <a:t>8 ArtenHG 2009	</a:t>
            </a:r>
            <a:r>
              <a:rPr lang="de-DE" sz="1600" smtClean="0"/>
              <a:t> GS 20/40.000 €  	10/20.000 </a:t>
            </a:r>
            <a:r>
              <a:rPr lang="de-DE" sz="1600"/>
              <a:t>€	2</a:t>
            </a:r>
          </a:p>
          <a:p>
            <a:pPr eaLnBrk="1" hangingPunct="1">
              <a:buFontTx/>
              <a:buNone/>
            </a:pPr>
            <a:r>
              <a:rPr lang="de-DE" sz="1600"/>
              <a:t>§ 5</a:t>
            </a:r>
            <a:r>
              <a:rPr lang="de-DE" sz="1600" smtClean="0"/>
              <a:t>* </a:t>
            </a:r>
            <a:r>
              <a:rPr lang="de-DE" sz="1600"/>
              <a:t>(2010)</a:t>
            </a:r>
            <a:r>
              <a:rPr lang="en-US" sz="1600"/>
              <a:t>	</a:t>
            </a:r>
            <a:r>
              <a:rPr lang="en-US" sz="1600" smtClean="0"/>
              <a:t> GS 20/40.000** </a:t>
            </a:r>
            <a:r>
              <a:rPr lang="en-US" sz="1600"/>
              <a:t>€	</a:t>
            </a:r>
            <a:r>
              <a:rPr lang="en-US" sz="1600" smtClean="0"/>
              <a:t>10.000 </a:t>
            </a:r>
            <a:r>
              <a:rPr lang="en-US" sz="1600"/>
              <a:t>€		2</a:t>
            </a:r>
            <a:endParaRPr lang="de-DE" sz="1600"/>
          </a:p>
          <a:p>
            <a:pPr eaLnBrk="1" hangingPunct="1"/>
            <a:r>
              <a:rPr lang="de-DE" sz="1600" smtClean="0"/>
              <a:t>§ </a:t>
            </a:r>
            <a:r>
              <a:rPr lang="de-DE" sz="1600"/>
              <a:t>91 AlkStG 1995	</a:t>
            </a:r>
            <a:r>
              <a:rPr lang="de-DE" sz="1600" smtClean="0"/>
              <a:t> GS 15.000 </a:t>
            </a:r>
            <a:r>
              <a:rPr lang="de-DE" sz="1600"/>
              <a:t>€	 8.000 €		1,875</a:t>
            </a:r>
          </a:p>
          <a:p>
            <a:pPr eaLnBrk="1" hangingPunct="1">
              <a:buFontTx/>
              <a:buNone/>
            </a:pPr>
            <a:r>
              <a:rPr lang="de-DE" sz="1600" smtClean="0"/>
              <a:t>§ 7 PPG 2004	 GS 15.000 €	 4.000 €		3,75</a:t>
            </a:r>
          </a:p>
          <a:p>
            <a:pPr eaLnBrk="1" hangingPunct="1">
              <a:buFontTx/>
              <a:buNone/>
            </a:pPr>
            <a:endParaRPr lang="de-DE" sz="1600" smtClean="0"/>
          </a:p>
          <a:p>
            <a:pPr eaLnBrk="1" hangingPunct="1">
              <a:buFontTx/>
              <a:buNone/>
            </a:pPr>
            <a:r>
              <a:rPr lang="de-DE" sz="1600" smtClean="0"/>
              <a:t>~ Die Höchstgeldstrafdrohungen sind – trotz Vergleichbarkeit der Delikte – ungleich hoch und </a:t>
            </a:r>
            <a:r>
              <a:rPr lang="de-DE" sz="1600"/>
              <a:t>die Faktoren </a:t>
            </a:r>
            <a:r>
              <a:rPr lang="de-DE" sz="1600" smtClean="0"/>
              <a:t>des Verhältnisses zwischen Vorsatz und </a:t>
            </a:r>
            <a:r>
              <a:rPr lang="de-DE" sz="1600"/>
              <a:t>Fahrlässigkeit </a:t>
            </a:r>
            <a:r>
              <a:rPr lang="de-DE" sz="1600" smtClean="0"/>
              <a:t>auch ungleich. Fraglich, ob das sachlich gerechtfertigt ist. </a:t>
            </a:r>
            <a:endParaRPr lang="de-DE" sz="1600" b="1" smtClean="0"/>
          </a:p>
          <a:p>
            <a:pPr eaLnBrk="1" hangingPunct="1"/>
            <a:r>
              <a:rPr lang="en-US" sz="1000" smtClean="0"/>
              <a:t>* Bundesgesetz </a:t>
            </a:r>
            <a:r>
              <a:rPr lang="en-US" sz="1000"/>
              <a:t>über Produkte, deren Ein- und Ausfuhr sowie Inverkehrbringen aus Tierschutzgründen verboten </a:t>
            </a:r>
            <a:r>
              <a:rPr lang="en-US" sz="1000" smtClean="0"/>
              <a:t>ist</a:t>
            </a:r>
          </a:p>
          <a:p>
            <a:pPr eaLnBrk="1" hangingPunct="1"/>
            <a:r>
              <a:rPr lang="en-US" sz="1000" smtClean="0"/>
              <a:t>** Bei Gewerbsmäßigkeit Verdoppelung der Grundstrafdrohung, § 38 FinStrG Verdreifachung</a:t>
            </a:r>
          </a:p>
          <a:p>
            <a:pPr marL="171450" indent="-171450" eaLnBrk="1" hangingPunct="1">
              <a:buFont typeface="Arial" charset="0"/>
              <a:buChar char="•"/>
            </a:pPr>
            <a:endParaRPr lang="en-US" sz="1000" smtClean="0"/>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3180835400"/>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01</a:t>
            </a:r>
          </a:p>
        </p:txBody>
      </p:sp>
      <p:sp>
        <p:nvSpPr>
          <p:cNvPr id="17" name="Text Box 42"/>
          <p:cNvSpPr txBox="1">
            <a:spLocks noChangeArrowheads="1"/>
          </p:cNvSpPr>
          <p:nvPr/>
        </p:nvSpPr>
        <p:spPr bwMode="auto">
          <a:xfrm>
            <a:off x="513073" y="1227931"/>
            <a:ext cx="7259327"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I. </a:t>
            </a:r>
            <a:r>
              <a:rPr lang="de-AT" sz="2000" b="1"/>
              <a:t>AbgÄG </a:t>
            </a:r>
            <a:r>
              <a:rPr lang="de-AT" sz="2000" b="1" smtClean="0"/>
              <a:t>1998 (FinStrG-Nov 1998)</a:t>
            </a:r>
            <a:endParaRPr lang="en-GB" sz="2000" b="1" smtClean="0">
              <a:cs typeface="Arial" charset="0"/>
            </a:endParaRPr>
          </a:p>
          <a:p>
            <a:pPr eaLnBrk="1" hangingPunct="1">
              <a:spcBef>
                <a:spcPct val="50000"/>
              </a:spcBef>
            </a:pPr>
            <a:r>
              <a:rPr lang="en-GB" sz="1600" smtClean="0">
                <a:cs typeface="Arial" charset="0"/>
              </a:rPr>
              <a:t>EBRV: Das EU-Finanzschutzübereinkommen </a:t>
            </a:r>
            <a:r>
              <a:rPr lang="de-DE" sz="1600" smtClean="0"/>
              <a:t>verlangt</a:t>
            </a:r>
            <a:r>
              <a:rPr lang="en-GB" sz="1600" smtClean="0">
                <a:cs typeface="Arial" charset="0"/>
              </a:rPr>
              <a:t> “</a:t>
            </a:r>
            <a:r>
              <a:rPr lang="en-GB" sz="1600" b="1" i="1" smtClean="0">
                <a:cs typeface="Arial" charset="0"/>
              </a:rPr>
              <a:t>wirksame, angemessene und abschreckende Strafen</a:t>
            </a:r>
            <a:r>
              <a:rPr lang="en-GB" sz="1600" smtClean="0">
                <a:cs typeface="Arial" charset="0"/>
              </a:rPr>
              <a:t>” und die Auslieferung bei Schadensbetrag ab 50.000 ECU; § 11 Abs 1 ARHG: Auslieferung nur bei Strafdrohung von mehr als 1 Jahr Freiheitsstrafe.</a:t>
            </a:r>
            <a:endParaRPr lang="en-GB" sz="1600" b="1" smtClean="0">
              <a:cs typeface="Arial" charset="0"/>
            </a:endParaRPr>
          </a:p>
          <a:p>
            <a:pPr eaLnBrk="1" hangingPunct="1">
              <a:spcBef>
                <a:spcPct val="50000"/>
              </a:spcBef>
            </a:pPr>
            <a:r>
              <a:rPr lang="en-GB" sz="1600" smtClean="0">
                <a:cs typeface="Arial" charset="0"/>
              </a:rPr>
              <a:t>Die </a:t>
            </a:r>
            <a:r>
              <a:rPr lang="en-GB" sz="1600" b="1" smtClean="0">
                <a:cs typeface="Arial" charset="0"/>
              </a:rPr>
              <a:t>Freiheitsstrafdrohungen </a:t>
            </a:r>
            <a:r>
              <a:rPr lang="en-GB" sz="1600" smtClean="0">
                <a:cs typeface="Arial" charset="0"/>
              </a:rPr>
              <a:t>der</a:t>
            </a:r>
            <a:r>
              <a:rPr lang="en-GB" sz="1600" b="1" smtClean="0">
                <a:cs typeface="Arial" charset="0"/>
              </a:rPr>
              <a:t> </a:t>
            </a:r>
            <a:r>
              <a:rPr lang="en-GB" sz="1600" smtClean="0">
                <a:cs typeface="Arial" charset="0"/>
              </a:rPr>
              <a:t>§§ 33, 35 und 37 Abs 1 FinStrG werden bei Gerichtszuständigkeit von 1 auf 2 Jahre; und bei erschwerenden Umständen (eU) wie Gewerbsmäßigkeit von 1 ½ auf 3 Jahre verdoppelt - im verwaltungsbehördlichen FinStR (verwFinStrR) bei Spruchsenatszuständigkeit weiterhin Freiheitsstrafe (FS) bis 3 Monate. Bei dieser Gelegenheit werden auch die </a:t>
            </a:r>
            <a:r>
              <a:rPr lang="en-GB" sz="1600" b="1" smtClean="0">
                <a:cs typeface="Arial" charset="0"/>
              </a:rPr>
              <a:t>Ersatzfreiheitsstrafdrohungen</a:t>
            </a:r>
            <a:r>
              <a:rPr lang="en-GB" sz="1600" smtClean="0">
                <a:cs typeface="Arial" charset="0"/>
              </a:rPr>
              <a:t> für die Geldstrafe (GS) und Wertersatzstrafe (WES) bei eU von 1 auf 1 ½ Jahre erhöht - im </a:t>
            </a:r>
            <a:r>
              <a:rPr lang="en-GB" sz="1600">
                <a:cs typeface="Arial" charset="0"/>
              </a:rPr>
              <a:t>vwbFinStrR bei Spruchsenatszuständigkeit </a:t>
            </a:r>
            <a:r>
              <a:rPr lang="en-GB" sz="1600" smtClean="0">
                <a:cs typeface="Arial" charset="0"/>
              </a:rPr>
              <a:t>weiterhin Ersatzfreiheitsstrafe (EFS) bis </a:t>
            </a:r>
            <a:r>
              <a:rPr lang="en-GB" sz="1600">
                <a:cs typeface="Arial" charset="0"/>
              </a:rPr>
              <a:t>3 </a:t>
            </a:r>
            <a:r>
              <a:rPr lang="en-GB" sz="1600" smtClean="0">
                <a:cs typeface="Arial" charset="0"/>
              </a:rPr>
              <a:t>Monate, bei Zuständigkeit des Einzelbeamten bis 6 Wochen.</a:t>
            </a:r>
          </a:p>
          <a:p>
            <a:pPr eaLnBrk="1" hangingPunct="1">
              <a:spcBef>
                <a:spcPct val="50000"/>
              </a:spcBef>
            </a:pPr>
            <a:r>
              <a:rPr lang="en-GB" sz="1600" smtClean="0">
                <a:cs typeface="Arial" charset="0"/>
              </a:rPr>
              <a:t>Wegen der Erhöhung der Drohung der FS bei eU wird die </a:t>
            </a:r>
            <a:r>
              <a:rPr lang="en-GB" sz="1600" b="1" smtClean="0">
                <a:cs typeface="Arial" charset="0"/>
              </a:rPr>
              <a:t>Geldstrafdrohung </a:t>
            </a:r>
            <a:r>
              <a:rPr lang="en-GB" sz="1600" smtClean="0">
                <a:cs typeface="Arial" charset="0"/>
              </a:rPr>
              <a:t>vom Vierfachen auf das Dreifache des strafbestimmenden Wertbetrags herabgesetzt.</a:t>
            </a:r>
          </a:p>
          <a:p>
            <a:pPr eaLnBrk="1" hangingPunct="1">
              <a:spcBef>
                <a:spcPct val="50000"/>
              </a:spcBef>
            </a:pPr>
            <a:r>
              <a:rPr lang="en-GB" sz="1600" smtClean="0">
                <a:cs typeface="Arial" charset="0"/>
              </a:rPr>
              <a:t>EBRV</a:t>
            </a:r>
            <a:r>
              <a:rPr lang="en-GB" sz="1600" b="1" smtClean="0">
                <a:cs typeface="Arial" charset="0"/>
              </a:rPr>
              <a:t>: </a:t>
            </a:r>
            <a:r>
              <a:rPr lang="en-GB" sz="1600" smtClean="0">
                <a:cs typeface="Arial" charset="0"/>
              </a:rPr>
              <a:t>Anhebung der Freiheitsstrafdrohungen “</a:t>
            </a:r>
            <a:r>
              <a:rPr lang="en-GB" sz="1600" b="1" i="1" smtClean="0">
                <a:cs typeface="Arial" charset="0"/>
              </a:rPr>
              <a:t>derzeit ausreichend</a:t>
            </a:r>
            <a:r>
              <a:rPr lang="en-GB" sz="1600" smtClean="0">
                <a:cs typeface="Arial" charset="0"/>
              </a:rPr>
              <a:t>”</a:t>
            </a:r>
            <a:endParaRPr lang="en-GB" sz="2000" b="1">
              <a:cs typeface="Arial" charset="0"/>
            </a:endParaRPr>
          </a:p>
        </p:txBody>
      </p:sp>
    </p:spTree>
    <p:extLst>
      <p:ext uri="{BB962C8B-B14F-4D97-AF65-F5344CB8AC3E}">
        <p14:creationId xmlns:p14="http://schemas.microsoft.com/office/powerpoint/2010/main" val="747929117"/>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19</a:t>
            </a:r>
            <a:endParaRPr lang="en-US"/>
          </a:p>
        </p:txBody>
      </p:sp>
      <p:sp>
        <p:nvSpPr>
          <p:cNvPr id="9" name="Text Box 46"/>
          <p:cNvSpPr txBox="1">
            <a:spLocks noChangeArrowheads="1"/>
          </p:cNvSpPr>
          <p:nvPr/>
        </p:nvSpPr>
        <p:spPr bwMode="auto">
          <a:xfrm>
            <a:off x="1079612" y="1304764"/>
            <a:ext cx="7273962" cy="5102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3. </a:t>
            </a:r>
            <a:r>
              <a:rPr lang="en-US" sz="2000" b="1"/>
              <a:t>Sanktionen der </a:t>
            </a:r>
            <a:r>
              <a:rPr lang="en-US" sz="2000" b="1" smtClean="0"/>
              <a:t>Finanzordnungswidrigkeiten</a:t>
            </a:r>
          </a:p>
          <a:p>
            <a:pPr eaLnBrk="1" hangingPunct="1">
              <a:spcBef>
                <a:spcPct val="50000"/>
              </a:spcBef>
            </a:pPr>
            <a:endParaRPr lang="de-DE" sz="1600" b="1"/>
          </a:p>
          <a:p>
            <a:pPr marL="342900" indent="-342900" eaLnBrk="1" hangingPunct="1">
              <a:lnSpc>
                <a:spcPct val="80000"/>
              </a:lnSpc>
              <a:buFontTx/>
              <a:buAutoNum type="alphaUcPeriod"/>
            </a:pPr>
            <a:r>
              <a:rPr lang="de-DE" sz="1600" b="1" smtClean="0"/>
              <a:t>Finanzordnungswidrigkeiten mit Geldsummenstrafdrohungen</a:t>
            </a:r>
          </a:p>
          <a:p>
            <a:pPr eaLnBrk="1" hangingPunct="1">
              <a:lnSpc>
                <a:spcPct val="80000"/>
              </a:lnSpc>
            </a:pPr>
            <a:endParaRPr lang="de-DE" sz="1600" b="1"/>
          </a:p>
          <a:p>
            <a:pPr eaLnBrk="1" hangingPunct="1">
              <a:buFontTx/>
              <a:buNone/>
            </a:pPr>
            <a:r>
              <a:rPr lang="de-DE" sz="1600"/>
              <a:t>§ 49 Abs </a:t>
            </a:r>
            <a:r>
              <a:rPr lang="de-DE" sz="1600" smtClean="0"/>
              <a:t>2	GS </a:t>
            </a:r>
            <a:r>
              <a:rPr lang="de-DE" sz="1600"/>
              <a:t>bis ½ stbWB</a:t>
            </a:r>
          </a:p>
          <a:p>
            <a:pPr eaLnBrk="1" hangingPunct="1">
              <a:buFontTx/>
              <a:buNone/>
            </a:pPr>
            <a:r>
              <a:rPr lang="de-DE" sz="1600" smtClean="0"/>
              <a:t>§ </a:t>
            </a:r>
            <a:r>
              <a:rPr lang="de-DE" sz="1600"/>
              <a:t>49a Abs </a:t>
            </a:r>
            <a:r>
              <a:rPr lang="de-DE" sz="1600" smtClean="0"/>
              <a:t>1	GS </a:t>
            </a:r>
            <a:r>
              <a:rPr lang="de-DE" sz="1600"/>
              <a:t>bis 10 % stbWB</a:t>
            </a:r>
          </a:p>
          <a:p>
            <a:pPr eaLnBrk="1" hangingPunct="1">
              <a:buFontTx/>
              <a:buNone/>
            </a:pPr>
            <a:r>
              <a:rPr lang="de-DE" sz="1600" smtClean="0"/>
              <a:t>§ </a:t>
            </a:r>
            <a:r>
              <a:rPr lang="de-DE" sz="1600"/>
              <a:t>49a Abs 3	GS bis 10 % stbWB, </a:t>
            </a:r>
            <a:r>
              <a:rPr lang="de-DE" sz="1600" smtClean="0">
                <a:solidFill>
                  <a:srgbClr val="FF0000"/>
                </a:solidFill>
              </a:rPr>
              <a:t>aber maximal </a:t>
            </a:r>
            <a:r>
              <a:rPr lang="de-DE" sz="1600">
                <a:solidFill>
                  <a:srgbClr val="FF0000"/>
                </a:solidFill>
              </a:rPr>
              <a:t>20.000 €</a:t>
            </a:r>
          </a:p>
          <a:p>
            <a:pPr eaLnBrk="1" hangingPunct="1">
              <a:buFontTx/>
              <a:buNone/>
            </a:pPr>
            <a:r>
              <a:rPr lang="de-DE" sz="1600"/>
              <a:t>	</a:t>
            </a:r>
          </a:p>
          <a:p>
            <a:pPr eaLnBrk="1" hangingPunct="1">
              <a:buFontTx/>
              <a:buNone/>
            </a:pPr>
            <a:r>
              <a:rPr lang="de-DE" sz="1600" smtClean="0"/>
              <a:t>~ </a:t>
            </a:r>
            <a:r>
              <a:rPr lang="de-DE" sz="1600"/>
              <a:t>Warum limitiert § 49a Abs 3 die </a:t>
            </a:r>
            <a:r>
              <a:rPr lang="de-DE" sz="1600" smtClean="0"/>
              <a:t>Geldstrafe bei Unterlassung der Mitteilung von personenbezogenen Daten des Leistungserbringers im Zusammenhang mit einer Auslandszahlung von mehr als 100.000 € mit 20.000 € im Gegensatz zur Unterlassung der Schenkungsmeldung nach § 49a Abs 1, bei der es nicht einmal um die Überprüfung der korrekten steuerlichen Behandlung der Schenkung geht?</a:t>
            </a:r>
            <a:endParaRPr lang="de-DE" sz="1600"/>
          </a:p>
          <a:p>
            <a:pPr eaLnBrk="1" hangingPunct="1">
              <a:buFontTx/>
              <a:buNone/>
            </a:pPr>
            <a:endParaRPr lang="de-DE" sz="1600"/>
          </a:p>
          <a:p>
            <a:pPr eaLnBrk="1" hangingPunct="1">
              <a:buFontTx/>
              <a:buNone/>
            </a:pPr>
            <a:r>
              <a:rPr lang="de-DE" sz="1600" b="1"/>
              <a:t>B. </a:t>
            </a:r>
            <a:r>
              <a:rPr lang="de-DE" sz="1600" b="1" smtClean="0"/>
              <a:t>Finanzordnungswidrigkeiten </a:t>
            </a:r>
            <a:r>
              <a:rPr lang="de-DE" sz="1600" b="1"/>
              <a:t>mit absoluten Geldstrafdrohungen</a:t>
            </a:r>
          </a:p>
          <a:p>
            <a:pPr eaLnBrk="1" hangingPunct="1">
              <a:buFontTx/>
              <a:buNone/>
            </a:pPr>
            <a:endParaRPr lang="de-DE" sz="1600" smtClean="0"/>
          </a:p>
          <a:p>
            <a:pPr eaLnBrk="1" hangingPunct="1">
              <a:buFontTx/>
              <a:buNone/>
            </a:pPr>
            <a:r>
              <a:rPr lang="de-DE" sz="1600" smtClean="0"/>
              <a:t>§§ </a:t>
            </a:r>
            <a:r>
              <a:rPr lang="de-DE" sz="1600"/>
              <a:t>50, </a:t>
            </a:r>
            <a:r>
              <a:rPr lang="de-DE" sz="1600" smtClean="0"/>
              <a:t>51	</a:t>
            </a:r>
            <a:r>
              <a:rPr lang="de-DE" sz="1600"/>
              <a:t>		GS bis 5.000 </a:t>
            </a:r>
            <a:r>
              <a:rPr lang="de-DE" sz="1600" smtClean="0"/>
              <a:t>€</a:t>
            </a:r>
          </a:p>
          <a:p>
            <a:pPr eaLnBrk="1" hangingPunct="1">
              <a:buFontTx/>
              <a:buNone/>
            </a:pPr>
            <a:r>
              <a:rPr lang="de-DE" sz="1600" smtClean="0"/>
              <a:t>§ 7 Abs 2 PPG 2004	GS bis 3.625 €</a:t>
            </a:r>
          </a:p>
          <a:p>
            <a:pPr eaLnBrk="1" hangingPunct="1">
              <a:buFontTx/>
              <a:buNone/>
            </a:pPr>
            <a:r>
              <a:rPr lang="de-DE" sz="1600" smtClean="0"/>
              <a:t>§ 8 Abs 5 ArtHG 		GS bis 1.000 €</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169754575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20</a:t>
            </a:r>
            <a:endParaRPr lang="en-US"/>
          </a:p>
        </p:txBody>
      </p:sp>
      <p:sp>
        <p:nvSpPr>
          <p:cNvPr id="9" name="Text Box 46"/>
          <p:cNvSpPr txBox="1">
            <a:spLocks noChangeArrowheads="1"/>
          </p:cNvSpPr>
          <p:nvPr/>
        </p:nvSpPr>
        <p:spPr bwMode="auto">
          <a:xfrm>
            <a:off x="1079612" y="1304764"/>
            <a:ext cx="7273962" cy="4376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a:t>4</a:t>
            </a:r>
            <a:r>
              <a:rPr lang="en-US" sz="2000" b="1" smtClean="0"/>
              <a:t>. Die Abschaffung der ao Strafmilderung bei der GS im gerichtlichen FinStR (§ 23 Abs 4 FinStrG)</a:t>
            </a:r>
          </a:p>
          <a:p>
            <a:pPr marL="711200" indent="-711200" eaLnBrk="1" hangingPunct="1">
              <a:lnSpc>
                <a:spcPct val="80000"/>
              </a:lnSpc>
              <a:buFontTx/>
              <a:buNone/>
            </a:pPr>
            <a:endParaRPr lang="de-DE" sz="1600" smtClean="0"/>
          </a:p>
          <a:p>
            <a:pPr eaLnBrk="1" hangingPunct="1">
              <a:lnSpc>
                <a:spcPct val="80000"/>
              </a:lnSpc>
              <a:buFontTx/>
              <a:buNone/>
            </a:pPr>
            <a:endParaRPr lang="de-DE" sz="1600" smtClean="0"/>
          </a:p>
          <a:p>
            <a:pPr eaLnBrk="1" hangingPunct="1">
              <a:lnSpc>
                <a:spcPct val="80000"/>
              </a:lnSpc>
              <a:buFontTx/>
              <a:buNone/>
            </a:pPr>
            <a:r>
              <a:rPr lang="de-DE" sz="1600"/>
              <a:t>Nur mehr im </a:t>
            </a:r>
            <a:r>
              <a:rPr lang="de-DE" sz="1600" smtClean="0"/>
              <a:t>verwFinStR darf </a:t>
            </a:r>
            <a:r>
              <a:rPr lang="de-DE" sz="1600"/>
              <a:t>bei Finanzvergehen, deren Strafdrohung sich nach einem stbWB richtet, die Mindestgeldstrafdrohung (10 % der Höchstgeldstrafdrohung) „</a:t>
            </a:r>
            <a:r>
              <a:rPr lang="de-DE" sz="1600" b="1" i="1"/>
              <a:t>aus besonderen Gründen</a:t>
            </a:r>
            <a:r>
              <a:rPr lang="de-DE" sz="1600"/>
              <a:t>“ unterschritten werden (§ 23 Abs 4). </a:t>
            </a:r>
          </a:p>
          <a:p>
            <a:pPr eaLnBrk="1" hangingPunct="1">
              <a:lnSpc>
                <a:spcPct val="80000"/>
              </a:lnSpc>
              <a:spcBef>
                <a:spcPct val="50000"/>
              </a:spcBef>
              <a:buFontTx/>
              <a:buNone/>
            </a:pPr>
            <a:r>
              <a:rPr lang="de-DE" sz="1600" smtClean="0"/>
              <a:t>~ </a:t>
            </a:r>
            <a:r>
              <a:rPr lang="de-DE" sz="1600"/>
              <a:t>Ist </a:t>
            </a:r>
            <a:r>
              <a:rPr lang="de-DE" sz="1600" smtClean="0"/>
              <a:t>der Ausschluss </a:t>
            </a:r>
            <a:r>
              <a:rPr lang="de-DE" sz="1600"/>
              <a:t>der „ao Strafmilderung“ bei der GS im </a:t>
            </a:r>
            <a:r>
              <a:rPr lang="de-DE" sz="1600" smtClean="0"/>
              <a:t>gerFinStrR mit </a:t>
            </a:r>
            <a:r>
              <a:rPr lang="de-DE" sz="1600"/>
              <a:t>dem Schuldgrundsatz </a:t>
            </a:r>
            <a:r>
              <a:rPr lang="de-DE" sz="1600" smtClean="0"/>
              <a:t>vereinbar? Nein.</a:t>
            </a:r>
          </a:p>
          <a:p>
            <a:pPr eaLnBrk="1" hangingPunct="1">
              <a:lnSpc>
                <a:spcPct val="80000"/>
              </a:lnSpc>
              <a:spcBef>
                <a:spcPct val="50000"/>
              </a:spcBef>
              <a:buFontTx/>
              <a:buNone/>
            </a:pPr>
            <a:r>
              <a:rPr lang="de-DE" sz="1600" smtClean="0"/>
              <a:t>~ Ist dieser Ausschluss im </a:t>
            </a:r>
            <a:r>
              <a:rPr lang="de-DE" sz="1600"/>
              <a:t>Hinblick auf die ao Strafmilderung der FS nach § 15 Abs 4 iVm </a:t>
            </a:r>
            <a:r>
              <a:rPr lang="de-DE" sz="1600" smtClean="0"/>
              <a:t>§ 41 </a:t>
            </a:r>
            <a:r>
              <a:rPr lang="de-DE" sz="1600"/>
              <a:t>StGB sachlich vertretbar? Vor allem im Lichte des Umstands, dass </a:t>
            </a:r>
            <a:r>
              <a:rPr lang="de-DE" sz="1600" smtClean="0"/>
              <a:t>der </a:t>
            </a:r>
            <a:r>
              <a:rPr lang="en-US" sz="1600" smtClean="0"/>
              <a:t>ME </a:t>
            </a:r>
            <a:r>
              <a:rPr lang="en-US" sz="1600"/>
              <a:t>FinStrGNov 2010 sogar den gänzlichen Wegfall der vor allem bei § 49 unerträglich strengen Mindestgeldstrafdrohung von 10 % vorgesehen hatte</a:t>
            </a:r>
            <a:r>
              <a:rPr lang="en-US" sz="1600" smtClean="0"/>
              <a:t>? Nein.</a:t>
            </a:r>
          </a:p>
          <a:p>
            <a:pPr eaLnBrk="1" hangingPunct="1">
              <a:spcBef>
                <a:spcPct val="50000"/>
              </a:spcBef>
            </a:pPr>
            <a:r>
              <a:rPr lang="en-US" sz="1600" smtClean="0"/>
              <a:t>§ </a:t>
            </a:r>
            <a:r>
              <a:rPr lang="en-US" sz="1600"/>
              <a:t>11 Mineralölsteuergesetz 1995 sieht eine absolute Mindestgeldstrafe bei Abgabenhinterziehung/Abgabenverkürzung von 2.000/ 500 € vor, die auch im </a:t>
            </a:r>
            <a:r>
              <a:rPr lang="en-US" sz="1600" smtClean="0"/>
              <a:t>verwFinStrR </a:t>
            </a:r>
            <a:r>
              <a:rPr lang="en-US" sz="1600"/>
              <a:t>nie unterschritten werden darf</a:t>
            </a:r>
            <a:r>
              <a:rPr lang="en-US" sz="1600" smtClean="0"/>
              <a:t>.</a:t>
            </a:r>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23454988"/>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21</a:t>
            </a:r>
            <a:endParaRPr lang="en-US"/>
          </a:p>
        </p:txBody>
      </p:sp>
      <p:sp>
        <p:nvSpPr>
          <p:cNvPr id="9" name="Text Box 46"/>
          <p:cNvSpPr txBox="1">
            <a:spLocks noChangeArrowheads="1"/>
          </p:cNvSpPr>
          <p:nvPr/>
        </p:nvSpPr>
        <p:spPr bwMode="auto">
          <a:xfrm>
            <a:off x="1079612" y="1268760"/>
            <a:ext cx="7273962" cy="52506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5. Die bedingte Strafnachsicht der Geldstrafe (§ 26 Abs 1)</a:t>
            </a:r>
          </a:p>
          <a:p>
            <a:pPr eaLnBrk="1" hangingPunct="1">
              <a:lnSpc>
                <a:spcPct val="80000"/>
              </a:lnSpc>
              <a:buFontTx/>
              <a:buNone/>
            </a:pPr>
            <a:endParaRPr lang="de-DE" sz="1600" smtClean="0"/>
          </a:p>
          <a:p>
            <a:pPr eaLnBrk="1" hangingPunct="1">
              <a:lnSpc>
                <a:spcPct val="90000"/>
              </a:lnSpc>
              <a:buFontTx/>
              <a:buNone/>
            </a:pPr>
            <a:r>
              <a:rPr lang="de-DE" sz="1600" smtClean="0"/>
              <a:t>Die GS darf </a:t>
            </a:r>
            <a:r>
              <a:rPr lang="de-DE" sz="1600"/>
              <a:t>im </a:t>
            </a:r>
            <a:r>
              <a:rPr lang="de-DE" sz="1600" smtClean="0"/>
              <a:t>gerFinStrR nur </a:t>
            </a:r>
            <a:r>
              <a:rPr lang="de-DE" sz="1600"/>
              <a:t>noch bis zur Hälfte bedingt nachgesehen </a:t>
            </a:r>
            <a:r>
              <a:rPr lang="de-DE" sz="1600" smtClean="0"/>
              <a:t>werden, der unbedingte Teil muss mindestens 10 % des stbWB betragen (§ </a:t>
            </a:r>
            <a:r>
              <a:rPr lang="de-DE" sz="1600"/>
              <a:t>26 Abs 1</a:t>
            </a:r>
            <a:r>
              <a:rPr lang="de-DE" sz="1600" smtClean="0"/>
              <a:t>), was angesichts der Mindestgeldstrafdrohung (10 % der GS-Drohung 2 oder 3 X des stbWB) ohnedies immer der Fall ist.</a:t>
            </a:r>
          </a:p>
          <a:p>
            <a:pPr eaLnBrk="1" hangingPunct="1">
              <a:lnSpc>
                <a:spcPct val="90000"/>
              </a:lnSpc>
              <a:buFontTx/>
              <a:buNone/>
            </a:pPr>
            <a:endParaRPr lang="de-DE" sz="1600"/>
          </a:p>
          <a:p>
            <a:pPr eaLnBrk="1" hangingPunct="1">
              <a:lnSpc>
                <a:spcPct val="90000"/>
              </a:lnSpc>
              <a:buFontTx/>
              <a:buNone/>
            </a:pPr>
            <a:r>
              <a:rPr lang="de-DE" sz="1600" smtClean="0"/>
              <a:t>~ EBRV FinStrG-Nov 2010: „</a:t>
            </a:r>
            <a:r>
              <a:rPr lang="de-DE" sz="1600" b="1" i="1" smtClean="0"/>
              <a:t>Damit wird ein Ungleichgewicht zwischen verwaltungsbehördlichem und gerichtlichem Strafverfahren gemildert</a:t>
            </a:r>
            <a:r>
              <a:rPr lang="de-DE" sz="1600" smtClean="0"/>
              <a:t>“, obwohl gänzliche Beseitigung durch die bedingte Strafnachsicht auch im verwFinStrR möglich (Gnade § 187) und geboten gewesen </a:t>
            </a:r>
            <a:r>
              <a:rPr lang="de-DE" sz="1600"/>
              <a:t>wäre </a:t>
            </a:r>
            <a:r>
              <a:rPr lang="de-DE" sz="1600" smtClean="0"/>
              <a:t>– </a:t>
            </a:r>
            <a:r>
              <a:rPr lang="de-DE" sz="1600" smtClean="0">
                <a:solidFill>
                  <a:srgbClr val="FF0000"/>
                </a:solidFill>
              </a:rPr>
              <a:t>2011: 447 </a:t>
            </a:r>
            <a:r>
              <a:rPr lang="de-DE" sz="1600">
                <a:solidFill>
                  <a:srgbClr val="FF0000"/>
                </a:solidFill>
              </a:rPr>
              <a:t>EFS und 46 elektr. </a:t>
            </a:r>
            <a:r>
              <a:rPr lang="de-DE" sz="1600" smtClean="0">
                <a:solidFill>
                  <a:srgbClr val="FF0000"/>
                </a:solidFill>
              </a:rPr>
              <a:t>Hausarreste = 493 Fälle, in denen GS unbezahlbar hoch.</a:t>
            </a:r>
          </a:p>
          <a:p>
            <a:pPr eaLnBrk="1" hangingPunct="1">
              <a:lnSpc>
                <a:spcPct val="90000"/>
              </a:lnSpc>
              <a:buFontTx/>
              <a:buNone/>
            </a:pPr>
            <a:endParaRPr lang="de-DE" sz="1600" smtClean="0"/>
          </a:p>
          <a:p>
            <a:pPr eaLnBrk="1" hangingPunct="1">
              <a:lnSpc>
                <a:spcPct val="90000"/>
              </a:lnSpc>
              <a:buFontTx/>
              <a:buNone/>
            </a:pPr>
            <a:r>
              <a:rPr lang="de-DE" sz="1600" smtClean="0"/>
              <a:t>~ EBRV </a:t>
            </a:r>
            <a:r>
              <a:rPr lang="de-AT" sz="1600" smtClean="0"/>
              <a:t>Budgetbegleitgesetz-Justiz 2011 begründet die Abschaffung der vollständig bedingt nachgesehenen Geldstrafe (§ 43a Abs 1 StGB) mit der laut (Anm. Scheil: Ost-)“</a:t>
            </a:r>
            <a:r>
              <a:rPr lang="de-AT" sz="1600" b="1" i="1" smtClean="0"/>
              <a:t>Rechtsprechung</a:t>
            </a:r>
            <a:r>
              <a:rPr lang="de-AT" sz="1600" smtClean="0"/>
              <a:t>“ geringen Effektivität der niedrigen Geldstrafe und mit dem Ausschluss der bedingten Nachsicht bei der Diversion.</a:t>
            </a:r>
          </a:p>
          <a:p>
            <a:pPr eaLnBrk="1" hangingPunct="1">
              <a:lnSpc>
                <a:spcPct val="90000"/>
              </a:lnSpc>
              <a:buFontTx/>
              <a:buNone/>
            </a:pPr>
            <a:endParaRPr lang="de-AT" sz="1600"/>
          </a:p>
          <a:p>
            <a:pPr eaLnBrk="1" hangingPunct="1">
              <a:lnSpc>
                <a:spcPct val="90000"/>
              </a:lnSpc>
              <a:buFontTx/>
              <a:buNone/>
            </a:pPr>
            <a:r>
              <a:rPr lang="de-DE" sz="1600" smtClean="0"/>
              <a:t>„Beseitigung des Ost-West-Gefälles bei GS Teil 3“ nach Einführung der teilbedingten Nachsicht und des Nichtigkeitsgrunds „Verstoß gegen Strafbemessungsbestimmungen in unvertretbarer Weise“ –</a:t>
            </a:r>
            <a:r>
              <a:rPr lang="de-DE" sz="1600" smtClean="0">
                <a:solidFill>
                  <a:srgbClr val="FF0000"/>
                </a:solidFill>
              </a:rPr>
              <a:t> 2006 bis 2010 war Verhältnis bezahlter GS zu EFS+Surrogaten „39 zu 61“. Diese Ratio wird sich weiter zugunsten der EFS und ihre Surrogate verschieben. </a:t>
            </a:r>
            <a:endParaRPr lang="de-DE" sz="1600" smtClean="0"/>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1323878913"/>
      </p:ext>
    </p:extLst>
  </p:cSld>
  <p:clrMapOvr>
    <a:masterClrMapping/>
  </p:clrMapOvr>
  <p:transition spd="slow">
    <p:wip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8"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59"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6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14288"/>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61" descr="card2"/>
          <p:cNvPicPr>
            <a:picLocks noChangeAspect="1" noChangeArrowheads="1"/>
          </p:cNvPicPr>
          <p:nvPr/>
        </p:nvPicPr>
        <p:blipFill>
          <a:blip r:embed="rId6">
            <a:extLst>
              <a:ext uri="{28A0092B-C50C-407E-A947-70E740481C1C}">
                <a14:useLocalDpi xmlns:a14="http://schemas.microsoft.com/office/drawing/2010/main" val="0"/>
              </a:ext>
            </a:extLst>
          </a:blip>
          <a:srcRect l="79668"/>
          <a:stretch>
            <a:fillRect/>
          </a:stretch>
        </p:blipFill>
        <p:spPr bwMode="auto">
          <a:xfrm>
            <a:off x="0" y="0"/>
            <a:ext cx="18669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2" descr="card1"/>
          <p:cNvPicPr>
            <a:picLocks noChangeAspect="1" noChangeArrowheads="1"/>
          </p:cNvPicPr>
          <p:nvPr/>
        </p:nvPicPr>
        <p:blipFill>
          <a:blip r:embed="rId7">
            <a:extLst>
              <a:ext uri="{28A0092B-C50C-407E-A947-70E740481C1C}">
                <a14:useLocalDpi xmlns:a14="http://schemas.microsoft.com/office/drawing/2010/main" val="0"/>
              </a:ext>
            </a:extLst>
          </a:blip>
          <a:srcRect l="80498"/>
          <a:stretch>
            <a:fillRect/>
          </a:stretch>
        </p:blipFill>
        <p:spPr bwMode="auto">
          <a:xfrm>
            <a:off x="0" y="16806"/>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Text Box 72"/>
          <p:cNvSpPr txBox="1">
            <a:spLocks noChangeArrowheads="1"/>
          </p:cNvSpPr>
          <p:nvPr/>
        </p:nvSpPr>
        <p:spPr bwMode="auto">
          <a:xfrm>
            <a:off x="69342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22</a:t>
            </a:r>
            <a:endParaRPr lang="en-US"/>
          </a:p>
        </p:txBody>
      </p:sp>
      <p:sp>
        <p:nvSpPr>
          <p:cNvPr id="9" name="Text Box 46"/>
          <p:cNvSpPr txBox="1">
            <a:spLocks noChangeArrowheads="1"/>
          </p:cNvSpPr>
          <p:nvPr/>
        </p:nvSpPr>
        <p:spPr bwMode="auto">
          <a:xfrm>
            <a:off x="1079612" y="1304764"/>
            <a:ext cx="7273962"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6. Die Erhöhung der Verbandsgeldbußdrohung bei Verhängung einer Freiheits(neben)strafe (§ 28a Abs 1)</a:t>
            </a:r>
          </a:p>
          <a:p>
            <a:pPr eaLnBrk="1" hangingPunct="1">
              <a:buFontTx/>
              <a:buNone/>
            </a:pPr>
            <a:endParaRPr lang="de-DE" sz="1600" smtClean="0"/>
          </a:p>
          <a:p>
            <a:pPr eaLnBrk="1" hangingPunct="1">
              <a:buFontTx/>
              <a:buNone/>
            </a:pPr>
            <a:r>
              <a:rPr lang="de-DE" sz="1600" smtClean="0"/>
              <a:t>Die Drohung der </a:t>
            </a:r>
            <a:r>
              <a:rPr lang="de-DE" sz="1600" b="1" smtClean="0"/>
              <a:t>VbGB</a:t>
            </a:r>
            <a:r>
              <a:rPr lang="de-DE" sz="1600" smtClean="0"/>
              <a:t> erhöht </a:t>
            </a:r>
            <a:r>
              <a:rPr lang="de-DE" sz="1600"/>
              <a:t>sich auf das </a:t>
            </a:r>
            <a:r>
              <a:rPr lang="de-DE" sz="1600" b="1"/>
              <a:t>1,5-fache</a:t>
            </a:r>
            <a:r>
              <a:rPr lang="de-DE" sz="1600"/>
              <a:t>, wenn über den Entscheidungsträger oder Mitarbeiter </a:t>
            </a:r>
            <a:r>
              <a:rPr lang="de-DE" sz="1600" smtClean="0"/>
              <a:t>aus general- </a:t>
            </a:r>
            <a:r>
              <a:rPr lang="de-DE" sz="1600"/>
              <a:t>oder spezialpräventiven Gründen (§ 15 Abs 2) eine Freiheits(neben)strafe verhängt wird (§ 28a Abs 1).</a:t>
            </a:r>
          </a:p>
          <a:p>
            <a:pPr eaLnBrk="1" hangingPunct="1">
              <a:buFontTx/>
              <a:buNone/>
            </a:pPr>
            <a:endParaRPr lang="de-DE" sz="1600"/>
          </a:p>
          <a:p>
            <a:pPr eaLnBrk="1" hangingPunct="1">
              <a:buFontTx/>
              <a:buNone/>
            </a:pPr>
            <a:r>
              <a:rPr lang="de-DE" sz="1600" smtClean="0"/>
              <a:t>~ EBRV: „</a:t>
            </a:r>
            <a:r>
              <a:rPr lang="de-DE" sz="1600" b="1" i="1" smtClean="0"/>
              <a:t>Ausgleich für die nur bei natürlichen Personen mögliche Verhängung von Freiheitsstrafen aus präventiven Gesichtspunkten</a:t>
            </a:r>
            <a:r>
              <a:rPr lang="de-DE" sz="1600" smtClean="0"/>
              <a:t>“ </a:t>
            </a:r>
          </a:p>
          <a:p>
            <a:pPr eaLnBrk="1" hangingPunct="1">
              <a:buFontTx/>
              <a:buNone/>
            </a:pPr>
            <a:endParaRPr lang="de-DE" sz="1600"/>
          </a:p>
          <a:p>
            <a:pPr eaLnBrk="1" hangingPunct="1">
              <a:buFontTx/>
              <a:buNone/>
            </a:pPr>
            <a:r>
              <a:rPr lang="de-DE" sz="1600" smtClean="0"/>
              <a:t>Ratio? Verbände </a:t>
            </a:r>
            <a:r>
              <a:rPr lang="de-DE" sz="1600"/>
              <a:t>sollen </a:t>
            </a:r>
            <a:r>
              <a:rPr lang="de-DE" sz="1600" smtClean="0"/>
              <a:t>wohl keine Entscheidungsträger und sonstige </a:t>
            </a:r>
            <a:r>
              <a:rPr lang="de-DE" sz="1600"/>
              <a:t>Mitarbeiter </a:t>
            </a:r>
            <a:r>
              <a:rPr lang="de-DE" sz="1600" smtClean="0"/>
              <a:t>anstellen; oder sonstige Mitarbeiter noch besser überwachen, wenn voraussehbar ist, dass diesen Personen gegenüber (Vorstrafe) ein spezialpräventives Freiheitsstrafbedürfnis besteht im Falle einer weiteren Finanzstraftat (diesmal) zugunsten des Verbands.</a:t>
            </a:r>
          </a:p>
          <a:p>
            <a:pPr eaLnBrk="1" hangingPunct="1">
              <a:buFontTx/>
              <a:buNone/>
            </a:pPr>
            <a:endParaRPr lang="de-DE" sz="1600"/>
          </a:p>
          <a:p>
            <a:pPr eaLnBrk="1" hangingPunct="1">
              <a:buFontTx/>
              <a:buNone/>
            </a:pPr>
            <a:r>
              <a:rPr lang="de-DE" sz="1600" smtClean="0"/>
              <a:t>Bei der Verhängung einer Freiheitsstrafe aus generalpräventiven Gründen empfehle ich so lange den Verzicht auf die Erhöhung der VbGB durch teleologische Reduktion des § 28a Abs 1, bis mir der Präventionszweck in diesem Fall plausibel erklärt wird. </a:t>
            </a:r>
            <a:endParaRPr lang="en-US" sz="1600" smtClean="0"/>
          </a:p>
        </p:txBody>
      </p:sp>
      <p:sp>
        <p:nvSpPr>
          <p:cNvPr id="11" name="Text Box 108"/>
          <p:cNvSpPr txBox="1">
            <a:spLocks noChangeArrowheads="1"/>
          </p:cNvSpPr>
          <p:nvPr/>
        </p:nvSpPr>
        <p:spPr bwMode="auto">
          <a:xfrm>
            <a:off x="719572" y="166688"/>
            <a:ext cx="3871478"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FinStrG-Nov 2010</a:t>
            </a:r>
          </a:p>
        </p:txBody>
      </p:sp>
    </p:spTree>
    <p:extLst>
      <p:ext uri="{BB962C8B-B14F-4D97-AF65-F5344CB8AC3E}">
        <p14:creationId xmlns:p14="http://schemas.microsoft.com/office/powerpoint/2010/main" val="3667511265"/>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23</a:t>
            </a:r>
            <a:endParaRPr lang="en-US">
              <a:solidFill>
                <a:schemeClr val="bg1">
                  <a:lumMod val="10000"/>
                </a:schemeClr>
              </a:solidFill>
            </a:endParaRPr>
          </a:p>
        </p:txBody>
      </p:sp>
      <p:sp>
        <p:nvSpPr>
          <p:cNvPr id="9" name="Text Box 108"/>
          <p:cNvSpPr txBox="1">
            <a:spLocks noChangeArrowheads="1"/>
          </p:cNvSpPr>
          <p:nvPr/>
        </p:nvSpPr>
        <p:spPr bwMode="auto">
          <a:xfrm>
            <a:off x="719572" y="166688"/>
            <a:ext cx="60846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a:t>
            </a:r>
            <a:r>
              <a:rPr lang="en-US" sz="3200" smtClean="0">
                <a:solidFill>
                  <a:schemeClr val="bg1">
                    <a:lumMod val="10000"/>
                  </a:schemeClr>
                </a:solidFill>
              </a:rPr>
              <a:t>FinStrG-Nov 2010 - Bilanz</a:t>
            </a:r>
          </a:p>
        </p:txBody>
      </p:sp>
      <p:sp>
        <p:nvSpPr>
          <p:cNvPr id="4" name="Rechteck 3"/>
          <p:cNvSpPr/>
          <p:nvPr/>
        </p:nvSpPr>
        <p:spPr>
          <a:xfrm>
            <a:off x="1259632" y="1492327"/>
            <a:ext cx="7344816" cy="4708981"/>
          </a:xfrm>
          <a:prstGeom prst="rect">
            <a:avLst/>
          </a:prstGeom>
        </p:spPr>
        <p:txBody>
          <a:bodyPr wrap="square">
            <a:spAutoFit/>
          </a:bodyPr>
          <a:lstStyle/>
          <a:p>
            <a:pPr eaLnBrk="1" hangingPunct="1">
              <a:spcBef>
                <a:spcPct val="50000"/>
              </a:spcBef>
            </a:pPr>
            <a:r>
              <a:rPr lang="en-GB" sz="2000" b="1" smtClean="0">
                <a:cs typeface="Arial" charset="0"/>
              </a:rPr>
              <a:t>VIII. Bilanz FinStrG-Nov 2010</a:t>
            </a:r>
            <a:endParaRPr lang="de-DE" sz="2000" b="1" smtClean="0"/>
          </a:p>
          <a:p>
            <a:pPr eaLnBrk="1" hangingPunct="1">
              <a:spcBef>
                <a:spcPct val="50000"/>
              </a:spcBef>
            </a:pPr>
            <a:r>
              <a:rPr lang="en-GB" sz="1600" smtClean="0">
                <a:cs typeface="Arial" charset="0"/>
              </a:rPr>
              <a:t>Es ist eine weitere Chance versäumt worden, von der antiquierten und systemimmanent ungerechten Geldsummenstrafe samt dem damit einhergehenden “Taxenunwesen” wegzukommen, das den “</a:t>
            </a:r>
            <a:r>
              <a:rPr lang="en-GB" sz="1600" b="1" i="1" smtClean="0">
                <a:cs typeface="Arial" charset="0"/>
              </a:rPr>
              <a:t>Vermögenden begünstigt und den Mittellosen beachteiligt</a:t>
            </a:r>
            <a:r>
              <a:rPr lang="en-GB" sz="1600" smtClean="0">
                <a:cs typeface="Arial" charset="0"/>
              </a:rPr>
              <a:t>” (EBRV StGB 1975), und das, wie für das gerichtliche FinStrR gezeigt, bereits in mehr als jedem zweiten Fall zur Nichtbezahlung der Geldstrafe und zur EFS und ihren Surrogaten führt. Der Umstieg auf das </a:t>
            </a:r>
            <a:r>
              <a:rPr lang="en-GB" sz="1600">
                <a:cs typeface="Arial" charset="0"/>
              </a:rPr>
              <a:t>seit 1975 bewährte Tagessatzsystem </a:t>
            </a:r>
            <a:r>
              <a:rPr lang="en-GB" sz="1600" smtClean="0">
                <a:cs typeface="Arial" charset="0"/>
              </a:rPr>
              <a:t>des StGB, wäre ein Gebot der Stunde, weil es weit besser geeignet ist, die Schwere der Verfehlung zu verdeutlichen und die Verschiedenheit der wirtschaftlichen Verhältnisse der Bestraften angemessen zu berücksichtigen. Dadurch würde auch eine einfache und endlich transparente Festsetzung der Ersatzfreiheitsstrafe möglich. </a:t>
            </a:r>
          </a:p>
          <a:p>
            <a:pPr eaLnBrk="1" hangingPunct="1">
              <a:spcBef>
                <a:spcPct val="50000"/>
              </a:spcBef>
            </a:pPr>
            <a:r>
              <a:rPr lang="en-GB" sz="1600" smtClean="0">
                <a:cs typeface="Arial" charset="0"/>
              </a:rPr>
              <a:t>Die Sanktionspalette ist bunter geworden, wegen der fehlenden Handlungsanleitungen an die Richter insbesondere für die Kumulierung der Freiheitsstrafe mit der Geldstrafe aber auch intransparenter. </a:t>
            </a:r>
          </a:p>
          <a:p>
            <a:pPr eaLnBrk="1" hangingPunct="1">
              <a:spcBef>
                <a:spcPct val="50000"/>
              </a:spcBef>
            </a:pPr>
            <a:r>
              <a:rPr lang="en-GB" sz="1600" smtClean="0">
                <a:cs typeface="Arial" charset="0"/>
              </a:rPr>
              <a:t>Die Verhältnisse der Sanktionen zueinander erwecken gelegentlich den Anschein, als ob sie ein Glückspielautomat “ausgespuckt” hätte. </a:t>
            </a:r>
          </a:p>
        </p:txBody>
      </p:sp>
    </p:spTree>
    <p:extLst>
      <p:ext uri="{BB962C8B-B14F-4D97-AF65-F5344CB8AC3E}">
        <p14:creationId xmlns:p14="http://schemas.microsoft.com/office/powerpoint/2010/main" val="153437811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24</a:t>
            </a:r>
            <a:endParaRPr lang="en-US">
              <a:solidFill>
                <a:schemeClr val="bg1">
                  <a:lumMod val="10000"/>
                </a:schemeClr>
              </a:solidFill>
            </a:endParaRPr>
          </a:p>
        </p:txBody>
      </p:sp>
      <p:sp>
        <p:nvSpPr>
          <p:cNvPr id="9" name="Text Box 108"/>
          <p:cNvSpPr txBox="1">
            <a:spLocks noChangeArrowheads="1"/>
          </p:cNvSpPr>
          <p:nvPr/>
        </p:nvSpPr>
        <p:spPr bwMode="auto">
          <a:xfrm>
            <a:off x="719572" y="260648"/>
            <a:ext cx="60846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a:t>
            </a:r>
            <a:r>
              <a:rPr lang="en-US" sz="3200" smtClean="0">
                <a:solidFill>
                  <a:schemeClr val="bg1">
                    <a:lumMod val="10000"/>
                  </a:schemeClr>
                </a:solidFill>
              </a:rPr>
              <a:t>FinStrG-Nov 2010 - Bilanz</a:t>
            </a:r>
          </a:p>
        </p:txBody>
      </p:sp>
      <p:sp>
        <p:nvSpPr>
          <p:cNvPr id="4" name="Rechteck 3"/>
          <p:cNvSpPr/>
          <p:nvPr/>
        </p:nvSpPr>
        <p:spPr>
          <a:xfrm>
            <a:off x="1259632" y="1412776"/>
            <a:ext cx="7344816" cy="2739211"/>
          </a:xfrm>
          <a:prstGeom prst="rect">
            <a:avLst/>
          </a:prstGeom>
        </p:spPr>
        <p:txBody>
          <a:bodyPr wrap="square">
            <a:spAutoFit/>
          </a:bodyPr>
          <a:lstStyle/>
          <a:p>
            <a:pPr eaLnBrk="1" hangingPunct="1">
              <a:spcBef>
                <a:spcPct val="50000"/>
              </a:spcBef>
            </a:pPr>
            <a:r>
              <a:rPr lang="en-GB" sz="2000" b="1" smtClean="0">
                <a:cs typeface="Arial" charset="0"/>
              </a:rPr>
              <a:t>A. </a:t>
            </a:r>
            <a:r>
              <a:rPr lang="de-DE" sz="2000" b="1" smtClean="0"/>
              <a:t>Vermögensstrafdrohungen - ab 2011</a:t>
            </a:r>
          </a:p>
          <a:p>
            <a:pPr eaLnBrk="1" hangingPunct="1">
              <a:spcBef>
                <a:spcPct val="50000"/>
              </a:spcBef>
            </a:pPr>
            <a:endParaRPr lang="en-GB" sz="1600" smtClean="0">
              <a:cs typeface="Arial" charset="0"/>
            </a:endParaRPr>
          </a:p>
          <a:p>
            <a:pPr eaLnBrk="1" hangingPunct="1">
              <a:spcBef>
                <a:spcPct val="50000"/>
              </a:spcBef>
            </a:pPr>
            <a:r>
              <a:rPr lang="en-GB" sz="1600" smtClean="0">
                <a:cs typeface="Arial" charset="0"/>
              </a:rPr>
              <a:t>Es ist eine weitere Chance versäumt worden, die bedingte Strafnachsicht vor allem der GS in das verwaltungsbehördliche Finanzstrafrecht einzuführen.</a:t>
            </a:r>
          </a:p>
          <a:p>
            <a:pPr eaLnBrk="1" hangingPunct="1">
              <a:spcBef>
                <a:spcPct val="50000"/>
              </a:spcBef>
            </a:pPr>
            <a:r>
              <a:rPr lang="de-DE" sz="1600" smtClean="0">
                <a:cs typeface="Arial" charset="0"/>
              </a:rPr>
              <a:t>Dies wird so wie insbesondere die Beschränkung der bedingten Nachtsicht der Geldstrafe auf die Hälfte und in geringerem Maße die Abschaffung der ao Strafmilderung der Geldstrafe (10 %) im gerichtlichen FinStrR zu einem weiteren Ansteigen der Ersatzfreiheitsstrafe, der gemeinnützigen Leistungen und des elektronischen Hausarrests führen.</a:t>
            </a:r>
          </a:p>
        </p:txBody>
      </p:sp>
    </p:spTree>
    <p:extLst>
      <p:ext uri="{BB962C8B-B14F-4D97-AF65-F5344CB8AC3E}">
        <p14:creationId xmlns:p14="http://schemas.microsoft.com/office/powerpoint/2010/main" val="34544216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9"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9" name="Picture 60"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0" name="Picture 61" descr="card4"/>
          <p:cNvPicPr>
            <a:picLocks noChangeAspect="1" noChangeArrowheads="1"/>
          </p:cNvPicPr>
          <p:nvPr/>
        </p:nvPicPr>
        <p:blipFill>
          <a:blip r:embed="rId5">
            <a:extLst>
              <a:ext uri="{28A0092B-C50C-407E-A947-70E740481C1C}">
                <a14:useLocalDpi xmlns:a14="http://schemas.microsoft.com/office/drawing/2010/main" val="0"/>
              </a:ext>
            </a:extLst>
          </a:blip>
          <a:srcRect l="80498"/>
          <a:stretch>
            <a:fillRect/>
          </a:stretch>
        </p:blipFill>
        <p:spPr bwMode="auto">
          <a:xfrm>
            <a:off x="0" y="0"/>
            <a:ext cx="17907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62" descr="card2"/>
          <p:cNvPicPr>
            <a:picLocks noChangeAspect="1" noChangeArrowheads="1"/>
          </p:cNvPicPr>
          <p:nvPr/>
        </p:nvPicPr>
        <p:blipFill>
          <a:blip r:embed="rId6">
            <a:extLst>
              <a:ext uri="{28A0092B-C50C-407E-A947-70E740481C1C}">
                <a14:useLocalDpi xmlns:a14="http://schemas.microsoft.com/office/drawing/2010/main" val="0"/>
              </a:ext>
            </a:extLst>
          </a:blip>
          <a:srcRect l="81328" r="6224"/>
          <a:stretch>
            <a:fillRect/>
          </a:stretch>
        </p:blipFill>
        <p:spPr bwMode="auto">
          <a:xfrm>
            <a:off x="0" y="0"/>
            <a:ext cx="11430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2" name="Picture 63" descr="card1"/>
          <p:cNvPicPr>
            <a:picLocks noChangeAspect="1" noChangeArrowheads="1"/>
          </p:cNvPicPr>
          <p:nvPr/>
        </p:nvPicPr>
        <p:blipFill>
          <a:blip r:embed="rId7">
            <a:extLst>
              <a:ext uri="{28A0092B-C50C-407E-A947-70E740481C1C}">
                <a14:useLocalDpi xmlns:a14="http://schemas.microsoft.com/office/drawing/2010/main" val="0"/>
              </a:ext>
            </a:extLst>
          </a:blip>
          <a:srcRect l="82158" r="8714"/>
          <a:stretch>
            <a:fillRect/>
          </a:stretch>
        </p:blipFill>
        <p:spPr bwMode="auto">
          <a:xfrm>
            <a:off x="0" y="0"/>
            <a:ext cx="8382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3" name="Text Box 66"/>
          <p:cNvSpPr txBox="1">
            <a:spLocks noChangeArrowheads="1"/>
          </p:cNvSpPr>
          <p:nvPr/>
        </p:nvSpPr>
        <p:spPr bwMode="auto">
          <a:xfrm>
            <a:off x="71628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chemeClr val="bg1">
                    <a:lumMod val="10000"/>
                  </a:schemeClr>
                </a:solidFill>
              </a:rPr>
              <a:t>25</a:t>
            </a:r>
          </a:p>
        </p:txBody>
      </p:sp>
      <p:sp>
        <p:nvSpPr>
          <p:cNvPr id="9" name="Text Box 108"/>
          <p:cNvSpPr txBox="1">
            <a:spLocks noChangeArrowheads="1"/>
          </p:cNvSpPr>
          <p:nvPr/>
        </p:nvSpPr>
        <p:spPr bwMode="auto">
          <a:xfrm>
            <a:off x="719572" y="296652"/>
            <a:ext cx="6084676"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   </a:t>
            </a:r>
            <a:r>
              <a:rPr lang="en-US" sz="3200" smtClean="0">
                <a:solidFill>
                  <a:schemeClr val="bg1">
                    <a:lumMod val="10000"/>
                  </a:schemeClr>
                </a:solidFill>
              </a:rPr>
              <a:t>FinStrG-Nov 2010 - Bilanz</a:t>
            </a:r>
          </a:p>
        </p:txBody>
      </p:sp>
      <p:sp>
        <p:nvSpPr>
          <p:cNvPr id="4" name="Rechteck 3"/>
          <p:cNvSpPr/>
          <p:nvPr/>
        </p:nvSpPr>
        <p:spPr>
          <a:xfrm>
            <a:off x="1259632" y="1412776"/>
            <a:ext cx="7308812" cy="3231654"/>
          </a:xfrm>
          <a:prstGeom prst="rect">
            <a:avLst/>
          </a:prstGeom>
        </p:spPr>
        <p:txBody>
          <a:bodyPr wrap="square">
            <a:spAutoFit/>
          </a:bodyPr>
          <a:lstStyle/>
          <a:p>
            <a:pPr eaLnBrk="1" hangingPunct="1">
              <a:spcBef>
                <a:spcPct val="50000"/>
              </a:spcBef>
            </a:pPr>
            <a:r>
              <a:rPr lang="en-GB" sz="2000" b="1">
                <a:cs typeface="Arial" charset="0"/>
              </a:rPr>
              <a:t>B</a:t>
            </a:r>
            <a:r>
              <a:rPr lang="en-GB" sz="2000" b="1" smtClean="0">
                <a:cs typeface="Arial" charset="0"/>
              </a:rPr>
              <a:t>. Freiheitsstrafdrohungen – ab 2011</a:t>
            </a:r>
            <a:endParaRPr lang="de-DE" sz="2000" b="1" smtClean="0"/>
          </a:p>
          <a:p>
            <a:pPr eaLnBrk="1" hangingPunct="1">
              <a:spcBef>
                <a:spcPct val="50000"/>
              </a:spcBef>
            </a:pPr>
            <a:endParaRPr lang="en-GB" sz="1600" smtClean="0">
              <a:cs typeface="Arial" charset="0"/>
            </a:endParaRPr>
          </a:p>
          <a:p>
            <a:pPr eaLnBrk="1" hangingPunct="1">
              <a:spcBef>
                <a:spcPct val="50000"/>
              </a:spcBef>
            </a:pPr>
            <a:r>
              <a:rPr lang="en-GB" sz="1600" smtClean="0">
                <a:cs typeface="Arial" charset="0"/>
              </a:rPr>
              <a:t>Der Abgabenbetrug mit seinen Freiheitsstrafen bis zu zehn Jahren wird im gerichtlichen Finanzstrafrecht voraussichtlich das Standarddelikt werden.</a:t>
            </a:r>
          </a:p>
          <a:p>
            <a:pPr eaLnBrk="1" hangingPunct="1">
              <a:spcBef>
                <a:spcPct val="50000"/>
              </a:spcBef>
            </a:pPr>
            <a:r>
              <a:rPr lang="en-GB" sz="1600" smtClean="0">
                <a:cs typeface="Arial" charset="0"/>
              </a:rPr>
              <a:t>“Aus vier mach´ elf” Jahre war die Zwischenbilanz des Gesetzgebers für die Jahre 1999 bis 2006 (7 J FS + 2 X 2 J EFS für GS und WES). </a:t>
            </a:r>
          </a:p>
          <a:p>
            <a:pPr eaLnBrk="1" hangingPunct="1">
              <a:spcBef>
                <a:spcPct val="50000"/>
              </a:spcBef>
            </a:pPr>
            <a:r>
              <a:rPr lang="en-GB" sz="1600" smtClean="0">
                <a:cs typeface="Arial" charset="0"/>
              </a:rPr>
              <a:t>“Aus vier mach´ zwölf” Jahre ist die Bilanz des Gesetzgebers für die Jahre 1999 bis 2011: 10 J </a:t>
            </a:r>
            <a:r>
              <a:rPr lang="en-GB" sz="1600">
                <a:cs typeface="Arial" charset="0"/>
              </a:rPr>
              <a:t>FS + </a:t>
            </a:r>
            <a:r>
              <a:rPr lang="en-GB" sz="1600" smtClean="0">
                <a:cs typeface="Arial" charset="0"/>
              </a:rPr>
              <a:t>2 </a:t>
            </a:r>
            <a:r>
              <a:rPr lang="en-GB" sz="1600">
                <a:cs typeface="Arial" charset="0"/>
              </a:rPr>
              <a:t>J EFS </a:t>
            </a:r>
            <a:r>
              <a:rPr lang="en-GB" sz="1600" smtClean="0">
                <a:cs typeface="Arial" charset="0"/>
              </a:rPr>
              <a:t>für die WES oder 8 J FS + 2 J EFS für die GS und 2 J EFS für die WES.</a:t>
            </a:r>
          </a:p>
          <a:p>
            <a:pPr eaLnBrk="1" hangingPunct="1">
              <a:spcBef>
                <a:spcPct val="50000"/>
              </a:spcBef>
            </a:pPr>
            <a:r>
              <a:rPr lang="en-GB" sz="1600" smtClean="0">
                <a:cs typeface="Arial" charset="0"/>
              </a:rPr>
              <a:t>Was werden die Strafgerichte daraus machen?</a:t>
            </a:r>
            <a:endParaRPr lang="en-GB" sz="1600">
              <a:cs typeface="Arial" charset="0"/>
            </a:endParaRPr>
          </a:p>
        </p:txBody>
      </p:sp>
    </p:spTree>
    <p:extLst>
      <p:ext uri="{BB962C8B-B14F-4D97-AF65-F5344CB8AC3E}">
        <p14:creationId xmlns:p14="http://schemas.microsoft.com/office/powerpoint/2010/main" val="77604364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158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5" descr="card5"/>
          <p:cNvPicPr>
            <a:picLocks noChangeAspect="1" noChangeArrowheads="1"/>
          </p:cNvPicPr>
          <p:nvPr/>
        </p:nvPicPr>
        <p:blipFill>
          <a:blip r:embed="rId4">
            <a:extLst>
              <a:ext uri="{28A0092B-C50C-407E-A947-70E740481C1C}">
                <a14:useLocalDpi xmlns:a14="http://schemas.microsoft.com/office/drawing/2010/main" val="0"/>
              </a:ext>
            </a:extLst>
          </a:blip>
          <a:srcRect l="82158"/>
          <a:stretch>
            <a:fillRect/>
          </a:stretch>
        </p:blipFill>
        <p:spPr bwMode="auto">
          <a:xfrm>
            <a:off x="0" y="-28575"/>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6" descr="card4"/>
          <p:cNvPicPr>
            <a:picLocks noChangeAspect="1" noChangeArrowheads="1"/>
          </p:cNvPicPr>
          <p:nvPr/>
        </p:nvPicPr>
        <p:blipFill>
          <a:blip r:embed="rId5">
            <a:extLst>
              <a:ext uri="{28A0092B-C50C-407E-A947-70E740481C1C}">
                <a14:useLocalDpi xmlns:a14="http://schemas.microsoft.com/office/drawing/2010/main" val="0"/>
              </a:ext>
            </a:extLst>
          </a:blip>
          <a:srcRect l="82158"/>
          <a:stretch>
            <a:fillRect/>
          </a:stretch>
        </p:blipFill>
        <p:spPr bwMode="auto">
          <a:xfrm>
            <a:off x="0" y="0"/>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7" descr="card2"/>
          <p:cNvPicPr>
            <a:picLocks noChangeAspect="1" noChangeArrowheads="1"/>
          </p:cNvPicPr>
          <p:nvPr/>
        </p:nvPicPr>
        <p:blipFill>
          <a:blip r:embed="rId6">
            <a:extLst>
              <a:ext uri="{28A0092B-C50C-407E-A947-70E740481C1C}">
                <a14:useLocalDpi xmlns:a14="http://schemas.microsoft.com/office/drawing/2010/main" val="0"/>
              </a:ext>
            </a:extLst>
          </a:blip>
          <a:srcRect l="82988" r="6224"/>
          <a:stretch>
            <a:fillRect/>
          </a:stretch>
        </p:blipFill>
        <p:spPr bwMode="auto">
          <a:xfrm>
            <a:off x="0" y="0"/>
            <a:ext cx="9906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8" descr="card1"/>
          <p:cNvPicPr>
            <a:picLocks noChangeAspect="1" noChangeArrowheads="1"/>
          </p:cNvPicPr>
          <p:nvPr/>
        </p:nvPicPr>
        <p:blipFill>
          <a:blip r:embed="rId7">
            <a:extLst>
              <a:ext uri="{28A0092B-C50C-407E-A947-70E740481C1C}">
                <a14:useLocalDpi xmlns:a14="http://schemas.microsoft.com/office/drawing/2010/main" val="0"/>
              </a:ext>
            </a:extLst>
          </a:blip>
          <a:srcRect l="83818" r="8714"/>
          <a:stretch>
            <a:fillRect/>
          </a:stretch>
        </p:blipFill>
        <p:spPr bwMode="auto">
          <a:xfrm>
            <a:off x="0" y="0"/>
            <a:ext cx="6858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 Box 39"/>
          <p:cNvSpPr txBox="1">
            <a:spLocks noChangeArrowheads="1"/>
          </p:cNvSpPr>
          <p:nvPr/>
        </p:nvSpPr>
        <p:spPr bwMode="auto">
          <a:xfrm>
            <a:off x="739775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26</a:t>
            </a:r>
            <a:endParaRPr lang="en-US"/>
          </a:p>
        </p:txBody>
      </p:sp>
      <p:sp>
        <p:nvSpPr>
          <p:cNvPr id="10248" name="Rectangle 40"/>
          <p:cNvSpPr>
            <a:spLocks noChangeArrowheads="1"/>
          </p:cNvSpPr>
          <p:nvPr/>
        </p:nvSpPr>
        <p:spPr bwMode="auto">
          <a:xfrm>
            <a:off x="755650" y="1268413"/>
            <a:ext cx="8208963" cy="5329237"/>
          </a:xfrm>
          <a:prstGeom prst="rect">
            <a:avLst/>
          </a:prstGeom>
          <a:noFill/>
          <a:ln>
            <a:noFill/>
          </a:ln>
          <a:effectLst/>
          <a:extLst>
            <a:ext uri="{909E8E84-426E-40DD-AFC4-6F175D3DCCD1}">
              <a14:hiddenFill xmlns:a14="http://schemas.microsoft.com/office/drawing/2010/main">
                <a:solidFill>
                  <a:srgbClr val="7FD7FC">
                    <a:alpha val="50195"/>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5" name="Text Box 42"/>
          <p:cNvSpPr txBox="1">
            <a:spLocks noChangeArrowheads="1"/>
          </p:cNvSpPr>
          <p:nvPr/>
        </p:nvSpPr>
        <p:spPr bwMode="auto">
          <a:xfrm>
            <a:off x="1467251" y="1389910"/>
            <a:ext cx="6950075" cy="4302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90000"/>
              </a:lnSpc>
              <a:buFontTx/>
              <a:buNone/>
            </a:pPr>
            <a:r>
              <a:rPr lang="de-DE" sz="1600" b="1" smtClean="0"/>
              <a:t>Wird sich die FinStrG-Nov 2010 </a:t>
            </a:r>
          </a:p>
          <a:p>
            <a:pPr algn="ctr" eaLnBrk="1" hangingPunct="1">
              <a:lnSpc>
                <a:spcPct val="90000"/>
              </a:lnSpc>
              <a:buFontTx/>
              <a:buNone/>
            </a:pPr>
            <a:r>
              <a:rPr lang="de-DE" sz="1600" b="1" smtClean="0"/>
              <a:t>so wie die Reformen des letzten Jahrzehnts </a:t>
            </a:r>
          </a:p>
          <a:p>
            <a:pPr algn="ctr" eaLnBrk="1" hangingPunct="1">
              <a:lnSpc>
                <a:spcPct val="90000"/>
              </a:lnSpc>
              <a:buFontTx/>
              <a:buNone/>
            </a:pPr>
            <a:r>
              <a:rPr lang="de-DE" sz="1600" b="1" smtClean="0"/>
              <a:t>als Papiertiger herausstellen?</a:t>
            </a:r>
          </a:p>
          <a:p>
            <a:pPr algn="ctr" eaLnBrk="1" hangingPunct="1">
              <a:lnSpc>
                <a:spcPct val="90000"/>
              </a:lnSpc>
              <a:buFontTx/>
              <a:buNone/>
            </a:pPr>
            <a:endParaRPr lang="de-DE" sz="1600" b="1" smtClean="0"/>
          </a:p>
          <a:p>
            <a:pPr algn="ctr" eaLnBrk="1" hangingPunct="1">
              <a:lnSpc>
                <a:spcPct val="90000"/>
              </a:lnSpc>
              <a:buFontTx/>
              <a:buNone/>
            </a:pPr>
            <a:endParaRPr lang="de-DE" sz="1600" b="1"/>
          </a:p>
          <a:p>
            <a:pPr algn="ctr" eaLnBrk="1" hangingPunct="1">
              <a:lnSpc>
                <a:spcPct val="90000"/>
              </a:lnSpc>
              <a:buFontTx/>
              <a:buNone/>
            </a:pPr>
            <a:endParaRPr lang="de-DE" sz="1600" b="1" smtClean="0"/>
          </a:p>
          <a:p>
            <a:pPr algn="ctr" eaLnBrk="1" hangingPunct="1">
              <a:lnSpc>
                <a:spcPct val="90000"/>
              </a:lnSpc>
              <a:buFontTx/>
              <a:buNone/>
            </a:pPr>
            <a:endParaRPr lang="de-DE" sz="1600" b="1"/>
          </a:p>
          <a:p>
            <a:pPr algn="ctr" eaLnBrk="1" hangingPunct="1">
              <a:lnSpc>
                <a:spcPct val="90000"/>
              </a:lnSpc>
              <a:buFontTx/>
              <a:buNone/>
            </a:pPr>
            <a:endParaRPr lang="de-DE" sz="1600" b="1" smtClean="0"/>
          </a:p>
          <a:p>
            <a:pPr algn="ctr" eaLnBrk="1" hangingPunct="1">
              <a:lnSpc>
                <a:spcPct val="90000"/>
              </a:lnSpc>
              <a:buFontTx/>
              <a:buNone/>
            </a:pPr>
            <a:endParaRPr lang="de-DE" sz="1600" b="1"/>
          </a:p>
          <a:p>
            <a:pPr algn="ctr" eaLnBrk="1" hangingPunct="1">
              <a:lnSpc>
                <a:spcPct val="90000"/>
              </a:lnSpc>
              <a:buFontTx/>
              <a:buNone/>
            </a:pPr>
            <a:endParaRPr lang="de-DE" sz="1600" b="1" smtClean="0"/>
          </a:p>
          <a:p>
            <a:pPr algn="ctr" eaLnBrk="1" hangingPunct="1">
              <a:lnSpc>
                <a:spcPct val="90000"/>
              </a:lnSpc>
              <a:buFontTx/>
              <a:buNone/>
            </a:pPr>
            <a:endParaRPr lang="de-DE" sz="1600" b="1"/>
          </a:p>
          <a:p>
            <a:pPr algn="ctr" eaLnBrk="1" hangingPunct="1">
              <a:lnSpc>
                <a:spcPct val="90000"/>
              </a:lnSpc>
              <a:buFontTx/>
              <a:buNone/>
            </a:pPr>
            <a:endParaRPr lang="de-DE" sz="1600" b="1" smtClean="0"/>
          </a:p>
          <a:p>
            <a:pPr algn="ctr" eaLnBrk="1" hangingPunct="1">
              <a:lnSpc>
                <a:spcPct val="90000"/>
              </a:lnSpc>
              <a:buFontTx/>
              <a:buNone/>
            </a:pPr>
            <a:endParaRPr lang="de-DE" sz="1600" b="1"/>
          </a:p>
          <a:p>
            <a:pPr algn="ctr" eaLnBrk="1" hangingPunct="1">
              <a:lnSpc>
                <a:spcPct val="90000"/>
              </a:lnSpc>
              <a:buFontTx/>
              <a:buNone/>
            </a:pPr>
            <a:endParaRPr lang="de-DE" sz="1600" b="1" smtClean="0"/>
          </a:p>
          <a:p>
            <a:pPr algn="ctr" eaLnBrk="1" hangingPunct="1">
              <a:lnSpc>
                <a:spcPct val="90000"/>
              </a:lnSpc>
              <a:buFontTx/>
              <a:buNone/>
            </a:pPr>
            <a:r>
              <a:rPr lang="de-DE" sz="1600" b="1" smtClean="0"/>
              <a:t>Strafrecht, das nicht einmal die Rechtsanwender ernstnehmen,</a:t>
            </a:r>
          </a:p>
          <a:p>
            <a:pPr algn="ctr" eaLnBrk="1" hangingPunct="1">
              <a:lnSpc>
                <a:spcPct val="90000"/>
              </a:lnSpc>
              <a:buFontTx/>
              <a:buNone/>
            </a:pPr>
            <a:r>
              <a:rPr lang="de-DE" sz="1600" b="1" smtClean="0"/>
              <a:t>wird früher oder später auch von den Normadressaten nicht mehr ernstgenommen: </a:t>
            </a:r>
          </a:p>
          <a:p>
            <a:pPr algn="ctr" eaLnBrk="1" hangingPunct="1">
              <a:lnSpc>
                <a:spcPct val="90000"/>
              </a:lnSpc>
              <a:buFontTx/>
              <a:buNone/>
            </a:pPr>
            <a:endParaRPr lang="de-DE" sz="1600" b="1" smtClean="0"/>
          </a:p>
          <a:p>
            <a:pPr algn="ctr" eaLnBrk="1" hangingPunct="1">
              <a:lnSpc>
                <a:spcPct val="90000"/>
              </a:lnSpc>
              <a:buFontTx/>
              <a:buNone/>
            </a:pPr>
            <a:r>
              <a:rPr lang="de-DE" sz="1600" b="1" smtClean="0"/>
              <a:t>„Der Bluff mit der schweren Strafe wirkt auf Dauer nicht!“</a:t>
            </a:r>
            <a:endParaRPr lang="de-DE" sz="1600" b="1"/>
          </a:p>
        </p:txBody>
      </p:sp>
      <p:pic>
        <p:nvPicPr>
          <p:cNvPr id="2" name="Grafik 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42097" y="2646627"/>
            <a:ext cx="2304256" cy="1536170"/>
          </a:xfrm>
          <a:prstGeom prst="rect">
            <a:avLst/>
          </a:prstGeom>
        </p:spPr>
      </p:pic>
      <p:sp>
        <p:nvSpPr>
          <p:cNvPr id="3" name="Rechteck 2"/>
          <p:cNvSpPr/>
          <p:nvPr/>
        </p:nvSpPr>
        <p:spPr>
          <a:xfrm>
            <a:off x="1223628" y="382131"/>
            <a:ext cx="4762842" cy="584775"/>
          </a:xfrm>
          <a:prstGeom prst="rect">
            <a:avLst/>
          </a:prstGeom>
        </p:spPr>
        <p:txBody>
          <a:bodyPr wrap="none">
            <a:spAutoFit/>
          </a:bodyPr>
          <a:lstStyle/>
          <a:p>
            <a:r>
              <a:rPr lang="en-US" sz="3200" smtClean="0">
                <a:solidFill>
                  <a:schemeClr val="bg1">
                    <a:lumMod val="10000"/>
                  </a:schemeClr>
                </a:solidFill>
              </a:rPr>
              <a:t>FinStrG-Nov </a:t>
            </a:r>
            <a:r>
              <a:rPr lang="en-US" sz="3200">
                <a:solidFill>
                  <a:schemeClr val="bg1">
                    <a:lumMod val="10000"/>
                  </a:schemeClr>
                </a:solidFill>
              </a:rPr>
              <a:t>2010 - </a:t>
            </a:r>
            <a:r>
              <a:rPr lang="en-US" sz="3200" smtClean="0">
                <a:solidFill>
                  <a:schemeClr val="bg1">
                    <a:lumMod val="10000"/>
                  </a:schemeClr>
                </a:solidFill>
              </a:rPr>
              <a:t>Kritik</a:t>
            </a:r>
            <a:endParaRPr lang="de-AT" sz="320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158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5" descr="card5"/>
          <p:cNvPicPr>
            <a:picLocks noChangeAspect="1" noChangeArrowheads="1"/>
          </p:cNvPicPr>
          <p:nvPr/>
        </p:nvPicPr>
        <p:blipFill>
          <a:blip r:embed="rId4">
            <a:extLst>
              <a:ext uri="{28A0092B-C50C-407E-A947-70E740481C1C}">
                <a14:useLocalDpi xmlns:a14="http://schemas.microsoft.com/office/drawing/2010/main" val="0"/>
              </a:ext>
            </a:extLst>
          </a:blip>
          <a:srcRect l="82158"/>
          <a:stretch>
            <a:fillRect/>
          </a:stretch>
        </p:blipFill>
        <p:spPr bwMode="auto">
          <a:xfrm>
            <a:off x="0" y="-28575"/>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6" descr="card4"/>
          <p:cNvPicPr>
            <a:picLocks noChangeAspect="1" noChangeArrowheads="1"/>
          </p:cNvPicPr>
          <p:nvPr/>
        </p:nvPicPr>
        <p:blipFill>
          <a:blip r:embed="rId5">
            <a:extLst>
              <a:ext uri="{28A0092B-C50C-407E-A947-70E740481C1C}">
                <a14:useLocalDpi xmlns:a14="http://schemas.microsoft.com/office/drawing/2010/main" val="0"/>
              </a:ext>
            </a:extLst>
          </a:blip>
          <a:srcRect l="82158"/>
          <a:stretch>
            <a:fillRect/>
          </a:stretch>
        </p:blipFill>
        <p:spPr bwMode="auto">
          <a:xfrm>
            <a:off x="0" y="0"/>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7" descr="card2"/>
          <p:cNvPicPr>
            <a:picLocks noChangeAspect="1" noChangeArrowheads="1"/>
          </p:cNvPicPr>
          <p:nvPr/>
        </p:nvPicPr>
        <p:blipFill>
          <a:blip r:embed="rId6">
            <a:extLst>
              <a:ext uri="{28A0092B-C50C-407E-A947-70E740481C1C}">
                <a14:useLocalDpi xmlns:a14="http://schemas.microsoft.com/office/drawing/2010/main" val="0"/>
              </a:ext>
            </a:extLst>
          </a:blip>
          <a:srcRect l="82988" r="6224"/>
          <a:stretch>
            <a:fillRect/>
          </a:stretch>
        </p:blipFill>
        <p:spPr bwMode="auto">
          <a:xfrm>
            <a:off x="0" y="0"/>
            <a:ext cx="9906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8" descr="card1"/>
          <p:cNvPicPr>
            <a:picLocks noChangeAspect="1" noChangeArrowheads="1"/>
          </p:cNvPicPr>
          <p:nvPr/>
        </p:nvPicPr>
        <p:blipFill>
          <a:blip r:embed="rId7">
            <a:extLst>
              <a:ext uri="{28A0092B-C50C-407E-A947-70E740481C1C}">
                <a14:useLocalDpi xmlns:a14="http://schemas.microsoft.com/office/drawing/2010/main" val="0"/>
              </a:ext>
            </a:extLst>
          </a:blip>
          <a:srcRect l="83818" r="8714"/>
          <a:stretch>
            <a:fillRect/>
          </a:stretch>
        </p:blipFill>
        <p:spPr bwMode="auto">
          <a:xfrm>
            <a:off x="0" y="0"/>
            <a:ext cx="6858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 Box 39"/>
          <p:cNvSpPr txBox="1">
            <a:spLocks noChangeArrowheads="1"/>
          </p:cNvSpPr>
          <p:nvPr/>
        </p:nvSpPr>
        <p:spPr bwMode="auto">
          <a:xfrm>
            <a:off x="739775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27</a:t>
            </a:r>
            <a:endParaRPr lang="en-US"/>
          </a:p>
        </p:txBody>
      </p:sp>
      <p:sp>
        <p:nvSpPr>
          <p:cNvPr id="10248" name="Rectangle 40"/>
          <p:cNvSpPr>
            <a:spLocks noChangeArrowheads="1"/>
          </p:cNvSpPr>
          <p:nvPr/>
        </p:nvSpPr>
        <p:spPr bwMode="auto">
          <a:xfrm>
            <a:off x="755650" y="1268413"/>
            <a:ext cx="8208963" cy="5329237"/>
          </a:xfrm>
          <a:prstGeom prst="rect">
            <a:avLst/>
          </a:prstGeom>
          <a:noFill/>
          <a:ln>
            <a:noFill/>
          </a:ln>
          <a:effectLst/>
          <a:extLst>
            <a:ext uri="{909E8E84-426E-40DD-AFC4-6F175D3DCCD1}">
              <a14:hiddenFill xmlns:a14="http://schemas.microsoft.com/office/drawing/2010/main">
                <a:solidFill>
                  <a:srgbClr val="7FD7FC">
                    <a:alpha val="50195"/>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5" name="Text Box 42"/>
          <p:cNvSpPr txBox="1">
            <a:spLocks noChangeArrowheads="1"/>
          </p:cNvSpPr>
          <p:nvPr/>
        </p:nvSpPr>
        <p:spPr bwMode="auto">
          <a:xfrm>
            <a:off x="1467251" y="1389910"/>
            <a:ext cx="6950075"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90000"/>
              </a:lnSpc>
              <a:buFontTx/>
              <a:buNone/>
            </a:pPr>
            <a:r>
              <a:rPr lang="de-DE" sz="1600" b="1"/>
              <a:t>Oder werden wir gerade Zeugen einer </a:t>
            </a:r>
            <a:r>
              <a:rPr lang="de-DE" sz="1600" b="1" smtClean="0"/>
              <a:t>Trendwende </a:t>
            </a:r>
          </a:p>
          <a:p>
            <a:pPr algn="ctr" eaLnBrk="1" hangingPunct="1">
              <a:lnSpc>
                <a:spcPct val="90000"/>
              </a:lnSpc>
              <a:buFontTx/>
              <a:buNone/>
            </a:pPr>
            <a:r>
              <a:rPr lang="de-DE" sz="1600" b="1" smtClean="0"/>
              <a:t>(zurück in die 60er oder gar 50er Jahre)? </a:t>
            </a:r>
            <a:endParaRPr lang="de-DE" sz="1600" b="1"/>
          </a:p>
        </p:txBody>
      </p:sp>
      <p:graphicFrame>
        <p:nvGraphicFramePr>
          <p:cNvPr id="3" name="Tabelle 2"/>
          <p:cNvGraphicFramePr>
            <a:graphicFrameLocks noGrp="1"/>
          </p:cNvGraphicFramePr>
          <p:nvPr>
            <p:extLst>
              <p:ext uri="{D42A27DB-BD31-4B8C-83A1-F6EECF244321}">
                <p14:modId xmlns:p14="http://schemas.microsoft.com/office/powerpoint/2010/main" val="1680115566"/>
              </p:ext>
            </p:extLst>
          </p:nvPr>
        </p:nvGraphicFramePr>
        <p:xfrm>
          <a:off x="2267744" y="2204864"/>
          <a:ext cx="5341545" cy="1133475"/>
        </p:xfrm>
        <a:graphic>
          <a:graphicData uri="http://schemas.openxmlformats.org/drawingml/2006/table">
            <a:tbl>
              <a:tblPr>
                <a:tableStyleId>{5C22544A-7EE6-4342-B048-85BDC9FD1C3A}</a:tableStyleId>
              </a:tblPr>
              <a:tblGrid>
                <a:gridCol w="769545"/>
                <a:gridCol w="762000"/>
                <a:gridCol w="762000"/>
                <a:gridCol w="762000"/>
                <a:gridCol w="762000"/>
                <a:gridCol w="762000"/>
                <a:gridCol w="762000"/>
              </a:tblGrid>
              <a:tr h="145109">
                <a:tc>
                  <a:txBody>
                    <a:bodyPr/>
                    <a:lstStyle/>
                    <a:p>
                      <a:pPr algn="l" fontAlgn="b"/>
                      <a:endParaRPr lang="de-AT" sz="1000" b="0" i="0" u="none" strike="noStrike">
                        <a:effectLst/>
                        <a:latin typeface="Arial"/>
                      </a:endParaRPr>
                    </a:p>
                  </a:txBody>
                  <a:tcPr marL="9525" marR="9525" marT="9525" marB="0" anchor="b"/>
                </a:tc>
                <a:tc>
                  <a:txBody>
                    <a:bodyPr/>
                    <a:lstStyle/>
                    <a:p>
                      <a:pPr algn="r" fontAlgn="b"/>
                      <a:r>
                        <a:rPr lang="de-AT" sz="1000" b="1" u="none" strike="noStrike">
                          <a:effectLst/>
                        </a:rPr>
                        <a:t>1959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1969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1979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1989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1999</a:t>
                      </a:r>
                      <a:endParaRPr lang="de-AT" sz="1000" b="1" i="0" u="none" strike="noStrike">
                        <a:effectLst/>
                        <a:latin typeface="Arial"/>
                      </a:endParaRPr>
                    </a:p>
                  </a:txBody>
                  <a:tcPr marL="9525" marR="9525" marT="9525" marB="0" anchor="b"/>
                </a:tc>
                <a:tc>
                  <a:txBody>
                    <a:bodyPr/>
                    <a:lstStyle/>
                    <a:p>
                      <a:pPr algn="r" fontAlgn="b"/>
                      <a:r>
                        <a:rPr lang="de-AT" sz="1000" b="1" u="none" strike="noStrike">
                          <a:effectLst/>
                        </a:rPr>
                        <a:t>2009</a:t>
                      </a:r>
                      <a:endParaRPr lang="de-AT" sz="1000" b="1" i="0" u="none" strike="noStrike">
                        <a:effectLst/>
                        <a:latin typeface="Arial"/>
                      </a:endParaRPr>
                    </a:p>
                  </a:txBody>
                  <a:tcPr marL="9525" marR="9525" marT="9525" marB="0" anchor="b"/>
                </a:tc>
              </a:tr>
              <a:tr h="145109">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c>
                  <a:txBody>
                    <a:bodyPr/>
                    <a:lstStyle/>
                    <a:p>
                      <a:pPr algn="l" fontAlgn="b"/>
                      <a:endParaRPr lang="de-AT" sz="1000" b="0" i="0" u="none" strike="noStrike">
                        <a:effectLst/>
                        <a:latin typeface="Arial"/>
                      </a:endParaRPr>
                    </a:p>
                  </a:txBody>
                  <a:tcPr marL="9525" marR="9525" marT="9525" marB="0" anchor="b"/>
                </a:tc>
              </a:tr>
              <a:tr h="145109">
                <a:tc>
                  <a:txBody>
                    <a:bodyPr/>
                    <a:lstStyle/>
                    <a:p>
                      <a:pPr algn="l" fontAlgn="b"/>
                      <a:r>
                        <a:rPr lang="de-AT" sz="1000" u="none" strike="noStrike">
                          <a:effectLst/>
                        </a:rPr>
                        <a:t>Verurteilte</a:t>
                      </a:r>
                      <a:endParaRPr lang="de-AT" sz="1000" b="1" i="0" u="none" strike="noStrike">
                        <a:effectLst/>
                        <a:latin typeface="Arial"/>
                      </a:endParaRPr>
                    </a:p>
                  </a:txBody>
                  <a:tcPr marL="9525" marR="9525" marT="9525" marB="0" anchor="b"/>
                </a:tc>
                <a:tc>
                  <a:txBody>
                    <a:bodyPr/>
                    <a:lstStyle/>
                    <a:p>
                      <a:pPr algn="r" fontAlgn="b"/>
                      <a:r>
                        <a:rPr lang="de-AT" sz="1000" u="none" strike="noStrike">
                          <a:effectLst/>
                        </a:rPr>
                        <a:t>19</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94</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97</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117</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222</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193</a:t>
                      </a:r>
                      <a:endParaRPr lang="de-AT" sz="1000" b="0" i="0" u="none" strike="noStrike">
                        <a:effectLst/>
                        <a:latin typeface="Arial"/>
                      </a:endParaRPr>
                    </a:p>
                  </a:txBody>
                  <a:tcPr marL="9525" marR="9525" marT="9525" marB="0" anchor="b"/>
                </a:tc>
              </a:tr>
              <a:tr h="145109">
                <a:tc>
                  <a:txBody>
                    <a:bodyPr/>
                    <a:lstStyle/>
                    <a:p>
                      <a:pPr algn="l" fontAlgn="b"/>
                      <a:r>
                        <a:rPr lang="de-AT" sz="1000" u="none" strike="noStrike">
                          <a:effectLst/>
                        </a:rPr>
                        <a:t>GS</a:t>
                      </a:r>
                      <a:endParaRPr lang="de-AT" sz="1000" b="1" i="0" u="none" strike="noStrike">
                        <a:effectLst/>
                        <a:latin typeface="Arial"/>
                      </a:endParaRPr>
                    </a:p>
                  </a:txBody>
                  <a:tcPr marL="9525" marR="9525" marT="9525" marB="0" anchor="b"/>
                </a:tc>
                <a:tc>
                  <a:txBody>
                    <a:bodyPr/>
                    <a:lstStyle/>
                    <a:p>
                      <a:pPr algn="r" fontAlgn="b"/>
                      <a:r>
                        <a:rPr lang="de-AT" sz="1000" u="none" strike="noStrike">
                          <a:effectLst/>
                        </a:rPr>
                        <a:t>1</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21</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78</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100</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205</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162</a:t>
                      </a:r>
                      <a:endParaRPr lang="de-AT" sz="1000" b="0" i="0" u="none" strike="noStrike">
                        <a:effectLst/>
                        <a:latin typeface="Arial"/>
                      </a:endParaRPr>
                    </a:p>
                  </a:txBody>
                  <a:tcPr marL="9525" marR="9525" marT="9525" marB="0" anchor="b"/>
                </a:tc>
              </a:tr>
              <a:tr h="145109">
                <a:tc>
                  <a:txBody>
                    <a:bodyPr/>
                    <a:lstStyle/>
                    <a:p>
                      <a:pPr algn="l" fontAlgn="b"/>
                      <a:r>
                        <a:rPr lang="de-AT" sz="1000" u="none" strike="noStrike">
                          <a:effectLst/>
                        </a:rPr>
                        <a:t>FS</a:t>
                      </a:r>
                      <a:endParaRPr lang="de-AT" sz="1000" b="1" i="0" u="none" strike="noStrike">
                        <a:effectLst/>
                        <a:latin typeface="Arial"/>
                      </a:endParaRPr>
                    </a:p>
                  </a:txBody>
                  <a:tcPr marL="9525" marR="9525" marT="9525" marB="0" anchor="b"/>
                </a:tc>
                <a:tc>
                  <a:txBody>
                    <a:bodyPr/>
                    <a:lstStyle/>
                    <a:p>
                      <a:pPr algn="r" fontAlgn="b"/>
                      <a:r>
                        <a:rPr lang="de-AT" sz="1000" u="none" strike="noStrike">
                          <a:effectLst/>
                        </a:rPr>
                        <a:t>18</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73</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19</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17</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17</a:t>
                      </a:r>
                      <a:endParaRPr lang="de-AT" sz="1000" b="0" i="0" u="none" strike="noStrike">
                        <a:effectLst/>
                        <a:latin typeface="Arial"/>
                      </a:endParaRPr>
                    </a:p>
                  </a:txBody>
                  <a:tcPr marL="9525" marR="9525" marT="9525" marB="0" anchor="b"/>
                </a:tc>
                <a:tc>
                  <a:txBody>
                    <a:bodyPr/>
                    <a:lstStyle/>
                    <a:p>
                      <a:pPr algn="r" fontAlgn="b"/>
                      <a:r>
                        <a:rPr lang="de-AT" sz="1000" u="none" strike="noStrike">
                          <a:effectLst/>
                        </a:rPr>
                        <a:t>31</a:t>
                      </a:r>
                      <a:endParaRPr lang="de-AT" sz="1000" b="0" i="0" u="none" strike="noStrike">
                        <a:effectLst/>
                        <a:latin typeface="Arial"/>
                      </a:endParaRPr>
                    </a:p>
                  </a:txBody>
                  <a:tcPr marL="9525" marR="9525" marT="9525" marB="0" anchor="b"/>
                </a:tc>
              </a:tr>
              <a:tr h="145109">
                <a:tc>
                  <a:txBody>
                    <a:bodyPr/>
                    <a:lstStyle/>
                    <a:p>
                      <a:pPr algn="l" fontAlgn="b"/>
                      <a:r>
                        <a:rPr lang="de-AT" sz="1000" b="1" u="none" strike="noStrike" smtClean="0">
                          <a:effectLst/>
                        </a:rPr>
                        <a:t>Anteil GS </a:t>
                      </a:r>
                      <a:r>
                        <a:rPr lang="de-AT" sz="1000" b="1" u="none" strike="noStrike">
                          <a:effectLst/>
                        </a:rPr>
                        <a:t>%</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5</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22</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80</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85</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92</a:t>
                      </a:r>
                      <a:endParaRPr lang="de-AT"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AT" sz="1000" b="1" u="none" strike="noStrike">
                          <a:effectLst/>
                        </a:rPr>
                        <a:t>84</a:t>
                      </a:r>
                      <a:endParaRPr lang="de-AT" sz="1000" b="1" i="0" u="none" strike="noStrike">
                        <a:effectLst/>
                        <a:latin typeface="Arial"/>
                      </a:endParaRPr>
                    </a:p>
                  </a:txBody>
                  <a:tcPr marL="9525" marR="9525" marT="9525" marB="0" anchor="b">
                    <a:solidFill>
                      <a:schemeClr val="accent2">
                        <a:lumMod val="60000"/>
                        <a:lumOff val="40000"/>
                      </a:schemeClr>
                    </a:solidFill>
                  </a:tcPr>
                </a:tc>
              </a:tr>
              <a:tr h="145109">
                <a:tc>
                  <a:txBody>
                    <a:bodyPr/>
                    <a:lstStyle/>
                    <a:p>
                      <a:pPr algn="l" fontAlgn="b"/>
                      <a:r>
                        <a:rPr lang="de-AT" sz="1000" b="1" u="none" strike="noStrike" smtClean="0">
                          <a:effectLst/>
                        </a:rPr>
                        <a:t>Anteil FS </a:t>
                      </a:r>
                      <a:r>
                        <a:rPr lang="de-AT" sz="1000" b="1" u="none" strike="noStrike">
                          <a:effectLst/>
                        </a:rPr>
                        <a:t>%</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95</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78</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20</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15</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8</a:t>
                      </a:r>
                      <a:endParaRPr lang="de-AT" sz="1000" b="1" i="0" u="none" strike="noStrike">
                        <a:effectLst/>
                        <a:latin typeface="Arial"/>
                      </a:endParaRPr>
                    </a:p>
                  </a:txBody>
                  <a:tcPr marL="9525" marR="9525" marT="9525" marB="0" anchor="b">
                    <a:solidFill>
                      <a:schemeClr val="tx2">
                        <a:lumMod val="40000"/>
                        <a:lumOff val="60000"/>
                      </a:schemeClr>
                    </a:solidFill>
                  </a:tcPr>
                </a:tc>
                <a:tc>
                  <a:txBody>
                    <a:bodyPr/>
                    <a:lstStyle/>
                    <a:p>
                      <a:pPr algn="r" fontAlgn="b"/>
                      <a:r>
                        <a:rPr lang="de-AT" sz="1000" b="1" u="none" strike="noStrike">
                          <a:effectLst/>
                        </a:rPr>
                        <a:t>16</a:t>
                      </a:r>
                      <a:endParaRPr lang="de-AT" sz="1000" b="1" i="0" u="none" strike="noStrike">
                        <a:effectLst/>
                        <a:latin typeface="Arial"/>
                      </a:endParaRPr>
                    </a:p>
                  </a:txBody>
                  <a:tcPr marL="9525" marR="9525" marT="9525" marB="0" anchor="b">
                    <a:solidFill>
                      <a:schemeClr val="tx2">
                        <a:lumMod val="40000"/>
                        <a:lumOff val="60000"/>
                      </a:schemeClr>
                    </a:solidFill>
                  </a:tcPr>
                </a:tc>
              </a:tr>
            </a:tbl>
          </a:graphicData>
        </a:graphic>
      </p:graphicFrame>
      <p:graphicFrame>
        <p:nvGraphicFramePr>
          <p:cNvPr id="12" name="Diagramm 11"/>
          <p:cNvGraphicFramePr>
            <a:graphicFrameLocks/>
          </p:cNvGraphicFramePr>
          <p:nvPr>
            <p:extLst>
              <p:ext uri="{D42A27DB-BD31-4B8C-83A1-F6EECF244321}">
                <p14:modId xmlns:p14="http://schemas.microsoft.com/office/powerpoint/2010/main" val="218051403"/>
              </p:ext>
            </p:extLst>
          </p:nvPr>
        </p:nvGraphicFramePr>
        <p:xfrm>
          <a:off x="3023829" y="3599048"/>
          <a:ext cx="4907322" cy="2376264"/>
        </p:xfrm>
        <a:graphic>
          <a:graphicData uri="http://schemas.openxmlformats.org/drawingml/2006/chart">
            <c:chart xmlns:c="http://schemas.openxmlformats.org/drawingml/2006/chart" xmlns:r="http://schemas.openxmlformats.org/officeDocument/2006/relationships" r:id="rId8"/>
          </a:graphicData>
        </a:graphic>
      </p:graphicFrame>
      <p:sp>
        <p:nvSpPr>
          <p:cNvPr id="13" name="Rechteck 12"/>
          <p:cNvSpPr/>
          <p:nvPr/>
        </p:nvSpPr>
        <p:spPr>
          <a:xfrm>
            <a:off x="1223628" y="382131"/>
            <a:ext cx="4762842" cy="584775"/>
          </a:xfrm>
          <a:prstGeom prst="rect">
            <a:avLst/>
          </a:prstGeom>
        </p:spPr>
        <p:txBody>
          <a:bodyPr wrap="none">
            <a:spAutoFit/>
          </a:bodyPr>
          <a:lstStyle/>
          <a:p>
            <a:r>
              <a:rPr lang="en-US" sz="3200" smtClean="0">
                <a:solidFill>
                  <a:schemeClr val="bg1">
                    <a:lumMod val="10000"/>
                  </a:schemeClr>
                </a:solidFill>
              </a:rPr>
              <a:t>FinStrG-Nov </a:t>
            </a:r>
            <a:r>
              <a:rPr lang="en-US" sz="3200">
                <a:solidFill>
                  <a:schemeClr val="bg1">
                    <a:lumMod val="10000"/>
                  </a:schemeClr>
                </a:solidFill>
              </a:rPr>
              <a:t>2010 - </a:t>
            </a:r>
            <a:r>
              <a:rPr lang="en-US" sz="3200" smtClean="0">
                <a:solidFill>
                  <a:schemeClr val="bg1">
                    <a:lumMod val="10000"/>
                  </a:schemeClr>
                </a:solidFill>
              </a:rPr>
              <a:t>Kritik</a:t>
            </a:r>
            <a:endParaRPr lang="de-AT" sz="3200"/>
          </a:p>
        </p:txBody>
      </p:sp>
    </p:spTree>
    <p:extLst>
      <p:ext uri="{BB962C8B-B14F-4D97-AF65-F5344CB8AC3E}">
        <p14:creationId xmlns:p14="http://schemas.microsoft.com/office/powerpoint/2010/main" val="29613072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158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5" descr="card5"/>
          <p:cNvPicPr>
            <a:picLocks noChangeAspect="1" noChangeArrowheads="1"/>
          </p:cNvPicPr>
          <p:nvPr/>
        </p:nvPicPr>
        <p:blipFill>
          <a:blip r:embed="rId4">
            <a:extLst>
              <a:ext uri="{28A0092B-C50C-407E-A947-70E740481C1C}">
                <a14:useLocalDpi xmlns:a14="http://schemas.microsoft.com/office/drawing/2010/main" val="0"/>
              </a:ext>
            </a:extLst>
          </a:blip>
          <a:srcRect l="82158"/>
          <a:stretch>
            <a:fillRect/>
          </a:stretch>
        </p:blipFill>
        <p:spPr bwMode="auto">
          <a:xfrm>
            <a:off x="0" y="-28575"/>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6" descr="card4"/>
          <p:cNvPicPr>
            <a:picLocks noChangeAspect="1" noChangeArrowheads="1"/>
          </p:cNvPicPr>
          <p:nvPr/>
        </p:nvPicPr>
        <p:blipFill>
          <a:blip r:embed="rId5">
            <a:extLst>
              <a:ext uri="{28A0092B-C50C-407E-A947-70E740481C1C}">
                <a14:useLocalDpi xmlns:a14="http://schemas.microsoft.com/office/drawing/2010/main" val="0"/>
              </a:ext>
            </a:extLst>
          </a:blip>
          <a:srcRect l="82158"/>
          <a:stretch>
            <a:fillRect/>
          </a:stretch>
        </p:blipFill>
        <p:spPr bwMode="auto">
          <a:xfrm>
            <a:off x="0" y="0"/>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7" descr="card2"/>
          <p:cNvPicPr>
            <a:picLocks noChangeAspect="1" noChangeArrowheads="1"/>
          </p:cNvPicPr>
          <p:nvPr/>
        </p:nvPicPr>
        <p:blipFill>
          <a:blip r:embed="rId6">
            <a:extLst>
              <a:ext uri="{28A0092B-C50C-407E-A947-70E740481C1C}">
                <a14:useLocalDpi xmlns:a14="http://schemas.microsoft.com/office/drawing/2010/main" val="0"/>
              </a:ext>
            </a:extLst>
          </a:blip>
          <a:srcRect l="82988" r="6224"/>
          <a:stretch>
            <a:fillRect/>
          </a:stretch>
        </p:blipFill>
        <p:spPr bwMode="auto">
          <a:xfrm>
            <a:off x="0" y="0"/>
            <a:ext cx="9906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8" descr="card1"/>
          <p:cNvPicPr>
            <a:picLocks noChangeAspect="1" noChangeArrowheads="1"/>
          </p:cNvPicPr>
          <p:nvPr/>
        </p:nvPicPr>
        <p:blipFill>
          <a:blip r:embed="rId7">
            <a:extLst>
              <a:ext uri="{28A0092B-C50C-407E-A947-70E740481C1C}">
                <a14:useLocalDpi xmlns:a14="http://schemas.microsoft.com/office/drawing/2010/main" val="0"/>
              </a:ext>
            </a:extLst>
          </a:blip>
          <a:srcRect l="83818" r="8714"/>
          <a:stretch>
            <a:fillRect/>
          </a:stretch>
        </p:blipFill>
        <p:spPr bwMode="auto">
          <a:xfrm>
            <a:off x="0" y="0"/>
            <a:ext cx="6858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 Box 39"/>
          <p:cNvSpPr txBox="1">
            <a:spLocks noChangeArrowheads="1"/>
          </p:cNvSpPr>
          <p:nvPr/>
        </p:nvSpPr>
        <p:spPr bwMode="auto">
          <a:xfrm>
            <a:off x="739775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28</a:t>
            </a:r>
            <a:endParaRPr lang="en-US"/>
          </a:p>
        </p:txBody>
      </p:sp>
      <p:sp>
        <p:nvSpPr>
          <p:cNvPr id="10248" name="Rectangle 40"/>
          <p:cNvSpPr>
            <a:spLocks noChangeArrowheads="1"/>
          </p:cNvSpPr>
          <p:nvPr/>
        </p:nvSpPr>
        <p:spPr bwMode="auto">
          <a:xfrm>
            <a:off x="755650" y="1268413"/>
            <a:ext cx="8208963" cy="5329237"/>
          </a:xfrm>
          <a:prstGeom prst="rect">
            <a:avLst/>
          </a:prstGeom>
          <a:noFill/>
          <a:ln>
            <a:noFill/>
          </a:ln>
          <a:effectLst/>
          <a:extLst>
            <a:ext uri="{909E8E84-426E-40DD-AFC4-6F175D3DCCD1}">
              <a14:hiddenFill xmlns:a14="http://schemas.microsoft.com/office/drawing/2010/main">
                <a:solidFill>
                  <a:srgbClr val="7FD7FC">
                    <a:alpha val="50195"/>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5" name="Text Box 42"/>
          <p:cNvSpPr txBox="1">
            <a:spLocks noChangeArrowheads="1"/>
          </p:cNvSpPr>
          <p:nvPr/>
        </p:nvSpPr>
        <p:spPr bwMode="auto">
          <a:xfrm>
            <a:off x="1510357" y="1389910"/>
            <a:ext cx="6950075"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1600" smtClean="0">
                <a:cs typeface="Arial" charset="0"/>
              </a:rPr>
              <a:t>Eines freilich ist gewiss: Auch </a:t>
            </a:r>
            <a:r>
              <a:rPr lang="en-GB" sz="1600">
                <a:cs typeface="Arial" charset="0"/>
              </a:rPr>
              <a:t>die FinStrGNov 2010 scheint von der kriminalpolitischen Vorstellung geleitet gewesen zu sein, dass Kontrolldelikte wie </a:t>
            </a:r>
            <a:r>
              <a:rPr lang="en-GB" sz="1600" smtClean="0">
                <a:cs typeface="Arial" charset="0"/>
              </a:rPr>
              <a:t>die </a:t>
            </a:r>
            <a:r>
              <a:rPr lang="en-GB" sz="1600">
                <a:cs typeface="Arial" charset="0"/>
              </a:rPr>
              <a:t>Abgabenhinterziehung, der Schmuggel, die Hinterziehung von Eingangs- oder Ausgangsabgaben und der Abgabenbetrug </a:t>
            </a:r>
            <a:r>
              <a:rPr lang="en-GB" sz="1600" smtClean="0">
                <a:cs typeface="Arial" charset="0"/>
              </a:rPr>
              <a:t>mit </a:t>
            </a:r>
            <a:r>
              <a:rPr lang="en-GB" sz="1600">
                <a:cs typeface="Arial" charset="0"/>
              </a:rPr>
              <a:t>immer noch höheren </a:t>
            </a:r>
            <a:r>
              <a:rPr lang="en-GB" sz="1600" smtClean="0">
                <a:cs typeface="Arial" charset="0"/>
              </a:rPr>
              <a:t>Geld-, Freiheitsstraf- und Verbandsgeldbußdrohungen, </a:t>
            </a:r>
            <a:r>
              <a:rPr lang="en-GB" sz="1600">
                <a:cs typeface="Arial" charset="0"/>
              </a:rPr>
              <a:t>um ein Lieblingswort diverser Regierungsvorlagen zu verwenden, “</a:t>
            </a:r>
            <a:r>
              <a:rPr lang="en-GB" sz="1600" i="1">
                <a:cs typeface="Arial" charset="0"/>
              </a:rPr>
              <a:t>effektiv</a:t>
            </a:r>
            <a:r>
              <a:rPr lang="en-GB" sz="1600">
                <a:cs typeface="Arial" charset="0"/>
              </a:rPr>
              <a:t>” verhindert werden können. </a:t>
            </a:r>
          </a:p>
          <a:p>
            <a:pPr eaLnBrk="1" hangingPunct="1">
              <a:spcBef>
                <a:spcPct val="50000"/>
              </a:spcBef>
            </a:pPr>
            <a:r>
              <a:rPr lang="en-GB" sz="1600" smtClean="0">
                <a:cs typeface="Arial" charset="0"/>
              </a:rPr>
              <a:t>Auch </a:t>
            </a:r>
            <a:r>
              <a:rPr lang="en-GB" sz="1600">
                <a:cs typeface="Arial" charset="0"/>
              </a:rPr>
              <a:t>geringe Strafen, wie </a:t>
            </a:r>
            <a:r>
              <a:rPr lang="en-GB" sz="1600" i="1">
                <a:cs typeface="Arial" charset="0"/>
              </a:rPr>
              <a:t>Richard Obendorf </a:t>
            </a:r>
            <a:r>
              <a:rPr lang="en-GB" sz="1600">
                <a:cs typeface="Arial" charset="0"/>
              </a:rPr>
              <a:t>1986 zB für die </a:t>
            </a:r>
            <a:r>
              <a:rPr lang="en-GB" sz="1600" smtClean="0">
                <a:cs typeface="Arial" charset="0"/>
              </a:rPr>
              <a:t>vollständig </a:t>
            </a:r>
            <a:r>
              <a:rPr lang="en-GB" sz="1600">
                <a:cs typeface="Arial" charset="0"/>
              </a:rPr>
              <a:t>bedingt nachgesehene Geldstrafe nachgewiesen hat, sind zur Vermeidung des Rückfalls nicht weniger wirksam als unbedingte </a:t>
            </a:r>
            <a:r>
              <a:rPr lang="en-GB" sz="1600" smtClean="0">
                <a:cs typeface="Arial" charset="0"/>
              </a:rPr>
              <a:t>Geldstrafen usw.</a:t>
            </a:r>
            <a:endParaRPr lang="en-GB" sz="1600">
              <a:cs typeface="Arial" charset="0"/>
            </a:endParaRPr>
          </a:p>
          <a:p>
            <a:pPr eaLnBrk="1" hangingPunct="1">
              <a:spcBef>
                <a:spcPct val="50000"/>
              </a:spcBef>
            </a:pPr>
            <a:r>
              <a:rPr lang="en-GB" sz="1600" smtClean="0">
                <a:cs typeface="Arial" charset="0"/>
              </a:rPr>
              <a:t>Die </a:t>
            </a:r>
            <a:r>
              <a:rPr lang="en-GB" sz="1600">
                <a:cs typeface="Arial" charset="0"/>
              </a:rPr>
              <a:t>Vorstellung, dass </a:t>
            </a:r>
            <a:r>
              <a:rPr lang="en-GB" sz="1600" smtClean="0">
                <a:cs typeface="Arial" charset="0"/>
              </a:rPr>
              <a:t>sogar Kontrolldefizite</a:t>
            </a:r>
            <a:r>
              <a:rPr lang="en-GB" sz="1600">
                <a:cs typeface="Arial" charset="0"/>
              </a:rPr>
              <a:t>, wie sie mit der Einsparung von Personalressourcen </a:t>
            </a:r>
            <a:r>
              <a:rPr lang="en-GB" sz="1600" smtClean="0">
                <a:cs typeface="Arial" charset="0"/>
              </a:rPr>
              <a:t>der letzten und kommenden Jahre im </a:t>
            </a:r>
            <a:r>
              <a:rPr lang="en-GB" sz="1600">
                <a:cs typeface="Arial" charset="0"/>
              </a:rPr>
              <a:t>Bereich der </a:t>
            </a:r>
            <a:r>
              <a:rPr lang="en-GB" sz="1600" smtClean="0">
                <a:cs typeface="Arial" charset="0"/>
              </a:rPr>
              <a:t>Abgabenprüfungen und </a:t>
            </a:r>
            <a:r>
              <a:rPr lang="en-GB" sz="1600">
                <a:cs typeface="Arial" charset="0"/>
              </a:rPr>
              <a:t>der Aufklärung von Finanzstraftaten usw </a:t>
            </a:r>
            <a:r>
              <a:rPr lang="en-GB" sz="1600" smtClean="0">
                <a:cs typeface="Arial" charset="0"/>
              </a:rPr>
              <a:t>einhergegangen sind und einhergehen werden, </a:t>
            </a:r>
            <a:r>
              <a:rPr lang="en-GB" sz="1600">
                <a:cs typeface="Arial" charset="0"/>
              </a:rPr>
              <a:t>mit hohen und immer noch höheren </a:t>
            </a:r>
            <a:r>
              <a:rPr lang="en-GB" sz="1600" smtClean="0">
                <a:cs typeface="Arial" charset="0"/>
              </a:rPr>
              <a:t>Sanktionsdrohungen kompensiert </a:t>
            </a:r>
            <a:r>
              <a:rPr lang="en-GB" sz="1600">
                <a:cs typeface="Arial" charset="0"/>
              </a:rPr>
              <a:t>werden könnten, </a:t>
            </a:r>
            <a:r>
              <a:rPr lang="en-GB" sz="1600" smtClean="0">
                <a:cs typeface="Arial" charset="0"/>
              </a:rPr>
              <a:t>ist ebenso grundfalsch</a:t>
            </a:r>
            <a:r>
              <a:rPr lang="en-GB" sz="1600">
                <a:cs typeface="Arial" charset="0"/>
              </a:rPr>
              <a:t>. </a:t>
            </a:r>
            <a:endParaRPr lang="en-GB" sz="1600" smtClean="0">
              <a:cs typeface="Arial" charset="0"/>
            </a:endParaRPr>
          </a:p>
          <a:p>
            <a:pPr eaLnBrk="1" hangingPunct="1">
              <a:spcBef>
                <a:spcPct val="50000"/>
              </a:spcBef>
            </a:pPr>
            <a:r>
              <a:rPr lang="en-GB" sz="1600">
                <a:cs typeface="Arial" charset="0"/>
              </a:rPr>
              <a:t>Diese </a:t>
            </a:r>
            <a:r>
              <a:rPr lang="en-GB" sz="1600" smtClean="0">
                <a:cs typeface="Arial" charset="0"/>
              </a:rPr>
              <a:t>Vorstellungen sind empirisch </a:t>
            </a:r>
            <a:r>
              <a:rPr lang="en-GB" sz="1600">
                <a:cs typeface="Arial" charset="0"/>
              </a:rPr>
              <a:t>längst und zigfach </a:t>
            </a:r>
            <a:r>
              <a:rPr lang="en-GB" sz="1600" smtClean="0">
                <a:cs typeface="Arial" charset="0"/>
              </a:rPr>
              <a:t>und weltweit widerlegt</a:t>
            </a:r>
            <a:r>
              <a:rPr lang="en-GB" sz="1600">
                <a:cs typeface="Arial" charset="0"/>
              </a:rPr>
              <a:t>, anscheinend aber unausrottbar</a:t>
            </a:r>
            <a:r>
              <a:rPr lang="en-GB" sz="1600" smtClean="0">
                <a:cs typeface="Arial" charset="0"/>
              </a:rPr>
              <a:t>.</a:t>
            </a:r>
            <a:endParaRPr lang="en-GB" sz="1600">
              <a:cs typeface="Arial" charset="0"/>
            </a:endParaRPr>
          </a:p>
        </p:txBody>
      </p:sp>
      <p:sp>
        <p:nvSpPr>
          <p:cNvPr id="13" name="Rechteck 12"/>
          <p:cNvSpPr/>
          <p:nvPr/>
        </p:nvSpPr>
        <p:spPr>
          <a:xfrm>
            <a:off x="1223628" y="382131"/>
            <a:ext cx="4762842" cy="584775"/>
          </a:xfrm>
          <a:prstGeom prst="rect">
            <a:avLst/>
          </a:prstGeom>
        </p:spPr>
        <p:txBody>
          <a:bodyPr wrap="none">
            <a:spAutoFit/>
          </a:bodyPr>
          <a:lstStyle/>
          <a:p>
            <a:r>
              <a:rPr lang="en-US" sz="3200" smtClean="0">
                <a:solidFill>
                  <a:schemeClr val="bg1">
                    <a:lumMod val="10000"/>
                  </a:schemeClr>
                </a:solidFill>
              </a:rPr>
              <a:t>FinStrG-Nov </a:t>
            </a:r>
            <a:r>
              <a:rPr lang="en-US" sz="3200">
                <a:solidFill>
                  <a:schemeClr val="bg1">
                    <a:lumMod val="10000"/>
                  </a:schemeClr>
                </a:solidFill>
              </a:rPr>
              <a:t>2010 - </a:t>
            </a:r>
            <a:r>
              <a:rPr lang="en-US" sz="3200" smtClean="0">
                <a:solidFill>
                  <a:schemeClr val="bg1">
                    <a:lumMod val="10000"/>
                  </a:schemeClr>
                </a:solidFill>
              </a:rPr>
              <a:t>Kritik</a:t>
            </a:r>
            <a:endParaRPr lang="de-AT" sz="3200"/>
          </a:p>
        </p:txBody>
      </p:sp>
    </p:spTree>
    <p:extLst>
      <p:ext uri="{BB962C8B-B14F-4D97-AF65-F5344CB8AC3E}">
        <p14:creationId xmlns:p14="http://schemas.microsoft.com/office/powerpoint/2010/main" val="9442616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02</a:t>
            </a:r>
          </a:p>
        </p:txBody>
      </p:sp>
      <p:sp>
        <p:nvSpPr>
          <p:cNvPr id="17" name="Text Box 42"/>
          <p:cNvSpPr txBox="1">
            <a:spLocks noChangeArrowheads="1"/>
          </p:cNvSpPr>
          <p:nvPr/>
        </p:nvSpPr>
        <p:spPr bwMode="auto">
          <a:xfrm>
            <a:off x="503548" y="1463675"/>
            <a:ext cx="7452828" cy="433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II. </a:t>
            </a:r>
            <a:r>
              <a:rPr lang="en-GB" sz="2000" b="1" err="1" smtClean="0">
                <a:cs typeface="Arial" charset="0"/>
              </a:rPr>
              <a:t>StReformG</a:t>
            </a:r>
            <a:r>
              <a:rPr lang="en-GB" sz="2000" b="1" smtClean="0">
                <a:cs typeface="Arial" charset="0"/>
              </a:rPr>
              <a:t> 2005</a:t>
            </a:r>
          </a:p>
          <a:p>
            <a:pPr eaLnBrk="1" hangingPunct="1">
              <a:spcBef>
                <a:spcPct val="50000"/>
              </a:spcBef>
            </a:pPr>
            <a:r>
              <a:rPr lang="en-GB" sz="1600" smtClean="0">
                <a:cs typeface="Arial" charset="0"/>
              </a:rPr>
              <a:t>EBRV: Die Regierung will “</a:t>
            </a:r>
            <a:r>
              <a:rPr lang="en-GB" sz="1600" b="1" i="1" smtClean="0">
                <a:cs typeface="Arial" charset="0"/>
              </a:rPr>
              <a:t>auf </a:t>
            </a:r>
            <a:r>
              <a:rPr lang="de-DE" sz="1600" b="1" i="1" smtClean="0"/>
              <a:t>Grund </a:t>
            </a:r>
            <a:r>
              <a:rPr lang="de-DE" sz="1600" b="1" i="1"/>
              <a:t>von Äußerungen von </a:t>
            </a:r>
            <a:r>
              <a:rPr lang="de-DE" sz="1600" b="1" i="1" smtClean="0"/>
              <a:t>Tätern </a:t>
            </a:r>
            <a:r>
              <a:rPr lang="en-GB" sz="1600" b="1" i="1" err="1" smtClean="0">
                <a:cs typeface="Arial" charset="0"/>
              </a:rPr>
              <a:t>erfahren</a:t>
            </a:r>
            <a:r>
              <a:rPr lang="en-GB" sz="1600" smtClean="0">
                <a:cs typeface="Arial" charset="0"/>
              </a:rPr>
              <a:t>” haben, </a:t>
            </a:r>
            <a:r>
              <a:rPr lang="en-GB" sz="1600" err="1" smtClean="0">
                <a:cs typeface="Arial" charset="0"/>
              </a:rPr>
              <a:t>dass</a:t>
            </a:r>
            <a:r>
              <a:rPr lang="en-GB" sz="1600" smtClean="0">
                <a:cs typeface="Arial" charset="0"/>
              </a:rPr>
              <a:t> </a:t>
            </a:r>
            <a:r>
              <a:rPr lang="en-GB" sz="1600" err="1" smtClean="0">
                <a:cs typeface="Arial" charset="0"/>
              </a:rPr>
              <a:t>sie</a:t>
            </a:r>
            <a:r>
              <a:rPr lang="en-GB" sz="1600" smtClean="0">
                <a:cs typeface="Arial" charset="0"/>
              </a:rPr>
              <a:t> Abgabenhinterziehung </a:t>
            </a:r>
            <a:r>
              <a:rPr lang="en-GB" sz="1600" err="1" smtClean="0">
                <a:cs typeface="Arial" charset="0"/>
              </a:rPr>
              <a:t>dem</a:t>
            </a:r>
            <a:r>
              <a:rPr lang="en-GB" sz="1600" smtClean="0">
                <a:cs typeface="Arial" charset="0"/>
              </a:rPr>
              <a:t> </a:t>
            </a:r>
            <a:r>
              <a:rPr lang="en-GB" sz="1600" err="1" smtClean="0">
                <a:cs typeface="Arial" charset="0"/>
              </a:rPr>
              <a:t>Betrug</a:t>
            </a:r>
            <a:r>
              <a:rPr lang="en-GB" sz="1600" smtClean="0">
                <a:cs typeface="Arial" charset="0"/>
              </a:rPr>
              <a:t> </a:t>
            </a:r>
            <a:r>
              <a:rPr lang="en-GB" sz="1600" err="1" smtClean="0">
                <a:cs typeface="Arial" charset="0"/>
              </a:rPr>
              <a:t>vorzögen</a:t>
            </a:r>
            <a:r>
              <a:rPr lang="en-GB" sz="1600" smtClean="0">
                <a:cs typeface="Arial" charset="0"/>
              </a:rPr>
              <a:t>, und </a:t>
            </a:r>
            <a:r>
              <a:rPr lang="en-GB" sz="1600" err="1" smtClean="0">
                <a:cs typeface="Arial" charset="0"/>
              </a:rPr>
              <a:t>zwar</a:t>
            </a:r>
            <a:r>
              <a:rPr lang="en-GB" sz="1600" smtClean="0">
                <a:cs typeface="Arial" charset="0"/>
              </a:rPr>
              <a:t> </a:t>
            </a:r>
            <a:r>
              <a:rPr lang="en-GB" sz="1600" err="1" smtClean="0">
                <a:cs typeface="Arial" charset="0"/>
              </a:rPr>
              <a:t>wegen</a:t>
            </a:r>
            <a:r>
              <a:rPr lang="en-GB" sz="1600" smtClean="0">
                <a:cs typeface="Arial" charset="0"/>
              </a:rPr>
              <a:t> der </a:t>
            </a:r>
            <a:r>
              <a:rPr lang="en-GB" sz="1600" err="1" smtClean="0">
                <a:cs typeface="Arial" charset="0"/>
              </a:rPr>
              <a:t>im</a:t>
            </a:r>
            <a:r>
              <a:rPr lang="en-GB" sz="1600" smtClean="0">
                <a:cs typeface="Arial" charset="0"/>
              </a:rPr>
              <a:t> </a:t>
            </a:r>
            <a:r>
              <a:rPr lang="en-GB" sz="1600" err="1" smtClean="0">
                <a:cs typeface="Arial" charset="0"/>
              </a:rPr>
              <a:t>Vergleich</a:t>
            </a:r>
            <a:r>
              <a:rPr lang="en-GB" sz="1600" smtClean="0">
                <a:cs typeface="Arial" charset="0"/>
              </a:rPr>
              <a:t> </a:t>
            </a:r>
            <a:r>
              <a:rPr lang="en-GB" sz="1600" err="1" smtClean="0">
                <a:cs typeface="Arial" charset="0"/>
              </a:rPr>
              <a:t>zum</a:t>
            </a:r>
            <a:r>
              <a:rPr lang="en-GB" sz="1600" smtClean="0">
                <a:cs typeface="Arial" charset="0"/>
              </a:rPr>
              <a:t> </a:t>
            </a:r>
            <a:r>
              <a:rPr lang="en-GB" sz="1600" err="1" smtClean="0">
                <a:cs typeface="Arial" charset="0"/>
              </a:rPr>
              <a:t>StGB</a:t>
            </a:r>
            <a:r>
              <a:rPr lang="en-GB" sz="1600" smtClean="0">
                <a:cs typeface="Arial" charset="0"/>
              </a:rPr>
              <a:t> </a:t>
            </a:r>
            <a:r>
              <a:rPr lang="en-GB" sz="1600" err="1" smtClean="0">
                <a:cs typeface="Arial" charset="0"/>
              </a:rPr>
              <a:t>niedrigeren</a:t>
            </a:r>
            <a:r>
              <a:rPr lang="en-GB" sz="1600" smtClean="0">
                <a:cs typeface="Arial" charset="0"/>
              </a:rPr>
              <a:t> Freiheitsstrafdrohungen des FinStrG.</a:t>
            </a:r>
          </a:p>
          <a:p>
            <a:pPr eaLnBrk="1" hangingPunct="1">
              <a:spcBef>
                <a:spcPct val="50000"/>
              </a:spcBef>
            </a:pPr>
            <a:r>
              <a:rPr lang="en-GB" sz="1600" smtClean="0">
                <a:cs typeface="Arial" charset="0"/>
              </a:rPr>
              <a:t>Die </a:t>
            </a:r>
            <a:r>
              <a:rPr lang="en-GB" sz="1600" b="1" smtClean="0">
                <a:cs typeface="Arial" charset="0"/>
              </a:rPr>
              <a:t>Freiheitsstrafdrohung </a:t>
            </a:r>
            <a:r>
              <a:rPr lang="en-GB" sz="1600" smtClean="0">
                <a:cs typeface="Arial" charset="0"/>
              </a:rPr>
              <a:t>(und die </a:t>
            </a:r>
            <a:r>
              <a:rPr lang="en-GB" sz="1600" b="1" smtClean="0">
                <a:cs typeface="Arial" charset="0"/>
              </a:rPr>
              <a:t>Ersatzfreiheitsstrafdrohung </a:t>
            </a:r>
            <a:r>
              <a:rPr lang="en-GB" sz="1600" smtClean="0">
                <a:cs typeface="Arial" charset="0"/>
              </a:rPr>
              <a:t>für die GS und die WES) werden bei eU und ab einem stbWB &gt; 500.000 Euro von 3 auf 5 Jahre (</a:t>
            </a:r>
            <a:r>
              <a:rPr lang="en-GB" sz="1600" err="1" smtClean="0">
                <a:cs typeface="Arial" charset="0"/>
              </a:rPr>
              <a:t>bzw</a:t>
            </a:r>
            <a:r>
              <a:rPr lang="en-GB" sz="1600" smtClean="0">
                <a:cs typeface="Arial" charset="0"/>
              </a:rPr>
              <a:t> von 1 ½ auf 2 Jahre) </a:t>
            </a:r>
            <a:r>
              <a:rPr lang="en-GB" sz="1600">
                <a:cs typeface="Arial" charset="0"/>
              </a:rPr>
              <a:t>erhöht </a:t>
            </a:r>
            <a:r>
              <a:rPr lang="en-GB" sz="1600" smtClean="0">
                <a:cs typeface="Arial" charset="0"/>
              </a:rPr>
              <a:t>– Anlass: Umsatzsteuerkarusselle.</a:t>
            </a:r>
            <a:endParaRPr lang="en-GB" sz="1600" b="1">
              <a:cs typeface="Arial" charset="0"/>
            </a:endParaRPr>
          </a:p>
          <a:p>
            <a:pPr eaLnBrk="1" hangingPunct="1">
              <a:spcBef>
                <a:spcPct val="50000"/>
              </a:spcBef>
            </a:pPr>
            <a:r>
              <a:rPr lang="en-GB" sz="1600" smtClean="0">
                <a:cs typeface="Arial" charset="0"/>
              </a:rPr>
              <a:t>EBRV</a:t>
            </a:r>
            <a:r>
              <a:rPr lang="en-GB" sz="1600">
                <a:cs typeface="Arial" charset="0"/>
              </a:rPr>
              <a:t>: “</a:t>
            </a:r>
            <a:r>
              <a:rPr lang="de-DE" sz="1600" b="1" i="1"/>
              <a:t>strafrechtliche Konsequenzen steuerlichen Fehlverhaltens sollen deutlicher als bisher vor Augen geführt werden</a:t>
            </a:r>
            <a:r>
              <a:rPr lang="de-DE" sz="1600"/>
              <a:t>“</a:t>
            </a:r>
          </a:p>
          <a:p>
            <a:pPr eaLnBrk="1" hangingPunct="1">
              <a:spcBef>
                <a:spcPct val="50000"/>
              </a:spcBef>
            </a:pPr>
            <a:r>
              <a:rPr lang="en-GB" sz="1600" smtClean="0">
                <a:cs typeface="Arial" charset="0"/>
              </a:rPr>
              <a:t>Dazu wird bei den Finanzvergehen, </a:t>
            </a:r>
            <a:r>
              <a:rPr lang="en-GB" sz="1600" err="1" smtClean="0">
                <a:cs typeface="Arial" charset="0"/>
              </a:rPr>
              <a:t>deren</a:t>
            </a:r>
            <a:r>
              <a:rPr lang="en-GB" sz="1600" smtClean="0">
                <a:cs typeface="Arial" charset="0"/>
              </a:rPr>
              <a:t> Geldstrafdrohung von einem strafbestimmenden Wertbetrag (stbWB) </a:t>
            </a:r>
            <a:r>
              <a:rPr lang="en-GB" sz="1600" err="1" smtClean="0">
                <a:cs typeface="Arial" charset="0"/>
              </a:rPr>
              <a:t>abhängt</a:t>
            </a:r>
            <a:r>
              <a:rPr lang="en-GB" sz="1600" smtClean="0">
                <a:cs typeface="Arial" charset="0"/>
              </a:rPr>
              <a:t>, eine </a:t>
            </a:r>
            <a:r>
              <a:rPr lang="en-GB" sz="1600" b="1" smtClean="0">
                <a:cs typeface="Arial" charset="0"/>
              </a:rPr>
              <a:t>Mindestgeldstrafdrohung in </a:t>
            </a:r>
            <a:r>
              <a:rPr lang="en-GB" sz="1600" b="1" err="1" smtClean="0">
                <a:cs typeface="Arial" charset="0"/>
              </a:rPr>
              <a:t>Höhe</a:t>
            </a:r>
            <a:r>
              <a:rPr lang="en-GB" sz="1600" b="1" smtClean="0">
                <a:cs typeface="Arial" charset="0"/>
              </a:rPr>
              <a:t> von 10 </a:t>
            </a:r>
            <a:r>
              <a:rPr lang="en-GB" sz="1600" b="1" err="1" smtClean="0">
                <a:cs typeface="Arial" charset="0"/>
              </a:rPr>
              <a:t>Prozent</a:t>
            </a:r>
            <a:r>
              <a:rPr lang="en-GB" sz="1600" b="1" smtClean="0">
                <a:cs typeface="Arial" charset="0"/>
              </a:rPr>
              <a:t> </a:t>
            </a:r>
            <a:r>
              <a:rPr lang="en-GB" sz="1600" smtClean="0">
                <a:cs typeface="Arial" charset="0"/>
              </a:rPr>
              <a:t>des Höchstmaßes eingeführt, die </a:t>
            </a:r>
            <a:r>
              <a:rPr lang="en-GB" sz="1600" err="1" smtClean="0">
                <a:cs typeface="Arial" charset="0"/>
              </a:rPr>
              <a:t>nur</a:t>
            </a:r>
            <a:r>
              <a:rPr lang="en-GB" sz="1600" smtClean="0">
                <a:cs typeface="Arial" charset="0"/>
              </a:rPr>
              <a:t> </a:t>
            </a:r>
            <a:r>
              <a:rPr lang="en-GB" sz="1600" err="1" smtClean="0">
                <a:cs typeface="Arial" charset="0"/>
              </a:rPr>
              <a:t>aus</a:t>
            </a:r>
            <a:r>
              <a:rPr lang="en-GB" sz="1600" smtClean="0">
                <a:cs typeface="Arial" charset="0"/>
              </a:rPr>
              <a:t> “</a:t>
            </a:r>
            <a:r>
              <a:rPr lang="en-GB" sz="1600" b="1" i="1" err="1" smtClean="0">
                <a:cs typeface="Arial" charset="0"/>
              </a:rPr>
              <a:t>besonderen</a:t>
            </a:r>
            <a:r>
              <a:rPr lang="en-GB" sz="1600" b="1" i="1" smtClean="0">
                <a:cs typeface="Arial" charset="0"/>
              </a:rPr>
              <a:t> </a:t>
            </a:r>
            <a:r>
              <a:rPr lang="en-GB" sz="1600" b="1" i="1" err="1" smtClean="0">
                <a:cs typeface="Arial" charset="0"/>
              </a:rPr>
              <a:t>Gründen</a:t>
            </a:r>
            <a:r>
              <a:rPr lang="en-GB" sz="1600" smtClean="0">
                <a:cs typeface="Arial" charset="0"/>
              </a:rPr>
              <a:t>” </a:t>
            </a:r>
            <a:r>
              <a:rPr lang="en-GB" sz="1600" err="1" smtClean="0">
                <a:cs typeface="Arial" charset="0"/>
              </a:rPr>
              <a:t>unterschritten</a:t>
            </a:r>
            <a:r>
              <a:rPr lang="en-GB" sz="1600" smtClean="0">
                <a:cs typeface="Arial" charset="0"/>
              </a:rPr>
              <a:t> </a:t>
            </a:r>
            <a:r>
              <a:rPr lang="en-GB" sz="1600" err="1" smtClean="0">
                <a:cs typeface="Arial" charset="0"/>
              </a:rPr>
              <a:t>werden</a:t>
            </a:r>
            <a:r>
              <a:rPr lang="en-GB" sz="1600" smtClean="0">
                <a:cs typeface="Arial" charset="0"/>
              </a:rPr>
              <a:t> </a:t>
            </a:r>
            <a:r>
              <a:rPr lang="en-GB" sz="1600" err="1" smtClean="0">
                <a:cs typeface="Arial" charset="0"/>
              </a:rPr>
              <a:t>darf</a:t>
            </a:r>
            <a:r>
              <a:rPr lang="en-GB" sz="1600" smtClean="0">
                <a:cs typeface="Arial" charset="0"/>
              </a:rPr>
              <a:t> (</a:t>
            </a:r>
            <a:r>
              <a:rPr lang="en-GB" sz="1600" err="1" smtClean="0">
                <a:cs typeface="Arial" charset="0"/>
              </a:rPr>
              <a:t>beträchtliches</a:t>
            </a:r>
            <a:r>
              <a:rPr lang="en-GB" sz="1600" smtClean="0">
                <a:cs typeface="Arial" charset="0"/>
              </a:rPr>
              <a:t> </a:t>
            </a:r>
            <a:r>
              <a:rPr lang="en-GB" sz="1600" err="1" smtClean="0">
                <a:cs typeface="Arial" charset="0"/>
              </a:rPr>
              <a:t>Überwiegen</a:t>
            </a:r>
            <a:r>
              <a:rPr lang="en-GB" sz="1600" smtClean="0">
                <a:cs typeface="Arial" charset="0"/>
              </a:rPr>
              <a:t> der </a:t>
            </a:r>
            <a:r>
              <a:rPr lang="en-GB" sz="1600" err="1" smtClean="0">
                <a:cs typeface="Arial" charset="0"/>
              </a:rPr>
              <a:t>Milderungsgründe</a:t>
            </a:r>
            <a:r>
              <a:rPr lang="en-GB" sz="1600" smtClean="0">
                <a:cs typeface="Arial" charset="0"/>
              </a:rPr>
              <a:t>, </a:t>
            </a:r>
            <a:r>
              <a:rPr lang="en-GB" sz="1600" err="1" smtClean="0">
                <a:cs typeface="Arial" charset="0"/>
              </a:rPr>
              <a:t>Fehlen</a:t>
            </a:r>
            <a:r>
              <a:rPr lang="en-GB" sz="1600" smtClean="0">
                <a:cs typeface="Arial" charset="0"/>
              </a:rPr>
              <a:t> </a:t>
            </a:r>
            <a:r>
              <a:rPr lang="en-GB" sz="1600" err="1" smtClean="0">
                <a:cs typeface="Arial" charset="0"/>
              </a:rPr>
              <a:t>spezialpräventiver</a:t>
            </a:r>
            <a:r>
              <a:rPr lang="en-GB" sz="1600" smtClean="0">
                <a:cs typeface="Arial" charset="0"/>
              </a:rPr>
              <a:t> </a:t>
            </a:r>
            <a:r>
              <a:rPr lang="en-GB" sz="1600" err="1" smtClean="0">
                <a:cs typeface="Arial" charset="0"/>
              </a:rPr>
              <a:t>Erfordernisse</a:t>
            </a:r>
            <a:r>
              <a:rPr lang="en-GB" sz="1600" smtClean="0">
                <a:cs typeface="Arial" charset="0"/>
              </a:rPr>
              <a:t>).</a:t>
            </a:r>
          </a:p>
        </p:txBody>
      </p:sp>
    </p:spTree>
    <p:extLst>
      <p:ext uri="{BB962C8B-B14F-4D97-AF65-F5344CB8AC3E}">
        <p14:creationId xmlns:p14="http://schemas.microsoft.com/office/powerpoint/2010/main" val="2704590937"/>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5" y="158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3" name="Picture 35" descr="card5"/>
          <p:cNvPicPr>
            <a:picLocks noChangeAspect="1" noChangeArrowheads="1"/>
          </p:cNvPicPr>
          <p:nvPr/>
        </p:nvPicPr>
        <p:blipFill>
          <a:blip r:embed="rId4">
            <a:extLst>
              <a:ext uri="{28A0092B-C50C-407E-A947-70E740481C1C}">
                <a14:useLocalDpi xmlns:a14="http://schemas.microsoft.com/office/drawing/2010/main" val="0"/>
              </a:ext>
            </a:extLst>
          </a:blip>
          <a:srcRect l="82158"/>
          <a:stretch>
            <a:fillRect/>
          </a:stretch>
        </p:blipFill>
        <p:spPr bwMode="auto">
          <a:xfrm>
            <a:off x="0" y="-28575"/>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36" descr="card4"/>
          <p:cNvPicPr>
            <a:picLocks noChangeAspect="1" noChangeArrowheads="1"/>
          </p:cNvPicPr>
          <p:nvPr/>
        </p:nvPicPr>
        <p:blipFill>
          <a:blip r:embed="rId5">
            <a:extLst>
              <a:ext uri="{28A0092B-C50C-407E-A947-70E740481C1C}">
                <a14:useLocalDpi xmlns:a14="http://schemas.microsoft.com/office/drawing/2010/main" val="0"/>
              </a:ext>
            </a:extLst>
          </a:blip>
          <a:srcRect l="82158"/>
          <a:stretch>
            <a:fillRect/>
          </a:stretch>
        </p:blipFill>
        <p:spPr bwMode="auto">
          <a:xfrm>
            <a:off x="0" y="0"/>
            <a:ext cx="16383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5" name="Picture 37" descr="card2"/>
          <p:cNvPicPr>
            <a:picLocks noChangeAspect="1" noChangeArrowheads="1"/>
          </p:cNvPicPr>
          <p:nvPr/>
        </p:nvPicPr>
        <p:blipFill>
          <a:blip r:embed="rId6">
            <a:extLst>
              <a:ext uri="{28A0092B-C50C-407E-A947-70E740481C1C}">
                <a14:useLocalDpi xmlns:a14="http://schemas.microsoft.com/office/drawing/2010/main" val="0"/>
              </a:ext>
            </a:extLst>
          </a:blip>
          <a:srcRect l="82988" r="6224"/>
          <a:stretch>
            <a:fillRect/>
          </a:stretch>
        </p:blipFill>
        <p:spPr bwMode="auto">
          <a:xfrm>
            <a:off x="0" y="0"/>
            <a:ext cx="9906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6" name="Picture 38" descr="card1"/>
          <p:cNvPicPr>
            <a:picLocks noChangeAspect="1" noChangeArrowheads="1"/>
          </p:cNvPicPr>
          <p:nvPr/>
        </p:nvPicPr>
        <p:blipFill>
          <a:blip r:embed="rId7">
            <a:extLst>
              <a:ext uri="{28A0092B-C50C-407E-A947-70E740481C1C}">
                <a14:useLocalDpi xmlns:a14="http://schemas.microsoft.com/office/drawing/2010/main" val="0"/>
              </a:ext>
            </a:extLst>
          </a:blip>
          <a:srcRect l="83818" r="8714"/>
          <a:stretch>
            <a:fillRect/>
          </a:stretch>
        </p:blipFill>
        <p:spPr bwMode="auto">
          <a:xfrm>
            <a:off x="0" y="0"/>
            <a:ext cx="6858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7" name="Text Box 39"/>
          <p:cNvSpPr txBox="1">
            <a:spLocks noChangeArrowheads="1"/>
          </p:cNvSpPr>
          <p:nvPr/>
        </p:nvSpPr>
        <p:spPr bwMode="auto">
          <a:xfrm>
            <a:off x="739775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29</a:t>
            </a:r>
            <a:endParaRPr lang="en-US"/>
          </a:p>
        </p:txBody>
      </p:sp>
      <p:sp>
        <p:nvSpPr>
          <p:cNvPr id="10248" name="Rectangle 40"/>
          <p:cNvSpPr>
            <a:spLocks noChangeArrowheads="1"/>
          </p:cNvSpPr>
          <p:nvPr/>
        </p:nvSpPr>
        <p:spPr bwMode="auto">
          <a:xfrm>
            <a:off x="755650" y="1268413"/>
            <a:ext cx="8208963" cy="5329237"/>
          </a:xfrm>
          <a:prstGeom prst="rect">
            <a:avLst/>
          </a:prstGeom>
          <a:noFill/>
          <a:ln>
            <a:noFill/>
          </a:ln>
          <a:effectLst/>
          <a:extLst>
            <a:ext uri="{909E8E84-426E-40DD-AFC4-6F175D3DCCD1}">
              <a14:hiddenFill xmlns:a14="http://schemas.microsoft.com/office/drawing/2010/main">
                <a:solidFill>
                  <a:srgbClr val="7FD7FC">
                    <a:alpha val="50195"/>
                  </a:srgbClr>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de-DE"/>
          </a:p>
        </p:txBody>
      </p:sp>
      <p:sp>
        <p:nvSpPr>
          <p:cNvPr id="15" name="Text Box 42"/>
          <p:cNvSpPr txBox="1">
            <a:spLocks noChangeArrowheads="1"/>
          </p:cNvSpPr>
          <p:nvPr/>
        </p:nvSpPr>
        <p:spPr bwMode="auto">
          <a:xfrm>
            <a:off x="1467251" y="1389910"/>
            <a:ext cx="6950075" cy="48567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lnSpc>
                <a:spcPct val="90000"/>
              </a:lnSpc>
              <a:buFontTx/>
              <a:buNone/>
            </a:pPr>
            <a:endParaRPr lang="de-AT" sz="1600" smtClean="0"/>
          </a:p>
          <a:p>
            <a:pPr algn="ctr" eaLnBrk="1" hangingPunct="1">
              <a:lnSpc>
                <a:spcPct val="90000"/>
              </a:lnSpc>
              <a:buFontTx/>
              <a:buNone/>
            </a:pPr>
            <a:r>
              <a:rPr lang="de-AT" sz="2800" smtClean="0"/>
              <a:t>„</a:t>
            </a:r>
            <a:r>
              <a:rPr lang="de-AT" sz="2800" b="1"/>
              <a:t>I lass´ mir mein´ </a:t>
            </a:r>
            <a:r>
              <a:rPr lang="de-AT" sz="2800" b="1" smtClean="0"/>
              <a:t>Aberglaub´n </a:t>
            </a:r>
          </a:p>
          <a:p>
            <a:pPr algn="ctr" eaLnBrk="1" hangingPunct="1">
              <a:lnSpc>
                <a:spcPct val="90000"/>
              </a:lnSpc>
              <a:buFontTx/>
              <a:buNone/>
            </a:pPr>
            <a:r>
              <a:rPr lang="de-AT" sz="2800" b="1" smtClean="0"/>
              <a:t>durch </a:t>
            </a:r>
            <a:r>
              <a:rPr lang="de-AT" sz="2800" b="1"/>
              <a:t>ka Aufklärung raub´n</a:t>
            </a:r>
            <a:r>
              <a:rPr lang="de-AT" sz="2800"/>
              <a:t>“ </a:t>
            </a:r>
            <a:endParaRPr lang="de-AT" sz="2800" smtClean="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DE" sz="1600" smtClean="0"/>
          </a:p>
          <a:p>
            <a:pPr algn="ctr" eaLnBrk="1" hangingPunct="1">
              <a:lnSpc>
                <a:spcPct val="90000"/>
              </a:lnSpc>
              <a:buFontTx/>
              <a:buNone/>
            </a:pPr>
            <a:endParaRPr lang="de-DE" sz="1600"/>
          </a:p>
          <a:p>
            <a:pPr algn="ctr" eaLnBrk="1" hangingPunct="1">
              <a:lnSpc>
                <a:spcPct val="90000"/>
              </a:lnSpc>
              <a:buFontTx/>
              <a:buNone/>
            </a:pPr>
            <a:endParaRPr lang="de-AT" sz="1600"/>
          </a:p>
          <a:p>
            <a:pPr algn="ctr" eaLnBrk="1" hangingPunct="1">
              <a:lnSpc>
                <a:spcPct val="90000"/>
              </a:lnSpc>
              <a:buFontTx/>
              <a:buNone/>
            </a:pPr>
            <a:r>
              <a:rPr lang="de-AT" sz="1600" smtClean="0"/>
              <a:t>Johann Nepomuk Nestroy</a:t>
            </a:r>
            <a:r>
              <a:rPr lang="de-AT" sz="1600"/>
              <a:t>, </a:t>
            </a:r>
            <a:endParaRPr lang="de-AT" sz="1600" smtClean="0"/>
          </a:p>
          <a:p>
            <a:pPr algn="ctr" eaLnBrk="1" hangingPunct="1">
              <a:lnSpc>
                <a:spcPct val="90000"/>
              </a:lnSpc>
              <a:buFontTx/>
              <a:buNone/>
            </a:pPr>
            <a:r>
              <a:rPr lang="de-AT" sz="1600" smtClean="0"/>
              <a:t>„</a:t>
            </a:r>
            <a:r>
              <a:rPr lang="de-AT" sz="1600"/>
              <a:t>Höllenangst“, </a:t>
            </a:r>
            <a:endParaRPr lang="de-AT" sz="1600" smtClean="0"/>
          </a:p>
          <a:p>
            <a:pPr algn="ctr" eaLnBrk="1" hangingPunct="1">
              <a:lnSpc>
                <a:spcPct val="90000"/>
              </a:lnSpc>
              <a:buFontTx/>
              <a:buNone/>
            </a:pPr>
            <a:r>
              <a:rPr lang="de-AT" sz="1600" smtClean="0"/>
              <a:t>2. Akt, 17. Szene,</a:t>
            </a:r>
          </a:p>
          <a:p>
            <a:pPr algn="ctr" eaLnBrk="1" hangingPunct="1">
              <a:lnSpc>
                <a:spcPct val="90000"/>
              </a:lnSpc>
              <a:buFontTx/>
              <a:buNone/>
            </a:pPr>
            <a:r>
              <a:rPr lang="de-AT" sz="1600" smtClean="0"/>
              <a:t>Uraufführung </a:t>
            </a:r>
            <a:r>
              <a:rPr lang="de-AT" sz="1600"/>
              <a:t>Wien </a:t>
            </a:r>
            <a:r>
              <a:rPr lang="de-AT" sz="1600" smtClean="0"/>
              <a:t>1849</a:t>
            </a:r>
            <a:endParaRPr lang="de-AT" sz="1600"/>
          </a:p>
        </p:txBody>
      </p:sp>
    </p:spTree>
    <p:extLst>
      <p:ext uri="{BB962C8B-B14F-4D97-AF65-F5344CB8AC3E}">
        <p14:creationId xmlns:p14="http://schemas.microsoft.com/office/powerpoint/2010/main" val="25945580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03</a:t>
            </a:r>
          </a:p>
        </p:txBody>
      </p:sp>
      <p:sp>
        <p:nvSpPr>
          <p:cNvPr id="17" name="Text Box 42"/>
          <p:cNvSpPr txBox="1">
            <a:spLocks noChangeArrowheads="1"/>
          </p:cNvSpPr>
          <p:nvPr/>
        </p:nvSpPr>
        <p:spPr bwMode="auto">
          <a:xfrm>
            <a:off x="323528" y="1463675"/>
            <a:ext cx="7668852" cy="2739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III. Wachstums- und Beschäftigungsgesetz 2005</a:t>
            </a:r>
          </a:p>
          <a:p>
            <a:endParaRPr lang="en-GB" sz="1600" b="1" smtClean="0">
              <a:cs typeface="Arial" charset="0"/>
            </a:endParaRPr>
          </a:p>
          <a:p>
            <a:r>
              <a:rPr lang="en-GB" sz="1600" smtClean="0">
                <a:cs typeface="Arial" charset="0"/>
              </a:rPr>
              <a:t>EBRV</a:t>
            </a:r>
            <a:r>
              <a:rPr lang="en-GB" sz="1600" b="1" smtClean="0">
                <a:cs typeface="Arial" charset="0"/>
              </a:rPr>
              <a:t>: </a:t>
            </a:r>
            <a:r>
              <a:rPr lang="de-DE" sz="1600" smtClean="0">
                <a:cs typeface="Arial" charset="0"/>
              </a:rPr>
              <a:t>Anhebung der FS-Drohung auf 5 Jahre eineinhalb Jahre zuvor lässt angesichts der sich munter weiterdrehenden Umsatzsteuerkarusselle „</a:t>
            </a:r>
            <a:r>
              <a:rPr lang="de-DE" sz="1600" b="1" i="1" smtClean="0">
                <a:cs typeface="Arial" charset="0"/>
              </a:rPr>
              <a:t>den Schluss zu, dass die Präventivwirkung der geltenden Strafdrohungen nicht ausreichend ist</a:t>
            </a:r>
            <a:r>
              <a:rPr lang="de-DE" sz="1600" smtClean="0">
                <a:cs typeface="Arial" charset="0"/>
              </a:rPr>
              <a:t>“, es soll „</a:t>
            </a:r>
            <a:r>
              <a:rPr lang="de-DE" sz="1600" b="1" i="1" smtClean="0"/>
              <a:t>ein </a:t>
            </a:r>
            <a:r>
              <a:rPr lang="de-DE" sz="1600" b="1" i="1"/>
              <a:t>weiterer Schritt </a:t>
            </a:r>
            <a:r>
              <a:rPr lang="de-DE" sz="1600" b="1" i="1" smtClean="0"/>
              <a:t>in Richtung effizientere Betrugsbekämpfung </a:t>
            </a:r>
            <a:r>
              <a:rPr lang="de-DE" sz="1600" b="1" i="1"/>
              <a:t>gesetzt </a:t>
            </a:r>
            <a:r>
              <a:rPr lang="de-DE" sz="1600" b="1" i="1" smtClean="0"/>
              <a:t>werden.</a:t>
            </a:r>
            <a:r>
              <a:rPr lang="de-DE" sz="1600" smtClean="0"/>
              <a:t>“</a:t>
            </a:r>
          </a:p>
          <a:p>
            <a:endParaRPr lang="en-GB" sz="1600" smtClean="0">
              <a:cs typeface="Arial" charset="0"/>
            </a:endParaRPr>
          </a:p>
          <a:p>
            <a:pPr eaLnBrk="1" hangingPunct="1">
              <a:spcBef>
                <a:spcPct val="50000"/>
              </a:spcBef>
            </a:pPr>
            <a:r>
              <a:rPr lang="en-GB" sz="1600" smtClean="0">
                <a:cs typeface="Arial" charset="0"/>
              </a:rPr>
              <a:t>Deshalb wird die </a:t>
            </a:r>
            <a:r>
              <a:rPr lang="en-GB" sz="1600" b="1" smtClean="0">
                <a:cs typeface="Arial" charset="0"/>
              </a:rPr>
              <a:t>FS-Drohung </a:t>
            </a:r>
            <a:r>
              <a:rPr lang="en-GB" sz="1600" smtClean="0">
                <a:cs typeface="Arial" charset="0"/>
              </a:rPr>
              <a:t>bei eU ab einem stbWB &gt; 3 Millionen Euro auf </a:t>
            </a:r>
            <a:r>
              <a:rPr lang="en-GB" sz="1600" b="1" smtClean="0">
                <a:cs typeface="Arial" charset="0"/>
              </a:rPr>
              <a:t>7 Jahre </a:t>
            </a:r>
            <a:r>
              <a:rPr lang="en-GB" sz="1600" smtClean="0">
                <a:cs typeface="Arial" charset="0"/>
              </a:rPr>
              <a:t>erhöht.</a:t>
            </a:r>
          </a:p>
        </p:txBody>
      </p:sp>
    </p:spTree>
    <p:extLst>
      <p:ext uri="{BB962C8B-B14F-4D97-AF65-F5344CB8AC3E}">
        <p14:creationId xmlns:p14="http://schemas.microsoft.com/office/powerpoint/2010/main" val="1624107654"/>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04</a:t>
            </a:r>
          </a:p>
        </p:txBody>
      </p:sp>
      <p:sp>
        <p:nvSpPr>
          <p:cNvPr id="17" name="Text Box 42"/>
          <p:cNvSpPr txBox="1">
            <a:spLocks noChangeArrowheads="1"/>
          </p:cNvSpPr>
          <p:nvPr/>
        </p:nvSpPr>
        <p:spPr bwMode="auto">
          <a:xfrm>
            <a:off x="503548" y="1463675"/>
            <a:ext cx="7268852"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IV. </a:t>
            </a:r>
            <a:r>
              <a:rPr lang="de-DE" sz="2000" b="1"/>
              <a:t>AbgÄG 2005</a:t>
            </a:r>
            <a:endParaRPr lang="en-GB" sz="1600" b="1" smtClean="0">
              <a:cs typeface="Arial" charset="0"/>
            </a:endParaRPr>
          </a:p>
          <a:p>
            <a:endParaRPr lang="en-GB" sz="1600" b="1" smtClean="0">
              <a:cs typeface="Arial" charset="0"/>
            </a:endParaRPr>
          </a:p>
          <a:p>
            <a:r>
              <a:rPr lang="de-DE" sz="1600" smtClean="0"/>
              <a:t>EBRV: Das Zweite </a:t>
            </a:r>
            <a:r>
              <a:rPr lang="de-DE" sz="1600"/>
              <a:t>Protokoll </a:t>
            </a:r>
            <a:r>
              <a:rPr lang="de-DE" sz="1600" smtClean="0"/>
              <a:t>zum EU-Finanzschutzübereinkommen verpflichtet zur Verantwortlichkeit der juristischen Person bei Fiskaldelikten zu </a:t>
            </a:r>
            <a:r>
              <a:rPr lang="de-DE" sz="1600"/>
              <a:t>Lasten der </a:t>
            </a:r>
            <a:r>
              <a:rPr lang="de-DE" sz="1600" smtClean="0"/>
              <a:t>EU und zu Gunsten eines Verbandes der juristischen Person.</a:t>
            </a:r>
          </a:p>
          <a:p>
            <a:endParaRPr lang="de-DE" sz="1600"/>
          </a:p>
          <a:p>
            <a:r>
              <a:rPr lang="de-DE" sz="1600" smtClean="0"/>
              <a:t>Deshalb wird </a:t>
            </a:r>
            <a:r>
              <a:rPr lang="de-DE" sz="1600"/>
              <a:t>für </a:t>
            </a:r>
            <a:r>
              <a:rPr lang="de-DE" sz="1600" smtClean="0"/>
              <a:t>juristische </a:t>
            </a:r>
            <a:r>
              <a:rPr lang="de-DE" sz="1600"/>
              <a:t>Personen, eingetragene </a:t>
            </a:r>
            <a:r>
              <a:rPr lang="de-DE" sz="1600" smtClean="0"/>
              <a:t>Personengesellschaften und Europäische </a:t>
            </a:r>
            <a:r>
              <a:rPr lang="de-DE" sz="1600"/>
              <a:t>wirtschaftliche </a:t>
            </a:r>
            <a:r>
              <a:rPr lang="de-DE" sz="1600" smtClean="0"/>
              <a:t>Interessensvereinigungen </a:t>
            </a:r>
            <a:r>
              <a:rPr lang="de-DE" sz="1600"/>
              <a:t>die </a:t>
            </a:r>
            <a:r>
              <a:rPr lang="de-DE" sz="1600" b="1" smtClean="0"/>
              <a:t>Verbandsgeldbuße </a:t>
            </a:r>
            <a:r>
              <a:rPr lang="de-DE" sz="1600" smtClean="0"/>
              <a:t>(VbGB) eingeführt, die wie die Geldstrafe zu bemessen ist, und daher bis zum Zweifachen und bei </a:t>
            </a:r>
            <a:r>
              <a:rPr lang="de-DE" sz="1600" err="1" smtClean="0"/>
              <a:t>eU</a:t>
            </a:r>
            <a:r>
              <a:rPr lang="de-DE" sz="1600" smtClean="0"/>
              <a:t> bis zum Dreifachen des stbWB ausmachen kann.</a:t>
            </a:r>
            <a:endParaRPr lang="en-GB" sz="1600" b="1" smtClean="0">
              <a:cs typeface="Arial" charset="0"/>
            </a:endParaRPr>
          </a:p>
        </p:txBody>
      </p:sp>
    </p:spTree>
    <p:extLst>
      <p:ext uri="{BB962C8B-B14F-4D97-AF65-F5344CB8AC3E}">
        <p14:creationId xmlns:p14="http://schemas.microsoft.com/office/powerpoint/2010/main" val="4152960183"/>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54"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3" name="Rechteck 2"/>
          <p:cNvSpPr/>
          <p:nvPr/>
        </p:nvSpPr>
        <p:spPr>
          <a:xfrm>
            <a:off x="4351427" y="3244334"/>
            <a:ext cx="441146" cy="369332"/>
          </a:xfrm>
          <a:prstGeom prst="rect">
            <a:avLst/>
          </a:prstGeom>
        </p:spPr>
        <p:txBody>
          <a:bodyPr wrap="none">
            <a:spAutoFit/>
          </a:bodyPr>
          <a:lstStyle/>
          <a:p>
            <a:pPr eaLnBrk="1" hangingPunct="1">
              <a:spcBef>
                <a:spcPct val="50000"/>
              </a:spcBef>
            </a:pPr>
            <a:r>
              <a:rPr lang="en-US" smtClean="0">
                <a:solidFill>
                  <a:srgbClr val="F2FDF7"/>
                </a:solidFill>
              </a:rPr>
              <a:t>03</a:t>
            </a:r>
            <a:endParaRPr lang="en-US"/>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05</a:t>
            </a:r>
          </a:p>
        </p:txBody>
      </p:sp>
      <p:sp>
        <p:nvSpPr>
          <p:cNvPr id="17" name="Text Box 42"/>
          <p:cNvSpPr txBox="1">
            <a:spLocks noChangeArrowheads="1"/>
          </p:cNvSpPr>
          <p:nvPr/>
        </p:nvSpPr>
        <p:spPr bwMode="auto">
          <a:xfrm>
            <a:off x="287524" y="5756815"/>
            <a:ext cx="7380820"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1600" smtClean="0">
                <a:cs typeface="Arial" charset="0"/>
              </a:rPr>
              <a:t>                           </a:t>
            </a:r>
            <a:r>
              <a:rPr lang="en-GB" sz="1600" b="1" smtClean="0">
                <a:cs typeface="Arial" charset="0"/>
              </a:rPr>
              <a:t>130 Mio €	          160 Mio €</a:t>
            </a:r>
          </a:p>
        </p:txBody>
      </p:sp>
      <p:graphicFrame>
        <p:nvGraphicFramePr>
          <p:cNvPr id="4" name="Objekt 1"/>
          <p:cNvGraphicFramePr>
            <a:graphicFrameLocks noChangeAspect="1"/>
          </p:cNvGraphicFramePr>
          <p:nvPr>
            <p:extLst>
              <p:ext uri="{D42A27DB-BD31-4B8C-83A1-F6EECF244321}">
                <p14:modId xmlns:p14="http://schemas.microsoft.com/office/powerpoint/2010/main" val="2745957605"/>
              </p:ext>
            </p:extLst>
          </p:nvPr>
        </p:nvGraphicFramePr>
        <p:xfrm>
          <a:off x="374328" y="2369778"/>
          <a:ext cx="7618052" cy="3894869"/>
        </p:xfrm>
        <a:graphic>
          <a:graphicData uri="http://schemas.openxmlformats.org/drawingml/2006/chart">
            <c:chart xmlns:c="http://schemas.openxmlformats.org/drawingml/2006/chart" xmlns:r="http://schemas.openxmlformats.org/officeDocument/2006/relationships" r:id="rId8"/>
          </a:graphicData>
        </a:graphic>
      </p:graphicFrame>
      <p:sp>
        <p:nvSpPr>
          <p:cNvPr id="15" name="Text Box 42"/>
          <p:cNvSpPr txBox="1">
            <a:spLocks noChangeArrowheads="1"/>
          </p:cNvSpPr>
          <p:nvPr/>
        </p:nvSpPr>
        <p:spPr bwMode="auto">
          <a:xfrm>
            <a:off x="655948" y="1616075"/>
            <a:ext cx="738082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V. Zwischenbilanz </a:t>
            </a:r>
            <a:r>
              <a:rPr lang="de-DE" sz="2000" b="1" smtClean="0"/>
              <a:t>Vermögensstrafdrohungen</a:t>
            </a:r>
          </a:p>
          <a:p>
            <a:pPr eaLnBrk="1" hangingPunct="1">
              <a:spcBef>
                <a:spcPct val="50000"/>
              </a:spcBef>
            </a:pPr>
            <a:r>
              <a:rPr lang="en-GB" sz="1600">
                <a:cs typeface="Arial" charset="0"/>
              </a:rPr>
              <a:t>Fall: gewerbsmäßiger Schmuggel </a:t>
            </a:r>
            <a:r>
              <a:rPr lang="en-GB" sz="1600" smtClean="0">
                <a:cs typeface="Arial" charset="0"/>
              </a:rPr>
              <a:t>von </a:t>
            </a:r>
            <a:r>
              <a:rPr lang="en-GB" sz="1600">
                <a:cs typeface="Arial" charset="0"/>
              </a:rPr>
              <a:t>Edelsteinen (Wert: 70 Mio €, stbWB: 15 Mio €) </a:t>
            </a:r>
            <a:r>
              <a:rPr lang="en-GB" sz="1600" smtClean="0">
                <a:cs typeface="Arial" charset="0"/>
              </a:rPr>
              <a:t>unter Mitwirkung einer Speditions GmbH</a:t>
            </a:r>
          </a:p>
        </p:txBody>
      </p:sp>
    </p:spTree>
    <p:extLst>
      <p:ext uri="{BB962C8B-B14F-4D97-AF65-F5344CB8AC3E}">
        <p14:creationId xmlns:p14="http://schemas.microsoft.com/office/powerpoint/2010/main" val="4228464582"/>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254"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4107"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1999 - 2010</a:t>
            </a:r>
            <a:endParaRPr lang="en-US" sz="3200">
              <a:solidFill>
                <a:srgbClr val="F2FDF7"/>
              </a:solidFill>
            </a:endParaRPr>
          </a:p>
        </p:txBody>
      </p:sp>
      <p:sp>
        <p:nvSpPr>
          <p:cNvPr id="3" name="Rechteck 2"/>
          <p:cNvSpPr/>
          <p:nvPr/>
        </p:nvSpPr>
        <p:spPr>
          <a:xfrm>
            <a:off x="4351427" y="3244334"/>
            <a:ext cx="441146" cy="369332"/>
          </a:xfrm>
          <a:prstGeom prst="rect">
            <a:avLst/>
          </a:prstGeom>
        </p:spPr>
        <p:txBody>
          <a:bodyPr wrap="none">
            <a:spAutoFit/>
          </a:bodyPr>
          <a:lstStyle/>
          <a:p>
            <a:pPr eaLnBrk="1" hangingPunct="1">
              <a:spcBef>
                <a:spcPct val="50000"/>
              </a:spcBef>
            </a:pPr>
            <a:r>
              <a:rPr lang="en-US" smtClean="0">
                <a:solidFill>
                  <a:srgbClr val="F2FDF7"/>
                </a:solidFill>
              </a:rPr>
              <a:t>03</a:t>
            </a:r>
            <a:endParaRPr lang="en-US"/>
          </a:p>
        </p:txBody>
      </p:sp>
      <p:sp>
        <p:nvSpPr>
          <p:cNvPr id="14" name="Text Box 60"/>
          <p:cNvSpPr txBox="1">
            <a:spLocks noChangeArrowheads="1"/>
          </p:cNvSpPr>
          <p:nvPr/>
        </p:nvSpPr>
        <p:spPr bwMode="auto">
          <a:xfrm>
            <a:off x="6705600" y="166688"/>
            <a:ext cx="1066800" cy="240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06</a:t>
            </a:r>
          </a:p>
          <a:p>
            <a:pPr eaLnBrk="1" hangingPunct="1">
              <a:spcBef>
                <a:spcPct val="50000"/>
              </a:spcBef>
            </a:pPr>
            <a:endParaRPr lang="en-US" sz="6000" smtClean="0">
              <a:solidFill>
                <a:srgbClr val="F2FDF7"/>
              </a:solidFill>
            </a:endParaRPr>
          </a:p>
        </p:txBody>
      </p:sp>
      <p:sp>
        <p:nvSpPr>
          <p:cNvPr id="17" name="Text Box 42"/>
          <p:cNvSpPr txBox="1">
            <a:spLocks noChangeArrowheads="1"/>
          </p:cNvSpPr>
          <p:nvPr/>
        </p:nvSpPr>
        <p:spPr bwMode="auto">
          <a:xfrm>
            <a:off x="503548" y="1463675"/>
            <a:ext cx="7380820"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GB" sz="2000" b="1" smtClean="0">
                <a:cs typeface="Arial" charset="0"/>
              </a:rPr>
              <a:t>V. Zwischenbilanz </a:t>
            </a:r>
            <a:r>
              <a:rPr lang="de-DE" sz="2000" b="1" smtClean="0"/>
              <a:t>Freiheitsstrafdrohungen </a:t>
            </a:r>
          </a:p>
          <a:p>
            <a:pPr eaLnBrk="1" hangingPunct="1">
              <a:spcBef>
                <a:spcPct val="50000"/>
              </a:spcBef>
            </a:pPr>
            <a:r>
              <a:rPr lang="de-DE" sz="2000" b="1" smtClean="0"/>
              <a:t>„Aus vier mach´ elf!“</a:t>
            </a:r>
            <a:endParaRPr lang="en-GB" sz="1600" b="1" smtClean="0">
              <a:cs typeface="Arial" charset="0"/>
            </a:endParaRPr>
          </a:p>
        </p:txBody>
      </p:sp>
      <p:graphicFrame>
        <p:nvGraphicFramePr>
          <p:cNvPr id="15" name="Objekt 3"/>
          <p:cNvGraphicFramePr>
            <a:graphicFrameLocks noChangeAspect="1"/>
          </p:cNvGraphicFramePr>
          <p:nvPr>
            <p:extLst>
              <p:ext uri="{D42A27DB-BD31-4B8C-83A1-F6EECF244321}">
                <p14:modId xmlns:p14="http://schemas.microsoft.com/office/powerpoint/2010/main" val="4208940125"/>
              </p:ext>
            </p:extLst>
          </p:nvPr>
        </p:nvGraphicFramePr>
        <p:xfrm>
          <a:off x="425128" y="2456892"/>
          <a:ext cx="7459240" cy="3852429"/>
        </p:xfrm>
        <a:graphic>
          <a:graphicData uri="http://schemas.openxmlformats.org/drawingml/2006/chart">
            <c:chart xmlns:c="http://schemas.openxmlformats.org/drawingml/2006/chart" xmlns:r="http://schemas.openxmlformats.org/officeDocument/2006/relationships" r:id="rId8"/>
          </a:graphicData>
        </a:graphic>
      </p:graphicFrame>
    </p:spTree>
    <p:extLst>
      <p:ext uri="{BB962C8B-B14F-4D97-AF65-F5344CB8AC3E}">
        <p14:creationId xmlns:p14="http://schemas.microsoft.com/office/powerpoint/2010/main" val="1127210483"/>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1877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000" b="1" smtClean="0"/>
              <a:t>VI. Sanktionspraxis (1999 bis 2011)</a:t>
            </a:r>
          </a:p>
          <a:p>
            <a:pPr eaLnBrk="1" hangingPunct="1">
              <a:spcBef>
                <a:spcPct val="50000"/>
              </a:spcBef>
            </a:pPr>
            <a:r>
              <a:rPr lang="en-US" sz="1600" b="1" smtClean="0"/>
              <a:t>1. Geld- und Freiheitsstrafen - Strafgerichte</a:t>
            </a:r>
          </a:p>
          <a:p>
            <a:pPr eaLnBrk="1" hangingPunct="1">
              <a:spcBef>
                <a:spcPct val="50000"/>
              </a:spcBef>
            </a:pPr>
            <a:endParaRPr lang="en-US" sz="2000" b="1"/>
          </a:p>
          <a:p>
            <a:pPr eaLnBrk="1" hangingPunct="1">
              <a:spcBef>
                <a:spcPct val="50000"/>
              </a:spcBef>
            </a:pPr>
            <a:endParaRPr lang="en-US" sz="2800" smtClean="0"/>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07</a:t>
            </a:r>
            <a:endParaRPr lang="en-US"/>
          </a:p>
        </p:txBody>
      </p:sp>
      <p:sp>
        <p:nvSpPr>
          <p:cNvPr id="10"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1999 - 2011</a:t>
            </a:r>
            <a:endParaRPr lang="en-US" sz="3200">
              <a:solidFill>
                <a:srgbClr val="F2FDF7"/>
              </a:solidFill>
            </a:endParaRPr>
          </a:p>
        </p:txBody>
      </p:sp>
      <p:graphicFrame>
        <p:nvGraphicFramePr>
          <p:cNvPr id="4" name="Tabelle 3"/>
          <p:cNvGraphicFramePr>
            <a:graphicFrameLocks noGrp="1"/>
          </p:cNvGraphicFramePr>
          <p:nvPr>
            <p:extLst>
              <p:ext uri="{D42A27DB-BD31-4B8C-83A1-F6EECF244321}">
                <p14:modId xmlns:p14="http://schemas.microsoft.com/office/powerpoint/2010/main" val="1741118873"/>
              </p:ext>
            </p:extLst>
          </p:nvPr>
        </p:nvGraphicFramePr>
        <p:xfrm>
          <a:off x="1098550" y="2387498"/>
          <a:ext cx="6946900" cy="2333625"/>
        </p:xfrm>
        <a:graphic>
          <a:graphicData uri="http://schemas.openxmlformats.org/drawingml/2006/table">
            <a:tbl>
              <a:tblPr>
                <a:tableStyleId>{5C22544A-7EE6-4342-B048-85BDC9FD1C3A}</a:tableStyleId>
              </a:tblPr>
              <a:tblGrid>
                <a:gridCol w="1231900"/>
                <a:gridCol w="381000"/>
                <a:gridCol w="381000"/>
                <a:gridCol w="381000"/>
                <a:gridCol w="381000"/>
                <a:gridCol w="381000"/>
                <a:gridCol w="381000"/>
                <a:gridCol w="381000"/>
                <a:gridCol w="381000"/>
                <a:gridCol w="381000"/>
                <a:gridCol w="381000"/>
                <a:gridCol w="381000"/>
                <a:gridCol w="381000"/>
                <a:gridCol w="381000"/>
                <a:gridCol w="381000"/>
                <a:gridCol w="381000"/>
              </a:tblGrid>
              <a:tr h="171450">
                <a:tc>
                  <a:txBody>
                    <a:bodyPr/>
                    <a:lstStyle/>
                    <a:p>
                      <a:pPr algn="l" fontAlgn="b"/>
                      <a:endParaRPr lang="de-DE" sz="1000" b="0" i="0" u="none" strike="noStrike">
                        <a:effectLst/>
                        <a:latin typeface="Arial"/>
                      </a:endParaRPr>
                    </a:p>
                  </a:txBody>
                  <a:tcPr marL="9525" marR="9525" marT="9525" marB="0" anchor="b"/>
                </a:tc>
                <a:tc>
                  <a:txBody>
                    <a:bodyPr/>
                    <a:lstStyle/>
                    <a:p>
                      <a:pPr algn="r" fontAlgn="b"/>
                      <a:r>
                        <a:rPr lang="de-DE" sz="1000" b="1" u="none" strike="noStrike" smtClean="0">
                          <a:effectLst/>
                        </a:rPr>
                        <a:t>1999</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2000</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2001</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2002</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2003</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2004</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2005</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2006</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2007</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2008</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2009</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2010</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2011</a:t>
                      </a:r>
                      <a:endParaRPr lang="de-DE" sz="1000" b="1" i="0" u="none" strike="noStrike">
                        <a:effectLst/>
                        <a:latin typeface="Arial"/>
                      </a:endParaRPr>
                    </a:p>
                  </a:txBody>
                  <a:tcPr marL="9525" marR="9525" marT="9525" marB="0" anchor="b"/>
                </a:tc>
                <a:tc>
                  <a:txBody>
                    <a:bodyPr/>
                    <a:lstStyle/>
                    <a:p>
                      <a:pPr algn="r" fontAlgn="b"/>
                      <a:r>
                        <a:rPr lang="de-DE" sz="1000" b="1" u="none" strike="noStrike" smtClean="0">
                          <a:effectLst/>
                        </a:rPr>
                        <a:t>sum</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a:t>
                      </a:r>
                      <a:endParaRPr lang="de-DE" sz="1000" b="1" i="0" u="none" strike="noStrike">
                        <a:effectLst/>
                        <a:latin typeface="Arial"/>
                      </a:endParaRPr>
                    </a:p>
                  </a:txBody>
                  <a:tcPr marL="9525" marR="9525" marT="9525" marB="0" anchor="b"/>
                </a:tc>
              </a:tr>
              <a:tr h="161925">
                <a:tc>
                  <a:txBody>
                    <a:bodyPr/>
                    <a:lstStyle/>
                    <a:p>
                      <a:pPr algn="l" fontAlgn="b"/>
                      <a:endParaRPr lang="de-DE" sz="1000" b="0"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l" fontAlgn="b"/>
                      <a:endParaRPr lang="de-DE" sz="1000" b="1" i="0" u="none" strike="noStrike">
                        <a:effectLst/>
                        <a:latin typeface="Arial"/>
                      </a:endParaRPr>
                    </a:p>
                  </a:txBody>
                  <a:tcPr marL="9525" marR="9525" marT="9525" marB="0" anchor="b"/>
                </a:tc>
                <a:tc>
                  <a:txBody>
                    <a:bodyPr/>
                    <a:lstStyle/>
                    <a:p>
                      <a:pPr algn="r" fontAlgn="b"/>
                      <a:endParaRPr lang="de-DE" sz="1000" b="1" i="0" u="none" strike="noStrike">
                        <a:effectLst/>
                        <a:latin typeface="Arial"/>
                      </a:endParaRPr>
                    </a:p>
                  </a:txBody>
                  <a:tcPr marL="9525" marR="9525" marT="9525" marB="0" anchor="b"/>
                </a:tc>
                <a:tc>
                  <a:txBody>
                    <a:bodyPr/>
                    <a:lstStyle/>
                    <a:p>
                      <a:pPr algn="r" fontAlgn="b"/>
                      <a:endParaRPr lang="de-DE" sz="1000" b="1" i="0" u="none" strike="noStrike">
                        <a:effectLst/>
                        <a:latin typeface="Arial"/>
                      </a:endParaRPr>
                    </a:p>
                  </a:txBody>
                  <a:tcPr marL="9525" marR="9525" marT="9525" marB="0" anchor="b"/>
                </a:tc>
              </a:tr>
              <a:tr h="161925">
                <a:tc>
                  <a:txBody>
                    <a:bodyPr/>
                    <a:lstStyle/>
                    <a:p>
                      <a:pPr algn="l" fontAlgn="b"/>
                      <a:r>
                        <a:rPr lang="de-DE" sz="1000" b="1" u="none" strike="noStrike">
                          <a:effectLst/>
                        </a:rPr>
                        <a:t>Verurteilte</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222</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225</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231</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198</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187</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173</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164</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172</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155</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179</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193</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195</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2294</a:t>
                      </a:r>
                      <a:endParaRPr lang="de-DE" sz="1000" b="1" i="0" u="none" strike="noStrike">
                        <a:effectLst/>
                        <a:latin typeface="Arial"/>
                      </a:endParaRPr>
                    </a:p>
                  </a:txBody>
                  <a:tcPr marL="9525" marR="9525" marT="9525" marB="0" anchor="b">
                    <a:solidFill>
                      <a:srgbClr val="FFFF00"/>
                    </a:solidFill>
                  </a:tcPr>
                </a:tc>
                <a:tc>
                  <a:txBody>
                    <a:bodyPr/>
                    <a:lstStyle/>
                    <a:p>
                      <a:pPr algn="r" fontAlgn="b"/>
                      <a:r>
                        <a:rPr lang="de-DE" sz="1000" b="1" u="none" strike="noStrike">
                          <a:effectLst/>
                        </a:rPr>
                        <a:t>100</a:t>
                      </a:r>
                      <a:endParaRPr lang="de-DE" sz="1000" b="1" i="0" u="none" strike="noStrike">
                        <a:effectLst/>
                        <a:latin typeface="Arial"/>
                      </a:endParaRPr>
                    </a:p>
                  </a:txBody>
                  <a:tcPr marL="9525" marR="9525" marT="9525" marB="0" anchor="b">
                    <a:solidFill>
                      <a:srgbClr val="FFFF00"/>
                    </a:solidFill>
                  </a:tcPr>
                </a:tc>
              </a:tr>
              <a:tr h="161925">
                <a:tc>
                  <a:txBody>
                    <a:bodyPr/>
                    <a:lstStyle/>
                    <a:p>
                      <a:pPr algn="l" fontAlgn="b"/>
                      <a:r>
                        <a:rPr lang="de-DE" sz="1000" u="none" strike="noStrike">
                          <a:effectLst/>
                        </a:rPr>
                        <a:t>nur Geldstrafe</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205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205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197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149</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131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170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2023</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88</a:t>
                      </a:r>
                      <a:endParaRPr lang="de-DE" sz="1000" b="1" i="0" u="none" strike="noStrike">
                        <a:effectLst/>
                        <a:latin typeface="Arial"/>
                      </a:endParaRPr>
                    </a:p>
                  </a:txBody>
                  <a:tcPr marL="9525" marR="9525" marT="9525" marB="0" anchor="b"/>
                </a:tc>
              </a:tr>
              <a:tr h="161925">
                <a:tc>
                  <a:txBody>
                    <a:bodyPr/>
                    <a:lstStyle/>
                    <a:p>
                      <a:pPr algn="l" fontAlgn="b"/>
                      <a:r>
                        <a:rPr lang="de-DE" sz="1000" u="none" strike="noStrike">
                          <a:effectLst/>
                        </a:rPr>
                        <a:t>auch Freiheitsstrafe</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17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34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35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18</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31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266</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12</a:t>
                      </a:r>
                      <a:endParaRPr lang="de-DE" sz="1000" b="1" i="0" u="none" strike="noStrike">
                        <a:effectLst/>
                        <a:latin typeface="Arial"/>
                      </a:endParaRPr>
                    </a:p>
                  </a:txBody>
                  <a:tcPr marL="9525" marR="9525" marT="9525" marB="0" anchor="b"/>
                </a:tc>
              </a:tr>
              <a:tr h="161925">
                <a:tc>
                  <a:txBody>
                    <a:bodyPr/>
                    <a:lstStyle/>
                    <a:p>
                      <a:pPr algn="l" fontAlgn="b"/>
                      <a:r>
                        <a:rPr lang="de-DE" sz="1000" b="1" u="none" strike="noStrike" smtClean="0">
                          <a:effectLst/>
                        </a:rPr>
                        <a:t>nur Geldstrafe </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205</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205</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197</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163</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163</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152</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149</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161</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131</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165</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162</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170</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2023</a:t>
                      </a:r>
                      <a:endParaRPr lang="de-DE" sz="1000" b="1" i="0" u="none" strike="noStrike">
                        <a:effectLst/>
                        <a:latin typeface="Arial"/>
                      </a:endParaRPr>
                    </a:p>
                  </a:txBody>
                  <a:tcPr marL="9525" marR="9525" marT="9525" marB="0" anchor="b">
                    <a:solidFill>
                      <a:schemeClr val="accent2">
                        <a:lumMod val="60000"/>
                        <a:lumOff val="40000"/>
                      </a:schemeClr>
                    </a:solidFill>
                  </a:tcPr>
                </a:tc>
                <a:tc>
                  <a:txBody>
                    <a:bodyPr/>
                    <a:lstStyle/>
                    <a:p>
                      <a:pPr algn="r" fontAlgn="b"/>
                      <a:r>
                        <a:rPr lang="de-DE" sz="1000" b="1" u="none" strike="noStrike">
                          <a:effectLst/>
                        </a:rPr>
                        <a:t>88</a:t>
                      </a:r>
                      <a:endParaRPr lang="de-DE" sz="1000" b="1" i="0" u="none" strike="noStrike">
                        <a:effectLst/>
                        <a:latin typeface="Arial"/>
                      </a:endParaRPr>
                    </a:p>
                  </a:txBody>
                  <a:tcPr marL="9525" marR="9525" marT="9525" marB="0" anchor="b">
                    <a:solidFill>
                      <a:schemeClr val="accent2">
                        <a:lumMod val="60000"/>
                        <a:lumOff val="40000"/>
                      </a:schemeClr>
                    </a:solidFill>
                  </a:tcPr>
                </a:tc>
              </a:tr>
              <a:tr h="190500">
                <a:tc>
                  <a:txBody>
                    <a:bodyPr/>
                    <a:lstStyle/>
                    <a:p>
                      <a:pPr algn="l" fontAlgn="b"/>
                      <a:r>
                        <a:rPr lang="de-DE" sz="1000" u="none" strike="noStrike">
                          <a:effectLst/>
                        </a:rPr>
                        <a:t>~ </a:t>
                      </a:r>
                      <a:r>
                        <a:rPr lang="de-DE" sz="1000" u="none" strike="noStrike" smtClean="0">
                          <a:effectLst/>
                        </a:rPr>
                        <a:t>un-/</a:t>
                      </a:r>
                      <a:r>
                        <a:rPr lang="de-DE" sz="1000" u="none" strike="noStrike">
                          <a:effectLst/>
                        </a:rPr>
                        <a:t>teilbedingt</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195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185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183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124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133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156</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1881</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82</a:t>
                      </a:r>
                      <a:endParaRPr lang="de-DE" sz="1000" b="1" i="0" u="none" strike="noStrike">
                        <a:effectLst/>
                        <a:latin typeface="Arial"/>
                      </a:endParaRPr>
                    </a:p>
                  </a:txBody>
                  <a:tcPr marL="9525" marR="9525" marT="9525" marB="0" anchor="b"/>
                </a:tc>
              </a:tr>
              <a:tr h="161925">
                <a:tc>
                  <a:txBody>
                    <a:bodyPr/>
                    <a:lstStyle/>
                    <a:p>
                      <a:pPr algn="l" fontAlgn="b"/>
                      <a:r>
                        <a:rPr lang="de-DE" sz="1000" u="none" strike="noStrike">
                          <a:effectLst/>
                        </a:rPr>
                        <a:t>~ bedingt</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10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9</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9</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8</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122</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5</a:t>
                      </a:r>
                      <a:endParaRPr lang="de-DE" sz="1000" b="1" i="0" u="none" strike="noStrike">
                        <a:effectLst/>
                        <a:latin typeface="Arial"/>
                      </a:endParaRPr>
                    </a:p>
                  </a:txBody>
                  <a:tcPr marL="9525" marR="9525" marT="9525" marB="0" anchor="b"/>
                </a:tc>
              </a:tr>
              <a:tr h="161925">
                <a:tc>
                  <a:txBody>
                    <a:bodyPr/>
                    <a:lstStyle/>
                    <a:p>
                      <a:pPr algn="l" fontAlgn="b"/>
                      <a:r>
                        <a:rPr lang="de-DE" sz="1000" b="1" u="none" strike="noStrike" smtClean="0">
                          <a:effectLst/>
                        </a:rPr>
                        <a:t>auch Freiheitsstrafe</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b="1" u="none" strike="noStrike">
                          <a:effectLst/>
                        </a:rPr>
                        <a:t>17</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20</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34</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35</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24</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18</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14</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11</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24</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13</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31</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25</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266</a:t>
                      </a:r>
                    </a:p>
                  </a:txBody>
                  <a:tcPr marL="9525" marR="9525" marT="9525" marB="0" anchor="b">
                    <a:solidFill>
                      <a:schemeClr val="tx2">
                        <a:lumMod val="20000"/>
                        <a:lumOff val="80000"/>
                      </a:schemeClr>
                    </a:solidFill>
                  </a:tcPr>
                </a:tc>
                <a:tc>
                  <a:txBody>
                    <a:bodyPr/>
                    <a:lstStyle/>
                    <a:p>
                      <a:pPr algn="r" fontAlgn="b"/>
                      <a:r>
                        <a:rPr lang="de-DE" sz="1000" b="1" u="none" strike="noStrike" kern="1200">
                          <a:solidFill>
                            <a:schemeClr val="dk1"/>
                          </a:solidFill>
                          <a:effectLst/>
                          <a:latin typeface="+mn-lt"/>
                          <a:ea typeface="+mn-ea"/>
                          <a:cs typeface="+mn-cs"/>
                        </a:rPr>
                        <a:t>12</a:t>
                      </a:r>
                    </a:p>
                  </a:txBody>
                  <a:tcPr marL="9525" marR="9525" marT="9525" marB="0" anchor="b">
                    <a:solidFill>
                      <a:schemeClr val="tx2">
                        <a:lumMod val="20000"/>
                        <a:lumOff val="80000"/>
                      </a:schemeClr>
                    </a:solidFill>
                  </a:tcPr>
                </a:tc>
              </a:tr>
              <a:tr h="190500">
                <a:tc>
                  <a:txBody>
                    <a:bodyPr/>
                    <a:lstStyle/>
                    <a:p>
                      <a:pPr algn="l" fontAlgn="b"/>
                      <a:r>
                        <a:rPr lang="de-DE" sz="1000" u="none" strike="noStrike">
                          <a:effectLst/>
                        </a:rPr>
                        <a:t>~ unbedingt</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10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6</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8</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8</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6</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111</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5</a:t>
                      </a:r>
                      <a:endParaRPr lang="de-DE" sz="1000" b="1" i="0" u="none" strike="noStrike">
                        <a:effectLst/>
                        <a:latin typeface="Arial"/>
                      </a:endParaRPr>
                    </a:p>
                  </a:txBody>
                  <a:tcPr marL="9525" marR="9525" marT="9525" marB="0" anchor="b"/>
                </a:tc>
              </a:tr>
              <a:tr h="161925">
                <a:tc>
                  <a:txBody>
                    <a:bodyPr/>
                    <a:lstStyle/>
                    <a:p>
                      <a:pPr algn="l" fontAlgn="b"/>
                      <a:r>
                        <a:rPr lang="de-DE" sz="1000" u="none" strike="noStrike">
                          <a:effectLst/>
                        </a:rPr>
                        <a:t>~ teilbedingt</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2</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26</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1</a:t>
                      </a:r>
                      <a:endParaRPr lang="de-DE" sz="1000" b="1" i="0" u="none" strike="noStrike">
                        <a:effectLst/>
                        <a:latin typeface="Arial"/>
                      </a:endParaRPr>
                    </a:p>
                  </a:txBody>
                  <a:tcPr marL="9525" marR="9525" marT="9525" marB="0" anchor="b"/>
                </a:tc>
              </a:tr>
              <a:tr h="161925">
                <a:tc>
                  <a:txBody>
                    <a:bodyPr/>
                    <a:lstStyle/>
                    <a:p>
                      <a:pPr algn="l" fontAlgn="b"/>
                      <a:r>
                        <a:rPr lang="de-DE" sz="1000" u="none" strike="noStrike">
                          <a:effectLst/>
                        </a:rPr>
                        <a:t>~ bedingt</a:t>
                      </a:r>
                      <a:endParaRPr lang="de-DE" sz="1000" b="1" i="0" u="none" strike="noStrike">
                        <a:effectLst/>
                        <a:latin typeface="Arial"/>
                      </a:endParaRPr>
                    </a:p>
                  </a:txBody>
                  <a:tcPr marL="9525" marR="9525" marT="9525" marB="0" anchor="b"/>
                </a:tc>
                <a:tc>
                  <a:txBody>
                    <a:bodyPr/>
                    <a:lstStyle/>
                    <a:p>
                      <a:pPr algn="r" fontAlgn="b"/>
                      <a:r>
                        <a:rPr lang="de-DE" sz="1000" u="none" strike="noStrike">
                          <a:effectLst/>
                        </a:rPr>
                        <a:t>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19</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16</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10</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7</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4</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11</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3</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15</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9</a:t>
                      </a:r>
                      <a:endParaRPr lang="de-DE" sz="1000" b="0" i="0" u="none" strike="noStrike">
                        <a:effectLst/>
                        <a:latin typeface="Arial"/>
                      </a:endParaRPr>
                    </a:p>
                  </a:txBody>
                  <a:tcPr marL="9525" marR="9525" marT="9525" marB="0" anchor="b"/>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125</a:t>
                      </a:r>
                      <a:endParaRPr lang="de-DE" sz="1000" b="1" i="0" u="none" strike="noStrike">
                        <a:effectLst/>
                        <a:latin typeface="Arial"/>
                      </a:endParaRPr>
                    </a:p>
                  </a:txBody>
                  <a:tcPr marL="9525" marR="9525" marT="9525" marB="0" anchor="b"/>
                </a:tc>
                <a:tc>
                  <a:txBody>
                    <a:bodyPr/>
                    <a:lstStyle/>
                    <a:p>
                      <a:pPr algn="r" fontAlgn="b"/>
                      <a:r>
                        <a:rPr lang="de-DE" sz="1000" b="1" u="none" strike="noStrike">
                          <a:effectLst/>
                        </a:rPr>
                        <a:t>5</a:t>
                      </a:r>
                      <a:endParaRPr lang="de-DE" sz="1000" b="1" i="0" u="none" strike="noStrike">
                        <a:effectLst/>
                        <a:latin typeface="Arial"/>
                      </a:endParaRPr>
                    </a:p>
                  </a:txBody>
                  <a:tcPr marL="9525" marR="9525" marT="9525" marB="0" anchor="b"/>
                </a:tc>
              </a:tr>
              <a:tr h="161925">
                <a:tc>
                  <a:txBody>
                    <a:bodyPr/>
                    <a:lstStyle/>
                    <a:p>
                      <a:pPr algn="l" fontAlgn="b"/>
                      <a:r>
                        <a:rPr lang="de-DE" sz="1000" u="none" strike="noStrike">
                          <a:effectLst/>
                        </a:rPr>
                        <a:t>~ unbed. &gt;  1 J</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2</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2</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3</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u="none" strike="noStrike" smtClean="0">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8</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b="1" u="none" strike="noStrike">
                          <a:effectLst/>
                        </a:rPr>
                        <a:t>0,38</a:t>
                      </a:r>
                      <a:endParaRPr lang="de-DE" sz="1000" b="1" i="0" u="none" strike="noStrike">
                        <a:effectLst/>
                        <a:latin typeface="Arial"/>
                      </a:endParaRPr>
                    </a:p>
                  </a:txBody>
                  <a:tcPr marL="9525" marR="9525" marT="9525" marB="0" anchor="b">
                    <a:solidFill>
                      <a:schemeClr val="tx2">
                        <a:lumMod val="20000"/>
                        <a:lumOff val="80000"/>
                      </a:schemeClr>
                    </a:solidFill>
                  </a:tcPr>
                </a:tc>
              </a:tr>
              <a:tr h="161925">
                <a:tc>
                  <a:txBody>
                    <a:bodyPr/>
                    <a:lstStyle/>
                    <a:p>
                      <a:pPr algn="l" fontAlgn="b"/>
                      <a:r>
                        <a:rPr lang="de-DE" sz="1000" u="none" strike="noStrike">
                          <a:effectLst/>
                        </a:rPr>
                        <a:t>~ bed.     &gt;  1 J</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2</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1</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0</a:t>
                      </a:r>
                      <a:endParaRPr lang="de-DE" sz="1000" b="0"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u="none" strike="noStrike">
                          <a:effectLst/>
                        </a:rPr>
                        <a:t>-</a:t>
                      </a:r>
                      <a:endParaRPr lang="de-DE" sz="1000" b="0" i="0" u="none" strike="noStrike">
                        <a:effectLst/>
                        <a:latin typeface="Arial"/>
                      </a:endParaRPr>
                    </a:p>
                  </a:txBody>
                  <a:tcPr marL="9525" marR="9525" marT="9525" marB="0" anchor="b"/>
                </a:tc>
                <a:tc>
                  <a:txBody>
                    <a:bodyPr/>
                    <a:lstStyle/>
                    <a:p>
                      <a:pPr algn="r" fontAlgn="b"/>
                      <a:r>
                        <a:rPr lang="de-DE" sz="1000" u="none" strike="noStrike" smtClean="0">
                          <a:effectLst/>
                        </a:rPr>
                        <a:t>?</a:t>
                      </a:r>
                      <a:endParaRPr lang="de-DE" sz="1000" b="0" i="0" u="none" strike="noStrike">
                        <a:effectLst/>
                        <a:latin typeface="Arial"/>
                      </a:endParaRPr>
                    </a:p>
                  </a:txBody>
                  <a:tcPr marL="9525" marR="9525" marT="9525" marB="0" anchor="b"/>
                </a:tc>
                <a:tc>
                  <a:txBody>
                    <a:bodyPr/>
                    <a:lstStyle/>
                    <a:p>
                      <a:pPr algn="r" fontAlgn="b"/>
                      <a:r>
                        <a:rPr lang="de-DE" sz="1000" b="1" u="none" strike="noStrike">
                          <a:effectLst/>
                        </a:rPr>
                        <a:t>4</a:t>
                      </a:r>
                      <a:endParaRPr lang="de-DE" sz="1000" b="1" i="0" u="none" strike="noStrike">
                        <a:effectLst/>
                        <a:latin typeface="Arial"/>
                      </a:endParaRPr>
                    </a:p>
                  </a:txBody>
                  <a:tcPr marL="9525" marR="9525" marT="9525" marB="0" anchor="b">
                    <a:solidFill>
                      <a:schemeClr val="tx2">
                        <a:lumMod val="20000"/>
                        <a:lumOff val="80000"/>
                      </a:schemeClr>
                    </a:solidFill>
                  </a:tcPr>
                </a:tc>
                <a:tc>
                  <a:txBody>
                    <a:bodyPr/>
                    <a:lstStyle/>
                    <a:p>
                      <a:pPr algn="r" fontAlgn="b"/>
                      <a:r>
                        <a:rPr lang="de-DE" sz="1000" b="1" u="none" strike="noStrike" smtClean="0">
                          <a:effectLst/>
                        </a:rPr>
                        <a:t>0,19</a:t>
                      </a:r>
                      <a:endParaRPr lang="de-DE" sz="1000" b="1" i="0" u="none" strike="noStrike">
                        <a:effectLst/>
                        <a:latin typeface="Arial"/>
                      </a:endParaRPr>
                    </a:p>
                  </a:txBody>
                  <a:tcPr marL="9525" marR="9525" marT="9525" marB="0" anchor="b">
                    <a:solidFill>
                      <a:schemeClr val="tx2">
                        <a:lumMod val="20000"/>
                        <a:lumOff val="80000"/>
                      </a:schemeClr>
                    </a:solidFill>
                  </a:tcPr>
                </a:tc>
              </a:tr>
            </a:tbl>
          </a:graphicData>
        </a:graphic>
      </p:graphicFrame>
      <p:sp>
        <p:nvSpPr>
          <p:cNvPr id="5" name="Rechteck 4"/>
          <p:cNvSpPr/>
          <p:nvPr/>
        </p:nvSpPr>
        <p:spPr>
          <a:xfrm>
            <a:off x="1098550" y="4509120"/>
            <a:ext cx="6946900" cy="1015663"/>
          </a:xfrm>
          <a:prstGeom prst="rect">
            <a:avLst/>
          </a:prstGeom>
        </p:spPr>
        <p:txBody>
          <a:bodyPr wrap="square">
            <a:spAutoFit/>
          </a:bodyPr>
          <a:lstStyle/>
          <a:p>
            <a:endParaRPr lang="de-DE" sz="1600" smtClean="0"/>
          </a:p>
          <a:p>
            <a:endParaRPr lang="de-DE" sz="1600" smtClean="0"/>
          </a:p>
          <a:p>
            <a:r>
              <a:rPr lang="de-DE" sz="1400" smtClean="0"/>
              <a:t>Von 1999 bis 2009: Nur jeder </a:t>
            </a:r>
            <a:r>
              <a:rPr lang="de-DE" sz="1400"/>
              <a:t>262. </a:t>
            </a:r>
            <a:r>
              <a:rPr lang="de-DE" sz="1400" smtClean="0"/>
              <a:t>Verurteilte erhält eine unbedingte Freiheitsstrafe; und nur jeder </a:t>
            </a:r>
            <a:r>
              <a:rPr lang="de-DE" sz="1400"/>
              <a:t>525. </a:t>
            </a:r>
            <a:r>
              <a:rPr lang="de-DE" sz="1400" smtClean="0"/>
              <a:t>Verurteilte eine </a:t>
            </a:r>
            <a:r>
              <a:rPr lang="de-DE" sz="1400"/>
              <a:t>bedingte </a:t>
            </a:r>
            <a:r>
              <a:rPr lang="de-DE" sz="1400" smtClean="0"/>
              <a:t>Freiheitsstrafe von </a:t>
            </a:r>
            <a:r>
              <a:rPr lang="de-DE" sz="1400"/>
              <a:t>mehr als 1 </a:t>
            </a:r>
            <a:r>
              <a:rPr lang="de-DE" sz="1400" smtClean="0"/>
              <a:t>Jahr.</a:t>
            </a:r>
            <a:endParaRPr lang="de-DE" sz="1400">
              <a:latin typeface="Arial"/>
            </a:endParaRPr>
          </a:p>
        </p:txBody>
      </p:sp>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4"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3" name="Picture 55"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4" name="Picture 56"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57"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0"/>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58" descr="card1"/>
          <p:cNvPicPr>
            <a:picLocks noChangeAspect="1" noChangeArrowheads="1"/>
          </p:cNvPicPr>
          <p:nvPr/>
        </p:nvPicPr>
        <p:blipFill>
          <a:blip r:embed="rId7">
            <a:extLst>
              <a:ext uri="{28A0092B-C50C-407E-A947-70E740481C1C}">
                <a14:useLocalDpi xmlns:a14="http://schemas.microsoft.com/office/drawing/2010/main" val="0"/>
              </a:ext>
            </a:extLst>
          </a:blip>
          <a:srcRect l="78838"/>
          <a:stretch>
            <a:fillRect/>
          </a:stretch>
        </p:blipFill>
        <p:spPr bwMode="auto">
          <a:xfrm>
            <a:off x="0" y="0"/>
            <a:ext cx="1943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 Box 33"/>
          <p:cNvSpPr txBox="1">
            <a:spLocks noChangeArrowheads="1"/>
          </p:cNvSpPr>
          <p:nvPr/>
        </p:nvSpPr>
        <p:spPr bwMode="auto">
          <a:xfrm>
            <a:off x="1079612" y="1448780"/>
            <a:ext cx="7128792" cy="3859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1600" b="1" smtClean="0"/>
              <a:t>2. Geldstrafen 2009/2010 - Strafgerichte</a:t>
            </a:r>
          </a:p>
          <a:p>
            <a:pPr eaLnBrk="1" hangingPunct="1">
              <a:spcBef>
                <a:spcPct val="50000"/>
              </a:spcBef>
            </a:pPr>
            <a:r>
              <a:rPr lang="en-US" sz="1600" b="1" smtClean="0"/>
              <a:t>                       </a:t>
            </a:r>
            <a:r>
              <a:rPr lang="de-DE" sz="1600" smtClean="0"/>
              <a:t>193/195	Verurteilte</a:t>
            </a:r>
          </a:p>
          <a:p>
            <a:pPr marL="1066800" lvl="1" indent="-609600" eaLnBrk="1" hangingPunct="1">
              <a:lnSpc>
                <a:spcPct val="80000"/>
              </a:lnSpc>
              <a:buFontTx/>
              <a:buNone/>
            </a:pPr>
            <a:r>
              <a:rPr lang="de-DE" sz="1600" b="1" smtClean="0"/>
              <a:t>	    </a:t>
            </a:r>
            <a:r>
              <a:rPr lang="de-DE" sz="1600" smtClean="0"/>
              <a:t>162/170	nur Geldstrafe</a:t>
            </a:r>
          </a:p>
          <a:p>
            <a:pPr marL="1066800" lvl="1" indent="-609600" eaLnBrk="1" hangingPunct="1">
              <a:lnSpc>
                <a:spcPct val="80000"/>
              </a:lnSpc>
              <a:buFontTx/>
              <a:buNone/>
            </a:pPr>
            <a:r>
              <a:rPr lang="de-DE" sz="1600" smtClean="0"/>
              <a:t>	        8/14	davon bedingt nachgesehen</a:t>
            </a:r>
          </a:p>
          <a:p>
            <a:pPr marL="1066800" lvl="1" indent="-609600" eaLnBrk="1" hangingPunct="1">
              <a:lnSpc>
                <a:spcPct val="80000"/>
              </a:lnSpc>
              <a:buFontTx/>
              <a:buNone/>
            </a:pPr>
            <a:r>
              <a:rPr lang="de-DE" sz="1600" smtClean="0"/>
              <a:t>	    154/156	un-/teilbedingte Geldstrafe; davon</a:t>
            </a:r>
          </a:p>
          <a:p>
            <a:pPr marL="1066800" lvl="1" indent="-609600" eaLnBrk="1" hangingPunct="1">
              <a:lnSpc>
                <a:spcPct val="80000"/>
              </a:lnSpc>
              <a:buFontTx/>
              <a:buNone/>
            </a:pPr>
            <a:r>
              <a:rPr lang="de-DE" sz="1600" b="1" smtClean="0"/>
              <a:t>	        </a:t>
            </a:r>
            <a:r>
              <a:rPr lang="de-DE" sz="1600" smtClean="0"/>
              <a:t>1/0		bis 1.000 €</a:t>
            </a:r>
          </a:p>
          <a:p>
            <a:pPr marL="1066800" lvl="1" indent="-609600" eaLnBrk="1" hangingPunct="1">
              <a:lnSpc>
                <a:spcPct val="80000"/>
              </a:lnSpc>
              <a:buFontTx/>
              <a:buNone/>
            </a:pPr>
            <a:r>
              <a:rPr lang="de-DE" sz="1600" smtClean="0"/>
              <a:t>	        1/0		1.001 bis 5.000 €</a:t>
            </a:r>
          </a:p>
          <a:p>
            <a:pPr marL="1066800" lvl="1" indent="-609600" eaLnBrk="1" hangingPunct="1">
              <a:lnSpc>
                <a:spcPct val="80000"/>
              </a:lnSpc>
              <a:buFontTx/>
              <a:buNone/>
            </a:pPr>
            <a:r>
              <a:rPr lang="de-DE" sz="1600" smtClean="0"/>
              <a:t>	        0/0		5.001 bis 10.000 €</a:t>
            </a:r>
          </a:p>
          <a:p>
            <a:pPr marL="1066800" lvl="1" indent="-609600" eaLnBrk="1" hangingPunct="1">
              <a:lnSpc>
                <a:spcPct val="80000"/>
              </a:lnSpc>
              <a:buFontTx/>
              <a:buNone/>
            </a:pPr>
            <a:r>
              <a:rPr lang="de-DE" sz="1600" smtClean="0"/>
              <a:t>	        0/0		10.001 bis 25.000 €	</a:t>
            </a:r>
          </a:p>
          <a:p>
            <a:pPr marL="1066800" lvl="1" indent="-609600" eaLnBrk="1" hangingPunct="1">
              <a:lnSpc>
                <a:spcPct val="80000"/>
              </a:lnSpc>
              <a:buFontTx/>
              <a:buNone/>
            </a:pPr>
            <a:r>
              <a:rPr lang="de-DE" sz="1600" smtClean="0"/>
              <a:t>	        1/1		25.001 bis 50.000 €</a:t>
            </a:r>
          </a:p>
          <a:p>
            <a:pPr marL="1066800" lvl="1" indent="-609600" eaLnBrk="1" hangingPunct="1">
              <a:lnSpc>
                <a:spcPct val="80000"/>
              </a:lnSpc>
              <a:buFontTx/>
              <a:buNone/>
            </a:pPr>
            <a:r>
              <a:rPr lang="de-DE" sz="1600" b="1" smtClean="0"/>
              <a:t>	    </a:t>
            </a:r>
            <a:r>
              <a:rPr lang="de-DE" sz="1600" b="1" smtClean="0">
                <a:solidFill>
                  <a:srgbClr val="FF0000"/>
                </a:solidFill>
              </a:rPr>
              <a:t>151/155	oder 98 % bzw 99 % aller un-/teilbedingten 		Geldstrafen &gt; 50.000 € </a:t>
            </a:r>
          </a:p>
          <a:p>
            <a:pPr marL="1066800" lvl="1" indent="-609600" eaLnBrk="1" hangingPunct="1">
              <a:lnSpc>
                <a:spcPct val="80000"/>
              </a:lnSpc>
              <a:buFontTx/>
              <a:buNone/>
            </a:pPr>
            <a:endParaRPr lang="de-DE" sz="1600" b="1" smtClean="0"/>
          </a:p>
          <a:p>
            <a:pPr marL="1066800" lvl="1" indent="-609600" eaLnBrk="1" hangingPunct="1">
              <a:lnSpc>
                <a:spcPct val="80000"/>
              </a:lnSpc>
              <a:buFontTx/>
              <a:buNone/>
            </a:pPr>
            <a:r>
              <a:rPr lang="de-DE" sz="1600" b="1"/>
              <a:t>	</a:t>
            </a:r>
            <a:r>
              <a:rPr lang="de-DE" sz="1600" smtClean="0"/>
              <a:t>30.084/30.237	verurteilte Erwachsene nach dem StGB</a:t>
            </a:r>
          </a:p>
          <a:p>
            <a:pPr marL="1066800" lvl="1" indent="-609600" eaLnBrk="1" hangingPunct="1">
              <a:lnSpc>
                <a:spcPct val="80000"/>
              </a:lnSpc>
              <a:buFontTx/>
              <a:buNone/>
            </a:pPr>
            <a:r>
              <a:rPr lang="de-DE" sz="1600" smtClean="0"/>
              <a:t>	10.454/10.027	Geldstrafe (35/33 %)</a:t>
            </a:r>
          </a:p>
          <a:p>
            <a:pPr marL="1066800" lvl="1" indent="-609600" eaLnBrk="1" hangingPunct="1">
              <a:lnSpc>
                <a:spcPct val="80000"/>
              </a:lnSpc>
              <a:buFontTx/>
              <a:buNone/>
            </a:pPr>
            <a:r>
              <a:rPr lang="de-DE" sz="1600" smtClean="0"/>
              <a:t>	  7.965/7.799	unbedingte Geldstrafe (27/26 %)</a:t>
            </a:r>
          </a:p>
          <a:p>
            <a:pPr marL="1066800" lvl="1" indent="-609600" eaLnBrk="1" hangingPunct="1">
              <a:lnSpc>
                <a:spcPct val="80000"/>
              </a:lnSpc>
              <a:buFontTx/>
              <a:buNone/>
            </a:pPr>
            <a:r>
              <a:rPr lang="de-DE" sz="1600" smtClean="0"/>
              <a:t>	   </a:t>
            </a:r>
            <a:r>
              <a:rPr lang="de-DE" sz="1600" b="1" smtClean="0"/>
              <a:t>  </a:t>
            </a:r>
            <a:r>
              <a:rPr lang="de-DE" sz="1600" b="1" smtClean="0">
                <a:solidFill>
                  <a:srgbClr val="FF0000"/>
                </a:solidFill>
              </a:rPr>
              <a:t>127/112	oder 1,6% bzw 1,4 % aller unbedingten 		Geldstrafen &gt; 50.000 €</a:t>
            </a:r>
          </a:p>
        </p:txBody>
      </p:sp>
      <p:sp>
        <p:nvSpPr>
          <p:cNvPr id="5129"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smtClean="0">
                <a:solidFill>
                  <a:srgbClr val="F2FDF7"/>
                </a:solidFill>
              </a:rPr>
              <a:t>08</a:t>
            </a:r>
            <a:endParaRPr lang="en-US"/>
          </a:p>
        </p:txBody>
      </p:sp>
      <p:sp>
        <p:nvSpPr>
          <p:cNvPr id="10" name="Text Box 108"/>
          <p:cNvSpPr txBox="1">
            <a:spLocks noChangeArrowheads="1"/>
          </p:cNvSpPr>
          <p:nvPr/>
        </p:nvSpPr>
        <p:spPr bwMode="auto">
          <a:xfrm>
            <a:off x="719572" y="166688"/>
            <a:ext cx="3600400"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200" smtClean="0">
                <a:solidFill>
                  <a:srgbClr val="F2FDF7"/>
                </a:solidFill>
              </a:rPr>
              <a:t>1999 - 2011</a:t>
            </a:r>
            <a:endParaRPr lang="en-US" sz="3200">
              <a:solidFill>
                <a:srgbClr val="F2FDF7"/>
              </a:solidFill>
            </a:endParaRPr>
          </a:p>
        </p:txBody>
      </p:sp>
    </p:spTree>
    <p:extLst>
      <p:ext uri="{BB962C8B-B14F-4D97-AF65-F5344CB8AC3E}">
        <p14:creationId xmlns:p14="http://schemas.microsoft.com/office/powerpoint/2010/main" val="4048625049"/>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2990</Words>
  <Application>Microsoft Office PowerPoint</Application>
  <PresentationFormat>Bildschirmpräsentation (4:3)</PresentationFormat>
  <Paragraphs>777</Paragraphs>
  <Slides>30</Slides>
  <Notes>30</Notes>
  <HiddenSlides>0</HiddenSlides>
  <MMClips>0</MMClips>
  <ScaleCrop>false</ScaleCrop>
  <HeadingPairs>
    <vt:vector size="4" baseType="variant">
      <vt:variant>
        <vt:lpstr>Design</vt:lpstr>
      </vt:variant>
      <vt:variant>
        <vt:i4>1</vt:i4>
      </vt:variant>
      <vt:variant>
        <vt:lpstr>Folientitel</vt:lpstr>
      </vt:variant>
      <vt:variant>
        <vt:i4>30</vt:i4>
      </vt:variant>
    </vt:vector>
  </HeadingPairs>
  <TitlesOfParts>
    <vt:vector size="31" baseType="lpstr">
      <vt:lpstr>Default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ZID</cp:lastModifiedBy>
  <cp:revision>411</cp:revision>
  <cp:lastPrinted>2012-03-07T08:47:50Z</cp:lastPrinted>
  <dcterms:modified xsi:type="dcterms:W3CDTF">2012-03-09T12:16:51Z</dcterms:modified>
</cp:coreProperties>
</file>