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67" r:id="rId3"/>
    <p:sldId id="295" r:id="rId4"/>
    <p:sldId id="296" r:id="rId5"/>
    <p:sldId id="297" r:id="rId6"/>
    <p:sldId id="298" r:id="rId7"/>
    <p:sldId id="299" r:id="rId8"/>
    <p:sldId id="300" r:id="rId9"/>
    <p:sldId id="277" r:id="rId10"/>
    <p:sldId id="301" r:id="rId11"/>
    <p:sldId id="302" r:id="rId12"/>
    <p:sldId id="260" r:id="rId13"/>
    <p:sldId id="303" r:id="rId14"/>
    <p:sldId id="304" r:id="rId15"/>
    <p:sldId id="293" r:id="rId16"/>
    <p:sldId id="305" r:id="rId17"/>
    <p:sldId id="306" r:id="rId18"/>
  </p:sldIdLst>
  <p:sldSz cx="9144000" cy="6858000" type="screen4x3"/>
  <p:notesSz cx="6794500" cy="9982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77D"/>
    <a:srgbClr val="D5FBE1"/>
    <a:srgbClr val="FFFF66"/>
    <a:srgbClr val="F2FDF7"/>
    <a:srgbClr val="800040"/>
    <a:srgbClr val="FF0080"/>
    <a:srgbClr val="5D7E9D"/>
    <a:srgbClr val="191919"/>
    <a:srgbClr val="FFFDDD"/>
    <a:srgbClr val="CEC3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48" autoAdjust="0"/>
    <p:restoredTop sz="92980" autoAdjust="0"/>
  </p:normalViewPr>
  <p:slideViewPr>
    <p:cSldViewPr snapToObjects="1">
      <p:cViewPr>
        <p:scale>
          <a:sx n="100" d="100"/>
          <a:sy n="100" d="100"/>
        </p:scale>
        <p:origin x="-1488" y="-282"/>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sz="quarter" idx="1"/>
          </p:nvPr>
        </p:nvSpPr>
        <p:spPr bwMode="auto">
          <a:xfrm>
            <a:off x="3850217"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ChangeArrowheads="1"/>
          </p:cNvSpPr>
          <p:nvPr>
            <p:ph type="ftr" sz="quarter" idx="2"/>
          </p:nvPr>
        </p:nvSpPr>
        <p:spPr bwMode="auto">
          <a:xfrm>
            <a:off x="0" y="948309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defRPr sz="1200"/>
            </a:lvl1pPr>
          </a:lstStyle>
          <a:p>
            <a:pPr>
              <a:defRPr/>
            </a:pPr>
            <a:endParaRPr lang="en-US"/>
          </a:p>
        </p:txBody>
      </p:sp>
      <p:sp>
        <p:nvSpPr>
          <p:cNvPr id="25605" name="Rectangle 5"/>
          <p:cNvSpPr>
            <a:spLocks noGrp="1" noChangeArrowheads="1"/>
          </p:cNvSpPr>
          <p:nvPr>
            <p:ph type="sldNum" sz="quarter" idx="3"/>
          </p:nvPr>
        </p:nvSpPr>
        <p:spPr bwMode="auto">
          <a:xfrm>
            <a:off x="3850217" y="948309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lgn="r">
              <a:defRPr sz="1200"/>
            </a:lvl1pPr>
          </a:lstStyle>
          <a:p>
            <a:pPr>
              <a:defRPr/>
            </a:pPr>
            <a:fld id="{5569AC57-721F-4840-B29E-2070452FFBF2}" type="slidenum">
              <a:rPr lang="en-US"/>
              <a:pPr>
                <a:defRPr/>
              </a:pPr>
              <a:t>‹Nr.›</a:t>
            </a:fld>
            <a:endParaRPr lang="en-US"/>
          </a:p>
        </p:txBody>
      </p:sp>
    </p:spTree>
    <p:extLst>
      <p:ext uri="{BB962C8B-B14F-4D97-AF65-F5344CB8AC3E}">
        <p14:creationId xmlns:p14="http://schemas.microsoft.com/office/powerpoint/2010/main" val="222427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48645"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01700" y="749300"/>
            <a:ext cx="4991100" cy="3743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9450" y="4741545"/>
            <a:ext cx="5435600" cy="449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81357"/>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48645" y="9481357"/>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lgn="r">
              <a:defRPr sz="1200"/>
            </a:lvl1pPr>
          </a:lstStyle>
          <a:p>
            <a:pPr>
              <a:defRPr/>
            </a:pPr>
            <a:fld id="{904524DE-AB6B-4220-AD61-B664D070D6DD}" type="slidenum">
              <a:rPr lang="en-US"/>
              <a:pPr>
                <a:defRPr/>
              </a:pPr>
              <a:t>‹Nr.›</a:t>
            </a:fld>
            <a:endParaRPr lang="en-US"/>
          </a:p>
        </p:txBody>
      </p:sp>
    </p:spTree>
    <p:extLst>
      <p:ext uri="{BB962C8B-B14F-4D97-AF65-F5344CB8AC3E}">
        <p14:creationId xmlns:p14="http://schemas.microsoft.com/office/powerpoint/2010/main" val="56697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26A5A948-A293-40B9-A514-D1DA4AF96AD9}" type="slidenum">
              <a:rPr lang="en-US" smtClean="0"/>
              <a:pPr eaLnBrk="1" hangingPunct="1"/>
              <a:t>1</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10</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11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12</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13</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15</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16</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17</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9</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7525"/>
            <a:ext cx="1841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4095CB1-C58F-4C3E-A86A-F3EC73439A92}" type="slidenum">
              <a:rPr lang="en-US"/>
              <a:pPr>
                <a:defRPr/>
              </a:pPr>
              <a:t>‹Nr.›</a:t>
            </a:fld>
            <a:endParaRPr lang="en-US"/>
          </a:p>
        </p:txBody>
      </p:sp>
    </p:spTree>
    <p:extLst>
      <p:ext uri="{BB962C8B-B14F-4D97-AF65-F5344CB8AC3E}">
        <p14:creationId xmlns:p14="http://schemas.microsoft.com/office/powerpoint/2010/main" val="25973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D4F63-3F8D-4B4B-9C38-5EC540193B1F}" type="slidenum">
              <a:rPr lang="en-US"/>
              <a:pPr>
                <a:defRPr/>
              </a:pPr>
              <a:t>‹Nr.›</a:t>
            </a:fld>
            <a:endParaRPr lang="en-US"/>
          </a:p>
        </p:txBody>
      </p:sp>
    </p:spTree>
    <p:extLst>
      <p:ext uri="{BB962C8B-B14F-4D97-AF65-F5344CB8AC3E}">
        <p14:creationId xmlns:p14="http://schemas.microsoft.com/office/powerpoint/2010/main" val="376093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4492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4492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2F4960-1A9A-464E-9CED-8C1FC98AE7E8}" type="slidenum">
              <a:rPr lang="en-US"/>
              <a:pPr>
                <a:defRPr/>
              </a:pPr>
              <a:t>‹Nr.›</a:t>
            </a:fld>
            <a:endParaRPr lang="en-US"/>
          </a:p>
        </p:txBody>
      </p:sp>
    </p:spTree>
    <p:extLst>
      <p:ext uri="{BB962C8B-B14F-4D97-AF65-F5344CB8AC3E}">
        <p14:creationId xmlns:p14="http://schemas.microsoft.com/office/powerpoint/2010/main" val="220575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Diagrammplatzhalter 2"/>
          <p:cNvSpPr>
            <a:spLocks noGrp="1"/>
          </p:cNvSpPr>
          <p:nvPr>
            <p:ph type="chart" idx="1"/>
          </p:nvPr>
        </p:nvSpPr>
        <p:spPr>
          <a:xfrm>
            <a:off x="457200" y="1066801"/>
            <a:ext cx="8229600" cy="3700463"/>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C7023-01DF-440C-A736-3D4CBBE09505}" type="slidenum">
              <a:rPr lang="en-US"/>
              <a:pPr>
                <a:defRPr/>
              </a:pPr>
              <a:t>‹Nr.›</a:t>
            </a:fld>
            <a:endParaRPr lang="en-US"/>
          </a:p>
        </p:txBody>
      </p:sp>
    </p:spTree>
    <p:extLst>
      <p:ext uri="{BB962C8B-B14F-4D97-AF65-F5344CB8AC3E}">
        <p14:creationId xmlns:p14="http://schemas.microsoft.com/office/powerpoint/2010/main" val="409965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D6D7D2-205D-4F6F-BF64-C106C8FFF2E6}" type="slidenum">
              <a:rPr lang="en-US"/>
              <a:pPr>
                <a:defRPr/>
              </a:pPr>
              <a:t>‹Nr.›</a:t>
            </a:fld>
            <a:endParaRPr lang="en-US"/>
          </a:p>
        </p:txBody>
      </p:sp>
    </p:spTree>
    <p:extLst>
      <p:ext uri="{BB962C8B-B14F-4D97-AF65-F5344CB8AC3E}">
        <p14:creationId xmlns:p14="http://schemas.microsoft.com/office/powerpoint/2010/main" val="420569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5205E4-DCC3-4739-B008-BDBA88F339EE}" type="slidenum">
              <a:rPr lang="en-US"/>
              <a:pPr>
                <a:defRPr/>
              </a:pPr>
              <a:t>‹Nr.›</a:t>
            </a:fld>
            <a:endParaRPr lang="en-US"/>
          </a:p>
        </p:txBody>
      </p:sp>
    </p:spTree>
    <p:extLst>
      <p:ext uri="{BB962C8B-B14F-4D97-AF65-F5344CB8AC3E}">
        <p14:creationId xmlns:p14="http://schemas.microsoft.com/office/powerpoint/2010/main" val="323914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E40D12-E17A-4113-BD19-A0E054D949FB}" type="slidenum">
              <a:rPr lang="en-US"/>
              <a:pPr>
                <a:defRPr/>
              </a:pPr>
              <a:t>‹Nr.›</a:t>
            </a:fld>
            <a:endParaRPr lang="en-US"/>
          </a:p>
        </p:txBody>
      </p:sp>
    </p:spTree>
    <p:extLst>
      <p:ext uri="{BB962C8B-B14F-4D97-AF65-F5344CB8AC3E}">
        <p14:creationId xmlns:p14="http://schemas.microsoft.com/office/powerpoint/2010/main" val="214008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1725B-3612-4F0D-9001-E4464D82A955}" type="slidenum">
              <a:rPr lang="en-US"/>
              <a:pPr>
                <a:defRPr/>
              </a:pPr>
              <a:t>‹Nr.›</a:t>
            </a:fld>
            <a:endParaRPr lang="en-US"/>
          </a:p>
        </p:txBody>
      </p:sp>
    </p:spTree>
    <p:extLst>
      <p:ext uri="{BB962C8B-B14F-4D97-AF65-F5344CB8AC3E}">
        <p14:creationId xmlns:p14="http://schemas.microsoft.com/office/powerpoint/2010/main" val="327887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00A85D-79FA-46D8-BCF5-CF576626D195}" type="slidenum">
              <a:rPr lang="en-US"/>
              <a:pPr>
                <a:defRPr/>
              </a:pPr>
              <a:t>‹Nr.›</a:t>
            </a:fld>
            <a:endParaRPr lang="en-US"/>
          </a:p>
        </p:txBody>
      </p:sp>
    </p:spTree>
    <p:extLst>
      <p:ext uri="{BB962C8B-B14F-4D97-AF65-F5344CB8AC3E}">
        <p14:creationId xmlns:p14="http://schemas.microsoft.com/office/powerpoint/2010/main" val="20232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7B02EE-D26E-4079-8E87-FE1D686AC72D}" type="slidenum">
              <a:rPr lang="en-US"/>
              <a:pPr>
                <a:defRPr/>
              </a:pPr>
              <a:t>‹Nr.›</a:t>
            </a:fld>
            <a:endParaRPr lang="en-US"/>
          </a:p>
        </p:txBody>
      </p:sp>
    </p:spTree>
    <p:extLst>
      <p:ext uri="{BB962C8B-B14F-4D97-AF65-F5344CB8AC3E}">
        <p14:creationId xmlns:p14="http://schemas.microsoft.com/office/powerpoint/2010/main" val="128946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578ADF-5B23-483F-8C01-14B8BC613216}" type="slidenum">
              <a:rPr lang="en-US"/>
              <a:pPr>
                <a:defRPr/>
              </a:pPr>
              <a:t>‹Nr.›</a:t>
            </a:fld>
            <a:endParaRPr lang="en-US"/>
          </a:p>
        </p:txBody>
      </p:sp>
    </p:spTree>
    <p:extLst>
      <p:ext uri="{BB962C8B-B14F-4D97-AF65-F5344CB8AC3E}">
        <p14:creationId xmlns:p14="http://schemas.microsoft.com/office/powerpoint/2010/main" val="78235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6A3B2C-1C8E-428C-B3CC-26C6DEE7714D}" type="slidenum">
              <a:rPr lang="en-US"/>
              <a:pPr>
                <a:defRPr/>
              </a:pPr>
              <a:t>‹Nr.›</a:t>
            </a:fld>
            <a:endParaRPr lang="en-US"/>
          </a:p>
        </p:txBody>
      </p:sp>
    </p:spTree>
    <p:extLst>
      <p:ext uri="{BB962C8B-B14F-4D97-AF65-F5344CB8AC3E}">
        <p14:creationId xmlns:p14="http://schemas.microsoft.com/office/powerpoint/2010/main" val="130723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B0744A-F253-42CB-80FD-1B767E3FF160}" type="slidenum">
              <a:rPr lang="en-US"/>
              <a:pPr>
                <a:defRPr/>
              </a:pPr>
              <a:t>‹Nr.›</a:t>
            </a:fld>
            <a:endParaRPr lang="en-US"/>
          </a:p>
        </p:txBody>
      </p:sp>
    </p:spTree>
    <p:extLst>
      <p:ext uri="{BB962C8B-B14F-4D97-AF65-F5344CB8AC3E}">
        <p14:creationId xmlns:p14="http://schemas.microsoft.com/office/powerpoint/2010/main" val="15572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7B471E-EB15-4E2C-80AF-424B2C0504A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3079"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3080"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03"/>
          <p:cNvSpPr txBox="1">
            <a:spLocks noChangeArrowheads="1"/>
          </p:cNvSpPr>
          <p:nvPr/>
        </p:nvSpPr>
        <p:spPr bwMode="auto">
          <a:xfrm>
            <a:off x="533400" y="1509713"/>
            <a:ext cx="7924800"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4400" smtClean="0">
                <a:solidFill>
                  <a:schemeClr val="tx2"/>
                </a:solidFill>
              </a:rPr>
              <a:t>Bild und Ton</a:t>
            </a:r>
          </a:p>
          <a:p>
            <a:r>
              <a:rPr lang="de-DE" sz="4400" smtClean="0">
                <a:solidFill>
                  <a:schemeClr val="tx2"/>
                </a:solidFill>
              </a:rPr>
              <a:t>im Finanzstrafverfahren</a:t>
            </a:r>
            <a:endParaRPr lang="de-DE" sz="4400" smtClean="0">
              <a:solidFill>
                <a:schemeClr val="tx2"/>
              </a:solidFill>
            </a:endParaRPr>
          </a:p>
          <a:p>
            <a:endParaRPr lang="de-DE" sz="1400" smtClean="0">
              <a:solidFill>
                <a:schemeClr val="tx2"/>
              </a:solidFill>
            </a:endParaRPr>
          </a:p>
          <a:p>
            <a:r>
              <a:rPr lang="de-DE" sz="1400" smtClean="0">
                <a:solidFill>
                  <a:schemeClr val="tx2"/>
                </a:solidFill>
              </a:rPr>
              <a:t>Symposion </a:t>
            </a:r>
            <a:r>
              <a:rPr lang="de-DE" sz="1400" smtClean="0">
                <a:solidFill>
                  <a:schemeClr val="tx2"/>
                </a:solidFill>
              </a:rPr>
              <a:t>Finanzstrafrecht Spital am Pyhrn 2012 </a:t>
            </a:r>
            <a:endParaRPr lang="en-US" sz="1400">
              <a:solidFill>
                <a:schemeClr val="tx2"/>
              </a:solidFill>
            </a:endParaRPr>
          </a:p>
        </p:txBody>
      </p:sp>
      <p:sp>
        <p:nvSpPr>
          <p:cNvPr id="3082"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3083" name="Text Box 110"/>
          <p:cNvSpPr txBox="1">
            <a:spLocks noChangeArrowheads="1"/>
          </p:cNvSpPr>
          <p:nvPr/>
        </p:nvSpPr>
        <p:spPr bwMode="auto">
          <a:xfrm rot="5400000">
            <a:off x="4194969" y="4229894"/>
            <a:ext cx="20955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a:t>Univ.-Prof. Dr. </a:t>
            </a:r>
            <a:r>
              <a:rPr lang="en-US" sz="2200" smtClean="0"/>
              <a:t>Andreas Scheil</a:t>
            </a:r>
            <a:endParaRPr lang="en-US" sz="220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2" y="2003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a:t>Medienerlass BMJ: Bild- und Tonaufnahmen durch Medienmitarbeiter auch außerhalb von Hauptverhandlungen im Gerichtsgebäude erfordern Zustimmung des Präsidenten (totes </a:t>
            </a:r>
            <a:r>
              <a:rPr lang="de-AT" sz="2000"/>
              <a:t>Recht</a:t>
            </a:r>
            <a:r>
              <a:rPr lang="de-AT" sz="2000" smtClean="0"/>
              <a:t>).</a:t>
            </a:r>
          </a:p>
          <a:p>
            <a:endParaRPr lang="de-AT" sz="2000"/>
          </a:p>
          <a:p>
            <a:r>
              <a:rPr lang="de-AT" sz="2000"/>
              <a:t>Bloße Tonaufnahmen durch Verfahrensbeteiligte und auch Journalisten, die nicht im Hörfunk oder sonst in einem Medium verbreitet werden sollen, werden für die Hauptverhandlung vor den Gerichten für zulässig erachtet. </a:t>
            </a:r>
          </a:p>
          <a:p>
            <a:endParaRPr lang="de-AT" sz="2000" smtClean="0"/>
          </a:p>
          <a:p>
            <a:r>
              <a:rPr lang="de-AT" sz="2000" smtClean="0"/>
              <a:t>Gilt </a:t>
            </a:r>
            <a:r>
              <a:rPr lang="de-AT" sz="2000"/>
              <a:t>das auch für die Verhandlung vor dem Spruchsenat, </a:t>
            </a:r>
            <a:r>
              <a:rPr lang="de-AT" sz="2000"/>
              <a:t>wo </a:t>
            </a:r>
            <a:r>
              <a:rPr lang="de-AT" sz="2000" smtClean="0"/>
              <a:t>Tonaufnahmen „</a:t>
            </a:r>
            <a:r>
              <a:rPr lang="de-AT" sz="2000"/>
              <a:t>nur“ für die Abfassung der Niederschrift für zulässig erklärt werden (§ 127 Abs 9 FinStrG)? Normadressat dieser Bestimmung eindeutig der Verhandlungsleiter, nicht Dritte!</a:t>
            </a:r>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09</a:t>
            </a:r>
            <a:endParaRPr lang="en-US"/>
          </a:p>
        </p:txBody>
      </p:sp>
      <p:sp>
        <p:nvSpPr>
          <p:cNvPr id="10" name="Text Box 108"/>
          <p:cNvSpPr txBox="1">
            <a:spLocks noChangeArrowheads="1"/>
          </p:cNvSpPr>
          <p:nvPr/>
        </p:nvSpPr>
        <p:spPr bwMode="auto">
          <a:xfrm>
            <a:off x="714450" y="154348"/>
            <a:ext cx="608979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 Private Bild- und Tonaufnahmen</a:t>
            </a:r>
            <a:endParaRPr lang="en-US" sz="3200">
              <a:solidFill>
                <a:srgbClr val="F2FDF7"/>
              </a:solidFill>
            </a:endParaRPr>
          </a:p>
        </p:txBody>
      </p:sp>
    </p:spTree>
    <p:extLst>
      <p:ext uri="{BB962C8B-B14F-4D97-AF65-F5344CB8AC3E}">
        <p14:creationId xmlns:p14="http://schemas.microsoft.com/office/powerpoint/2010/main" val="3032722395"/>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2" y="2003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a:t>Da sonst keine expliziten Bestimmungen vorhanden, die das Anfertigen von Ton- und Bildaufnahmen durch Private verbieten, ist davon auszugehen, dass sie erlaubt sind</a:t>
            </a:r>
            <a:r>
              <a:rPr lang="de-AT" sz="2000"/>
              <a:t>. </a:t>
            </a:r>
            <a:endParaRPr lang="de-AT" sz="2000" smtClean="0"/>
          </a:p>
          <a:p>
            <a:endParaRPr lang="de-AT" sz="2000"/>
          </a:p>
          <a:p>
            <a:r>
              <a:rPr lang="de-AT" sz="2000" smtClean="0"/>
              <a:t>Nur </a:t>
            </a:r>
            <a:r>
              <a:rPr lang="de-AT" sz="2000"/>
              <a:t>wenn dadurch die Amtshandlungen gestört werden, hat der Verhandlungsleiter im Rahmen der „Sitzungspolizei“ dafür zu sorgen, dass die Störungen unterbleiben.</a:t>
            </a:r>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10</a:t>
            </a:r>
            <a:endParaRPr lang="en-US"/>
          </a:p>
        </p:txBody>
      </p:sp>
      <p:sp>
        <p:nvSpPr>
          <p:cNvPr id="10" name="Text Box 108"/>
          <p:cNvSpPr txBox="1">
            <a:spLocks noChangeArrowheads="1"/>
          </p:cNvSpPr>
          <p:nvPr/>
        </p:nvSpPr>
        <p:spPr bwMode="auto">
          <a:xfrm>
            <a:off x="714450" y="154348"/>
            <a:ext cx="608979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 Private Bild- und Tonaufnahmen</a:t>
            </a:r>
            <a:endParaRPr lang="en-US" sz="3200">
              <a:solidFill>
                <a:srgbClr val="F2FDF7"/>
              </a:solidFill>
            </a:endParaRPr>
          </a:p>
        </p:txBody>
      </p:sp>
    </p:spTree>
    <p:extLst>
      <p:ext uri="{BB962C8B-B14F-4D97-AF65-F5344CB8AC3E}">
        <p14:creationId xmlns:p14="http://schemas.microsoft.com/office/powerpoint/2010/main" val="1076669011"/>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11</a:t>
            </a:r>
            <a:endParaRPr lang="en-US"/>
          </a:p>
        </p:txBody>
      </p:sp>
      <p:sp>
        <p:nvSpPr>
          <p:cNvPr id="9" name="Text Box 46"/>
          <p:cNvSpPr txBox="1">
            <a:spLocks noChangeArrowheads="1"/>
          </p:cNvSpPr>
          <p:nvPr/>
        </p:nvSpPr>
        <p:spPr bwMode="auto">
          <a:xfrm>
            <a:off x="1439652" y="1394706"/>
            <a:ext cx="6926262"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a:t>1. Tonaufnahmen</a:t>
            </a:r>
          </a:p>
          <a:p>
            <a:endParaRPr lang="de-AT" sz="2000" smtClean="0"/>
          </a:p>
          <a:p>
            <a:r>
              <a:rPr lang="de-AT" sz="2000" smtClean="0"/>
              <a:t>Das </a:t>
            </a:r>
            <a:r>
              <a:rPr lang="de-AT" sz="2000"/>
              <a:t>öffentlich gesprochene Wort </a:t>
            </a:r>
            <a:r>
              <a:rPr lang="de-AT" sz="2000"/>
              <a:t>ist </a:t>
            </a:r>
            <a:r>
              <a:rPr lang="de-AT" sz="2000" smtClean="0"/>
              <a:t>rechtlich </a:t>
            </a:r>
            <a:r>
              <a:rPr lang="de-AT" sz="2000"/>
              <a:t>nicht </a:t>
            </a:r>
            <a:r>
              <a:rPr lang="de-AT" sz="2000" smtClean="0"/>
              <a:t>geschützt (sieht man vom Urheberrecht ab).</a:t>
            </a:r>
            <a:endParaRPr lang="de-AT" sz="2000"/>
          </a:p>
          <a:p>
            <a:endParaRPr lang="de-AT" sz="2000" smtClean="0"/>
          </a:p>
          <a:p>
            <a:r>
              <a:rPr lang="de-AT" sz="2000" smtClean="0"/>
              <a:t>Anders </a:t>
            </a:r>
            <a:r>
              <a:rPr lang="de-AT" sz="2000"/>
              <a:t>das nicht öffentlich gesprochene Wort: </a:t>
            </a:r>
          </a:p>
          <a:p>
            <a:endParaRPr lang="de-AT" sz="2000" smtClean="0"/>
          </a:p>
          <a:p>
            <a:r>
              <a:rPr lang="de-AT" sz="2000" smtClean="0"/>
              <a:t>a</a:t>
            </a:r>
            <a:r>
              <a:rPr lang="de-AT" sz="2000"/>
              <a:t>. Benützung eines Tonaufnahmegeräts/Abhörgeräts  zur Aufzeichnung einer nicht für die Kenntnisnahme des Aufzeichnenden bestimmten </a:t>
            </a:r>
            <a:r>
              <a:rPr lang="de-AT" sz="2000"/>
              <a:t>Äußerung </a:t>
            </a:r>
            <a:r>
              <a:rPr lang="de-AT" sz="2000" smtClean="0"/>
              <a:t>(§ </a:t>
            </a:r>
            <a:r>
              <a:rPr lang="de-AT" sz="2000"/>
              <a:t>120 Abs 1 StGB).</a:t>
            </a:r>
          </a:p>
          <a:p>
            <a:endParaRPr lang="de-AT" sz="2000" smtClean="0"/>
          </a:p>
          <a:p>
            <a:r>
              <a:rPr lang="de-AT" sz="2000" smtClean="0"/>
              <a:t>b</a:t>
            </a:r>
            <a:r>
              <a:rPr lang="de-AT" sz="2000"/>
              <a:t>. Zugänglichmachen oder Veröffentlichen einer Tonaufnahme, die ohne Einverständnis des Sprechenden angefertigt worden ist (§ 120 Abs 2 StGB).</a:t>
            </a:r>
          </a:p>
        </p:txBody>
      </p:sp>
      <p:sp>
        <p:nvSpPr>
          <p:cNvPr id="11" name="Text Box 108"/>
          <p:cNvSpPr txBox="1">
            <a:spLocks noChangeArrowheads="1"/>
          </p:cNvSpPr>
          <p:nvPr/>
        </p:nvSpPr>
        <p:spPr bwMode="auto">
          <a:xfrm>
            <a:off x="719572" y="166688"/>
            <a:ext cx="637270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III. Rechte des von Bild- und Tonaufnahmen Betroffenen</a:t>
            </a:r>
            <a:endParaRPr lang="en-US" sz="3200" smtClean="0">
              <a:solidFill>
                <a:srgbClr val="F2FDF7"/>
              </a:solidFill>
            </a:endParaRPr>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12</a:t>
            </a:r>
            <a:endParaRPr lang="en-US"/>
          </a:p>
        </p:txBody>
      </p:sp>
      <p:sp>
        <p:nvSpPr>
          <p:cNvPr id="9" name="Text Box 46"/>
          <p:cNvSpPr txBox="1">
            <a:spLocks noChangeArrowheads="1"/>
          </p:cNvSpPr>
          <p:nvPr/>
        </p:nvSpPr>
        <p:spPr bwMode="auto">
          <a:xfrm>
            <a:off x="1439652" y="1394706"/>
            <a:ext cx="692626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a:t>2. Bildaufnahmen</a:t>
            </a:r>
          </a:p>
          <a:p>
            <a:endParaRPr lang="de-AT" sz="2000" smtClean="0"/>
          </a:p>
          <a:p>
            <a:r>
              <a:rPr lang="de-AT" sz="2000" smtClean="0"/>
              <a:t>Schutz </a:t>
            </a:r>
            <a:r>
              <a:rPr lang="de-AT" sz="2000"/>
              <a:t>des Rechts am eigenen Bild fällt unter Art 8 </a:t>
            </a:r>
            <a:r>
              <a:rPr lang="de-AT" sz="2000"/>
              <a:t>EMRK </a:t>
            </a:r>
            <a:r>
              <a:rPr lang="de-AT" sz="2000" smtClean="0"/>
              <a:t>–Konflikt </a:t>
            </a:r>
            <a:r>
              <a:rPr lang="de-AT" sz="2000"/>
              <a:t>mit Meinungsäußerungsfreiheit des Art 10 </a:t>
            </a:r>
            <a:r>
              <a:rPr lang="de-AT" sz="2000"/>
              <a:t>EMRK </a:t>
            </a:r>
            <a:endParaRPr lang="de-AT" sz="2000" smtClean="0"/>
          </a:p>
          <a:p>
            <a:endParaRPr lang="de-AT" sz="2000"/>
          </a:p>
          <a:p>
            <a:r>
              <a:rPr lang="de-AT" sz="2000"/>
              <a:t>Schutzbereich des Art 8 </a:t>
            </a:r>
            <a:r>
              <a:rPr lang="de-AT" sz="2000"/>
              <a:t>EMRK </a:t>
            </a:r>
            <a:r>
              <a:rPr lang="de-AT" sz="2000" smtClean="0"/>
              <a:t>nicht beschränkt auf </a:t>
            </a:r>
            <a:r>
              <a:rPr lang="de-AT" sz="2000"/>
              <a:t>häuslichen Bereich, sondern betrifft auch Interaktion im </a:t>
            </a:r>
            <a:r>
              <a:rPr lang="de-AT" sz="2000"/>
              <a:t>öffentlichen </a:t>
            </a:r>
            <a:r>
              <a:rPr lang="de-AT" sz="2000" smtClean="0"/>
              <a:t>Raum („reasonable </a:t>
            </a:r>
            <a:r>
              <a:rPr lang="de-AT" sz="2000"/>
              <a:t>expectation of privacy“).</a:t>
            </a:r>
          </a:p>
          <a:p>
            <a:endParaRPr lang="de-AT" sz="2000" smtClean="0"/>
          </a:p>
          <a:p>
            <a:r>
              <a:rPr lang="de-AT" sz="2000" smtClean="0"/>
              <a:t>Art </a:t>
            </a:r>
            <a:r>
              <a:rPr lang="de-AT" sz="2000"/>
              <a:t>10 EMRK geht vor, wenn Foto, </a:t>
            </a:r>
            <a:r>
              <a:rPr lang="de-AT" sz="2000"/>
              <a:t>Film </a:t>
            </a:r>
            <a:r>
              <a:rPr lang="de-AT" sz="2000" smtClean="0"/>
              <a:t>ein Beitrag zur </a:t>
            </a:r>
            <a:r>
              <a:rPr lang="de-AT" sz="2000"/>
              <a:t>Debatte von allg. Interesse</a:t>
            </a:r>
            <a:r>
              <a:rPr lang="de-AT" sz="2000"/>
              <a:t>; </a:t>
            </a:r>
            <a:r>
              <a:rPr lang="de-AT" sz="2000" smtClean="0"/>
              <a:t>wenn Rolle </a:t>
            </a:r>
            <a:r>
              <a:rPr lang="de-AT" sz="2000"/>
              <a:t>oder Funktion der betroffenen Person und Art ihrer Tätigkeit Gegenstand des Berichts von öffentlichem </a:t>
            </a:r>
            <a:r>
              <a:rPr lang="de-AT" sz="2000"/>
              <a:t>Interesse </a:t>
            </a:r>
            <a:r>
              <a:rPr lang="de-AT" sz="2000" smtClean="0"/>
              <a:t>(</a:t>
            </a:r>
            <a:r>
              <a:rPr lang="de-AT" sz="2000"/>
              <a:t>public figures); Art und Weise der Informationsbeschaffung und Wahrheitsgehalt spielt auch eine Rolle (journalistische Sorgfalt iS des § 29 </a:t>
            </a:r>
            <a:r>
              <a:rPr lang="de-AT" sz="2000"/>
              <a:t>MedienG</a:t>
            </a:r>
            <a:r>
              <a:rPr lang="de-AT" sz="2000" smtClean="0"/>
              <a:t>).</a:t>
            </a:r>
            <a:endParaRPr lang="de-AT" sz="2000"/>
          </a:p>
        </p:txBody>
      </p:sp>
      <p:sp>
        <p:nvSpPr>
          <p:cNvPr id="11" name="Text Box 108"/>
          <p:cNvSpPr txBox="1">
            <a:spLocks noChangeArrowheads="1"/>
          </p:cNvSpPr>
          <p:nvPr/>
        </p:nvSpPr>
        <p:spPr bwMode="auto">
          <a:xfrm>
            <a:off x="719572" y="166688"/>
            <a:ext cx="637270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III. Rechte des von Bild- und Tonaufnahmen Betroffenen</a:t>
            </a:r>
            <a:endParaRPr lang="en-US" sz="3200" smtClean="0">
              <a:solidFill>
                <a:srgbClr val="F2FDF7"/>
              </a:solidFill>
            </a:endParaRPr>
          </a:p>
        </p:txBody>
      </p:sp>
    </p:spTree>
    <p:extLst>
      <p:ext uri="{BB962C8B-B14F-4D97-AF65-F5344CB8AC3E}">
        <p14:creationId xmlns:p14="http://schemas.microsoft.com/office/powerpoint/2010/main" val="1200908866"/>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525"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13</a:t>
            </a:r>
            <a:endParaRPr lang="en-US"/>
          </a:p>
        </p:txBody>
      </p:sp>
      <p:sp>
        <p:nvSpPr>
          <p:cNvPr id="9" name="Text Box 46"/>
          <p:cNvSpPr txBox="1">
            <a:spLocks noChangeArrowheads="1"/>
          </p:cNvSpPr>
          <p:nvPr/>
        </p:nvSpPr>
        <p:spPr bwMode="auto">
          <a:xfrm>
            <a:off x="1439652" y="1394706"/>
            <a:ext cx="6926262"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smtClean="0"/>
              <a:t>Bildschutz </a:t>
            </a:r>
            <a:r>
              <a:rPr lang="de-AT" sz="2000"/>
              <a:t>nur zivilrechtlich: Schadenersatz nach § 1330 ABGB, Entschädigung nach § 7a MedienG und Unterlassungs- und Entschädigungsansprüche nach § 78 </a:t>
            </a:r>
            <a:r>
              <a:rPr lang="de-AT" sz="2000"/>
              <a:t>UrhG</a:t>
            </a:r>
            <a:r>
              <a:rPr lang="de-AT" sz="2000" smtClean="0"/>
              <a:t>.</a:t>
            </a:r>
          </a:p>
          <a:p>
            <a:endParaRPr lang="de-AT" sz="2000"/>
          </a:p>
          <a:p>
            <a:r>
              <a:rPr lang="de-AT" sz="2000" smtClean="0"/>
              <a:t>OGH </a:t>
            </a:r>
            <a:r>
              <a:rPr lang="de-AT" sz="2000"/>
              <a:t>4 </a:t>
            </a:r>
            <a:r>
              <a:rPr lang="de-AT" sz="2000"/>
              <a:t>Ob </a:t>
            </a:r>
            <a:r>
              <a:rPr lang="de-AT" sz="2000" smtClean="0"/>
              <a:t>172/00y: Kurier publiziert Foto eines Wirtschaftspolizisten </a:t>
            </a:r>
          </a:p>
          <a:p>
            <a:endParaRPr lang="de-AT" sz="2000" smtClean="0"/>
          </a:p>
          <a:p>
            <a:r>
              <a:rPr lang="de-AT" sz="2000" smtClean="0"/>
              <a:t>nur Unterlassungsanspruch nach</a:t>
            </a:r>
          </a:p>
          <a:p>
            <a:r>
              <a:rPr lang="de-AT" sz="2000" smtClean="0"/>
              <a:t>§ 78 UrhG hinsichtlich dieses einen Fotos </a:t>
            </a:r>
          </a:p>
          <a:p>
            <a:endParaRPr lang="de-AT" sz="2000"/>
          </a:p>
          <a:p>
            <a:r>
              <a:rPr lang="de-AT" sz="2000" smtClean="0"/>
              <a:t>kein Ersatz des immaterillen Schadens nach § 87 Abs 2 UrhG</a:t>
            </a:r>
          </a:p>
        </p:txBody>
      </p:sp>
      <p:sp>
        <p:nvSpPr>
          <p:cNvPr id="11" name="Text Box 108"/>
          <p:cNvSpPr txBox="1">
            <a:spLocks noChangeArrowheads="1"/>
          </p:cNvSpPr>
          <p:nvPr/>
        </p:nvSpPr>
        <p:spPr bwMode="auto">
          <a:xfrm>
            <a:off x="719572" y="166688"/>
            <a:ext cx="637270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III. Rechte des von Bild- und Tonaufnahmen Betroffenen</a:t>
            </a:r>
            <a:endParaRPr lang="en-US" sz="3200" smtClean="0">
              <a:solidFill>
                <a:srgbClr val="F2FDF7"/>
              </a:solidFill>
            </a:endParaRPr>
          </a:p>
        </p:txBody>
      </p:sp>
    </p:spTree>
    <p:extLst>
      <p:ext uri="{BB962C8B-B14F-4D97-AF65-F5344CB8AC3E}">
        <p14:creationId xmlns:p14="http://schemas.microsoft.com/office/powerpoint/2010/main" val="1326958034"/>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14</a:t>
            </a:r>
            <a:endParaRPr lang="en-US">
              <a:solidFill>
                <a:schemeClr val="bg1">
                  <a:lumMod val="10000"/>
                </a:schemeClr>
              </a:solidFill>
            </a:endParaRPr>
          </a:p>
        </p:txBody>
      </p:sp>
      <p:sp>
        <p:nvSpPr>
          <p:cNvPr id="9" name="Text Box 108"/>
          <p:cNvSpPr txBox="1">
            <a:spLocks noChangeArrowheads="1"/>
          </p:cNvSpPr>
          <p:nvPr/>
        </p:nvSpPr>
        <p:spPr bwMode="auto">
          <a:xfrm>
            <a:off x="719572" y="166688"/>
            <a:ext cx="60846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chemeClr val="bg1">
                    <a:lumMod val="10000"/>
                  </a:schemeClr>
                </a:solidFill>
              </a:rPr>
              <a:t>IV. Die Sicht des BMI</a:t>
            </a:r>
            <a:endParaRPr lang="en-US" sz="3200" smtClean="0">
              <a:solidFill>
                <a:schemeClr val="bg1">
                  <a:lumMod val="10000"/>
                </a:schemeClr>
              </a:solidFill>
            </a:endParaRPr>
          </a:p>
        </p:txBody>
      </p:sp>
      <p:sp>
        <p:nvSpPr>
          <p:cNvPr id="4" name="Rechteck 3"/>
          <p:cNvSpPr/>
          <p:nvPr/>
        </p:nvSpPr>
        <p:spPr>
          <a:xfrm>
            <a:off x="1259632" y="1492327"/>
            <a:ext cx="7344816" cy="2862322"/>
          </a:xfrm>
          <a:prstGeom prst="rect">
            <a:avLst/>
          </a:prstGeom>
        </p:spPr>
        <p:txBody>
          <a:bodyPr wrap="square">
            <a:spAutoFit/>
          </a:bodyPr>
          <a:lstStyle/>
          <a:p>
            <a:r>
              <a:rPr lang="de-AT" sz="2000" b="1"/>
              <a:t>Medienerlass des BMI</a:t>
            </a:r>
            <a:r>
              <a:rPr lang="de-AT" sz="2000"/>
              <a:t>: Leiter der Amtshandlung entscheidet, Sicherheit der Medienmitarbeiter, der Beamten und Erfolg der Amtshandlung sind die Kriterien</a:t>
            </a:r>
            <a:r>
              <a:rPr lang="de-AT" sz="2000"/>
              <a:t>. </a:t>
            </a:r>
            <a:endParaRPr lang="de-AT" sz="2000" smtClean="0"/>
          </a:p>
          <a:p>
            <a:endParaRPr lang="de-AT" sz="2000"/>
          </a:p>
          <a:p>
            <a:r>
              <a:rPr lang="de-AT" sz="2000" b="1" smtClean="0"/>
              <a:t>Dienstanweisung </a:t>
            </a:r>
            <a:r>
              <a:rPr lang="de-AT" sz="2000" b="1"/>
              <a:t>„Medien- und Öffentlichkeitsarbeit“ der Bundespolizeidirektion Wien</a:t>
            </a:r>
            <a:r>
              <a:rPr lang="de-AT" sz="2000"/>
              <a:t>: Bei Amtshandlungen ist „unbedingt auf einen ausreichenden Abstand zur Amtshandlung zu dringen, der die Persönlichkeitsrechte der/des Betroffenen und die Beachtung der Amtsverschwiegenheit gewährleistet“.</a:t>
            </a:r>
          </a:p>
        </p:txBody>
      </p:sp>
    </p:spTree>
    <p:extLst>
      <p:ext uri="{BB962C8B-B14F-4D97-AF65-F5344CB8AC3E}">
        <p14:creationId xmlns:p14="http://schemas.microsoft.com/office/powerpoint/2010/main" val="15343781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15</a:t>
            </a:r>
            <a:endParaRPr lang="en-US">
              <a:solidFill>
                <a:schemeClr val="bg1">
                  <a:lumMod val="10000"/>
                </a:schemeClr>
              </a:solidFill>
            </a:endParaRPr>
          </a:p>
        </p:txBody>
      </p:sp>
      <p:sp>
        <p:nvSpPr>
          <p:cNvPr id="9" name="Text Box 108"/>
          <p:cNvSpPr txBox="1">
            <a:spLocks noChangeArrowheads="1"/>
          </p:cNvSpPr>
          <p:nvPr/>
        </p:nvSpPr>
        <p:spPr bwMode="auto">
          <a:xfrm>
            <a:off x="719572" y="166688"/>
            <a:ext cx="60846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chemeClr val="bg1">
                    <a:lumMod val="10000"/>
                  </a:schemeClr>
                </a:solidFill>
              </a:rPr>
              <a:t>IV. Die Sicht des BMI</a:t>
            </a:r>
            <a:endParaRPr lang="en-US" sz="3200" smtClean="0">
              <a:solidFill>
                <a:schemeClr val="bg1">
                  <a:lumMod val="10000"/>
                </a:schemeClr>
              </a:solidFill>
            </a:endParaRPr>
          </a:p>
        </p:txBody>
      </p:sp>
      <p:sp>
        <p:nvSpPr>
          <p:cNvPr id="4" name="Rechteck 3"/>
          <p:cNvSpPr/>
          <p:nvPr/>
        </p:nvSpPr>
        <p:spPr>
          <a:xfrm>
            <a:off x="1259632" y="1492327"/>
            <a:ext cx="7344816" cy="5016758"/>
          </a:xfrm>
          <a:prstGeom prst="rect">
            <a:avLst/>
          </a:prstGeom>
        </p:spPr>
        <p:txBody>
          <a:bodyPr wrap="square">
            <a:spAutoFit/>
          </a:bodyPr>
          <a:lstStyle/>
          <a:p>
            <a:r>
              <a:rPr lang="de-AT" sz="2000" b="1"/>
              <a:t>Anfrage </a:t>
            </a:r>
            <a:r>
              <a:rPr lang="de-AT" sz="2000" b="1" smtClean="0"/>
              <a:t>Korun (</a:t>
            </a:r>
            <a:r>
              <a:rPr lang="de-AT" sz="2000" b="1"/>
              <a:t>8216/J XXIV. GP) vom 4.4.2011</a:t>
            </a:r>
            <a:r>
              <a:rPr lang="de-AT" sz="2000" b="1"/>
              <a:t>, </a:t>
            </a:r>
            <a:r>
              <a:rPr lang="de-AT" sz="2000" b="1" smtClean="0"/>
              <a:t>Anfragebeantwortung vom 27</a:t>
            </a:r>
            <a:r>
              <a:rPr lang="de-AT" sz="2000" b="1"/>
              <a:t>. 5 </a:t>
            </a:r>
            <a:r>
              <a:rPr lang="de-AT" sz="2000" b="1"/>
              <a:t>2011 </a:t>
            </a:r>
            <a:r>
              <a:rPr lang="de-AT" sz="2000" b="1" smtClean="0"/>
              <a:t>(</a:t>
            </a:r>
            <a:r>
              <a:rPr lang="de-AT" sz="2000" b="1"/>
              <a:t>8129/AB XXIV. </a:t>
            </a:r>
            <a:r>
              <a:rPr lang="de-AT" sz="2000" b="1"/>
              <a:t>GP</a:t>
            </a:r>
            <a:r>
              <a:rPr lang="de-AT" sz="2000" b="1" smtClean="0"/>
              <a:t>):</a:t>
            </a:r>
          </a:p>
          <a:p>
            <a:endParaRPr lang="de-AT" sz="2000" smtClean="0"/>
          </a:p>
          <a:p>
            <a:r>
              <a:rPr lang="de-AT" sz="2000" smtClean="0"/>
              <a:t>Frage  </a:t>
            </a:r>
            <a:r>
              <a:rPr lang="de-AT" sz="2000"/>
              <a:t>4: „Ist es grundsätzlich zulässig, von Einsätzen der Polizei Foto- oder Filmaufnahmen herzustellen, sofern dadurch der Einsatz nicht behindert </a:t>
            </a:r>
            <a:r>
              <a:rPr lang="de-AT" sz="2000"/>
              <a:t>wird</a:t>
            </a:r>
            <a:r>
              <a:rPr lang="de-AT" sz="2000" smtClean="0"/>
              <a:t>?“ </a:t>
            </a:r>
          </a:p>
          <a:p>
            <a:endParaRPr lang="de-AT" sz="2000"/>
          </a:p>
          <a:p>
            <a:r>
              <a:rPr lang="de-AT" sz="2000" smtClean="0"/>
              <a:t>Antwort</a:t>
            </a:r>
            <a:r>
              <a:rPr lang="de-AT" sz="2000"/>
              <a:t>: „Ja“</a:t>
            </a:r>
          </a:p>
          <a:p>
            <a:endParaRPr lang="de-AT" sz="2000" smtClean="0"/>
          </a:p>
          <a:p>
            <a:r>
              <a:rPr lang="de-AT" sz="2000" smtClean="0"/>
              <a:t>Frage </a:t>
            </a:r>
            <a:r>
              <a:rPr lang="de-AT" sz="2000"/>
              <a:t>7: „Besteht hinsichtlich der Anfertigung von Foto- oder Filmaufnahmen von Einsätzen der Polizei ein rechtlicher Unterschied zwischen der Anfertigung dieser Aufnahmen durch Angehörige der Presse und der Anfertigung durch </a:t>
            </a:r>
            <a:r>
              <a:rPr lang="de-AT" sz="2000"/>
              <a:t>Privatpersonen</a:t>
            </a:r>
            <a:r>
              <a:rPr lang="de-AT" sz="2000" smtClean="0"/>
              <a:t>?“ </a:t>
            </a:r>
          </a:p>
          <a:p>
            <a:endParaRPr lang="de-AT" sz="2000"/>
          </a:p>
          <a:p>
            <a:r>
              <a:rPr lang="de-AT" sz="2000" smtClean="0"/>
              <a:t>Antwort</a:t>
            </a:r>
            <a:r>
              <a:rPr lang="de-AT" sz="2000"/>
              <a:t>: „</a:t>
            </a:r>
            <a:r>
              <a:rPr lang="de-AT" sz="2000"/>
              <a:t>Nein</a:t>
            </a:r>
            <a:r>
              <a:rPr lang="de-AT" sz="2000" smtClean="0"/>
              <a:t>“.</a:t>
            </a:r>
            <a:endParaRPr lang="de-AT" sz="2000"/>
          </a:p>
        </p:txBody>
      </p:sp>
    </p:spTree>
    <p:extLst>
      <p:ext uri="{BB962C8B-B14F-4D97-AF65-F5344CB8AC3E}">
        <p14:creationId xmlns:p14="http://schemas.microsoft.com/office/powerpoint/2010/main" val="36373691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16</a:t>
            </a:r>
            <a:endParaRPr lang="en-US">
              <a:solidFill>
                <a:schemeClr val="bg1">
                  <a:lumMod val="10000"/>
                </a:schemeClr>
              </a:solidFill>
            </a:endParaRPr>
          </a:p>
        </p:txBody>
      </p:sp>
      <p:sp>
        <p:nvSpPr>
          <p:cNvPr id="4" name="Rechteck 3"/>
          <p:cNvSpPr/>
          <p:nvPr/>
        </p:nvSpPr>
        <p:spPr>
          <a:xfrm>
            <a:off x="1259632" y="1492327"/>
            <a:ext cx="7344816" cy="1323439"/>
          </a:xfrm>
          <a:prstGeom prst="rect">
            <a:avLst/>
          </a:prstGeom>
        </p:spPr>
        <p:txBody>
          <a:bodyPr wrap="square">
            <a:spAutoFit/>
          </a:bodyPr>
          <a:lstStyle/>
          <a:p>
            <a:pPr algn="ctr"/>
            <a:r>
              <a:rPr lang="de-AT" sz="2000" smtClean="0"/>
              <a:t>Die </a:t>
            </a:r>
            <a:r>
              <a:rPr lang="de-AT" sz="2000"/>
              <a:t>Anschaffung </a:t>
            </a:r>
            <a:r>
              <a:rPr lang="de-AT" sz="2000"/>
              <a:t>von </a:t>
            </a:r>
            <a:r>
              <a:rPr lang="de-AT" sz="2000" smtClean="0"/>
              <a:t>Gesichtsmasken wird empfohlen.</a:t>
            </a:r>
          </a:p>
          <a:p>
            <a:endParaRPr lang="de-DE" sz="2000" smtClean="0"/>
          </a:p>
          <a:p>
            <a:endParaRPr lang="de-DE" sz="2000"/>
          </a:p>
          <a:p>
            <a:endParaRPr lang="de-AT" sz="2000"/>
          </a:p>
        </p:txBody>
      </p:sp>
      <p:pic>
        <p:nvPicPr>
          <p:cNvPr id="2" name="Grafik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475656" y="1952836"/>
            <a:ext cx="6804756" cy="4297556"/>
          </a:xfrm>
          <a:prstGeom prst="rect">
            <a:avLst/>
          </a:prstGeom>
        </p:spPr>
      </p:pic>
    </p:spTree>
    <p:extLst>
      <p:ext uri="{BB962C8B-B14F-4D97-AF65-F5344CB8AC3E}">
        <p14:creationId xmlns:p14="http://schemas.microsoft.com/office/powerpoint/2010/main" val="3050813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01</a:t>
            </a:r>
          </a:p>
        </p:txBody>
      </p:sp>
      <p:sp>
        <p:nvSpPr>
          <p:cNvPr id="17" name="Text Box 42"/>
          <p:cNvSpPr txBox="1">
            <a:spLocks noChangeArrowheads="1"/>
          </p:cNvSpPr>
          <p:nvPr/>
        </p:nvSpPr>
        <p:spPr bwMode="auto">
          <a:xfrm>
            <a:off x="513073" y="1227931"/>
            <a:ext cx="725932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2000" smtClean="0"/>
          </a:p>
          <a:p>
            <a:r>
              <a:rPr lang="de-AT" sz="2000" smtClean="0"/>
              <a:t>Art </a:t>
            </a:r>
            <a:r>
              <a:rPr lang="de-AT" sz="2000"/>
              <a:t>8 EMRK: Recht auf Achtung des Privat- und Familienlebens – umfasst „Zone“ der Interaktion einer Person mit anderen auch im öffentlichen </a:t>
            </a:r>
            <a:r>
              <a:rPr lang="de-AT" sz="2000"/>
              <a:t>Raum </a:t>
            </a:r>
            <a:endParaRPr lang="de-AT" sz="2000" smtClean="0"/>
          </a:p>
          <a:p>
            <a:endParaRPr lang="de-AT" sz="2000" smtClean="0"/>
          </a:p>
          <a:p>
            <a:r>
              <a:rPr lang="de-AT" sz="2000" smtClean="0"/>
              <a:t>Eingriffe </a:t>
            </a:r>
            <a:r>
              <a:rPr lang="de-AT" sz="2000"/>
              <a:t>öffentlicher Behörden müssen gesetzlich vorgesehen und in demokratischer </a:t>
            </a:r>
            <a:r>
              <a:rPr lang="de-AT" sz="2000"/>
              <a:t>Gesellschaft </a:t>
            </a:r>
            <a:r>
              <a:rPr lang="de-AT" sz="2000" smtClean="0"/>
              <a:t>zur </a:t>
            </a:r>
            <a:r>
              <a:rPr lang="de-AT" sz="2000"/>
              <a:t>Verteidigung der Ordnung (Strafrechtspflege) notwendig sein</a:t>
            </a:r>
          </a:p>
        </p:txBody>
      </p:sp>
    </p:spTree>
    <p:extLst>
      <p:ext uri="{BB962C8B-B14F-4D97-AF65-F5344CB8AC3E}">
        <p14:creationId xmlns:p14="http://schemas.microsoft.com/office/powerpoint/2010/main" val="747929117"/>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02</a:t>
            </a:r>
            <a:endParaRPr lang="en-US" sz="6000" smtClean="0">
              <a:solidFill>
                <a:srgbClr val="F2FDF7"/>
              </a:solidFill>
            </a:endParaRPr>
          </a:p>
        </p:txBody>
      </p:sp>
      <p:sp>
        <p:nvSpPr>
          <p:cNvPr id="17" name="Text Box 42"/>
          <p:cNvSpPr txBox="1">
            <a:spLocks noChangeArrowheads="1"/>
          </p:cNvSpPr>
          <p:nvPr/>
        </p:nvSpPr>
        <p:spPr bwMode="auto">
          <a:xfrm>
            <a:off x="513073" y="1227931"/>
            <a:ext cx="7259327"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smtClean="0"/>
              <a:t>1</a:t>
            </a:r>
            <a:r>
              <a:rPr lang="de-AT" sz="2000" b="1"/>
              <a:t>. Gerichtliches Finanzstrafverfahren</a:t>
            </a:r>
            <a:endParaRPr lang="de-AT" sz="2000"/>
          </a:p>
          <a:p>
            <a:endParaRPr lang="de-AT" sz="2000" b="1" smtClean="0"/>
          </a:p>
          <a:p>
            <a:pPr marL="457200" indent="-457200">
              <a:buAutoNum type="alphaUcPeriod"/>
            </a:pPr>
            <a:r>
              <a:rPr lang="de-AT" sz="2000" b="1" smtClean="0"/>
              <a:t>Beweismittel</a:t>
            </a:r>
          </a:p>
          <a:p>
            <a:endParaRPr lang="de-AT" sz="2000"/>
          </a:p>
          <a:p>
            <a:r>
              <a:rPr lang="de-AT" sz="2000" smtClean="0"/>
              <a:t>a. </a:t>
            </a:r>
            <a:r>
              <a:rPr lang="de-AT" sz="2000" b="1" smtClean="0"/>
              <a:t>Augenschein </a:t>
            </a:r>
            <a:r>
              <a:rPr lang="de-AT" sz="2000"/>
              <a:t>( § 149 Abs 1 Z 1 StPO) [und Tatrekonstruktion §§ 149 Abs 1 Z 2, 150 </a:t>
            </a:r>
            <a:r>
              <a:rPr lang="de-AT" sz="2000"/>
              <a:t>StPO</a:t>
            </a:r>
            <a:r>
              <a:rPr lang="de-AT" sz="2000" smtClean="0"/>
              <a:t>)] </a:t>
            </a:r>
          </a:p>
          <a:p>
            <a:r>
              <a:rPr lang="de-AT" sz="2000" smtClean="0"/>
              <a:t>b</a:t>
            </a:r>
            <a:r>
              <a:rPr lang="de-AT" sz="2000"/>
              <a:t>. </a:t>
            </a:r>
            <a:r>
              <a:rPr lang="de-AT" sz="2000" b="1"/>
              <a:t>kontradiktorische Vernehmung </a:t>
            </a:r>
            <a:r>
              <a:rPr lang="de-AT" sz="2000"/>
              <a:t>des Beschuldigten und </a:t>
            </a:r>
            <a:r>
              <a:rPr lang="de-AT" sz="2000"/>
              <a:t>Zeugen </a:t>
            </a:r>
            <a:r>
              <a:rPr lang="de-AT" sz="2000" smtClean="0"/>
              <a:t>(§ </a:t>
            </a:r>
            <a:r>
              <a:rPr lang="de-AT" sz="2000"/>
              <a:t>165 </a:t>
            </a:r>
            <a:r>
              <a:rPr lang="de-AT" sz="2000" smtClean="0"/>
              <a:t>StPO)</a:t>
            </a:r>
          </a:p>
          <a:p>
            <a:r>
              <a:rPr lang="de-AT" sz="2000" smtClean="0"/>
              <a:t>c</a:t>
            </a:r>
            <a:r>
              <a:rPr lang="de-AT" sz="2000"/>
              <a:t>. Vernehmung </a:t>
            </a:r>
            <a:r>
              <a:rPr lang="de-AT" sz="2000"/>
              <a:t>des </a:t>
            </a:r>
            <a:r>
              <a:rPr lang="de-AT" sz="2000" smtClean="0"/>
              <a:t>Beschuldigten, Zeugen </a:t>
            </a:r>
            <a:r>
              <a:rPr lang="de-AT" sz="2000" b="1"/>
              <a:t>über Sprengelgrenzen </a:t>
            </a:r>
            <a:r>
              <a:rPr lang="de-AT" sz="2000"/>
              <a:t>der </a:t>
            </a:r>
            <a:r>
              <a:rPr lang="de-AT" sz="2000" smtClean="0"/>
              <a:t>StA/des </a:t>
            </a:r>
            <a:r>
              <a:rPr lang="de-AT" sz="2000"/>
              <a:t>Gerichts (§ 153 Abs 4 StPO</a:t>
            </a:r>
            <a:r>
              <a:rPr lang="de-AT" sz="2000"/>
              <a:t>) </a:t>
            </a:r>
            <a:endParaRPr lang="de-AT" sz="2000" smtClean="0"/>
          </a:p>
          <a:p>
            <a:r>
              <a:rPr lang="de-AT" sz="2000" smtClean="0"/>
              <a:t>d</a:t>
            </a:r>
            <a:r>
              <a:rPr lang="de-AT" sz="2000"/>
              <a:t>. Vernehmung des Zeugen </a:t>
            </a:r>
            <a:r>
              <a:rPr lang="de-AT" sz="2000"/>
              <a:t>in </a:t>
            </a:r>
            <a:r>
              <a:rPr lang="de-AT" sz="2000" smtClean="0"/>
              <a:t>Hauptverhandlung unter </a:t>
            </a:r>
            <a:r>
              <a:rPr lang="de-AT" sz="2000"/>
              <a:t>Verwendung </a:t>
            </a:r>
            <a:r>
              <a:rPr lang="de-AT" sz="2000" smtClean="0"/>
              <a:t>techn. Einrichtungen </a:t>
            </a:r>
            <a:r>
              <a:rPr lang="de-AT" sz="2000"/>
              <a:t>zur Wort- und Bildübertragung, wenn </a:t>
            </a:r>
            <a:r>
              <a:rPr lang="de-AT" sz="2000"/>
              <a:t>Zeuge </a:t>
            </a:r>
            <a:r>
              <a:rPr lang="de-AT" sz="2000" smtClean="0"/>
              <a:t>wegen </a:t>
            </a:r>
            <a:r>
              <a:rPr lang="de-AT" sz="2000"/>
              <a:t>Alter, Krankheit usw nicht erscheinen kann; oder mit Einverständnis des Anklägers und Verteidigers im Falle des § 153 Abs 4 StPO (§ 247a StPO)</a:t>
            </a:r>
          </a:p>
        </p:txBody>
      </p:sp>
    </p:spTree>
    <p:extLst>
      <p:ext uri="{BB962C8B-B14F-4D97-AF65-F5344CB8AC3E}">
        <p14:creationId xmlns:p14="http://schemas.microsoft.com/office/powerpoint/2010/main" val="1769505805"/>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03</a:t>
            </a:r>
            <a:endParaRPr lang="en-US" sz="6000" smtClean="0">
              <a:solidFill>
                <a:srgbClr val="F2FDF7"/>
              </a:solidFill>
            </a:endParaRPr>
          </a:p>
        </p:txBody>
      </p:sp>
      <p:sp>
        <p:nvSpPr>
          <p:cNvPr id="17" name="Text Box 42"/>
          <p:cNvSpPr txBox="1">
            <a:spLocks noChangeArrowheads="1"/>
          </p:cNvSpPr>
          <p:nvPr/>
        </p:nvSpPr>
        <p:spPr bwMode="auto">
          <a:xfrm>
            <a:off x="513073" y="1160748"/>
            <a:ext cx="7259327"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a:t>B</a:t>
            </a:r>
            <a:r>
              <a:rPr lang="de-AT" sz="2000" b="1"/>
              <a:t>. </a:t>
            </a:r>
            <a:r>
              <a:rPr lang="de-AT" sz="2000" b="1" smtClean="0"/>
              <a:t>Zwangsmaßnahmen</a:t>
            </a:r>
          </a:p>
          <a:p>
            <a:endParaRPr lang="de-AT" sz="2000" b="1" smtClean="0"/>
          </a:p>
          <a:p>
            <a:r>
              <a:rPr lang="de-AT" sz="2000" smtClean="0"/>
              <a:t>a</a:t>
            </a:r>
            <a:r>
              <a:rPr lang="de-AT" sz="2000"/>
              <a:t>. </a:t>
            </a:r>
            <a:r>
              <a:rPr lang="de-AT" sz="2000" b="1"/>
              <a:t>Identitätsfeststellung</a:t>
            </a:r>
            <a:r>
              <a:rPr lang="de-AT" sz="2000"/>
              <a:t>, falls nötig auch Foto der Person und Aufnahme der Stimme  (§ 118 Abs 2 StPO)</a:t>
            </a:r>
          </a:p>
          <a:p>
            <a:endParaRPr lang="de-AT" sz="2000" smtClean="0"/>
          </a:p>
          <a:p>
            <a:r>
              <a:rPr lang="de-AT" sz="2000" smtClean="0"/>
              <a:t>b</a:t>
            </a:r>
            <a:r>
              <a:rPr lang="de-AT" sz="2000"/>
              <a:t>. </a:t>
            </a:r>
            <a:r>
              <a:rPr lang="de-AT" sz="2000" b="1"/>
              <a:t>Überwachung von Nachrichten </a:t>
            </a:r>
            <a:r>
              <a:rPr lang="de-AT" sz="2000"/>
              <a:t>(„Telefonüberwachung</a:t>
            </a:r>
            <a:r>
              <a:rPr lang="de-AT" sz="2000"/>
              <a:t>“; </a:t>
            </a:r>
            <a:r>
              <a:rPr lang="de-AT" sz="2000" smtClean="0"/>
              <a:t>§135 </a:t>
            </a:r>
            <a:r>
              <a:rPr lang="de-AT" sz="2000"/>
              <a:t>Abs 3 StPO) umfasst Mithören, Abhören und Aufzeichnen von Gesprächen und ist zulässig </a:t>
            </a:r>
          </a:p>
          <a:p>
            <a:endParaRPr lang="de-AT" sz="2000" smtClean="0"/>
          </a:p>
          <a:p>
            <a:r>
              <a:rPr lang="de-AT" sz="2000" smtClean="0"/>
              <a:t>* </a:t>
            </a:r>
            <a:r>
              <a:rPr lang="de-AT" sz="2000"/>
              <a:t>mit Zustimmung des Inhabers der technischen </a:t>
            </a:r>
            <a:r>
              <a:rPr lang="de-AT" sz="2000"/>
              <a:t>Einrichtung </a:t>
            </a:r>
            <a:r>
              <a:rPr lang="de-AT" sz="2000" smtClean="0"/>
              <a:t>(</a:t>
            </a:r>
            <a:r>
              <a:rPr lang="de-AT" sz="2000"/>
              <a:t>Z 2); </a:t>
            </a:r>
          </a:p>
          <a:p>
            <a:r>
              <a:rPr lang="de-AT" sz="2000" smtClean="0"/>
              <a:t>* ohne </a:t>
            </a:r>
            <a:r>
              <a:rPr lang="de-AT" sz="2000"/>
              <a:t>Zustimmung </a:t>
            </a:r>
            <a:r>
              <a:rPr lang="de-AT" sz="2000"/>
              <a:t>des </a:t>
            </a:r>
            <a:r>
              <a:rPr lang="de-AT" sz="2000" smtClean="0"/>
              <a:t>Inhabers (</a:t>
            </a:r>
            <a:r>
              <a:rPr lang="de-AT" sz="2000"/>
              <a:t>Z 3 </a:t>
            </a:r>
            <a:r>
              <a:rPr lang="de-AT" sz="2000"/>
              <a:t>lit </a:t>
            </a:r>
            <a:r>
              <a:rPr lang="de-AT" sz="2000" smtClean="0"/>
              <a:t>a und lit b)</a:t>
            </a:r>
          </a:p>
          <a:p>
            <a:r>
              <a:rPr lang="de-AT" sz="2000" smtClean="0"/>
              <a:t>* zur </a:t>
            </a:r>
            <a:r>
              <a:rPr lang="de-AT" sz="2000" b="1"/>
              <a:t>Ermittlung des </a:t>
            </a:r>
            <a:r>
              <a:rPr lang="de-AT" sz="2000" b="1"/>
              <a:t>Aufenthaltsorts </a:t>
            </a:r>
            <a:r>
              <a:rPr lang="de-AT" sz="2000" smtClean="0"/>
              <a:t>eine Abwsenden oder Flüchtigen (</a:t>
            </a:r>
            <a:r>
              <a:rPr lang="de-AT" sz="2000"/>
              <a:t>Z 4).</a:t>
            </a:r>
          </a:p>
          <a:p>
            <a:pPr marL="342900" indent="-342900">
              <a:buFont typeface="Arial" charset="0"/>
              <a:buChar char="•"/>
            </a:pPr>
            <a:endParaRPr lang="de-AT" sz="2000"/>
          </a:p>
        </p:txBody>
      </p:sp>
    </p:spTree>
    <p:extLst>
      <p:ext uri="{BB962C8B-B14F-4D97-AF65-F5344CB8AC3E}">
        <p14:creationId xmlns:p14="http://schemas.microsoft.com/office/powerpoint/2010/main" val="2622384476"/>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04</a:t>
            </a:r>
            <a:endParaRPr lang="en-US" sz="6000" smtClean="0">
              <a:solidFill>
                <a:srgbClr val="F2FDF7"/>
              </a:solidFill>
            </a:endParaRPr>
          </a:p>
        </p:txBody>
      </p:sp>
      <p:sp>
        <p:nvSpPr>
          <p:cNvPr id="17" name="Text Box 42"/>
          <p:cNvSpPr txBox="1">
            <a:spLocks noChangeArrowheads="1"/>
          </p:cNvSpPr>
          <p:nvPr/>
        </p:nvSpPr>
        <p:spPr bwMode="auto">
          <a:xfrm>
            <a:off x="513073" y="1227931"/>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smtClean="0"/>
              <a:t>c</a:t>
            </a:r>
            <a:r>
              <a:rPr lang="de-AT" sz="2000"/>
              <a:t>. </a:t>
            </a:r>
            <a:r>
              <a:rPr lang="de-AT" sz="2000" b="1"/>
              <a:t>Optische und akustische Überwachung von </a:t>
            </a:r>
            <a:r>
              <a:rPr lang="de-AT" sz="2000" b="1"/>
              <a:t>Personen </a:t>
            </a:r>
            <a:r>
              <a:rPr lang="de-AT" sz="2000" smtClean="0"/>
              <a:t>(§136 </a:t>
            </a:r>
            <a:r>
              <a:rPr lang="de-AT" sz="2000"/>
              <a:t>StPO) erlaubt Bild- und Tonübertragungen und Bild- und Tonaufzeichnungen ohne Kenntnis der </a:t>
            </a:r>
            <a:r>
              <a:rPr lang="de-AT" sz="2000"/>
              <a:t>Betroffenen </a:t>
            </a:r>
            <a:r>
              <a:rPr lang="de-AT" sz="2000" smtClean="0"/>
              <a:t>im </a:t>
            </a:r>
            <a:r>
              <a:rPr lang="de-AT" sz="2000"/>
              <a:t>gerichtlichen </a:t>
            </a:r>
            <a:r>
              <a:rPr lang="de-AT" sz="2000"/>
              <a:t>Finanzstrafverfahren </a:t>
            </a:r>
            <a:r>
              <a:rPr lang="de-AT" sz="2000" smtClean="0"/>
              <a:t>nur </a:t>
            </a:r>
            <a:r>
              <a:rPr lang="de-AT" sz="2000"/>
              <a:t>im Rahmen der „verdeckten Ermittlung“ (§ 136 Abs 1 Z 2 StPO</a:t>
            </a:r>
            <a:r>
              <a:rPr lang="de-AT" sz="2000"/>
              <a:t>): </a:t>
            </a:r>
            <a:endParaRPr lang="de-AT" sz="2000" smtClean="0"/>
          </a:p>
          <a:p>
            <a:endParaRPr lang="de-AT" sz="2000"/>
          </a:p>
          <a:p>
            <a:r>
              <a:rPr lang="de-AT" sz="2000" smtClean="0"/>
              <a:t>Nur </a:t>
            </a:r>
            <a:r>
              <a:rPr lang="de-AT" sz="2000"/>
              <a:t>Vorgänge und Äußerungen zur Kenntnisnahme des verdeckten Ermittlers oder der Vertrauensperson dürfen aufgezeichnet werden</a:t>
            </a:r>
            <a:r>
              <a:rPr lang="de-AT" sz="2000"/>
              <a:t>. </a:t>
            </a:r>
            <a:endParaRPr lang="de-AT" sz="2000" smtClean="0"/>
          </a:p>
          <a:p>
            <a:endParaRPr lang="de-AT" sz="2000"/>
          </a:p>
          <a:p>
            <a:r>
              <a:rPr lang="de-AT" sz="2000" smtClean="0"/>
              <a:t>Zulässig </a:t>
            </a:r>
            <a:r>
              <a:rPr lang="de-AT" sz="2000"/>
              <a:t>nur zur Aufklärung von (Finanz)Verbrechen (§§ 38a Abs 2, 39 Abs 3 lit b und 39 Abs 3 lit c </a:t>
            </a:r>
            <a:r>
              <a:rPr lang="de-AT" sz="2000"/>
              <a:t>FinStrG</a:t>
            </a:r>
            <a:r>
              <a:rPr lang="de-AT" sz="2000" smtClean="0"/>
              <a:t>).</a:t>
            </a:r>
            <a:endParaRPr lang="de-AT" sz="2000"/>
          </a:p>
        </p:txBody>
      </p:sp>
    </p:spTree>
    <p:extLst>
      <p:ext uri="{BB962C8B-B14F-4D97-AF65-F5344CB8AC3E}">
        <p14:creationId xmlns:p14="http://schemas.microsoft.com/office/powerpoint/2010/main" val="3111327073"/>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05</a:t>
            </a:r>
            <a:endParaRPr lang="en-US" sz="6000" smtClean="0">
              <a:solidFill>
                <a:srgbClr val="F2FDF7"/>
              </a:solidFill>
            </a:endParaRPr>
          </a:p>
        </p:txBody>
      </p:sp>
      <p:sp>
        <p:nvSpPr>
          <p:cNvPr id="17" name="Text Box 42"/>
          <p:cNvSpPr txBox="1">
            <a:spLocks noChangeArrowheads="1"/>
          </p:cNvSpPr>
          <p:nvPr/>
        </p:nvSpPr>
        <p:spPr bwMode="auto">
          <a:xfrm>
            <a:off x="513073" y="1227931"/>
            <a:ext cx="7259327"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smtClean="0"/>
              <a:t>d</a:t>
            </a:r>
            <a:r>
              <a:rPr lang="de-AT" sz="2000"/>
              <a:t>. </a:t>
            </a:r>
            <a:r>
              <a:rPr lang="de-AT" sz="2000" b="1"/>
              <a:t>Öffentliche Personenfahndung </a:t>
            </a:r>
            <a:r>
              <a:rPr lang="de-AT" sz="2000"/>
              <a:t>zur Aufenthaltsermittlung oder Festnahme des einer vorsätzlich begangenen Tat, die mit mehr als einem Jahr Freiheitsstrafe bedroht ist, dringend verdächtigen Beschuldigten, sofern der angestrebte Vorteil den mit der Veröffentlichung verbundenen Eingriff „in die Intimsphäre deutlich überwiegt“ (§ 169 Abs 1 </a:t>
            </a:r>
            <a:r>
              <a:rPr lang="de-AT" sz="2000"/>
              <a:t>StPO</a:t>
            </a:r>
            <a:r>
              <a:rPr lang="de-AT" sz="2000" smtClean="0"/>
              <a:t>).</a:t>
            </a:r>
          </a:p>
          <a:p>
            <a:endParaRPr lang="de-AT" sz="2000"/>
          </a:p>
          <a:p>
            <a:r>
              <a:rPr lang="de-AT" sz="2000"/>
              <a:t>e. </a:t>
            </a:r>
            <a:r>
              <a:rPr lang="de-AT" sz="2000" b="1"/>
              <a:t>Veröffentlichung von Abbildungen </a:t>
            </a:r>
            <a:r>
              <a:rPr lang="de-AT" sz="2000"/>
              <a:t>eines Untersuchungshäftlings unter den Voraussetzungen des § 169 Abs 1 StPO zur Aufklärung weiterer Straftaten (§ 169 Abs 1a StPO</a:t>
            </a:r>
            <a:r>
              <a:rPr lang="de-AT" sz="2000"/>
              <a:t>). </a:t>
            </a:r>
            <a:endParaRPr lang="de-AT" sz="2000"/>
          </a:p>
        </p:txBody>
      </p:sp>
    </p:spTree>
    <p:extLst>
      <p:ext uri="{BB962C8B-B14F-4D97-AF65-F5344CB8AC3E}">
        <p14:creationId xmlns:p14="http://schemas.microsoft.com/office/powerpoint/2010/main" val="2465121415"/>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06</a:t>
            </a:r>
            <a:endParaRPr lang="en-US" sz="6000" smtClean="0">
              <a:solidFill>
                <a:srgbClr val="F2FDF7"/>
              </a:solidFill>
            </a:endParaRPr>
          </a:p>
        </p:txBody>
      </p:sp>
      <p:sp>
        <p:nvSpPr>
          <p:cNvPr id="17" name="Text Box 42"/>
          <p:cNvSpPr txBox="1">
            <a:spLocks noChangeArrowheads="1"/>
          </p:cNvSpPr>
          <p:nvPr/>
        </p:nvSpPr>
        <p:spPr bwMode="auto">
          <a:xfrm>
            <a:off x="513073" y="1227931"/>
            <a:ext cx="7259327"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a:t>C. Ton- und Bildaufnahmen bei </a:t>
            </a:r>
            <a:r>
              <a:rPr lang="de-AT" sz="2000" b="1"/>
              <a:t>Vernehmungen </a:t>
            </a:r>
            <a:endParaRPr lang="de-AT" sz="2000" b="1" smtClean="0"/>
          </a:p>
          <a:p>
            <a:endParaRPr lang="de-AT" sz="2000"/>
          </a:p>
          <a:p>
            <a:r>
              <a:rPr lang="de-AT" sz="2000"/>
              <a:t>Nach ausdrücklicher Information der vernommenen Person ist Tonaufnahme oder Ton- und Bildaufnahme zulässig, sofern gesamte Vernehmung aufgezeichnet wird</a:t>
            </a:r>
            <a:r>
              <a:rPr lang="de-AT" sz="2000"/>
              <a:t>. </a:t>
            </a:r>
            <a:endParaRPr lang="de-AT" sz="2000" smtClean="0"/>
          </a:p>
          <a:p>
            <a:endParaRPr lang="de-AT" sz="2000"/>
          </a:p>
          <a:p>
            <a:r>
              <a:rPr lang="de-AT" sz="2000" smtClean="0"/>
              <a:t>Zeuge </a:t>
            </a:r>
            <a:r>
              <a:rPr lang="de-AT" sz="2000"/>
              <a:t>hat Widerspruchsrecht, ausgenommen: Tatrekonstruktion, kontradiktorische Vernehmung und Vernehmung in Hauptverhandlung nach § 247a StPO (§ 97 Abs 1 StPO).</a:t>
            </a:r>
          </a:p>
        </p:txBody>
      </p:sp>
    </p:spTree>
    <p:extLst>
      <p:ext uri="{BB962C8B-B14F-4D97-AF65-F5344CB8AC3E}">
        <p14:creationId xmlns:p14="http://schemas.microsoft.com/office/powerpoint/2010/main" val="757206811"/>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598602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smtClean="0">
                <a:solidFill>
                  <a:srgbClr val="F2FDF7"/>
                </a:solidFill>
              </a:rPr>
              <a:t>I. Behördliche und gerichtliche Bild- und Tonaufnahmen</a:t>
            </a:r>
            <a:endParaRPr lang="en-US" sz="24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07</a:t>
            </a:r>
            <a:endParaRPr lang="en-US" sz="6000" smtClean="0">
              <a:solidFill>
                <a:srgbClr val="F2FDF7"/>
              </a:solidFill>
            </a:endParaRPr>
          </a:p>
        </p:txBody>
      </p:sp>
      <p:sp>
        <p:nvSpPr>
          <p:cNvPr id="17" name="Text Box 42"/>
          <p:cNvSpPr txBox="1">
            <a:spLocks noChangeArrowheads="1"/>
          </p:cNvSpPr>
          <p:nvPr/>
        </p:nvSpPr>
        <p:spPr bwMode="auto">
          <a:xfrm>
            <a:off x="513073" y="1227931"/>
            <a:ext cx="7259327"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a:t>2. </a:t>
            </a:r>
            <a:r>
              <a:rPr lang="de-AT" sz="2000" b="1"/>
              <a:t>Verwaltungsbehördliches </a:t>
            </a:r>
            <a:r>
              <a:rPr lang="de-AT" sz="2000" b="1" smtClean="0"/>
              <a:t>Finanzstrafverfahren</a:t>
            </a:r>
          </a:p>
          <a:p>
            <a:endParaRPr lang="de-AT" sz="2000"/>
          </a:p>
          <a:p>
            <a:r>
              <a:rPr lang="de-AT" sz="2000"/>
              <a:t>Nur Bildaufnahme bei Identitätsfeststellung, nicht aber Aufnahme der Stimme  wie nach StPO (§ 99 Abs 5 FinStrG)</a:t>
            </a:r>
          </a:p>
          <a:p>
            <a:r>
              <a:rPr lang="de-AT" sz="2000"/>
              <a:t>Tonaufnahmen sind „nur“ für die Abfassung der Niederschrift zulässig (§ 127 Abs 9 FinStrG</a:t>
            </a:r>
            <a:r>
              <a:rPr lang="de-AT" sz="2000"/>
              <a:t>). </a:t>
            </a:r>
            <a:endParaRPr lang="de-AT" sz="2000" smtClean="0"/>
          </a:p>
          <a:p>
            <a:endParaRPr lang="de-AT" sz="2000"/>
          </a:p>
          <a:p>
            <a:r>
              <a:rPr lang="de-AT" sz="2000" smtClean="0"/>
              <a:t>Nach </a:t>
            </a:r>
            <a:r>
              <a:rPr lang="de-AT" sz="2000"/>
              <a:t>§ 285 Abs 5 iVm § 87 Abs 6 BAO, die für „Niederschriften“ sinngemäß gelten (§ 56 Abs 2 FinStrG), hindert der Einwand der „vernommenen oder sonst beigezogenen Person“ (Verteidiger) die Tonaufnahme – Unterschied zur StPO, die dieses Recht nur dem Zeugen einräumt.</a:t>
            </a:r>
          </a:p>
        </p:txBody>
      </p:sp>
    </p:spTree>
    <p:extLst>
      <p:ext uri="{BB962C8B-B14F-4D97-AF65-F5344CB8AC3E}">
        <p14:creationId xmlns:p14="http://schemas.microsoft.com/office/powerpoint/2010/main" val="39820022"/>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2" y="2003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a:t>Ausdrückliche Bestimmungen über Bild- und Tonaufnahmen betreffen nur die Hauptverhandlung bzw mündliche Verhandlung vor dem </a:t>
            </a:r>
            <a:r>
              <a:rPr lang="de-AT" sz="2000"/>
              <a:t>Spruchsenat</a:t>
            </a:r>
            <a:r>
              <a:rPr lang="de-AT" sz="2000" smtClean="0"/>
              <a:t>:</a:t>
            </a:r>
          </a:p>
          <a:p>
            <a:endParaRPr lang="de-AT" sz="2000"/>
          </a:p>
          <a:p>
            <a:r>
              <a:rPr lang="de-AT" sz="2000"/>
              <a:t>Fernseh- und Hörfunkaufnahmen und -übertragungen sowie Film- und Fotoaufnahmen von Verhandlungen der Gerichte und Spruchsenate/Berufungssenate sind unzulässig (§ 228 Abs 4 StPO, § 128 Abs 9 FinStrG, § 22 MedienG).</a:t>
            </a:r>
          </a:p>
          <a:p>
            <a:endParaRPr lang="de-AT" sz="2000" smtClean="0"/>
          </a:p>
          <a:p>
            <a:r>
              <a:rPr lang="de-AT" sz="2000" smtClean="0"/>
              <a:t>Schutzgüter: </a:t>
            </a:r>
            <a:r>
              <a:rPr lang="de-AT" sz="2000"/>
              <a:t>Persönlichkeitsschutz der beteiligten Beschuldigten, Zeugen, Sachverständigen usw</a:t>
            </a:r>
            <a:r>
              <a:rPr lang="de-AT" sz="2000"/>
              <a:t>; </a:t>
            </a:r>
            <a:endParaRPr lang="de-AT" sz="2000" smtClean="0"/>
          </a:p>
          <a:p>
            <a:endParaRPr lang="de-AT" sz="2000"/>
          </a:p>
          <a:p>
            <a:r>
              <a:rPr lang="de-AT" sz="2000" smtClean="0"/>
              <a:t>und die </a:t>
            </a:r>
            <a:r>
              <a:rPr lang="de-AT" sz="2000"/>
              <a:t>äußere Ordnung im Verhandlungssaal und die Wahrheitsfindung </a:t>
            </a:r>
            <a:r>
              <a:rPr lang="de-AT" sz="2000"/>
              <a:t>(</a:t>
            </a:r>
            <a:r>
              <a:rPr lang="de-AT" sz="2000" smtClean="0"/>
              <a:t>Spektakelgefahr).</a:t>
            </a:r>
            <a:endParaRPr lang="en-US" sz="2000" b="1"/>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08</a:t>
            </a:r>
            <a:endParaRPr lang="en-US"/>
          </a:p>
        </p:txBody>
      </p:sp>
      <p:sp>
        <p:nvSpPr>
          <p:cNvPr id="10" name="Text Box 108"/>
          <p:cNvSpPr txBox="1">
            <a:spLocks noChangeArrowheads="1"/>
          </p:cNvSpPr>
          <p:nvPr/>
        </p:nvSpPr>
        <p:spPr bwMode="auto">
          <a:xfrm>
            <a:off x="714450" y="154348"/>
            <a:ext cx="608979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II. Private Bild- und Tonaufnahmen</a:t>
            </a:r>
            <a:endParaRPr lang="en-US" sz="3200">
              <a:solidFill>
                <a:srgbClr val="F2FDF7"/>
              </a:solidFill>
            </a:endParaRPr>
          </a:p>
        </p:txBody>
      </p:sp>
    </p:spTree>
    <p:extLst>
      <p:ext uri="{BB962C8B-B14F-4D97-AF65-F5344CB8AC3E}">
        <p14:creationId xmlns:p14="http://schemas.microsoft.com/office/powerpoint/2010/main" val="65122953"/>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1233</Words>
  <Application>Microsoft Office PowerPoint</Application>
  <PresentationFormat>Bildschirmpräsentation (4:3)</PresentationFormat>
  <Paragraphs>162</Paragraphs>
  <Slides>17</Slides>
  <Notes>17</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Default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ZID</cp:lastModifiedBy>
  <cp:revision>427</cp:revision>
  <cp:lastPrinted>2012-03-07T08:47:50Z</cp:lastPrinted>
  <dcterms:modified xsi:type="dcterms:W3CDTF">2012-10-07T14:58:58Z</dcterms:modified>
</cp:coreProperties>
</file>