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67" r:id="rId3"/>
    <p:sldId id="260" r:id="rId4"/>
    <p:sldId id="328" r:id="rId5"/>
    <p:sldId id="330" r:id="rId6"/>
    <p:sldId id="331" r:id="rId7"/>
    <p:sldId id="332" r:id="rId8"/>
    <p:sldId id="333" r:id="rId9"/>
    <p:sldId id="334" r:id="rId10"/>
    <p:sldId id="335" r:id="rId11"/>
    <p:sldId id="293" r:id="rId12"/>
    <p:sldId id="336" r:id="rId13"/>
    <p:sldId id="337" r:id="rId14"/>
  </p:sldIdLst>
  <p:sldSz cx="9144000" cy="6858000" type="screen4x3"/>
  <p:notesSz cx="6669088" cy="992822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D77D"/>
    <a:srgbClr val="D5FBE1"/>
    <a:srgbClr val="FFFF66"/>
    <a:srgbClr val="F2FDF7"/>
    <a:srgbClr val="800040"/>
    <a:srgbClr val="FF0080"/>
    <a:srgbClr val="5D7E9D"/>
    <a:srgbClr val="191919"/>
    <a:srgbClr val="FFFDDD"/>
    <a:srgbClr val="CEC3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48" autoAdjust="0"/>
    <p:restoredTop sz="92980" autoAdjust="0"/>
  </p:normalViewPr>
  <p:slideViewPr>
    <p:cSldViewPr snapToObjects="1">
      <p:cViewPr>
        <p:scale>
          <a:sx n="100" d="100"/>
          <a:sy n="100" d="100"/>
        </p:scale>
        <p:origin x="-2196" y="-282"/>
      </p:cViewPr>
      <p:guideLst>
        <p:guide orient="horz"/>
        <p:guide orient="horz" pos="192"/>
        <p:guide orient="horz" pos="96"/>
        <p:guide/>
        <p:guide pos="48"/>
        <p:guide pos="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98" tIns="45898" rIns="91798" bIns="45898"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sz="quarter" idx="1"/>
          </p:nvPr>
        </p:nvSpPr>
        <p:spPr bwMode="auto">
          <a:xfrm>
            <a:off x="3779151" y="0"/>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98" tIns="45898" rIns="91798" bIns="45898" numCol="1" anchor="t" anchorCtr="0" compatLnSpc="1">
            <a:prstTxWarp prst="textNoShape">
              <a:avLst/>
            </a:prstTxWarp>
          </a:bodyPr>
          <a:lstStyle>
            <a:lvl1pPr algn="r">
              <a:defRPr sz="1200"/>
            </a:lvl1pPr>
          </a:lstStyle>
          <a:p>
            <a:pPr>
              <a:defRPr/>
            </a:pPr>
            <a:endParaRPr lang="en-US"/>
          </a:p>
        </p:txBody>
      </p:sp>
      <p:sp>
        <p:nvSpPr>
          <p:cNvPr id="25604" name="Rectangle 4"/>
          <p:cNvSpPr>
            <a:spLocks noGrp="1" noChangeArrowheads="1"/>
          </p:cNvSpPr>
          <p:nvPr>
            <p:ph type="ftr" sz="quarter" idx="2"/>
          </p:nvPr>
        </p:nvSpPr>
        <p:spPr bwMode="auto">
          <a:xfrm>
            <a:off x="0" y="9431814"/>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98" tIns="45898" rIns="91798" bIns="45898" numCol="1" anchor="b" anchorCtr="0" compatLnSpc="1">
            <a:prstTxWarp prst="textNoShape">
              <a:avLst/>
            </a:prstTxWarp>
          </a:bodyPr>
          <a:lstStyle>
            <a:lvl1pPr>
              <a:defRPr sz="1200"/>
            </a:lvl1pPr>
          </a:lstStyle>
          <a:p>
            <a:pPr>
              <a:defRPr/>
            </a:pPr>
            <a:endParaRPr lang="en-US"/>
          </a:p>
        </p:txBody>
      </p:sp>
      <p:sp>
        <p:nvSpPr>
          <p:cNvPr id="25605" name="Rectangle 5"/>
          <p:cNvSpPr>
            <a:spLocks noGrp="1" noChangeArrowheads="1"/>
          </p:cNvSpPr>
          <p:nvPr>
            <p:ph type="sldNum" sz="quarter" idx="3"/>
          </p:nvPr>
        </p:nvSpPr>
        <p:spPr bwMode="auto">
          <a:xfrm>
            <a:off x="3779151" y="9431814"/>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98" tIns="45898" rIns="91798" bIns="45898" numCol="1" anchor="b" anchorCtr="0" compatLnSpc="1">
            <a:prstTxWarp prst="textNoShape">
              <a:avLst/>
            </a:prstTxWarp>
          </a:bodyPr>
          <a:lstStyle>
            <a:lvl1pPr algn="r">
              <a:defRPr sz="1200"/>
            </a:lvl1pPr>
          </a:lstStyle>
          <a:p>
            <a:pPr>
              <a:defRPr/>
            </a:pPr>
            <a:fld id="{5569AC57-721F-4840-B29E-2070452FFBF2}" type="slidenum">
              <a:rPr lang="en-US"/>
              <a:pPr>
                <a:defRPr/>
              </a:pPr>
              <a:t>‹Nr.›</a:t>
            </a:fld>
            <a:endParaRPr lang="en-US"/>
          </a:p>
        </p:txBody>
      </p:sp>
    </p:spTree>
    <p:extLst>
      <p:ext uri="{BB962C8B-B14F-4D97-AF65-F5344CB8AC3E}">
        <p14:creationId xmlns:p14="http://schemas.microsoft.com/office/powerpoint/2010/main" val="2224273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98" tIns="45898" rIns="91798" bIns="45898"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777608" y="0"/>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98" tIns="45898" rIns="91798" bIns="45898" numCol="1" anchor="t" anchorCtr="0" compatLnSpc="1">
            <a:prstTxWarp prst="textNoShape">
              <a:avLst/>
            </a:prstTxWarp>
          </a:bodyPr>
          <a:lstStyle>
            <a:lvl1pPr algn="r">
              <a:defRPr sz="1200"/>
            </a:lvl1pPr>
          </a:lstStyle>
          <a:p>
            <a:pPr>
              <a:defRPr/>
            </a:pPr>
            <a:endParaRPr lang="en-US"/>
          </a:p>
        </p:txBody>
      </p:sp>
      <p:sp>
        <p:nvSpPr>
          <p:cNvPr id="11268" name="Rectangle 4"/>
          <p:cNvSpPr>
            <a:spLocks noGrp="1" noRot="1" noChangeAspect="1" noChangeArrowheads="1" noTextEdit="1"/>
          </p:cNvSpPr>
          <p:nvPr>
            <p:ph type="sldImg" idx="2"/>
          </p:nvPr>
        </p:nvSpPr>
        <p:spPr bwMode="auto">
          <a:xfrm>
            <a:off x="854075" y="746125"/>
            <a:ext cx="4960938" cy="37211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66909" y="4715908"/>
            <a:ext cx="5335270" cy="4467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98" tIns="45898" rIns="91798" bIns="4589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430090"/>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98" tIns="45898" rIns="91798" bIns="45898"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777608" y="9430090"/>
            <a:ext cx="2889938" cy="496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798" tIns="45898" rIns="91798" bIns="45898" numCol="1" anchor="b" anchorCtr="0" compatLnSpc="1">
            <a:prstTxWarp prst="textNoShape">
              <a:avLst/>
            </a:prstTxWarp>
          </a:bodyPr>
          <a:lstStyle>
            <a:lvl1pPr algn="r">
              <a:defRPr sz="1200"/>
            </a:lvl1pPr>
          </a:lstStyle>
          <a:p>
            <a:pPr>
              <a:defRPr/>
            </a:pPr>
            <a:fld id="{904524DE-AB6B-4220-AD61-B664D070D6DD}" type="slidenum">
              <a:rPr lang="en-US"/>
              <a:pPr>
                <a:defRPr/>
              </a:pPr>
              <a:t>‹Nr.›</a:t>
            </a:fld>
            <a:endParaRPr lang="en-US"/>
          </a:p>
        </p:txBody>
      </p:sp>
    </p:spTree>
    <p:extLst>
      <p:ext uri="{BB962C8B-B14F-4D97-AF65-F5344CB8AC3E}">
        <p14:creationId xmlns:p14="http://schemas.microsoft.com/office/powerpoint/2010/main" val="566977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26A5A948-A293-40B9-A514-D1DA4AF96AD9}" type="slidenum">
              <a:rPr lang="en-US" smtClean="0"/>
              <a:pPr eaLnBrk="1" hangingPunct="1"/>
              <a:t>1</a:t>
            </a:fld>
            <a:endParaRPr 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10</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0F080495-408E-48D8-B863-959DB1ACB494}" type="slidenum">
              <a:rPr lang="en-US" smtClean="0"/>
              <a:pPr eaLnBrk="1" hangingPunct="1"/>
              <a:t>11</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0F080495-408E-48D8-B863-959DB1ACB494}" type="slidenum">
              <a:rPr lang="en-US" smtClean="0"/>
              <a:pPr eaLnBrk="1" hangingPunct="1"/>
              <a:t>12</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0F080495-408E-48D8-B863-959DB1ACB494}" type="slidenum">
              <a:rPr lang="en-US" smtClean="0"/>
              <a:pPr eaLnBrk="1" hangingPunct="1"/>
              <a:t>13</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3</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4</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5</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6</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7</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8</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856" indent="-286868" eaLnBrk="0" hangingPunct="0">
              <a:defRPr>
                <a:solidFill>
                  <a:schemeClr val="tx1"/>
                </a:solidFill>
                <a:latin typeface="Arial" charset="0"/>
              </a:defRPr>
            </a:lvl2pPr>
            <a:lvl3pPr marL="1147470" indent="-229493" eaLnBrk="0" hangingPunct="0">
              <a:defRPr>
                <a:solidFill>
                  <a:schemeClr val="tx1"/>
                </a:solidFill>
                <a:latin typeface="Arial" charset="0"/>
              </a:defRPr>
            </a:lvl3pPr>
            <a:lvl4pPr marL="1606459" indent="-229493" eaLnBrk="0" hangingPunct="0">
              <a:defRPr>
                <a:solidFill>
                  <a:schemeClr val="tx1"/>
                </a:solidFill>
                <a:latin typeface="Arial" charset="0"/>
              </a:defRPr>
            </a:lvl4pPr>
            <a:lvl5pPr marL="2065448" indent="-229493" eaLnBrk="0" hangingPunct="0">
              <a:defRPr>
                <a:solidFill>
                  <a:schemeClr val="tx1"/>
                </a:solidFill>
                <a:latin typeface="Arial" charset="0"/>
              </a:defRPr>
            </a:lvl5pPr>
            <a:lvl6pPr marL="2524435" indent="-229493" eaLnBrk="0" fontAlgn="base" hangingPunct="0">
              <a:spcBef>
                <a:spcPct val="0"/>
              </a:spcBef>
              <a:spcAft>
                <a:spcPct val="0"/>
              </a:spcAft>
              <a:defRPr>
                <a:solidFill>
                  <a:schemeClr val="tx1"/>
                </a:solidFill>
                <a:latin typeface="Arial" charset="0"/>
              </a:defRPr>
            </a:lvl6pPr>
            <a:lvl7pPr marL="2983424" indent="-229493" eaLnBrk="0" fontAlgn="base" hangingPunct="0">
              <a:spcBef>
                <a:spcPct val="0"/>
              </a:spcBef>
              <a:spcAft>
                <a:spcPct val="0"/>
              </a:spcAft>
              <a:defRPr>
                <a:solidFill>
                  <a:schemeClr val="tx1"/>
                </a:solidFill>
                <a:latin typeface="Arial" charset="0"/>
              </a:defRPr>
            </a:lvl7pPr>
            <a:lvl8pPr marL="3442412" indent="-229493" eaLnBrk="0" fontAlgn="base" hangingPunct="0">
              <a:spcBef>
                <a:spcPct val="0"/>
              </a:spcBef>
              <a:spcAft>
                <a:spcPct val="0"/>
              </a:spcAft>
              <a:defRPr>
                <a:solidFill>
                  <a:schemeClr val="tx1"/>
                </a:solidFill>
                <a:latin typeface="Arial" charset="0"/>
              </a:defRPr>
            </a:lvl8pPr>
            <a:lvl9pPr marL="3901400" indent="-229493"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9</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Text Box 18"/>
          <p:cNvSpPr txBox="1">
            <a:spLocks noChangeArrowheads="1"/>
          </p:cNvSpPr>
          <p:nvPr userDrawn="1"/>
        </p:nvSpPr>
        <p:spPr bwMode="auto">
          <a:xfrm rot="19237452">
            <a:off x="4622800" y="517525"/>
            <a:ext cx="18415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GB" smtClean="0"/>
          </a:p>
        </p:txBody>
      </p:sp>
      <p:sp>
        <p:nvSpPr>
          <p:cNvPr id="3074" name="Rectangle 2"/>
          <p:cNvSpPr>
            <a:spLocks noGrp="1" noChangeArrowheads="1"/>
          </p:cNvSpPr>
          <p:nvPr>
            <p:ph type="ctrTitle"/>
          </p:nvPr>
        </p:nvSpPr>
        <p:spPr>
          <a:xfrm>
            <a:off x="685800" y="1196975"/>
            <a:ext cx="7772400" cy="1470025"/>
          </a:xfrm>
        </p:spPr>
        <p:txBody>
          <a:bodyPr/>
          <a:lstStyle>
            <a:lvl1pPr>
              <a:defRPr b="1"/>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371600" y="2952750"/>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94095CB1-C58F-4C3E-A86A-F3EC73439A92}" type="slidenum">
              <a:rPr lang="en-US"/>
              <a:pPr>
                <a:defRPr/>
              </a:pPr>
              <a:t>‹Nr.›</a:t>
            </a:fld>
            <a:endParaRPr lang="en-US"/>
          </a:p>
        </p:txBody>
      </p:sp>
    </p:spTree>
    <p:extLst>
      <p:ext uri="{BB962C8B-B14F-4D97-AF65-F5344CB8AC3E}">
        <p14:creationId xmlns:p14="http://schemas.microsoft.com/office/powerpoint/2010/main" val="259736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5D4F63-3F8D-4B4B-9C38-5EC540193B1F}" type="slidenum">
              <a:rPr lang="en-US"/>
              <a:pPr>
                <a:defRPr/>
              </a:pPr>
              <a:t>‹Nr.›</a:t>
            </a:fld>
            <a:endParaRPr lang="en-US"/>
          </a:p>
        </p:txBody>
      </p:sp>
    </p:spTree>
    <p:extLst>
      <p:ext uri="{BB962C8B-B14F-4D97-AF65-F5344CB8AC3E}">
        <p14:creationId xmlns:p14="http://schemas.microsoft.com/office/powerpoint/2010/main" val="3760939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44926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9"/>
            <a:ext cx="6019800" cy="44926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2F4960-1A9A-464E-9CED-8C1FC98AE7E8}" type="slidenum">
              <a:rPr lang="en-US"/>
              <a:pPr>
                <a:defRPr/>
              </a:pPr>
              <a:t>‹Nr.›</a:t>
            </a:fld>
            <a:endParaRPr lang="en-US"/>
          </a:p>
        </p:txBody>
      </p:sp>
    </p:spTree>
    <p:extLst>
      <p:ext uri="{BB962C8B-B14F-4D97-AF65-F5344CB8AC3E}">
        <p14:creationId xmlns:p14="http://schemas.microsoft.com/office/powerpoint/2010/main" val="2205758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Diagrammplatzhalter 2"/>
          <p:cNvSpPr>
            <a:spLocks noGrp="1"/>
          </p:cNvSpPr>
          <p:nvPr>
            <p:ph type="chart" idx="1"/>
          </p:nvPr>
        </p:nvSpPr>
        <p:spPr>
          <a:xfrm>
            <a:off x="457200" y="1066801"/>
            <a:ext cx="8229600" cy="3700463"/>
          </a:xfrm>
        </p:spPr>
        <p:txBody>
          <a:bodyPr/>
          <a:lstStyle/>
          <a:p>
            <a:pPr lvl="0"/>
            <a:endParaRPr lang="de-DE"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AC7023-01DF-440C-A736-3D4CBBE09505}" type="slidenum">
              <a:rPr lang="en-US"/>
              <a:pPr>
                <a:defRPr/>
              </a:pPr>
              <a:t>‹Nr.›</a:t>
            </a:fld>
            <a:endParaRPr lang="en-US"/>
          </a:p>
        </p:txBody>
      </p:sp>
    </p:spTree>
    <p:extLst>
      <p:ext uri="{BB962C8B-B14F-4D97-AF65-F5344CB8AC3E}">
        <p14:creationId xmlns:p14="http://schemas.microsoft.com/office/powerpoint/2010/main" val="4099654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457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1D6D7D2-205D-4F6F-BF64-C106C8FFF2E6}" type="slidenum">
              <a:rPr lang="en-US"/>
              <a:pPr>
                <a:defRPr/>
              </a:pPr>
              <a:t>‹Nr.›</a:t>
            </a:fld>
            <a:endParaRPr lang="en-US"/>
          </a:p>
        </p:txBody>
      </p:sp>
    </p:spTree>
    <p:extLst>
      <p:ext uri="{BB962C8B-B14F-4D97-AF65-F5344CB8AC3E}">
        <p14:creationId xmlns:p14="http://schemas.microsoft.com/office/powerpoint/2010/main" val="420569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5205E4-DCC3-4739-B008-BDBA88F339EE}" type="slidenum">
              <a:rPr lang="en-US"/>
              <a:pPr>
                <a:defRPr/>
              </a:pPr>
              <a:t>‹Nr.›</a:t>
            </a:fld>
            <a:endParaRPr lang="en-US"/>
          </a:p>
        </p:txBody>
      </p:sp>
    </p:spTree>
    <p:extLst>
      <p:ext uri="{BB962C8B-B14F-4D97-AF65-F5344CB8AC3E}">
        <p14:creationId xmlns:p14="http://schemas.microsoft.com/office/powerpoint/2010/main" val="323914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E40D12-E17A-4113-BD19-A0E054D949FB}" type="slidenum">
              <a:rPr lang="en-US"/>
              <a:pPr>
                <a:defRPr/>
              </a:pPr>
              <a:t>‹Nr.›</a:t>
            </a:fld>
            <a:endParaRPr lang="en-US"/>
          </a:p>
        </p:txBody>
      </p:sp>
    </p:spTree>
    <p:extLst>
      <p:ext uri="{BB962C8B-B14F-4D97-AF65-F5344CB8AC3E}">
        <p14:creationId xmlns:p14="http://schemas.microsoft.com/office/powerpoint/2010/main" val="2140084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71725B-3612-4F0D-9001-E4464D82A955}" type="slidenum">
              <a:rPr lang="en-US"/>
              <a:pPr>
                <a:defRPr/>
              </a:pPr>
              <a:t>‹Nr.›</a:t>
            </a:fld>
            <a:endParaRPr lang="en-US"/>
          </a:p>
        </p:txBody>
      </p:sp>
    </p:spTree>
    <p:extLst>
      <p:ext uri="{BB962C8B-B14F-4D97-AF65-F5344CB8AC3E}">
        <p14:creationId xmlns:p14="http://schemas.microsoft.com/office/powerpoint/2010/main" val="327887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700A85D-79FA-46D8-BCF5-CF576626D195}" type="slidenum">
              <a:rPr lang="en-US"/>
              <a:pPr>
                <a:defRPr/>
              </a:pPr>
              <a:t>‹Nr.›</a:t>
            </a:fld>
            <a:endParaRPr lang="en-US"/>
          </a:p>
        </p:txBody>
      </p:sp>
    </p:spTree>
    <p:extLst>
      <p:ext uri="{BB962C8B-B14F-4D97-AF65-F5344CB8AC3E}">
        <p14:creationId xmlns:p14="http://schemas.microsoft.com/office/powerpoint/2010/main" val="202320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27B02EE-D26E-4079-8E87-FE1D686AC72D}" type="slidenum">
              <a:rPr lang="en-US"/>
              <a:pPr>
                <a:defRPr/>
              </a:pPr>
              <a:t>‹Nr.›</a:t>
            </a:fld>
            <a:endParaRPr lang="en-US"/>
          </a:p>
        </p:txBody>
      </p:sp>
    </p:spTree>
    <p:extLst>
      <p:ext uri="{BB962C8B-B14F-4D97-AF65-F5344CB8AC3E}">
        <p14:creationId xmlns:p14="http://schemas.microsoft.com/office/powerpoint/2010/main" val="1289469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578ADF-5B23-483F-8C01-14B8BC613216}" type="slidenum">
              <a:rPr lang="en-US"/>
              <a:pPr>
                <a:defRPr/>
              </a:pPr>
              <a:t>‹Nr.›</a:t>
            </a:fld>
            <a:endParaRPr lang="en-US"/>
          </a:p>
        </p:txBody>
      </p:sp>
    </p:spTree>
    <p:extLst>
      <p:ext uri="{BB962C8B-B14F-4D97-AF65-F5344CB8AC3E}">
        <p14:creationId xmlns:p14="http://schemas.microsoft.com/office/powerpoint/2010/main" val="782356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6A3B2C-1C8E-428C-B3CC-26C6DEE7714D}" type="slidenum">
              <a:rPr lang="en-US"/>
              <a:pPr>
                <a:defRPr/>
              </a:pPr>
              <a:t>‹Nr.›</a:t>
            </a:fld>
            <a:endParaRPr lang="en-US"/>
          </a:p>
        </p:txBody>
      </p:sp>
    </p:spTree>
    <p:extLst>
      <p:ext uri="{BB962C8B-B14F-4D97-AF65-F5344CB8AC3E}">
        <p14:creationId xmlns:p14="http://schemas.microsoft.com/office/powerpoint/2010/main" val="1307239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BB0744A-F253-42CB-80FD-1B767E3FF160}" type="slidenum">
              <a:rPr lang="en-US"/>
              <a:pPr>
                <a:defRPr/>
              </a:pPr>
              <a:t>‹Nr.›</a:t>
            </a:fld>
            <a:endParaRPr lang="en-US"/>
          </a:p>
        </p:txBody>
      </p:sp>
    </p:spTree>
    <p:extLst>
      <p:ext uri="{BB962C8B-B14F-4D97-AF65-F5344CB8AC3E}">
        <p14:creationId xmlns:p14="http://schemas.microsoft.com/office/powerpoint/2010/main" val="1557285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370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5A7B471E-EB15-4E2C-80AF-424B2C0504A2}" type="slidenum">
              <a:rPr lang="en-US"/>
              <a:pPr>
                <a:defRPr/>
              </a:pPr>
              <a:t>‹Nr.›</a:t>
            </a:fld>
            <a:endParaRPr lang="en-US"/>
          </a:p>
        </p:txBody>
      </p:sp>
    </p:spTree>
  </p:cSld>
  <p:clrMap bg1="lt1" tx1="dk1" bg2="lt2" tx2="dk2" accent1="accent1" accent2="accent2" accent3="accent3" accent4="accent4" accent5="accent5" accent6="accent6" hlink="hlink" folHlink="folHlink"/>
  <p:sldLayoutIdLst>
    <p:sldLayoutId id="2147483703"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3079"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3080"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1" name="Text Box 103"/>
          <p:cNvSpPr txBox="1">
            <a:spLocks noChangeArrowheads="1"/>
          </p:cNvSpPr>
          <p:nvPr/>
        </p:nvSpPr>
        <p:spPr bwMode="auto">
          <a:xfrm>
            <a:off x="533400" y="1509713"/>
            <a:ext cx="7924800" cy="2000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4800" dirty="0" smtClean="0">
                <a:solidFill>
                  <a:schemeClr val="tx2"/>
                </a:solidFill>
              </a:rPr>
              <a:t>Korruptionsstrafrecht -</a:t>
            </a:r>
          </a:p>
          <a:p>
            <a:r>
              <a:rPr lang="de-DE" sz="4800" dirty="0" smtClean="0">
                <a:solidFill>
                  <a:schemeClr val="tx2"/>
                </a:solidFill>
              </a:rPr>
              <a:t>Gesundheitswesen</a:t>
            </a:r>
            <a:endParaRPr lang="de-DE" sz="4800" dirty="0">
              <a:solidFill>
                <a:schemeClr val="tx2"/>
              </a:solidFill>
            </a:endParaRPr>
          </a:p>
          <a:p>
            <a:endParaRPr lang="de-DE" sz="1400" dirty="0" smtClean="0">
              <a:solidFill>
                <a:schemeClr val="tx2"/>
              </a:solidFill>
            </a:endParaRPr>
          </a:p>
          <a:p>
            <a:r>
              <a:rPr lang="de-DE" sz="1400" dirty="0" smtClean="0">
                <a:solidFill>
                  <a:schemeClr val="tx2"/>
                </a:solidFill>
              </a:rPr>
              <a:t>Innsbruck , September 2016</a:t>
            </a:r>
          </a:p>
        </p:txBody>
      </p:sp>
      <p:sp>
        <p:nvSpPr>
          <p:cNvPr id="3082"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3083" name="Text Box 110"/>
          <p:cNvSpPr txBox="1">
            <a:spLocks noChangeArrowheads="1"/>
          </p:cNvSpPr>
          <p:nvPr/>
        </p:nvSpPr>
        <p:spPr bwMode="auto">
          <a:xfrm rot="5400000">
            <a:off x="4194969" y="4229894"/>
            <a:ext cx="20955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a:t>Univ.-Prof. Dr. </a:t>
            </a:r>
            <a:r>
              <a:rPr lang="en-US" sz="2200" smtClean="0"/>
              <a:t>Andreas Scheil</a:t>
            </a:r>
            <a:endParaRPr lang="en-US" sz="2200"/>
          </a:p>
        </p:txBody>
      </p:sp>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6000" dirty="0" smtClean="0">
                <a:solidFill>
                  <a:srgbClr val="F2FDF7"/>
                </a:solidFill>
              </a:rPr>
              <a:t>09</a:t>
            </a:r>
            <a:endParaRPr lang="en-US" dirty="0"/>
          </a:p>
        </p:txBody>
      </p:sp>
      <p:sp>
        <p:nvSpPr>
          <p:cNvPr id="9" name="Text Box 46"/>
          <p:cNvSpPr txBox="1">
            <a:spLocks noChangeArrowheads="1"/>
          </p:cNvSpPr>
          <p:nvPr/>
        </p:nvSpPr>
        <p:spPr bwMode="auto">
          <a:xfrm>
            <a:off x="1316063" y="1345382"/>
            <a:ext cx="6926262"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Der „</a:t>
            </a:r>
            <a:r>
              <a:rPr lang="de-DE" sz="1600" b="1" dirty="0" smtClean="0"/>
              <a:t>Beeinflussungsvorsatz</a:t>
            </a:r>
            <a:r>
              <a:rPr lang="de-DE" sz="1600" dirty="0"/>
              <a:t>“ ist dem </a:t>
            </a:r>
            <a:r>
              <a:rPr lang="de-DE" sz="1600" dirty="0" smtClean="0"/>
              <a:t>Nehmer – </a:t>
            </a:r>
            <a:r>
              <a:rPr lang="de-DE" sz="1600" dirty="0"/>
              <a:t>im Gegensatz zum Geber – mit der im Strafrecht erforderlichen </a:t>
            </a:r>
            <a:r>
              <a:rPr lang="de-DE" sz="1600" dirty="0" smtClean="0"/>
              <a:t>Gewissheit nur schwer nachzuweisen.</a:t>
            </a:r>
          </a:p>
          <a:p>
            <a:endParaRPr lang="de-DE" sz="1600" dirty="0"/>
          </a:p>
          <a:p>
            <a:r>
              <a:rPr lang="de-DE" sz="1600" dirty="0"/>
              <a:t>Wer nur einen geringfügigen Vorteil (laut Lehre bis € 100) annimmt oder sich versprechen lässt, macht sich nicht strafbar, es sei denn wieder, er handelt gewerbsmäßig (Abs 3</a:t>
            </a:r>
            <a:r>
              <a:rPr lang="de-DE" sz="1600" dirty="0" smtClean="0"/>
              <a:t>).</a:t>
            </a:r>
          </a:p>
          <a:p>
            <a:endParaRPr lang="de-DE" sz="1600" dirty="0"/>
          </a:p>
          <a:p>
            <a:r>
              <a:rPr lang="de-DE" sz="1600" b="1" dirty="0" smtClean="0"/>
              <a:t>b.</a:t>
            </a:r>
            <a:r>
              <a:rPr lang="de-DE" sz="1600" dirty="0" smtClean="0"/>
              <a:t> </a:t>
            </a:r>
            <a:r>
              <a:rPr lang="de-DE" sz="1600" b="1" dirty="0" smtClean="0"/>
              <a:t>Die </a:t>
            </a:r>
            <a:r>
              <a:rPr lang="de-DE" sz="1600" b="1" dirty="0"/>
              <a:t>Vorteilszuwendung zur Beeinflussung </a:t>
            </a:r>
            <a:r>
              <a:rPr lang="de-DE" sz="1600" dirty="0" smtClean="0"/>
              <a:t>(§ 307b StGB)</a:t>
            </a:r>
          </a:p>
          <a:p>
            <a:endParaRPr lang="de-DE" sz="1600" dirty="0"/>
          </a:p>
          <a:p>
            <a:r>
              <a:rPr lang="de-DE" sz="1600" dirty="0" smtClean="0"/>
              <a:t>Der Geber muss beim </a:t>
            </a:r>
            <a:r>
              <a:rPr lang="de-DE" sz="1600" dirty="0"/>
              <a:t>Anbieten, Versprechen und Gewähren des </a:t>
            </a:r>
            <a:r>
              <a:rPr lang="de-DE" sz="1600" b="1" dirty="0"/>
              <a:t>ungebührlichen Vorteils </a:t>
            </a:r>
            <a:r>
              <a:rPr lang="de-DE" sz="1600" dirty="0"/>
              <a:t>sicherstellen wollen, dass der Amtsträger die Erwartungshaltung erkennt, </a:t>
            </a:r>
            <a:r>
              <a:rPr lang="de-DE" sz="1600" dirty="0" smtClean="0"/>
              <a:t>nämlich</a:t>
            </a:r>
            <a:r>
              <a:rPr lang="de-DE" sz="1600" dirty="0"/>
              <a:t>, dass der </a:t>
            </a:r>
            <a:r>
              <a:rPr lang="de-DE" sz="1600" dirty="0" smtClean="0"/>
              <a:t>Vorteil </a:t>
            </a:r>
            <a:r>
              <a:rPr lang="de-DE" sz="1600" dirty="0"/>
              <a:t>auf die Dienstausübung und auf die Tätigkeit als Amtsträger in Zukunft Einfluss nehmen soll, entweder im Rahmen einer </a:t>
            </a:r>
            <a:r>
              <a:rPr lang="de-DE" sz="1600" dirty="0" smtClean="0"/>
              <a:t>günstigen </a:t>
            </a:r>
            <a:r>
              <a:rPr lang="de-DE" sz="1600" dirty="0"/>
              <a:t>Ermessensentscheidung oder gar in der Abweichung von verbindlichen Vorgaben bei einer gebundenen Amtshandlung</a:t>
            </a:r>
            <a:r>
              <a:rPr lang="de-DE" sz="1600" dirty="0" smtClean="0"/>
              <a:t>.</a:t>
            </a:r>
          </a:p>
        </p:txBody>
      </p:sp>
    </p:spTree>
    <p:extLst>
      <p:ext uri="{BB962C8B-B14F-4D97-AF65-F5344CB8AC3E}">
        <p14:creationId xmlns:p14="http://schemas.microsoft.com/office/powerpoint/2010/main" val="1433001270"/>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9"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0"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1" descr="card4"/>
          <p:cNvPicPr>
            <a:picLocks noChangeAspect="1" noChangeArrowheads="1"/>
          </p:cNvPicPr>
          <p:nvPr/>
        </p:nvPicPr>
        <p:blipFill>
          <a:blip r:embed="rId5">
            <a:extLst>
              <a:ext uri="{28A0092B-C50C-407E-A947-70E740481C1C}">
                <a14:useLocalDpi xmlns:a14="http://schemas.microsoft.com/office/drawing/2010/main" val="0"/>
              </a:ext>
            </a:extLst>
          </a:blip>
          <a:srcRect l="80498"/>
          <a:stretch>
            <a:fillRect/>
          </a:stretch>
        </p:blipFill>
        <p:spPr bwMode="auto">
          <a:xfrm>
            <a:off x="0" y="0"/>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2" descr="card2"/>
          <p:cNvPicPr>
            <a:picLocks noChangeAspect="1" noChangeArrowheads="1"/>
          </p:cNvPicPr>
          <p:nvPr/>
        </p:nvPicPr>
        <p:blipFill>
          <a:blip r:embed="rId6">
            <a:extLst>
              <a:ext uri="{28A0092B-C50C-407E-A947-70E740481C1C}">
                <a14:useLocalDpi xmlns:a14="http://schemas.microsoft.com/office/drawing/2010/main" val="0"/>
              </a:ext>
            </a:extLst>
          </a:blip>
          <a:srcRect l="81328" r="6224"/>
          <a:stretch>
            <a:fillRect/>
          </a:stretch>
        </p:blipFill>
        <p:spPr bwMode="auto">
          <a:xfrm>
            <a:off x="0" y="0"/>
            <a:ext cx="1143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3" descr="card1"/>
          <p:cNvPicPr>
            <a:picLocks noChangeAspect="1" noChangeArrowheads="1"/>
          </p:cNvPicPr>
          <p:nvPr/>
        </p:nvPicPr>
        <p:blipFill>
          <a:blip r:embed="rId7">
            <a:extLst>
              <a:ext uri="{28A0092B-C50C-407E-A947-70E740481C1C}">
                <a14:useLocalDpi xmlns:a14="http://schemas.microsoft.com/office/drawing/2010/main" val="0"/>
              </a:ext>
            </a:extLst>
          </a:blip>
          <a:srcRect l="82158" r="8714"/>
          <a:stretch>
            <a:fillRect/>
          </a:stretch>
        </p:blipFill>
        <p:spPr bwMode="auto">
          <a:xfrm>
            <a:off x="0" y="0"/>
            <a:ext cx="8382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66"/>
          <p:cNvSpPr txBox="1">
            <a:spLocks noChangeArrowheads="1"/>
          </p:cNvSpPr>
          <p:nvPr/>
        </p:nvSpPr>
        <p:spPr bwMode="auto">
          <a:xfrm>
            <a:off x="71628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chemeClr val="bg1">
                    <a:lumMod val="10000"/>
                  </a:schemeClr>
                </a:solidFill>
              </a:rPr>
              <a:t>10</a:t>
            </a:r>
            <a:endParaRPr lang="en-US" dirty="0">
              <a:solidFill>
                <a:schemeClr val="bg1">
                  <a:lumMod val="10000"/>
                </a:schemeClr>
              </a:solidFill>
            </a:endParaRPr>
          </a:p>
        </p:txBody>
      </p:sp>
      <p:sp>
        <p:nvSpPr>
          <p:cNvPr id="4" name="Rechteck 3"/>
          <p:cNvSpPr/>
          <p:nvPr/>
        </p:nvSpPr>
        <p:spPr>
          <a:xfrm>
            <a:off x="1259632" y="1492327"/>
            <a:ext cx="7344816" cy="4093428"/>
          </a:xfrm>
          <a:prstGeom prst="rect">
            <a:avLst/>
          </a:prstGeom>
        </p:spPr>
        <p:txBody>
          <a:bodyPr wrap="square">
            <a:spAutoFit/>
          </a:bodyPr>
          <a:lstStyle/>
          <a:p>
            <a:r>
              <a:rPr lang="de-DE" b="1" dirty="0" smtClean="0"/>
              <a:t>III. Korruptionsstrafrecht des privaten Sektors</a:t>
            </a:r>
            <a:endParaRPr lang="de-DE" sz="2000" dirty="0"/>
          </a:p>
          <a:p>
            <a:endParaRPr lang="de-DE" sz="1600" dirty="0" smtClean="0"/>
          </a:p>
          <a:p>
            <a:r>
              <a:rPr lang="de-AT" sz="1600" b="1" dirty="0"/>
              <a:t>A</a:t>
            </a:r>
            <a:r>
              <a:rPr lang="de-AT" sz="1600" b="1" dirty="0" smtClean="0"/>
              <a:t>. Geschenkannahme </a:t>
            </a:r>
            <a:r>
              <a:rPr lang="de-AT" sz="1600" b="1" dirty="0"/>
              <a:t>und Bestechung von Bediensteten oder Beauftragten </a:t>
            </a:r>
            <a:r>
              <a:rPr lang="de-AT" sz="1600" dirty="0" smtClean="0"/>
              <a:t>(§ </a:t>
            </a:r>
            <a:r>
              <a:rPr lang="de-AT" sz="1600" dirty="0"/>
              <a:t>309 Abs 1, 2 </a:t>
            </a:r>
            <a:r>
              <a:rPr lang="de-AT" sz="1600" dirty="0" smtClean="0"/>
              <a:t>StGB) pönalisiert Fordern</a:t>
            </a:r>
            <a:r>
              <a:rPr lang="de-AT" sz="1600" dirty="0"/>
              <a:t>, Annehmen und Sich-Versprechen-Lassen eines Vorteils für sich oder einen Dritten ausschließlich für die </a:t>
            </a:r>
            <a:r>
              <a:rPr lang="de-AT" sz="1600" b="1" dirty="0"/>
              <a:t>pflichtwidrige</a:t>
            </a:r>
            <a:r>
              <a:rPr lang="de-AT" sz="1600" dirty="0"/>
              <a:t> </a:t>
            </a:r>
            <a:r>
              <a:rPr lang="de-AT" sz="1600" b="1" dirty="0"/>
              <a:t>Vornahme oder Unterlassung</a:t>
            </a:r>
            <a:r>
              <a:rPr lang="de-AT" sz="1600" dirty="0"/>
              <a:t> </a:t>
            </a:r>
            <a:r>
              <a:rPr lang="de-AT" sz="1600" b="1" dirty="0"/>
              <a:t>einer Rechtshandlung</a:t>
            </a:r>
            <a:r>
              <a:rPr lang="de-AT" sz="1600" dirty="0"/>
              <a:t> </a:t>
            </a:r>
            <a:r>
              <a:rPr lang="de-AT" sz="1600" dirty="0" smtClean="0"/>
              <a:t>(zB Kaufvertrag </a:t>
            </a:r>
            <a:r>
              <a:rPr lang="de-AT" sz="1600" dirty="0"/>
              <a:t>im geschäftlichen Verkehr des Unternehmens durch </a:t>
            </a:r>
            <a:r>
              <a:rPr lang="de-AT" sz="1600" dirty="0" smtClean="0"/>
              <a:t>Bedienstete </a:t>
            </a:r>
            <a:r>
              <a:rPr lang="de-AT" sz="1600" dirty="0"/>
              <a:t>(Abteilungsleiter, Prokuristen, Einkäufer) und </a:t>
            </a:r>
            <a:r>
              <a:rPr lang="de-AT" sz="1600" dirty="0" smtClean="0"/>
              <a:t>Beauftragte </a:t>
            </a:r>
            <a:r>
              <a:rPr lang="de-AT" sz="1600" dirty="0"/>
              <a:t>(Mitglieder des Vorstands- oder Aufsichtsrats) </a:t>
            </a:r>
            <a:endParaRPr lang="de-AT" sz="1600" dirty="0" smtClean="0"/>
          </a:p>
          <a:p>
            <a:endParaRPr lang="de-AT" sz="1600" dirty="0"/>
          </a:p>
          <a:p>
            <a:r>
              <a:rPr lang="de-AT" sz="1600" dirty="0" smtClean="0"/>
              <a:t>ebenso </a:t>
            </a:r>
            <a:r>
              <a:rPr lang="de-AT" sz="1600" dirty="0"/>
              <a:t>wie das Anbieten, Versprechen und Gewähren eines solchen Vorteils </a:t>
            </a:r>
            <a:r>
              <a:rPr lang="de-AT" sz="1600" dirty="0" smtClean="0"/>
              <a:t>dafür.</a:t>
            </a:r>
          </a:p>
          <a:p>
            <a:endParaRPr lang="de-AT" sz="1600" dirty="0" smtClean="0"/>
          </a:p>
          <a:p>
            <a:r>
              <a:rPr lang="de-AT" sz="1600" dirty="0" smtClean="0"/>
              <a:t>Freiheitsstrafe </a:t>
            </a:r>
            <a:r>
              <a:rPr lang="de-AT" sz="1600" dirty="0"/>
              <a:t>bis zu zwei Jahren, bei einem Vorteil </a:t>
            </a:r>
            <a:r>
              <a:rPr lang="de-AT" sz="1600" dirty="0" smtClean="0"/>
              <a:t>&gt; 3.000 Euro bis </a:t>
            </a:r>
            <a:r>
              <a:rPr lang="de-AT" sz="1600" dirty="0"/>
              <a:t>zu drei </a:t>
            </a:r>
            <a:r>
              <a:rPr lang="de-AT" sz="1600" dirty="0" smtClean="0"/>
              <a:t>Jahre, Vorteil &gt; 50.000 Euro sechs </a:t>
            </a:r>
            <a:r>
              <a:rPr lang="de-AT" sz="1600" dirty="0"/>
              <a:t>Monate bis fünf </a:t>
            </a:r>
            <a:r>
              <a:rPr lang="de-AT" sz="1600" dirty="0" smtClean="0"/>
              <a:t>Jahre </a:t>
            </a:r>
          </a:p>
          <a:p>
            <a:endParaRPr lang="de-DE" sz="1600" dirty="0"/>
          </a:p>
        </p:txBody>
      </p:sp>
    </p:spTree>
    <p:extLst>
      <p:ext uri="{BB962C8B-B14F-4D97-AF65-F5344CB8AC3E}">
        <p14:creationId xmlns:p14="http://schemas.microsoft.com/office/powerpoint/2010/main" val="15343781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9"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0"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1" descr="card4"/>
          <p:cNvPicPr>
            <a:picLocks noChangeAspect="1" noChangeArrowheads="1"/>
          </p:cNvPicPr>
          <p:nvPr/>
        </p:nvPicPr>
        <p:blipFill>
          <a:blip r:embed="rId5">
            <a:extLst>
              <a:ext uri="{28A0092B-C50C-407E-A947-70E740481C1C}">
                <a14:useLocalDpi xmlns:a14="http://schemas.microsoft.com/office/drawing/2010/main" val="0"/>
              </a:ext>
            </a:extLst>
          </a:blip>
          <a:srcRect l="80498"/>
          <a:stretch>
            <a:fillRect/>
          </a:stretch>
        </p:blipFill>
        <p:spPr bwMode="auto">
          <a:xfrm>
            <a:off x="0" y="0"/>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2" descr="card2"/>
          <p:cNvPicPr>
            <a:picLocks noChangeAspect="1" noChangeArrowheads="1"/>
          </p:cNvPicPr>
          <p:nvPr/>
        </p:nvPicPr>
        <p:blipFill>
          <a:blip r:embed="rId6">
            <a:extLst>
              <a:ext uri="{28A0092B-C50C-407E-A947-70E740481C1C}">
                <a14:useLocalDpi xmlns:a14="http://schemas.microsoft.com/office/drawing/2010/main" val="0"/>
              </a:ext>
            </a:extLst>
          </a:blip>
          <a:srcRect l="81328" r="6224"/>
          <a:stretch>
            <a:fillRect/>
          </a:stretch>
        </p:blipFill>
        <p:spPr bwMode="auto">
          <a:xfrm>
            <a:off x="0" y="0"/>
            <a:ext cx="1143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3" descr="card1"/>
          <p:cNvPicPr>
            <a:picLocks noChangeAspect="1" noChangeArrowheads="1"/>
          </p:cNvPicPr>
          <p:nvPr/>
        </p:nvPicPr>
        <p:blipFill>
          <a:blip r:embed="rId7">
            <a:extLst>
              <a:ext uri="{28A0092B-C50C-407E-A947-70E740481C1C}">
                <a14:useLocalDpi xmlns:a14="http://schemas.microsoft.com/office/drawing/2010/main" val="0"/>
              </a:ext>
            </a:extLst>
          </a:blip>
          <a:srcRect l="82158" r="8714"/>
          <a:stretch>
            <a:fillRect/>
          </a:stretch>
        </p:blipFill>
        <p:spPr bwMode="auto">
          <a:xfrm>
            <a:off x="0" y="0"/>
            <a:ext cx="8382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66"/>
          <p:cNvSpPr txBox="1">
            <a:spLocks noChangeArrowheads="1"/>
          </p:cNvSpPr>
          <p:nvPr/>
        </p:nvSpPr>
        <p:spPr bwMode="auto">
          <a:xfrm>
            <a:off x="71628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chemeClr val="bg1">
                    <a:lumMod val="10000"/>
                  </a:schemeClr>
                </a:solidFill>
              </a:rPr>
              <a:t>11</a:t>
            </a:r>
            <a:endParaRPr lang="en-US" dirty="0">
              <a:solidFill>
                <a:schemeClr val="bg1">
                  <a:lumMod val="10000"/>
                </a:schemeClr>
              </a:solidFill>
            </a:endParaRPr>
          </a:p>
        </p:txBody>
      </p:sp>
      <p:sp>
        <p:nvSpPr>
          <p:cNvPr id="4" name="Rechteck 3"/>
          <p:cNvSpPr/>
          <p:nvPr/>
        </p:nvSpPr>
        <p:spPr>
          <a:xfrm>
            <a:off x="1259632" y="1492327"/>
            <a:ext cx="7344816" cy="4031873"/>
          </a:xfrm>
          <a:prstGeom prst="rect">
            <a:avLst/>
          </a:prstGeom>
        </p:spPr>
        <p:txBody>
          <a:bodyPr wrap="square">
            <a:spAutoFit/>
          </a:bodyPr>
          <a:lstStyle/>
          <a:p>
            <a:r>
              <a:rPr lang="de-AT" sz="1600" dirty="0" smtClean="0"/>
              <a:t>Anfüttern ist im privaten Sektor straffrei; und Geschenkannahme </a:t>
            </a:r>
            <a:r>
              <a:rPr lang="de-AT" sz="1600" dirty="0"/>
              <a:t>für pflichtkonforme Rechtshandlungen </a:t>
            </a:r>
            <a:r>
              <a:rPr lang="de-AT" sz="1600" dirty="0" smtClean="0"/>
              <a:t>auch mit Ausnahme der </a:t>
            </a:r>
          </a:p>
          <a:p>
            <a:endParaRPr lang="de-AT" sz="1600" b="1" dirty="0"/>
          </a:p>
          <a:p>
            <a:r>
              <a:rPr lang="de-AT" sz="1600" b="1" dirty="0" smtClean="0"/>
              <a:t>B. Geschenkannahme </a:t>
            </a:r>
            <a:r>
              <a:rPr lang="de-AT" sz="1600" b="1" dirty="0"/>
              <a:t>durch Machthaber</a:t>
            </a:r>
            <a:r>
              <a:rPr lang="de-AT" sz="1600" dirty="0"/>
              <a:t> </a:t>
            </a:r>
            <a:r>
              <a:rPr lang="de-AT" sz="1600" dirty="0" smtClean="0"/>
              <a:t>nach § </a:t>
            </a:r>
            <a:r>
              <a:rPr lang="de-AT" sz="1600" dirty="0"/>
              <a:t>153a StGB, der denjenigen mit Freiheitsstrafe bis zu einem Jahr oder mit Geldstrafe bis 720 Tagessätzen bedroht, der in Ausübung einer ihm durch Gesetz, behördlichen Auftrag oder Rechtsgeschäft eingeräumten Befugnis, über fremdes Vermögen zu verfügen oder einen anderen zu verpflichten, der also mit einer </a:t>
            </a:r>
            <a:r>
              <a:rPr lang="de-AT" sz="1600" b="1" dirty="0"/>
              <a:t>Vollmacht</a:t>
            </a:r>
            <a:r>
              <a:rPr lang="de-AT" sz="1600" dirty="0"/>
              <a:t> ausgestattet ist wie Geschäftsführer einer GmbH, zunächst einen nicht bloß geringfügigen Vermögensvorteil (strittig: von € 100 bis 500) annimmt und es dann pflichtwidrig unterlässt, diesen Vorteil an seinen Machtgeber anzuführen. </a:t>
            </a:r>
            <a:endParaRPr lang="de-AT" sz="1600" dirty="0" smtClean="0"/>
          </a:p>
          <a:p>
            <a:endParaRPr lang="de-AT" sz="1600" dirty="0"/>
          </a:p>
          <a:p>
            <a:r>
              <a:rPr lang="de-AT" sz="1600" dirty="0" smtClean="0"/>
              <a:t>Der </a:t>
            </a:r>
            <a:r>
              <a:rPr lang="de-AT" sz="1600" dirty="0"/>
              <a:t>Geber ist straffrei (</a:t>
            </a:r>
            <a:r>
              <a:rPr lang="de-AT" sz="1600" dirty="0" err="1"/>
              <a:t>str</a:t>
            </a:r>
            <a:r>
              <a:rPr lang="de-AT" sz="1600" dirty="0"/>
              <a:t>), macht sich aber wegen </a:t>
            </a:r>
            <a:r>
              <a:rPr lang="de-AT" sz="1600" dirty="0" smtClean="0"/>
              <a:t>Bestechung von Bediensteten oder Beauftragten nach § </a:t>
            </a:r>
            <a:r>
              <a:rPr lang="de-AT" sz="1600" dirty="0"/>
              <a:t>309 Abs 2 StGB strafbar, wenn sein Vorsatz darauf gerichtet ist, dass der Nehmer eine pflichtwidrige Rechtshandlung setzen oder unterlassen soll.</a:t>
            </a:r>
            <a:endParaRPr lang="de-DE" sz="1600" dirty="0"/>
          </a:p>
        </p:txBody>
      </p:sp>
    </p:spTree>
    <p:extLst>
      <p:ext uri="{BB962C8B-B14F-4D97-AF65-F5344CB8AC3E}">
        <p14:creationId xmlns:p14="http://schemas.microsoft.com/office/powerpoint/2010/main" val="37319544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9"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0"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1" descr="card4"/>
          <p:cNvPicPr>
            <a:picLocks noChangeAspect="1" noChangeArrowheads="1"/>
          </p:cNvPicPr>
          <p:nvPr/>
        </p:nvPicPr>
        <p:blipFill>
          <a:blip r:embed="rId5">
            <a:extLst>
              <a:ext uri="{28A0092B-C50C-407E-A947-70E740481C1C}">
                <a14:useLocalDpi xmlns:a14="http://schemas.microsoft.com/office/drawing/2010/main" val="0"/>
              </a:ext>
            </a:extLst>
          </a:blip>
          <a:srcRect l="80498"/>
          <a:stretch>
            <a:fillRect/>
          </a:stretch>
        </p:blipFill>
        <p:spPr bwMode="auto">
          <a:xfrm>
            <a:off x="0" y="0"/>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2" descr="card2"/>
          <p:cNvPicPr>
            <a:picLocks noChangeAspect="1" noChangeArrowheads="1"/>
          </p:cNvPicPr>
          <p:nvPr/>
        </p:nvPicPr>
        <p:blipFill>
          <a:blip r:embed="rId6">
            <a:extLst>
              <a:ext uri="{28A0092B-C50C-407E-A947-70E740481C1C}">
                <a14:useLocalDpi xmlns:a14="http://schemas.microsoft.com/office/drawing/2010/main" val="0"/>
              </a:ext>
            </a:extLst>
          </a:blip>
          <a:srcRect l="81328" r="6224"/>
          <a:stretch>
            <a:fillRect/>
          </a:stretch>
        </p:blipFill>
        <p:spPr bwMode="auto">
          <a:xfrm>
            <a:off x="0" y="0"/>
            <a:ext cx="1143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3" descr="card1"/>
          <p:cNvPicPr>
            <a:picLocks noChangeAspect="1" noChangeArrowheads="1"/>
          </p:cNvPicPr>
          <p:nvPr/>
        </p:nvPicPr>
        <p:blipFill>
          <a:blip r:embed="rId7">
            <a:extLst>
              <a:ext uri="{28A0092B-C50C-407E-A947-70E740481C1C}">
                <a14:useLocalDpi xmlns:a14="http://schemas.microsoft.com/office/drawing/2010/main" val="0"/>
              </a:ext>
            </a:extLst>
          </a:blip>
          <a:srcRect l="82158" r="8714"/>
          <a:stretch>
            <a:fillRect/>
          </a:stretch>
        </p:blipFill>
        <p:spPr bwMode="auto">
          <a:xfrm>
            <a:off x="0" y="0"/>
            <a:ext cx="8382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66"/>
          <p:cNvSpPr txBox="1">
            <a:spLocks noChangeArrowheads="1"/>
          </p:cNvSpPr>
          <p:nvPr/>
        </p:nvSpPr>
        <p:spPr bwMode="auto">
          <a:xfrm>
            <a:off x="71628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chemeClr val="bg1">
                    <a:lumMod val="10000"/>
                  </a:schemeClr>
                </a:solidFill>
              </a:rPr>
              <a:t>12</a:t>
            </a:r>
            <a:endParaRPr lang="en-US" dirty="0">
              <a:solidFill>
                <a:schemeClr val="bg1">
                  <a:lumMod val="10000"/>
                </a:schemeClr>
              </a:solidFill>
            </a:endParaRPr>
          </a:p>
        </p:txBody>
      </p:sp>
      <p:sp>
        <p:nvSpPr>
          <p:cNvPr id="4" name="Rechteck 3"/>
          <p:cNvSpPr/>
          <p:nvPr/>
        </p:nvSpPr>
        <p:spPr>
          <a:xfrm>
            <a:off x="1259632" y="1492327"/>
            <a:ext cx="7344816" cy="4770537"/>
          </a:xfrm>
          <a:prstGeom prst="rect">
            <a:avLst/>
          </a:prstGeom>
        </p:spPr>
        <p:txBody>
          <a:bodyPr wrap="square">
            <a:spAutoFit/>
          </a:bodyPr>
          <a:lstStyle/>
          <a:p>
            <a:r>
              <a:rPr lang="de-AT" sz="1600" b="1" dirty="0"/>
              <a:t>C</a:t>
            </a:r>
            <a:r>
              <a:rPr lang="de-AT" sz="1600" b="1" dirty="0" smtClean="0"/>
              <a:t>. Untreue (§ 153 StGB) </a:t>
            </a:r>
          </a:p>
          <a:p>
            <a:endParaRPr lang="de-AT" sz="1600" dirty="0" smtClean="0"/>
          </a:p>
          <a:p>
            <a:r>
              <a:rPr lang="de-AT" sz="1600" dirty="0" smtClean="0"/>
              <a:t>Wenn </a:t>
            </a:r>
            <a:r>
              <a:rPr lang="de-AT" sz="1600" dirty="0"/>
              <a:t>ein mit Vollmacht ausgestatteter Machthaber wie der Geschäftsführer oder Prokurist einer GmbH oder der Vorstandsvorsitzende einer </a:t>
            </a:r>
            <a:r>
              <a:rPr lang="de-AT" sz="1600" dirty="0" smtClean="0"/>
              <a:t>AG seine Vollmacht missbraucht und den </a:t>
            </a:r>
            <a:r>
              <a:rPr lang="de-AT" sz="1600" dirty="0"/>
              <a:t>Vorteil für eine pflichtwidrige Vertretungshandlung annimmt, </a:t>
            </a:r>
            <a:r>
              <a:rPr lang="de-AT" sz="1600" dirty="0" smtClean="0"/>
              <a:t>und dadurch dem </a:t>
            </a:r>
            <a:r>
              <a:rPr lang="de-AT" sz="1600" dirty="0"/>
              <a:t>Vertretenen einen Vermögensschaden zufügt – der </a:t>
            </a:r>
            <a:r>
              <a:rPr lang="de-AT" sz="1600" dirty="0" smtClean="0"/>
              <a:t>GF der </a:t>
            </a:r>
            <a:r>
              <a:rPr lang="de-AT" sz="1600" dirty="0"/>
              <a:t>Krankenhaus-GmbH verlangt vom Lieferanten bei der </a:t>
            </a:r>
            <a:r>
              <a:rPr lang="de-AT" sz="1600" dirty="0" smtClean="0"/>
              <a:t>Erteilung des </a:t>
            </a:r>
            <a:r>
              <a:rPr lang="de-AT" sz="1600" dirty="0"/>
              <a:t>Auftrags zur Beschaffung eines </a:t>
            </a:r>
            <a:r>
              <a:rPr lang="de-AT" sz="1600" dirty="0" err="1"/>
              <a:t>Computertomografen</a:t>
            </a:r>
            <a:r>
              <a:rPr lang="de-AT" sz="1600" dirty="0"/>
              <a:t> im Wert von </a:t>
            </a:r>
            <a:r>
              <a:rPr lang="de-AT" sz="1600" dirty="0" smtClean="0"/>
              <a:t>5 </a:t>
            </a:r>
            <a:r>
              <a:rPr lang="de-AT" sz="1600" dirty="0"/>
              <a:t>Millionen </a:t>
            </a:r>
            <a:r>
              <a:rPr lang="de-AT" sz="1600" dirty="0" smtClean="0"/>
              <a:t>Euro eine </a:t>
            </a:r>
            <a:r>
              <a:rPr lang="de-AT" sz="1600" dirty="0"/>
              <a:t>Provision in Höhe von 10 % des Kaufpreises, was dieses Medizinprodukt um </a:t>
            </a:r>
            <a:r>
              <a:rPr lang="de-AT" sz="1600" dirty="0" smtClean="0"/>
              <a:t>500.000 Euro verteuert </a:t>
            </a:r>
            <a:r>
              <a:rPr lang="de-AT" sz="1600" dirty="0"/>
              <a:t>und der </a:t>
            </a:r>
            <a:r>
              <a:rPr lang="de-AT" sz="1600" dirty="0" smtClean="0"/>
              <a:t>GmbH einen Schaden in dieser Höhe zufügt –, dann begeht er nicht nur eine Untreue mit einer Freiheitsstrafdrohung von einem bis zu 10 Jahren bei einem Schaden &gt; 300.000 Euro; sondern auch, wenn die Gesellschafter der Krankenhaus-GmbH mehrheitlich Gebietskörperschaften sind  und der GF daher auch „Amtsträger“ ist, auch noch das Delikt der Bestechlichkeit nach § 304 StGB.</a:t>
            </a:r>
          </a:p>
          <a:p>
            <a:endParaRPr lang="de-AT" sz="1600" dirty="0" smtClean="0"/>
          </a:p>
          <a:p>
            <a:r>
              <a:rPr lang="de-AT" sz="1600" dirty="0" smtClean="0"/>
              <a:t>Und der Geber wird wegen sonstigen Tatbeitrags zur Untreue und wegen Bestechung nach § 307 StGB verurteilt und bestraft.</a:t>
            </a:r>
            <a:endParaRPr lang="de-AT" sz="1600" dirty="0"/>
          </a:p>
        </p:txBody>
      </p:sp>
    </p:spTree>
    <p:extLst>
      <p:ext uri="{BB962C8B-B14F-4D97-AF65-F5344CB8AC3E}">
        <p14:creationId xmlns:p14="http://schemas.microsoft.com/office/powerpoint/2010/main" val="20787755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01</a:t>
            </a:r>
          </a:p>
        </p:txBody>
      </p:sp>
      <p:sp>
        <p:nvSpPr>
          <p:cNvPr id="17" name="Text Box 42"/>
          <p:cNvSpPr txBox="1">
            <a:spLocks noChangeArrowheads="1"/>
          </p:cNvSpPr>
          <p:nvPr/>
        </p:nvSpPr>
        <p:spPr bwMode="auto">
          <a:xfrm>
            <a:off x="513073" y="1227931"/>
            <a:ext cx="7259327"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b="1" dirty="0"/>
              <a:t>I</a:t>
            </a:r>
            <a:r>
              <a:rPr lang="de-AT" b="1" dirty="0" smtClean="0"/>
              <a:t>. </a:t>
            </a:r>
            <a:r>
              <a:rPr lang="de-DE" b="1" dirty="0"/>
              <a:t>Dienst- und Organisationsrecht</a:t>
            </a:r>
            <a:endParaRPr lang="de-DE" dirty="0"/>
          </a:p>
          <a:p>
            <a:endParaRPr lang="de-AT" dirty="0" smtClean="0"/>
          </a:p>
          <a:p>
            <a:r>
              <a:rPr lang="de-DE" b="1" dirty="0" smtClean="0"/>
              <a:t>A.</a:t>
            </a:r>
            <a:r>
              <a:rPr lang="de-DE" dirty="0" smtClean="0"/>
              <a:t> „</a:t>
            </a:r>
            <a:r>
              <a:rPr lang="de-DE" b="1" dirty="0" smtClean="0"/>
              <a:t>Geschenkannahmeverbot</a:t>
            </a:r>
            <a:r>
              <a:rPr lang="de-DE" dirty="0" smtClean="0"/>
              <a:t>“ für Beamte § 59 Abs 1 BDG</a:t>
            </a:r>
          </a:p>
          <a:p>
            <a:endParaRPr lang="de-DE" dirty="0"/>
          </a:p>
          <a:p>
            <a:r>
              <a:rPr lang="de-DE" sz="1600" dirty="0" smtClean="0"/>
              <a:t>„Orts- </a:t>
            </a:r>
            <a:r>
              <a:rPr lang="de-DE" sz="1600" dirty="0"/>
              <a:t>und landesübliche Aufmerksamkeiten von geringem Wert gelten nicht als </a:t>
            </a:r>
            <a:r>
              <a:rPr lang="de-DE" sz="1600" dirty="0" smtClean="0"/>
              <a:t>Geschenke“ (§ 59 Abs 2 BDG); § </a:t>
            </a:r>
            <a:r>
              <a:rPr lang="de-DE" sz="1600" dirty="0"/>
              <a:t>2 Tiroler Landesbeamtengesetz 1998 „sinngemäß“ für </a:t>
            </a:r>
            <a:r>
              <a:rPr lang="de-DE" sz="1600" dirty="0" smtClean="0"/>
              <a:t>Landesbeamte; nach § </a:t>
            </a:r>
            <a:r>
              <a:rPr lang="de-DE" sz="1600" dirty="0"/>
              <a:t>5 Abs 1 </a:t>
            </a:r>
            <a:r>
              <a:rPr lang="de-DE" sz="1600" dirty="0" err="1"/>
              <a:t>Vertragsbedienstetengesetz</a:t>
            </a:r>
            <a:r>
              <a:rPr lang="de-DE" sz="1600" dirty="0"/>
              <a:t> (VBG) „sinngemäß“ für Vertragsbedienstete des </a:t>
            </a:r>
            <a:r>
              <a:rPr lang="de-DE" sz="1600" dirty="0" smtClean="0"/>
              <a:t>Bundes; § </a:t>
            </a:r>
            <a:r>
              <a:rPr lang="de-DE" sz="1600" dirty="0"/>
              <a:t>12 Abs 1 Tiroler </a:t>
            </a:r>
            <a:r>
              <a:rPr lang="de-DE" sz="1600" dirty="0" err="1"/>
              <a:t>Landesbedienstetengesetz</a:t>
            </a:r>
            <a:r>
              <a:rPr lang="de-DE" sz="1600" dirty="0"/>
              <a:t> </a:t>
            </a:r>
            <a:r>
              <a:rPr lang="de-DE" sz="1600" dirty="0" smtClean="0"/>
              <a:t>dasselbe für Vertragsbedienstete </a:t>
            </a:r>
            <a:r>
              <a:rPr lang="de-DE" sz="1600" dirty="0"/>
              <a:t>des Landes </a:t>
            </a:r>
            <a:r>
              <a:rPr lang="de-DE" sz="1600" dirty="0" smtClean="0"/>
              <a:t>Tirol</a:t>
            </a:r>
          </a:p>
          <a:p>
            <a:endParaRPr lang="de-DE" sz="1600" dirty="0"/>
          </a:p>
          <a:p>
            <a:r>
              <a:rPr lang="de-DE" sz="1600" dirty="0" smtClean="0"/>
              <a:t>VwGH seit 1997 zu § 59 Abs 2 BDG „</a:t>
            </a:r>
            <a:r>
              <a:rPr lang="de-DE" sz="1600" b="1" dirty="0" smtClean="0"/>
              <a:t>Bargeldannahmeverbot</a:t>
            </a:r>
            <a:r>
              <a:rPr lang="de-DE" sz="1600" dirty="0" smtClean="0"/>
              <a:t>“</a:t>
            </a:r>
          </a:p>
          <a:p>
            <a:endParaRPr lang="de-DE" sz="1600" dirty="0"/>
          </a:p>
          <a:p>
            <a:r>
              <a:rPr lang="de-DE" sz="1600" b="1" dirty="0"/>
              <a:t>B</a:t>
            </a:r>
            <a:r>
              <a:rPr lang="de-DE" sz="1600" b="1" dirty="0" smtClean="0"/>
              <a:t>.</a:t>
            </a:r>
            <a:r>
              <a:rPr lang="de-DE" sz="1600" dirty="0" smtClean="0"/>
              <a:t> § </a:t>
            </a:r>
            <a:r>
              <a:rPr lang="de-DE" sz="1600" dirty="0"/>
              <a:t>55a Abs 4 </a:t>
            </a:r>
            <a:r>
              <a:rPr lang="de-DE" sz="1600" dirty="0" smtClean="0"/>
              <a:t>AMG, § </a:t>
            </a:r>
            <a:r>
              <a:rPr lang="de-DE" sz="1600" dirty="0"/>
              <a:t>108 </a:t>
            </a:r>
            <a:r>
              <a:rPr lang="de-DE" sz="1600" dirty="0" smtClean="0"/>
              <a:t>MPG - Verbote </a:t>
            </a:r>
            <a:r>
              <a:rPr lang="de-DE" sz="1600" dirty="0"/>
              <a:t>für die zur Verschreibung, Abgabe, Beschaffung, Errichtung, Inbetriebnahme und Anwendung von Arzneimitteln und Medizinprodukten berechtigten Personen, für Zwecke der Verkaufsförderung eine „Prämie, finanzielle oder materielle Vorteile zu fordern, sich versprechen zu lassen oder </a:t>
            </a:r>
            <a:r>
              <a:rPr lang="de-DE" sz="1600" dirty="0" smtClean="0"/>
              <a:t>anzunehmen“ – Verwaltungsstrafdrohungen bis € 25.000, im Wiederholungsfall bis € 50.000</a:t>
            </a:r>
          </a:p>
        </p:txBody>
      </p:sp>
    </p:spTree>
    <p:extLst>
      <p:ext uri="{BB962C8B-B14F-4D97-AF65-F5344CB8AC3E}">
        <p14:creationId xmlns:p14="http://schemas.microsoft.com/office/powerpoint/2010/main" val="747929117"/>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38100" y="-43247"/>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6000" dirty="0" smtClean="0">
                <a:solidFill>
                  <a:srgbClr val="F2FDF7"/>
                </a:solidFill>
              </a:rPr>
              <a:t>02</a:t>
            </a:r>
            <a:endParaRPr lang="en-US" dirty="0"/>
          </a:p>
        </p:txBody>
      </p:sp>
      <p:sp>
        <p:nvSpPr>
          <p:cNvPr id="9" name="Text Box 46"/>
          <p:cNvSpPr txBox="1">
            <a:spLocks noChangeArrowheads="1"/>
          </p:cNvSpPr>
          <p:nvPr/>
        </p:nvSpPr>
        <p:spPr bwMode="auto">
          <a:xfrm>
            <a:off x="1439652" y="1394706"/>
            <a:ext cx="6926262" cy="215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b="1" dirty="0" smtClean="0"/>
              <a:t>II. Korruptionsstrafrecht des öffentlichen Sektors</a:t>
            </a:r>
            <a:endParaRPr lang="de-DE" b="1" dirty="0"/>
          </a:p>
          <a:p>
            <a:endParaRPr lang="de-AT" sz="2000" dirty="0" smtClean="0"/>
          </a:p>
          <a:p>
            <a:r>
              <a:rPr lang="de-DE" sz="1600" dirty="0" smtClean="0"/>
              <a:t>„</a:t>
            </a:r>
            <a:r>
              <a:rPr lang="de-DE" sz="1600" b="1" dirty="0" smtClean="0"/>
              <a:t>Amtsträge</a:t>
            </a:r>
            <a:r>
              <a:rPr lang="de-DE" sz="1600" dirty="0" smtClean="0"/>
              <a:t>r“ (§ 74 Abs 4a </a:t>
            </a:r>
            <a:r>
              <a:rPr lang="de-DE" sz="1600" dirty="0" err="1" smtClean="0"/>
              <a:t>lit</a:t>
            </a:r>
            <a:r>
              <a:rPr lang="de-DE" sz="1600" dirty="0" smtClean="0"/>
              <a:t> b und d StGB) – Organe (Vertretungsmacht) und </a:t>
            </a:r>
            <a:r>
              <a:rPr lang="de-DE" sz="1600" b="1" dirty="0" smtClean="0"/>
              <a:t>alle Dienstnehmer </a:t>
            </a:r>
            <a:r>
              <a:rPr lang="de-DE" sz="1600" dirty="0" smtClean="0"/>
              <a:t>der Gebietskörperschaften Bund, Land, Gemeinden (MUI, Landeskrankenhaus Innsbruck) oder der Unternehmen mit Mehrheitsbeteiligungen der Gebietskörperschaften (Tirol Kliniken GmbH) </a:t>
            </a:r>
            <a:r>
              <a:rPr lang="de-DE" sz="1600" b="1" dirty="0" smtClean="0"/>
              <a:t>unabhängig von dienst- und arbeitsrechtlicher Stellung </a:t>
            </a:r>
            <a:r>
              <a:rPr lang="de-DE" sz="1600" dirty="0" smtClean="0"/>
              <a:t>– Beamte, VB, Angestellte, Arbeiter</a:t>
            </a:r>
            <a:endParaRPr lang="de-DE" sz="1600" dirty="0"/>
          </a:p>
        </p:txBody>
      </p:sp>
    </p:spTree>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6000" dirty="0" smtClean="0">
                <a:solidFill>
                  <a:srgbClr val="F2FDF7"/>
                </a:solidFill>
              </a:rPr>
              <a:t>03</a:t>
            </a:r>
            <a:endParaRPr lang="en-US" dirty="0"/>
          </a:p>
        </p:txBody>
      </p:sp>
      <p:sp>
        <p:nvSpPr>
          <p:cNvPr id="9" name="Text Box 46"/>
          <p:cNvSpPr txBox="1">
            <a:spLocks noChangeArrowheads="1"/>
          </p:cNvSpPr>
          <p:nvPr/>
        </p:nvSpPr>
        <p:spPr bwMode="auto">
          <a:xfrm>
            <a:off x="1439652" y="1394706"/>
            <a:ext cx="6926262"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342900" indent="-342900">
              <a:buAutoNum type="alphaUcPeriod"/>
            </a:pPr>
            <a:r>
              <a:rPr lang="de-DE" b="1" dirty="0" smtClean="0"/>
              <a:t>„</a:t>
            </a:r>
            <a:r>
              <a:rPr lang="de-DE" b="1" dirty="0"/>
              <a:t>Bestechlichkeit“ nach § 304 StGB („Nehmerseite“) und „Bestechung“ nach § 307 StGB („Geberseite</a:t>
            </a:r>
            <a:r>
              <a:rPr lang="de-DE" b="1" dirty="0" smtClean="0"/>
              <a:t>“)</a:t>
            </a:r>
          </a:p>
          <a:p>
            <a:pPr marL="342900" indent="-342900">
              <a:buAutoNum type="alphaUcPeriod"/>
            </a:pPr>
            <a:endParaRPr lang="de-DE" b="1" dirty="0"/>
          </a:p>
          <a:p>
            <a:r>
              <a:rPr lang="de-DE" b="1" dirty="0" smtClean="0"/>
              <a:t>a. Bestechlichkeit nach § 304</a:t>
            </a:r>
          </a:p>
          <a:p>
            <a:endParaRPr lang="de-DE" dirty="0"/>
          </a:p>
          <a:p>
            <a:r>
              <a:rPr lang="de-DE" sz="1600" dirty="0" smtClean="0"/>
              <a:t>Wer für pflichtwidrige </a:t>
            </a:r>
            <a:r>
              <a:rPr lang="de-DE" sz="1600" dirty="0"/>
              <a:t>Vornahme oder Unterlassung eines Amtsgeschäfts einen Vorteil materieller </a:t>
            </a:r>
            <a:r>
              <a:rPr lang="de-DE" sz="1600" dirty="0" smtClean="0"/>
              <a:t>oder immaterieller Natur fordert, annimmt oder sich versprechen lässt</a:t>
            </a:r>
          </a:p>
          <a:p>
            <a:endParaRPr lang="de-DE" sz="1600" dirty="0" smtClean="0"/>
          </a:p>
          <a:p>
            <a:r>
              <a:rPr lang="de-DE" sz="1600" dirty="0" smtClean="0"/>
              <a:t>„Vorteil“ geht über adäquates Austauschverhältnis hinaus (deshalb angemessenes Honorar für zB klinische Studie kein Vorteil)</a:t>
            </a:r>
          </a:p>
          <a:p>
            <a:endParaRPr lang="de-DE" sz="1600" dirty="0" smtClean="0"/>
          </a:p>
          <a:p>
            <a:r>
              <a:rPr lang="de-DE" sz="1600" dirty="0" smtClean="0"/>
              <a:t>„Amtsgeschäft“: alles, was zum Amtsbetrieb/Aufgabenbereich des Unternehmens gehört (Rechts- und faktische Handlungen): klinische Forschung, Behandlungen und Pflege der Patienten, Beschaffung eines </a:t>
            </a:r>
            <a:r>
              <a:rPr lang="de-DE" sz="1600" dirty="0" err="1" smtClean="0"/>
              <a:t>Computertomografen</a:t>
            </a:r>
            <a:endParaRPr lang="de-DE" sz="1600" dirty="0" smtClean="0"/>
          </a:p>
          <a:p>
            <a:endParaRPr lang="de-DE" sz="1600" dirty="0"/>
          </a:p>
          <a:p>
            <a:r>
              <a:rPr lang="de-DE" sz="1600" dirty="0"/>
              <a:t>Vorteil muss Gegenleistung für konkret bestimmtes Amtsgeschäft sein, sonst Vorteilsannahme zur Beeinflussung nach § 306 StGB</a:t>
            </a:r>
          </a:p>
        </p:txBody>
      </p:sp>
    </p:spTree>
    <p:extLst>
      <p:ext uri="{BB962C8B-B14F-4D97-AF65-F5344CB8AC3E}">
        <p14:creationId xmlns:p14="http://schemas.microsoft.com/office/powerpoint/2010/main" val="1819871543"/>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6000" dirty="0" smtClean="0">
                <a:solidFill>
                  <a:srgbClr val="F2FDF7"/>
                </a:solidFill>
              </a:rPr>
              <a:t>04</a:t>
            </a:r>
            <a:endParaRPr lang="en-US" dirty="0"/>
          </a:p>
        </p:txBody>
      </p:sp>
      <p:sp>
        <p:nvSpPr>
          <p:cNvPr id="9" name="Text Box 46"/>
          <p:cNvSpPr txBox="1">
            <a:spLocks noChangeArrowheads="1"/>
          </p:cNvSpPr>
          <p:nvPr/>
        </p:nvSpPr>
        <p:spPr bwMode="auto">
          <a:xfrm>
            <a:off x="1439652" y="1394706"/>
            <a:ext cx="6926262"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Amtsgeschäft muss auch „pflichtwidrig“ sein – gegen Rechtsvorschriften (AMG, MPG, Satzungsteil </a:t>
            </a:r>
            <a:r>
              <a:rPr lang="de-DE" sz="1600" dirty="0"/>
              <a:t>„Sicherung guter wissenschaftlicher Praxis an der Medizinischen Universität Innsbruck</a:t>
            </a:r>
            <a:r>
              <a:rPr lang="de-DE" sz="1600" dirty="0" smtClean="0"/>
              <a:t>“, </a:t>
            </a:r>
            <a:r>
              <a:rPr lang="de-DE" sz="1600" dirty="0" err="1" smtClean="0"/>
              <a:t>tiroler</a:t>
            </a:r>
            <a:r>
              <a:rPr lang="de-DE" sz="1600" dirty="0" smtClean="0"/>
              <a:t> KAG, Vergabegesetze </a:t>
            </a:r>
            <a:r>
              <a:rPr lang="de-DE" sz="1600" dirty="0" err="1" smtClean="0"/>
              <a:t>etc</a:t>
            </a:r>
            <a:r>
              <a:rPr lang="de-DE" sz="1600" dirty="0" smtClean="0"/>
              <a:t>), gegen unternehmensinterne Vorschriften (Weisungen, Anordnungen) </a:t>
            </a:r>
          </a:p>
          <a:p>
            <a:endParaRPr lang="de-DE" sz="1600" dirty="0"/>
          </a:p>
          <a:p>
            <a:r>
              <a:rPr lang="de-DE" sz="1600" dirty="0" smtClean="0"/>
              <a:t>„</a:t>
            </a:r>
            <a:r>
              <a:rPr lang="de-DE" sz="1600" dirty="0"/>
              <a:t>Die von unsachlichen Beweggründen wie auf Grund eines </a:t>
            </a:r>
            <a:r>
              <a:rPr lang="de-DE" sz="1600" dirty="0" smtClean="0"/>
              <a:t>Vorteils </a:t>
            </a:r>
            <a:r>
              <a:rPr lang="de-DE" sz="1600" dirty="0"/>
              <a:t>geleitete Ermessensausübung ist nach </a:t>
            </a:r>
            <a:r>
              <a:rPr lang="de-DE" sz="1600" dirty="0" smtClean="0"/>
              <a:t>Rechtsprechung </a:t>
            </a:r>
            <a:r>
              <a:rPr lang="de-DE" sz="1600" dirty="0"/>
              <a:t>der Strafgerichte immer </a:t>
            </a:r>
            <a:r>
              <a:rPr lang="de-DE" sz="1600" dirty="0" smtClean="0"/>
              <a:t>pflichtwidrig“ (Problem Patientenwartelisten und Vorreihungen)</a:t>
            </a:r>
          </a:p>
          <a:p>
            <a:endParaRPr lang="de-DE" sz="1600" dirty="0"/>
          </a:p>
          <a:p>
            <a:r>
              <a:rPr lang="de-DE" b="1" dirty="0" smtClean="0"/>
              <a:t>b. </a:t>
            </a:r>
            <a:r>
              <a:rPr lang="de-DE" b="1" dirty="0"/>
              <a:t>Bestechung nach § 307 StGB </a:t>
            </a:r>
            <a:endParaRPr lang="de-DE" b="1" dirty="0" smtClean="0"/>
          </a:p>
          <a:p>
            <a:endParaRPr lang="de-DE" sz="1600" dirty="0" smtClean="0"/>
          </a:p>
          <a:p>
            <a:r>
              <a:rPr lang="de-DE" sz="1600" dirty="0" smtClean="0"/>
              <a:t>aktives </a:t>
            </a:r>
            <a:r>
              <a:rPr lang="de-DE" sz="1600" dirty="0"/>
              <a:t>Gegenstück zur </a:t>
            </a:r>
            <a:r>
              <a:rPr lang="de-DE" sz="1600" dirty="0" smtClean="0"/>
              <a:t>Bestechlichkeit</a:t>
            </a:r>
          </a:p>
          <a:p>
            <a:endParaRPr lang="de-DE" sz="1600" dirty="0" smtClean="0"/>
          </a:p>
          <a:p>
            <a:r>
              <a:rPr lang="de-DE" sz="1600" dirty="0" smtClean="0"/>
              <a:t>Anbieten, Gewähren, Versprechen des Vorteils </a:t>
            </a:r>
            <a:r>
              <a:rPr lang="de-DE" sz="1600" dirty="0"/>
              <a:t>für die pflichtwidrige Vornahme oder Unterlassung des konkret bestimmten Amtsgeschäfts durch </a:t>
            </a:r>
            <a:r>
              <a:rPr lang="de-DE" sz="1600" dirty="0" smtClean="0"/>
              <a:t>Amtsträger</a:t>
            </a:r>
          </a:p>
        </p:txBody>
      </p:sp>
    </p:spTree>
    <p:extLst>
      <p:ext uri="{BB962C8B-B14F-4D97-AF65-F5344CB8AC3E}">
        <p14:creationId xmlns:p14="http://schemas.microsoft.com/office/powerpoint/2010/main" val="1798113128"/>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6000" dirty="0" smtClean="0">
                <a:solidFill>
                  <a:srgbClr val="F2FDF7"/>
                </a:solidFill>
              </a:rPr>
              <a:t>05</a:t>
            </a:r>
            <a:endParaRPr lang="en-US" dirty="0"/>
          </a:p>
        </p:txBody>
      </p:sp>
      <p:sp>
        <p:nvSpPr>
          <p:cNvPr id="9" name="Text Box 46"/>
          <p:cNvSpPr txBox="1">
            <a:spLocks noChangeArrowheads="1"/>
          </p:cNvSpPr>
          <p:nvPr/>
        </p:nvSpPr>
        <p:spPr bwMode="auto">
          <a:xfrm>
            <a:off x="1367644" y="1390489"/>
            <a:ext cx="6926262" cy="4647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b="1" dirty="0" smtClean="0"/>
              <a:t>c</a:t>
            </a:r>
            <a:r>
              <a:rPr lang="de-DE" dirty="0" smtClean="0"/>
              <a:t>. </a:t>
            </a:r>
            <a:r>
              <a:rPr lang="de-DE" b="1" dirty="0" smtClean="0"/>
              <a:t>Strafdrohungen</a:t>
            </a:r>
            <a:r>
              <a:rPr lang="de-DE" dirty="0" smtClean="0"/>
              <a:t> </a:t>
            </a:r>
          </a:p>
          <a:p>
            <a:endParaRPr lang="de-DE" sz="1600" dirty="0"/>
          </a:p>
          <a:p>
            <a:r>
              <a:rPr lang="de-DE" sz="1600" dirty="0" smtClean="0"/>
              <a:t>Bestechlichkeit </a:t>
            </a:r>
            <a:r>
              <a:rPr lang="de-DE" sz="1600" dirty="0"/>
              <a:t>und Bestechung sind Freiheitsstrafe bis zu drei Jahren; </a:t>
            </a:r>
            <a:r>
              <a:rPr lang="de-DE" sz="1600" dirty="0" smtClean="0"/>
              <a:t>Vorteil &gt; 3.000 Euro, </a:t>
            </a:r>
            <a:r>
              <a:rPr lang="de-DE" sz="1600" dirty="0"/>
              <a:t>Freiheitsstrafe von sechs Monaten bis zu fünf Jahren; </a:t>
            </a:r>
            <a:r>
              <a:rPr lang="de-DE" sz="1600" dirty="0" smtClean="0"/>
              <a:t>Vorteil &gt; 50.000 Euro, </a:t>
            </a:r>
            <a:r>
              <a:rPr lang="de-DE" sz="1600" dirty="0"/>
              <a:t>Freiheitsstrafe von einem bis zu zehn Jahren</a:t>
            </a:r>
            <a:r>
              <a:rPr lang="de-DE" sz="1600" dirty="0" smtClean="0"/>
              <a:t>.</a:t>
            </a:r>
          </a:p>
          <a:p>
            <a:endParaRPr lang="de-DE" sz="1600" dirty="0"/>
          </a:p>
          <a:p>
            <a:r>
              <a:rPr lang="de-DE" b="1" dirty="0"/>
              <a:t>B</a:t>
            </a:r>
            <a:r>
              <a:rPr lang="de-DE" b="1" dirty="0" smtClean="0"/>
              <a:t>. </a:t>
            </a:r>
            <a:r>
              <a:rPr lang="de-DE" b="1" dirty="0"/>
              <a:t>Vorteilsannahme nach § 305 StGB („Nehmerseite“) und Vorteilszuwendung nach § 307a StGB („Geberseite</a:t>
            </a:r>
            <a:r>
              <a:rPr lang="de-DE" b="1" dirty="0" smtClean="0"/>
              <a:t>“)</a:t>
            </a:r>
          </a:p>
          <a:p>
            <a:endParaRPr lang="de-DE" dirty="0"/>
          </a:p>
          <a:p>
            <a:r>
              <a:rPr lang="de-DE" sz="1600" dirty="0" smtClean="0"/>
              <a:t>Beide </a:t>
            </a:r>
            <a:r>
              <a:rPr lang="de-DE" sz="1600" dirty="0"/>
              <a:t>Delikte unterscheiden sich von der Bestechlichkeit und Bestechung</a:t>
            </a:r>
            <a:r>
              <a:rPr lang="de-DE" sz="1600" b="1" dirty="0"/>
              <a:t> </a:t>
            </a:r>
            <a:r>
              <a:rPr lang="de-DE" sz="1600" dirty="0"/>
              <a:t>zunächst </a:t>
            </a:r>
            <a:r>
              <a:rPr lang="de-DE" sz="1600" dirty="0" smtClean="0"/>
              <a:t>in </a:t>
            </a:r>
            <a:r>
              <a:rPr lang="de-DE" sz="1600" dirty="0"/>
              <a:t>einem Punkt: </a:t>
            </a:r>
            <a:r>
              <a:rPr lang="de-DE" sz="1600" dirty="0" smtClean="0"/>
              <a:t>Vorteil wird gefordert/gewährt usw für </a:t>
            </a:r>
            <a:r>
              <a:rPr lang="de-DE" sz="1600" b="1" dirty="0" smtClean="0"/>
              <a:t>pflichtgemäße </a:t>
            </a:r>
            <a:r>
              <a:rPr lang="de-DE" sz="1600" b="1" dirty="0"/>
              <a:t>Vornahme oder Unterlassung</a:t>
            </a:r>
            <a:r>
              <a:rPr lang="de-DE" sz="1600" dirty="0"/>
              <a:t> des konkret bestimmten </a:t>
            </a:r>
            <a:r>
              <a:rPr lang="de-DE" sz="1600" dirty="0" smtClean="0"/>
              <a:t>Amtsgeschäfts</a:t>
            </a:r>
            <a:endParaRPr lang="de-DE" sz="1600" dirty="0"/>
          </a:p>
          <a:p>
            <a:endParaRPr lang="de-DE" sz="1600" dirty="0" smtClean="0"/>
          </a:p>
          <a:p>
            <a:r>
              <a:rPr lang="de-DE" sz="1600" dirty="0" smtClean="0"/>
              <a:t>Der </a:t>
            </a:r>
            <a:r>
              <a:rPr lang="de-DE" sz="1600" dirty="0"/>
              <a:t>zweite Unterschied besteht darin, dass </a:t>
            </a:r>
            <a:r>
              <a:rPr lang="de-DE" sz="1600" b="1" dirty="0" smtClean="0"/>
              <a:t>Fordern immer</a:t>
            </a:r>
            <a:r>
              <a:rPr lang="de-DE" sz="1600" dirty="0"/>
              <a:t>; </a:t>
            </a:r>
            <a:endParaRPr lang="de-DE" sz="1600" dirty="0" smtClean="0"/>
          </a:p>
          <a:p>
            <a:r>
              <a:rPr lang="de-DE" sz="1600" dirty="0" smtClean="0"/>
              <a:t>dass Annehmen </a:t>
            </a:r>
            <a:r>
              <a:rPr lang="de-DE" sz="1600" dirty="0"/>
              <a:t>und Sich-Versprechen-Lassen </a:t>
            </a:r>
            <a:r>
              <a:rPr lang="de-DE" sz="1600" dirty="0" smtClean="0"/>
              <a:t>sowie Anbieten</a:t>
            </a:r>
            <a:r>
              <a:rPr lang="de-DE" sz="1600" dirty="0"/>
              <a:t>, Versprechen und Gewähren </a:t>
            </a:r>
            <a:r>
              <a:rPr lang="de-DE" sz="1600" dirty="0" smtClean="0"/>
              <a:t>nur </a:t>
            </a:r>
            <a:r>
              <a:rPr lang="de-DE" sz="1600" dirty="0"/>
              <a:t>dann </a:t>
            </a:r>
            <a:r>
              <a:rPr lang="de-DE" sz="1600" dirty="0" smtClean="0"/>
              <a:t>strafbar, </a:t>
            </a:r>
            <a:r>
              <a:rPr lang="de-DE" sz="1600" dirty="0"/>
              <a:t>wenn es sich um einen „</a:t>
            </a:r>
            <a:r>
              <a:rPr lang="de-DE" sz="1600" b="1" dirty="0"/>
              <a:t>ungebührlichen Vorteil</a:t>
            </a:r>
            <a:r>
              <a:rPr lang="de-DE" sz="1600" dirty="0"/>
              <a:t>“ handelt</a:t>
            </a:r>
            <a:r>
              <a:rPr lang="de-DE" sz="1600" dirty="0" smtClean="0"/>
              <a:t>.</a:t>
            </a:r>
            <a:endParaRPr lang="de-DE" sz="1600" dirty="0"/>
          </a:p>
        </p:txBody>
      </p:sp>
    </p:spTree>
    <p:extLst>
      <p:ext uri="{BB962C8B-B14F-4D97-AF65-F5344CB8AC3E}">
        <p14:creationId xmlns:p14="http://schemas.microsoft.com/office/powerpoint/2010/main" val="3514171036"/>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6000" dirty="0" smtClean="0">
                <a:solidFill>
                  <a:srgbClr val="F2FDF7"/>
                </a:solidFill>
              </a:rPr>
              <a:t>06</a:t>
            </a:r>
            <a:endParaRPr lang="en-US" dirty="0"/>
          </a:p>
        </p:txBody>
      </p:sp>
      <p:sp>
        <p:nvSpPr>
          <p:cNvPr id="9" name="Text Box 46"/>
          <p:cNvSpPr txBox="1">
            <a:spLocks noChangeArrowheads="1"/>
          </p:cNvSpPr>
          <p:nvPr/>
        </p:nvSpPr>
        <p:spPr bwMode="auto">
          <a:xfrm>
            <a:off x="1367644" y="1390489"/>
            <a:ext cx="692626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kein „</a:t>
            </a:r>
            <a:r>
              <a:rPr lang="de-DE" sz="1600" b="1" dirty="0" smtClean="0"/>
              <a:t>ungebührlicher </a:t>
            </a:r>
            <a:r>
              <a:rPr lang="de-DE" sz="1600" b="1" dirty="0"/>
              <a:t>Vorteil</a:t>
            </a:r>
            <a:r>
              <a:rPr lang="de-DE" sz="1600" dirty="0" smtClean="0"/>
              <a:t>“ (§ </a:t>
            </a:r>
            <a:r>
              <a:rPr lang="de-DE" sz="1600" dirty="0" smtClean="0"/>
              <a:t>305 </a:t>
            </a:r>
            <a:r>
              <a:rPr lang="de-DE" sz="1600" dirty="0" smtClean="0"/>
              <a:t>Abs 4 StGB):</a:t>
            </a:r>
          </a:p>
          <a:p>
            <a:endParaRPr lang="de-DE" sz="1600" dirty="0"/>
          </a:p>
          <a:p>
            <a:r>
              <a:rPr lang="de-DE" sz="1600" b="1" dirty="0" smtClean="0"/>
              <a:t>Z </a:t>
            </a:r>
            <a:r>
              <a:rPr lang="de-DE" sz="1600" b="1" dirty="0"/>
              <a:t>1 1. </a:t>
            </a:r>
            <a:r>
              <a:rPr lang="de-DE" sz="1600" b="1" dirty="0" smtClean="0"/>
              <a:t>Fall</a:t>
            </a:r>
            <a:r>
              <a:rPr lang="de-DE" sz="1600" dirty="0" smtClean="0"/>
              <a:t>: „wenn Annahme gesetzlich erlaubt“ - zB Drittmittel nach § 26 UG 2002 für Zwecke universitärer Forschung</a:t>
            </a:r>
          </a:p>
          <a:p>
            <a:endParaRPr lang="de-DE" sz="1600" dirty="0"/>
          </a:p>
          <a:p>
            <a:r>
              <a:rPr lang="de-DE" sz="1600" dirty="0" smtClean="0"/>
              <a:t>§ 59 Abs 2 BDG „</a:t>
            </a:r>
            <a:r>
              <a:rPr lang="de-DE" sz="1600" dirty="0"/>
              <a:t>orts- und landesübliche Aufmerksamkeiten von geringem </a:t>
            </a:r>
            <a:r>
              <a:rPr lang="de-DE" sz="1600" dirty="0" smtClean="0"/>
              <a:t>Wert“ – die „</a:t>
            </a:r>
            <a:r>
              <a:rPr lang="de-DE" sz="1600" b="1" dirty="0" smtClean="0"/>
              <a:t>drei K</a:t>
            </a:r>
            <a:r>
              <a:rPr lang="de-DE" sz="1600" dirty="0" smtClean="0"/>
              <a:t>“: „Kaffee, Kuli, </a:t>
            </a:r>
            <a:r>
              <a:rPr lang="de-DE" sz="1600" dirty="0" err="1" smtClean="0"/>
              <a:t>Klumpert</a:t>
            </a:r>
            <a:r>
              <a:rPr lang="de-DE" sz="1600" dirty="0" smtClean="0"/>
              <a:t>“; „Bargeldannahmeverbot“ für Beamte </a:t>
            </a:r>
          </a:p>
          <a:p>
            <a:endParaRPr lang="de-DE" sz="1600" dirty="0"/>
          </a:p>
          <a:p>
            <a:r>
              <a:rPr lang="de-DE" sz="1600" b="1" dirty="0" smtClean="0"/>
              <a:t>Z 3</a:t>
            </a:r>
            <a:r>
              <a:rPr lang="de-DE" sz="1600" dirty="0" smtClean="0"/>
              <a:t>: „orts- </a:t>
            </a:r>
            <a:r>
              <a:rPr lang="de-DE" sz="1600" dirty="0"/>
              <a:t>und </a:t>
            </a:r>
            <a:r>
              <a:rPr lang="de-DE" sz="1600" dirty="0" smtClean="0"/>
              <a:t>landesübliche Aufmerksamkeiten von </a:t>
            </a:r>
            <a:r>
              <a:rPr lang="de-DE" sz="1600" dirty="0"/>
              <a:t>geringem </a:t>
            </a:r>
            <a:r>
              <a:rPr lang="de-DE" sz="1600" dirty="0" smtClean="0"/>
              <a:t>Wert“ – Grenze in Lehre 100 Euro, bei Trinkgeldern 20 Euro; strittig, Judikatur fehlt, manche für Bargeldannahmeverbot des § 59 Abs 2 BDG</a:t>
            </a:r>
          </a:p>
          <a:p>
            <a:endParaRPr lang="de-DE" sz="1600" dirty="0" smtClean="0"/>
          </a:p>
          <a:p>
            <a:r>
              <a:rPr lang="de-DE" sz="1600" dirty="0" smtClean="0"/>
              <a:t>„gewerbsmäßiges Handeln“ (fortlaufende Einnahme bei Durchschnittsbetrachtung &gt; 400 Euro pro Monat) ausgeschlossen</a:t>
            </a:r>
          </a:p>
          <a:p>
            <a:endParaRPr lang="de-DE" sz="1600" dirty="0"/>
          </a:p>
          <a:p>
            <a:r>
              <a:rPr lang="de-DE" sz="1600" b="1" dirty="0" smtClean="0"/>
              <a:t>Z 1 2. Fall</a:t>
            </a:r>
            <a:r>
              <a:rPr lang="de-DE" sz="1600" dirty="0" smtClean="0"/>
              <a:t>: amtliches/dienstliches oder sonst sachlich begründetes Interesse: Teilnahme an Repräsentations-, Fortbildungsveranstaltungen inklusive üblichem Rahmenprogramm (Ersatz der Teilnahmegebühren, </a:t>
            </a:r>
            <a:r>
              <a:rPr lang="de-DE" sz="1600" dirty="0" smtClean="0"/>
              <a:t>„Kost </a:t>
            </a:r>
            <a:r>
              <a:rPr lang="de-DE" sz="1600" dirty="0" smtClean="0"/>
              <a:t>und </a:t>
            </a:r>
            <a:r>
              <a:rPr lang="de-DE" sz="1600" dirty="0" smtClean="0"/>
              <a:t>Logis</a:t>
            </a:r>
            <a:r>
              <a:rPr lang="de-DE" sz="1600" smtClean="0"/>
              <a:t>“ usw)</a:t>
            </a:r>
            <a:endParaRPr lang="de-DE" sz="1600" dirty="0"/>
          </a:p>
        </p:txBody>
      </p:sp>
    </p:spTree>
    <p:extLst>
      <p:ext uri="{BB962C8B-B14F-4D97-AF65-F5344CB8AC3E}">
        <p14:creationId xmlns:p14="http://schemas.microsoft.com/office/powerpoint/2010/main" val="4281443667"/>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6000" dirty="0" smtClean="0">
                <a:solidFill>
                  <a:srgbClr val="F2FDF7"/>
                </a:solidFill>
              </a:rPr>
              <a:t>07</a:t>
            </a:r>
            <a:endParaRPr lang="en-US" dirty="0"/>
          </a:p>
        </p:txBody>
      </p:sp>
      <p:sp>
        <p:nvSpPr>
          <p:cNvPr id="9" name="Text Box 46"/>
          <p:cNvSpPr txBox="1">
            <a:spLocks noChangeArrowheads="1"/>
          </p:cNvSpPr>
          <p:nvPr/>
        </p:nvSpPr>
        <p:spPr bwMode="auto">
          <a:xfrm>
            <a:off x="1367644" y="1390489"/>
            <a:ext cx="6926262"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Z 2: Vorteil für gemeinnützige </a:t>
            </a:r>
            <a:r>
              <a:rPr lang="de-DE" sz="1600" dirty="0"/>
              <a:t>Zwecke </a:t>
            </a:r>
            <a:r>
              <a:rPr lang="de-DE" sz="1600" dirty="0" err="1"/>
              <a:t>iSd</a:t>
            </a:r>
            <a:r>
              <a:rPr lang="de-DE" sz="1600" dirty="0"/>
              <a:t> § 35 BAO </a:t>
            </a:r>
            <a:r>
              <a:rPr lang="de-DE" sz="1600" dirty="0" smtClean="0"/>
              <a:t>– spielt </a:t>
            </a:r>
            <a:r>
              <a:rPr lang="de-DE" sz="1600" dirty="0"/>
              <a:t>im Gesundheitsbereich, soweit ich es überblicke, keine </a:t>
            </a:r>
            <a:r>
              <a:rPr lang="de-DE" sz="1600" dirty="0" smtClean="0"/>
              <a:t>Rolle</a:t>
            </a:r>
          </a:p>
          <a:p>
            <a:endParaRPr lang="de-DE" sz="1600" dirty="0"/>
          </a:p>
          <a:p>
            <a:r>
              <a:rPr lang="de-DE" sz="1600" b="1" dirty="0" smtClean="0"/>
              <a:t>Vorteilszuwendung </a:t>
            </a:r>
            <a:r>
              <a:rPr lang="de-DE" sz="1600" b="1" dirty="0"/>
              <a:t>nach § 307a </a:t>
            </a:r>
            <a:r>
              <a:rPr lang="de-DE" sz="1600" b="1" dirty="0" smtClean="0"/>
              <a:t>StGB</a:t>
            </a:r>
            <a:r>
              <a:rPr lang="de-DE" sz="1600" dirty="0" smtClean="0"/>
              <a:t>: Anbieten</a:t>
            </a:r>
            <a:r>
              <a:rPr lang="de-DE" sz="1600" dirty="0"/>
              <a:t>, Versprechen und Gewähren eines </a:t>
            </a:r>
            <a:r>
              <a:rPr lang="de-DE" sz="1600" dirty="0" smtClean="0"/>
              <a:t>ungebührlichen </a:t>
            </a:r>
            <a:r>
              <a:rPr lang="de-DE" sz="1600" dirty="0"/>
              <a:t>Vorteils </a:t>
            </a:r>
            <a:r>
              <a:rPr lang="de-DE" sz="1600" dirty="0" smtClean="0"/>
              <a:t>strafbar</a:t>
            </a:r>
          </a:p>
          <a:p>
            <a:endParaRPr lang="de-DE" sz="1600" dirty="0"/>
          </a:p>
          <a:p>
            <a:r>
              <a:rPr lang="de-DE" sz="1600" b="1" dirty="0" smtClean="0"/>
              <a:t>Strafdrohungen </a:t>
            </a:r>
            <a:r>
              <a:rPr lang="de-DE" sz="1600" dirty="0" smtClean="0"/>
              <a:t>der </a:t>
            </a:r>
            <a:r>
              <a:rPr lang="de-DE" sz="1600" dirty="0"/>
              <a:t>Vorteilsannahme und </a:t>
            </a:r>
            <a:r>
              <a:rPr lang="de-DE" sz="1600" dirty="0" smtClean="0"/>
              <a:t>Vorteilszuwendung </a:t>
            </a:r>
            <a:r>
              <a:rPr lang="de-DE" sz="1600" dirty="0"/>
              <a:t>(für pflichtgemäße Amtsgeschäfte</a:t>
            </a:r>
            <a:r>
              <a:rPr lang="de-DE" sz="1600" dirty="0" smtClean="0"/>
              <a:t>):</a:t>
            </a:r>
          </a:p>
          <a:p>
            <a:endParaRPr lang="de-DE" sz="1600" dirty="0"/>
          </a:p>
          <a:p>
            <a:r>
              <a:rPr lang="de-DE" sz="1600" dirty="0" smtClean="0"/>
              <a:t>Freiheitsstrafe </a:t>
            </a:r>
            <a:r>
              <a:rPr lang="de-DE" sz="1600" dirty="0"/>
              <a:t>bis zu zwei Jahren, </a:t>
            </a:r>
            <a:endParaRPr lang="de-DE" sz="1600" dirty="0" smtClean="0"/>
          </a:p>
          <a:p>
            <a:r>
              <a:rPr lang="de-DE" sz="1600" dirty="0" smtClean="0"/>
              <a:t>Vorteil &gt; 3.000 Euro bis </a:t>
            </a:r>
            <a:r>
              <a:rPr lang="de-DE" sz="1600" dirty="0"/>
              <a:t>zu drei Jahren </a:t>
            </a:r>
            <a:endParaRPr lang="de-DE" sz="1600" dirty="0" smtClean="0"/>
          </a:p>
          <a:p>
            <a:r>
              <a:rPr lang="de-DE" sz="1600" dirty="0" smtClean="0"/>
              <a:t>Vorteil &gt; 50.000 </a:t>
            </a:r>
            <a:r>
              <a:rPr lang="de-DE" sz="1600" dirty="0"/>
              <a:t>Euro </a:t>
            </a:r>
            <a:r>
              <a:rPr lang="de-DE" sz="1600" dirty="0" smtClean="0"/>
              <a:t>Freiheitsstrafe </a:t>
            </a:r>
            <a:r>
              <a:rPr lang="de-DE" sz="1600" dirty="0"/>
              <a:t>von sechs Monaten bis zu fünf </a:t>
            </a:r>
            <a:r>
              <a:rPr lang="de-DE" sz="1600" dirty="0" smtClean="0"/>
              <a:t>Jahren</a:t>
            </a:r>
            <a:endParaRPr lang="de-DE" sz="1600" dirty="0"/>
          </a:p>
        </p:txBody>
      </p:sp>
    </p:spTree>
    <p:extLst>
      <p:ext uri="{BB962C8B-B14F-4D97-AF65-F5344CB8AC3E}">
        <p14:creationId xmlns:p14="http://schemas.microsoft.com/office/powerpoint/2010/main" val="4001741463"/>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6000" dirty="0" smtClean="0">
                <a:solidFill>
                  <a:srgbClr val="F2FDF7"/>
                </a:solidFill>
              </a:rPr>
              <a:t>08</a:t>
            </a:r>
            <a:endParaRPr lang="en-US" dirty="0"/>
          </a:p>
        </p:txBody>
      </p:sp>
      <p:sp>
        <p:nvSpPr>
          <p:cNvPr id="9" name="Text Box 46"/>
          <p:cNvSpPr txBox="1">
            <a:spLocks noChangeArrowheads="1"/>
          </p:cNvSpPr>
          <p:nvPr/>
        </p:nvSpPr>
        <p:spPr bwMode="auto">
          <a:xfrm>
            <a:off x="1367644" y="1390489"/>
            <a:ext cx="6926262" cy="51090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b="1" dirty="0"/>
              <a:t>C. Vorteilsannahme zur Beeinflussung nach § 306 StGB („Nehmerseite“) und Vorteilszuwendung zur Beeinflussung nach § 307b StGB („Geberseite“)</a:t>
            </a:r>
            <a:endParaRPr lang="de-DE" dirty="0"/>
          </a:p>
          <a:p>
            <a:endParaRPr lang="de-DE" sz="1600" dirty="0"/>
          </a:p>
          <a:p>
            <a:r>
              <a:rPr lang="de-DE" sz="1600" dirty="0" smtClean="0"/>
              <a:t>„Klimapflege, Anfüttern“</a:t>
            </a:r>
          </a:p>
          <a:p>
            <a:endParaRPr lang="de-DE" sz="1600" dirty="0"/>
          </a:p>
          <a:p>
            <a:r>
              <a:rPr lang="de-DE" sz="1600" b="1" dirty="0" smtClean="0"/>
              <a:t>a. Vorteilsannahme </a:t>
            </a:r>
            <a:r>
              <a:rPr lang="de-DE" sz="1600" b="1" dirty="0"/>
              <a:t>zur Beeinflussung</a:t>
            </a:r>
            <a:r>
              <a:rPr lang="de-DE" sz="1600" dirty="0"/>
              <a:t> </a:t>
            </a:r>
            <a:r>
              <a:rPr lang="de-DE" sz="1600" dirty="0" smtClean="0"/>
              <a:t>(§ 306 StGB) - wer </a:t>
            </a:r>
            <a:r>
              <a:rPr lang="de-DE" sz="1600" dirty="0"/>
              <a:t>für sich oder einen Dritten einen </a:t>
            </a:r>
            <a:r>
              <a:rPr lang="de-DE" sz="1600" dirty="0" smtClean="0"/>
              <a:t>(auch nicht ungebührlichen) Vorteil </a:t>
            </a:r>
            <a:r>
              <a:rPr lang="de-DE" sz="1600" dirty="0"/>
              <a:t>fordert; oder einen ungebührlichen Vorteil annimmt oder sich versprechen lässt mit dem </a:t>
            </a:r>
            <a:r>
              <a:rPr lang="de-DE" sz="1600" b="1" dirty="0"/>
              <a:t>erweiterten</a:t>
            </a:r>
            <a:r>
              <a:rPr lang="de-DE" sz="1600" dirty="0"/>
              <a:t> </a:t>
            </a:r>
            <a:r>
              <a:rPr lang="de-DE" sz="1600" b="1" dirty="0"/>
              <a:t>Vorsatz</a:t>
            </a:r>
            <a:r>
              <a:rPr lang="de-DE" sz="1600" dirty="0"/>
              <a:t>, sich dadurch in seiner </a:t>
            </a:r>
            <a:r>
              <a:rPr lang="de-DE" sz="1600" b="1" dirty="0" smtClean="0"/>
              <a:t>„Tätigkeit </a:t>
            </a:r>
            <a:r>
              <a:rPr lang="de-DE" sz="1600" b="1" dirty="0"/>
              <a:t>als </a:t>
            </a:r>
            <a:r>
              <a:rPr lang="de-DE" sz="1600" b="1" dirty="0" smtClean="0"/>
              <a:t>Amtsträger“ beeinflussen </a:t>
            </a:r>
            <a:r>
              <a:rPr lang="de-DE" sz="1600" b="1" dirty="0"/>
              <a:t>zu </a:t>
            </a:r>
            <a:r>
              <a:rPr lang="de-DE" sz="1600" b="1" dirty="0" smtClean="0"/>
              <a:t>lassen </a:t>
            </a:r>
            <a:r>
              <a:rPr lang="de-DE" sz="1600" dirty="0" smtClean="0"/>
              <a:t>(zu dieser Tätigkeit muss es in weiterer Folge gar nicht kommen).</a:t>
            </a:r>
          </a:p>
          <a:p>
            <a:endParaRPr lang="de-DE" sz="1600" b="1" dirty="0" smtClean="0"/>
          </a:p>
          <a:p>
            <a:r>
              <a:rPr lang="de-DE" sz="1600" dirty="0" smtClean="0"/>
              <a:t>Es geht nicht um konkretes „Amtsgeschäft“ (Behandlung, Pflege des Patienten X; Anschaffung des </a:t>
            </a:r>
            <a:r>
              <a:rPr lang="de-DE" sz="1600" dirty="0" err="1" smtClean="0"/>
              <a:t>Computertomografen</a:t>
            </a:r>
            <a:r>
              <a:rPr lang="de-DE" sz="1600" dirty="0" smtClean="0"/>
              <a:t> Y); der Amtsträger soll in </a:t>
            </a:r>
            <a:r>
              <a:rPr lang="de-DE" sz="1600" dirty="0"/>
              <a:t>seinem Zuständigkeitsbereich irgendwann einmal den Vorteilsgeber </a:t>
            </a:r>
            <a:r>
              <a:rPr lang="de-DE" sz="1600" dirty="0" smtClean="0"/>
              <a:t>„wohlwollend</a:t>
            </a:r>
            <a:r>
              <a:rPr lang="de-DE" sz="1600" dirty="0"/>
              <a:t>“ </a:t>
            </a:r>
            <a:r>
              <a:rPr lang="de-DE" sz="1600" dirty="0" smtClean="0"/>
              <a:t>– egal ob pflichtwidrig </a:t>
            </a:r>
            <a:r>
              <a:rPr lang="de-DE" sz="1600" dirty="0"/>
              <a:t>oder </a:t>
            </a:r>
            <a:r>
              <a:rPr lang="de-DE" sz="1600" dirty="0" smtClean="0"/>
              <a:t>pflichtgemäß –</a:t>
            </a:r>
            <a:r>
              <a:rPr lang="de-DE" sz="1600" dirty="0"/>
              <a:t> </a:t>
            </a:r>
            <a:r>
              <a:rPr lang="de-DE" sz="1600" dirty="0" smtClean="0"/>
              <a:t>besser stellen, </a:t>
            </a:r>
            <a:r>
              <a:rPr lang="de-DE" sz="1600" dirty="0"/>
              <a:t>und sei es nur durch raschere </a:t>
            </a:r>
            <a:r>
              <a:rPr lang="de-DE" sz="1600" dirty="0" smtClean="0"/>
              <a:t>Erledigung eines seiner Anliegen (die Patienten des Zuweisungsarztes Z zB sollen immer rascher behandelt werden).</a:t>
            </a:r>
          </a:p>
        </p:txBody>
      </p:sp>
    </p:spTree>
    <p:extLst>
      <p:ext uri="{BB962C8B-B14F-4D97-AF65-F5344CB8AC3E}">
        <p14:creationId xmlns:p14="http://schemas.microsoft.com/office/powerpoint/2010/main" val="87090082"/>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4C4C4C"/>
      </a:dk1>
      <a:lt1>
        <a:srgbClr val="CCCCCC"/>
      </a:lt1>
      <a:dk2>
        <a:srgbClr val="FF0080"/>
      </a:dk2>
      <a:lt2>
        <a:srgbClr val="666666"/>
      </a:lt2>
      <a:accent1>
        <a:srgbClr val="333333"/>
      </a:accent1>
      <a:accent2>
        <a:srgbClr val="66CCFF"/>
      </a:accent2>
      <a:accent3>
        <a:srgbClr val="E2E2E2"/>
      </a:accent3>
      <a:accent4>
        <a:srgbClr val="404040"/>
      </a:accent4>
      <a:accent5>
        <a:srgbClr val="ADADAD"/>
      </a:accent5>
      <a:accent6>
        <a:srgbClr val="5CB9E7"/>
      </a:accent6>
      <a:hlink>
        <a:srgbClr val="FF0080"/>
      </a:hlink>
      <a:folHlink>
        <a:srgbClr val="666666"/>
      </a:folHlink>
    </a:clrScheme>
    <a:fontScheme name="Default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1542</Words>
  <Application>Microsoft Office PowerPoint</Application>
  <PresentationFormat>Bildschirmpräsentation (4:3)</PresentationFormat>
  <Paragraphs>127</Paragraphs>
  <Slides>13</Slides>
  <Notes>13</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Default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Presentation Magazine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Coloured slides template background</dc:title>
  <dc:creator>Presentation Magazine</dc:creator>
  <cp:lastModifiedBy>Scheil, Andreas</cp:lastModifiedBy>
  <cp:revision>543</cp:revision>
  <cp:lastPrinted>2015-09-22T20:35:09Z</cp:lastPrinted>
  <dcterms:modified xsi:type="dcterms:W3CDTF">2016-09-12T14:02:28Z</dcterms:modified>
</cp:coreProperties>
</file>