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6"/>
  </p:notesMasterIdLst>
  <p:handoutMasterIdLst>
    <p:handoutMasterId r:id="rId37"/>
  </p:handoutMasterIdLst>
  <p:sldIdLst>
    <p:sldId id="256" r:id="rId2"/>
    <p:sldId id="267" r:id="rId3"/>
    <p:sldId id="356" r:id="rId4"/>
    <p:sldId id="330" r:id="rId5"/>
    <p:sldId id="331" r:id="rId6"/>
    <p:sldId id="328" r:id="rId7"/>
    <p:sldId id="333" r:id="rId8"/>
    <p:sldId id="335" r:id="rId9"/>
    <p:sldId id="345" r:id="rId10"/>
    <p:sldId id="336" r:id="rId11"/>
    <p:sldId id="337" r:id="rId12"/>
    <p:sldId id="366" r:id="rId13"/>
    <p:sldId id="367" r:id="rId14"/>
    <p:sldId id="347" r:id="rId15"/>
    <p:sldId id="348" r:id="rId16"/>
    <p:sldId id="368" r:id="rId17"/>
    <p:sldId id="342" r:id="rId18"/>
    <p:sldId id="338" r:id="rId19"/>
    <p:sldId id="339" r:id="rId20"/>
    <p:sldId id="340" r:id="rId21"/>
    <p:sldId id="350" r:id="rId22"/>
    <p:sldId id="363" r:id="rId23"/>
    <p:sldId id="341" r:id="rId24"/>
    <p:sldId id="343" r:id="rId25"/>
    <p:sldId id="344" r:id="rId26"/>
    <p:sldId id="351" r:id="rId27"/>
    <p:sldId id="353" r:id="rId28"/>
    <p:sldId id="354" r:id="rId29"/>
    <p:sldId id="355" r:id="rId30"/>
    <p:sldId id="357" r:id="rId31"/>
    <p:sldId id="358" r:id="rId32"/>
    <p:sldId id="359" r:id="rId33"/>
    <p:sldId id="364" r:id="rId34"/>
    <p:sldId id="360" r:id="rId35"/>
  </p:sldIdLst>
  <p:sldSz cx="9144000" cy="6858000" type="screen4x3"/>
  <p:notesSz cx="6811963" cy="9942513"/>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xmlns="">
        <p15:guide id="1" orient="horz">
          <p15:clr>
            <a:srgbClr val="A4A3A4"/>
          </p15:clr>
        </p15:guide>
        <p15:guide id="2" orient="horz" pos="192">
          <p15:clr>
            <a:srgbClr val="A4A3A4"/>
          </p15:clr>
        </p15:guide>
        <p15:guide id="3" orient="horz" pos="96">
          <p15:clr>
            <a:srgbClr val="A4A3A4"/>
          </p15:clr>
        </p15:guide>
        <p15:guide id="4">
          <p15:clr>
            <a:srgbClr val="A4A3A4"/>
          </p15:clr>
        </p15:guide>
        <p15:guide id="5" pos="48">
          <p15:clr>
            <a:srgbClr val="A4A3A4"/>
          </p15:clr>
        </p15:guide>
        <p15:guide id="6" pos="9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3D77D"/>
    <a:srgbClr val="D5FBE1"/>
    <a:srgbClr val="FFFF66"/>
    <a:srgbClr val="F2FDF7"/>
    <a:srgbClr val="800040"/>
    <a:srgbClr val="FF0080"/>
    <a:srgbClr val="5D7E9D"/>
    <a:srgbClr val="191919"/>
    <a:srgbClr val="FFFDDD"/>
    <a:srgbClr val="CEC33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748" autoAdjust="0"/>
    <p:restoredTop sz="92980" autoAdjust="0"/>
  </p:normalViewPr>
  <p:slideViewPr>
    <p:cSldViewPr snapToObjects="1">
      <p:cViewPr varScale="1">
        <p:scale>
          <a:sx n="109" d="100"/>
          <a:sy n="109" d="100"/>
        </p:scale>
        <p:origin x="-1926" y="-78"/>
      </p:cViewPr>
      <p:guideLst>
        <p:guide orient="horz"/>
        <p:guide orient="horz" pos="192"/>
        <p:guide orient="horz" pos="96"/>
        <p:guide/>
        <p:guide pos="48"/>
        <p:guide pos="9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36004" cy="36004"/>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602" name="Rectangle 2"/>
          <p:cNvSpPr>
            <a:spLocks noGrp="1" noChangeArrowheads="1"/>
          </p:cNvSpPr>
          <p:nvPr>
            <p:ph type="hdr" sz="quarter"/>
          </p:nvPr>
        </p:nvSpPr>
        <p:spPr bwMode="auto">
          <a:xfrm>
            <a:off x="0" y="1"/>
            <a:ext cx="2951850" cy="4971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661" tIns="46329" rIns="92661" bIns="46329" numCol="1" anchor="t" anchorCtr="0" compatLnSpc="1">
            <a:prstTxWarp prst="textNoShape">
              <a:avLst/>
            </a:prstTxWarp>
          </a:bodyPr>
          <a:lstStyle>
            <a:lvl1pPr>
              <a:defRPr sz="1200"/>
            </a:lvl1pPr>
          </a:lstStyle>
          <a:p>
            <a:pPr>
              <a:defRPr/>
            </a:pPr>
            <a:endParaRPr lang="en-US"/>
          </a:p>
        </p:txBody>
      </p:sp>
      <p:sp>
        <p:nvSpPr>
          <p:cNvPr id="25603" name="Rectangle 3"/>
          <p:cNvSpPr>
            <a:spLocks noGrp="1" noChangeArrowheads="1"/>
          </p:cNvSpPr>
          <p:nvPr>
            <p:ph type="dt" sz="quarter" idx="1"/>
          </p:nvPr>
        </p:nvSpPr>
        <p:spPr bwMode="auto">
          <a:xfrm>
            <a:off x="3860115" y="1"/>
            <a:ext cx="2951850" cy="4971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661" tIns="46329" rIns="92661" bIns="46329" numCol="1" anchor="t" anchorCtr="0" compatLnSpc="1">
            <a:prstTxWarp prst="textNoShape">
              <a:avLst/>
            </a:prstTxWarp>
          </a:bodyPr>
          <a:lstStyle>
            <a:lvl1pPr algn="r">
              <a:defRPr sz="1200"/>
            </a:lvl1pPr>
          </a:lstStyle>
          <a:p>
            <a:pPr>
              <a:defRPr/>
            </a:pPr>
            <a:endParaRPr lang="en-US"/>
          </a:p>
        </p:txBody>
      </p:sp>
      <p:sp>
        <p:nvSpPr>
          <p:cNvPr id="25604" name="Rectangle 4"/>
          <p:cNvSpPr>
            <a:spLocks noGrp="1" noChangeArrowheads="1"/>
          </p:cNvSpPr>
          <p:nvPr>
            <p:ph type="ftr" sz="quarter" idx="2"/>
          </p:nvPr>
        </p:nvSpPr>
        <p:spPr bwMode="auto">
          <a:xfrm>
            <a:off x="0" y="9445389"/>
            <a:ext cx="2951850" cy="4971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661" tIns="46329" rIns="92661" bIns="46329" numCol="1" anchor="b" anchorCtr="0" compatLnSpc="1">
            <a:prstTxWarp prst="textNoShape">
              <a:avLst/>
            </a:prstTxWarp>
          </a:bodyPr>
          <a:lstStyle>
            <a:lvl1pPr>
              <a:defRPr sz="1200"/>
            </a:lvl1pPr>
          </a:lstStyle>
          <a:p>
            <a:pPr>
              <a:defRPr/>
            </a:pPr>
            <a:endParaRPr lang="en-US"/>
          </a:p>
        </p:txBody>
      </p:sp>
      <p:sp>
        <p:nvSpPr>
          <p:cNvPr id="25605" name="Rectangle 5"/>
          <p:cNvSpPr>
            <a:spLocks noGrp="1" noChangeArrowheads="1"/>
          </p:cNvSpPr>
          <p:nvPr>
            <p:ph type="sldNum" sz="quarter" idx="3"/>
          </p:nvPr>
        </p:nvSpPr>
        <p:spPr bwMode="auto">
          <a:xfrm>
            <a:off x="3860115" y="9445389"/>
            <a:ext cx="2951850" cy="4971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661" tIns="46329" rIns="92661" bIns="46329" numCol="1" anchor="b" anchorCtr="0" compatLnSpc="1">
            <a:prstTxWarp prst="textNoShape">
              <a:avLst/>
            </a:prstTxWarp>
          </a:bodyPr>
          <a:lstStyle>
            <a:lvl1pPr algn="r">
              <a:defRPr sz="1200"/>
            </a:lvl1pPr>
          </a:lstStyle>
          <a:p>
            <a:pPr>
              <a:defRPr/>
            </a:pPr>
            <a:fld id="{5569AC57-721F-4840-B29E-2070452FFBF2}" type="slidenum">
              <a:rPr lang="en-US"/>
              <a:pPr>
                <a:defRPr/>
              </a:pPr>
              <a:t>‹Nr.›</a:t>
            </a:fld>
            <a:endParaRPr lang="en-US"/>
          </a:p>
        </p:txBody>
      </p:sp>
    </p:spTree>
    <p:extLst>
      <p:ext uri="{BB962C8B-B14F-4D97-AF65-F5344CB8AC3E}">
        <p14:creationId xmlns:p14="http://schemas.microsoft.com/office/powerpoint/2010/main" val="222427313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1"/>
            <a:ext cx="2951850" cy="4971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661" tIns="46329" rIns="92661" bIns="46329" numCol="1" anchor="t" anchorCtr="0" compatLnSpc="1">
            <a:prstTxWarp prst="textNoShape">
              <a:avLst/>
            </a:prstTxWarp>
          </a:bodyPr>
          <a:lstStyle>
            <a:lvl1pPr>
              <a:defRPr sz="1200"/>
            </a:lvl1pPr>
          </a:lstStyle>
          <a:p>
            <a:pPr>
              <a:defRPr/>
            </a:pPr>
            <a:endParaRPr lang="en-US"/>
          </a:p>
        </p:txBody>
      </p:sp>
      <p:sp>
        <p:nvSpPr>
          <p:cNvPr id="4099" name="Rectangle 3"/>
          <p:cNvSpPr>
            <a:spLocks noGrp="1" noChangeArrowheads="1"/>
          </p:cNvSpPr>
          <p:nvPr>
            <p:ph type="dt" idx="1"/>
          </p:nvPr>
        </p:nvSpPr>
        <p:spPr bwMode="auto">
          <a:xfrm>
            <a:off x="3858539" y="1"/>
            <a:ext cx="2951850" cy="4971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661" tIns="46329" rIns="92661" bIns="46329" numCol="1" anchor="t" anchorCtr="0" compatLnSpc="1">
            <a:prstTxWarp prst="textNoShape">
              <a:avLst/>
            </a:prstTxWarp>
          </a:bodyPr>
          <a:lstStyle>
            <a:lvl1pPr algn="r">
              <a:defRPr sz="1200"/>
            </a:lvl1pPr>
          </a:lstStyle>
          <a:p>
            <a:pPr>
              <a:defRPr/>
            </a:pPr>
            <a:endParaRPr lang="en-US"/>
          </a:p>
        </p:txBody>
      </p:sp>
      <p:sp>
        <p:nvSpPr>
          <p:cNvPr id="11268" name="Rectangle 4"/>
          <p:cNvSpPr>
            <a:spLocks noGrp="1" noRot="1" noChangeAspect="1" noChangeArrowheads="1" noTextEdit="1"/>
          </p:cNvSpPr>
          <p:nvPr>
            <p:ph type="sldImg" idx="2"/>
          </p:nvPr>
        </p:nvSpPr>
        <p:spPr bwMode="auto">
          <a:xfrm>
            <a:off x="922338" y="747713"/>
            <a:ext cx="4967287" cy="3725862"/>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101" name="Rectangle 5"/>
          <p:cNvSpPr>
            <a:spLocks noGrp="1" noChangeArrowheads="1"/>
          </p:cNvSpPr>
          <p:nvPr>
            <p:ph type="body" sz="quarter" idx="3"/>
          </p:nvPr>
        </p:nvSpPr>
        <p:spPr bwMode="auto">
          <a:xfrm>
            <a:off x="681197" y="4722696"/>
            <a:ext cx="5449570" cy="44741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661" tIns="46329" rIns="92661" bIns="46329"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102" name="Rectangle 6"/>
          <p:cNvSpPr>
            <a:spLocks noGrp="1" noChangeArrowheads="1"/>
          </p:cNvSpPr>
          <p:nvPr>
            <p:ph type="ftr" sz="quarter" idx="4"/>
          </p:nvPr>
        </p:nvSpPr>
        <p:spPr bwMode="auto">
          <a:xfrm>
            <a:off x="0" y="9443662"/>
            <a:ext cx="2951850" cy="4971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661" tIns="46329" rIns="92661" bIns="46329" numCol="1" anchor="b" anchorCtr="0" compatLnSpc="1">
            <a:prstTxWarp prst="textNoShape">
              <a:avLst/>
            </a:prstTxWarp>
          </a:bodyPr>
          <a:lstStyle>
            <a:lvl1pPr>
              <a:defRPr sz="1200"/>
            </a:lvl1pPr>
          </a:lstStyle>
          <a:p>
            <a:pPr>
              <a:defRPr/>
            </a:pPr>
            <a:endParaRPr lang="en-US"/>
          </a:p>
        </p:txBody>
      </p:sp>
      <p:sp>
        <p:nvSpPr>
          <p:cNvPr id="4103" name="Rectangle 7"/>
          <p:cNvSpPr>
            <a:spLocks noGrp="1" noChangeArrowheads="1"/>
          </p:cNvSpPr>
          <p:nvPr>
            <p:ph type="sldNum" sz="quarter" idx="5"/>
          </p:nvPr>
        </p:nvSpPr>
        <p:spPr bwMode="auto">
          <a:xfrm>
            <a:off x="3858539" y="9443662"/>
            <a:ext cx="2951850" cy="4971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661" tIns="46329" rIns="92661" bIns="46329" numCol="1" anchor="b" anchorCtr="0" compatLnSpc="1">
            <a:prstTxWarp prst="textNoShape">
              <a:avLst/>
            </a:prstTxWarp>
          </a:bodyPr>
          <a:lstStyle>
            <a:lvl1pPr algn="r">
              <a:defRPr sz="1200"/>
            </a:lvl1pPr>
          </a:lstStyle>
          <a:p>
            <a:pPr>
              <a:defRPr/>
            </a:pPr>
            <a:fld id="{904524DE-AB6B-4220-AD61-B664D070D6DD}" type="slidenum">
              <a:rPr lang="en-US"/>
              <a:pPr>
                <a:defRPr/>
              </a:pPr>
              <a:t>‹Nr.›</a:t>
            </a:fld>
            <a:endParaRPr lang="en-US"/>
          </a:p>
        </p:txBody>
      </p:sp>
    </p:spTree>
    <p:extLst>
      <p:ext uri="{BB962C8B-B14F-4D97-AF65-F5344CB8AC3E}">
        <p14:creationId xmlns:p14="http://schemas.microsoft.com/office/powerpoint/2010/main" val="5669774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52867" indent="-289565" eaLnBrk="0" hangingPunct="0">
              <a:defRPr>
                <a:solidFill>
                  <a:schemeClr val="tx1"/>
                </a:solidFill>
                <a:latin typeface="Arial" charset="0"/>
              </a:defRPr>
            </a:lvl2pPr>
            <a:lvl3pPr marL="1158256" indent="-231650" eaLnBrk="0" hangingPunct="0">
              <a:defRPr>
                <a:solidFill>
                  <a:schemeClr val="tx1"/>
                </a:solidFill>
                <a:latin typeface="Arial" charset="0"/>
              </a:defRPr>
            </a:lvl3pPr>
            <a:lvl4pPr marL="1621560" indent="-231650" eaLnBrk="0" hangingPunct="0">
              <a:defRPr>
                <a:solidFill>
                  <a:schemeClr val="tx1"/>
                </a:solidFill>
                <a:latin typeface="Arial" charset="0"/>
              </a:defRPr>
            </a:lvl4pPr>
            <a:lvl5pPr marL="2084863" indent="-231650" eaLnBrk="0" hangingPunct="0">
              <a:defRPr>
                <a:solidFill>
                  <a:schemeClr val="tx1"/>
                </a:solidFill>
                <a:latin typeface="Arial" charset="0"/>
              </a:defRPr>
            </a:lvl5pPr>
            <a:lvl6pPr marL="2548165" indent="-231650" eaLnBrk="0" fontAlgn="base" hangingPunct="0">
              <a:spcBef>
                <a:spcPct val="0"/>
              </a:spcBef>
              <a:spcAft>
                <a:spcPct val="0"/>
              </a:spcAft>
              <a:defRPr>
                <a:solidFill>
                  <a:schemeClr val="tx1"/>
                </a:solidFill>
                <a:latin typeface="Arial" charset="0"/>
              </a:defRPr>
            </a:lvl6pPr>
            <a:lvl7pPr marL="3011468" indent="-231650" eaLnBrk="0" fontAlgn="base" hangingPunct="0">
              <a:spcBef>
                <a:spcPct val="0"/>
              </a:spcBef>
              <a:spcAft>
                <a:spcPct val="0"/>
              </a:spcAft>
              <a:defRPr>
                <a:solidFill>
                  <a:schemeClr val="tx1"/>
                </a:solidFill>
                <a:latin typeface="Arial" charset="0"/>
              </a:defRPr>
            </a:lvl7pPr>
            <a:lvl8pPr marL="3474771" indent="-231650" eaLnBrk="0" fontAlgn="base" hangingPunct="0">
              <a:spcBef>
                <a:spcPct val="0"/>
              </a:spcBef>
              <a:spcAft>
                <a:spcPct val="0"/>
              </a:spcAft>
              <a:defRPr>
                <a:solidFill>
                  <a:schemeClr val="tx1"/>
                </a:solidFill>
                <a:latin typeface="Arial" charset="0"/>
              </a:defRPr>
            </a:lvl8pPr>
            <a:lvl9pPr marL="3938073" indent="-231650" eaLnBrk="0" fontAlgn="base" hangingPunct="0">
              <a:spcBef>
                <a:spcPct val="0"/>
              </a:spcBef>
              <a:spcAft>
                <a:spcPct val="0"/>
              </a:spcAft>
              <a:defRPr>
                <a:solidFill>
                  <a:schemeClr val="tx1"/>
                </a:solidFill>
                <a:latin typeface="Arial" charset="0"/>
              </a:defRPr>
            </a:lvl9pPr>
          </a:lstStyle>
          <a:p>
            <a:pPr eaLnBrk="1" hangingPunct="1"/>
            <a:fld id="{26A5A948-A293-40B9-A514-D1DA4AF96AD9}" type="slidenum">
              <a:rPr lang="en-US" smtClean="0"/>
              <a:pPr eaLnBrk="1" hangingPunct="1"/>
              <a:t>1</a:t>
            </a:fld>
            <a:endParaRPr lang="en-US" dirty="0" smtClean="0"/>
          </a:p>
        </p:txBody>
      </p:sp>
      <p:sp>
        <p:nvSpPr>
          <p:cNvPr id="12291" name="Rectangle 2"/>
          <p:cNvSpPr>
            <a:spLocks noGrp="1" noRot="1" noChangeAspect="1" noChangeArrowheads="1" noTextEdit="1"/>
          </p:cNvSpPr>
          <p:nvPr>
            <p:ph type="sldImg"/>
          </p:nvPr>
        </p:nvSpPr>
        <p:spPr>
          <a:ln/>
        </p:spPr>
      </p:sp>
      <p:sp>
        <p:nvSpPr>
          <p:cNvPr id="12292" name="Rectangle 3"/>
          <p:cNvSpPr>
            <a:spLocks noGrp="1" noChangeArrowheads="1"/>
          </p:cNvSpPr>
          <p:nvPr>
            <p:ph type="body" idx="1"/>
          </p:nvPr>
        </p:nvSpPr>
        <p:spPr>
          <a:noFill/>
        </p:spPr>
        <p:txBody>
          <a:bodyPr/>
          <a:lstStyle/>
          <a:p>
            <a:pPr eaLnBrk="1" hangingPunct="1"/>
            <a:endParaRPr lang="en-GB" dirty="0" smtClean="0"/>
          </a:p>
        </p:txBody>
      </p:sp>
    </p:spTree>
    <p:extLst>
      <p:ext uri="{BB962C8B-B14F-4D97-AF65-F5344CB8AC3E}">
        <p14:creationId xmlns:p14="http://schemas.microsoft.com/office/powerpoint/2010/main" val="59393534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52867" indent="-289565" eaLnBrk="0" hangingPunct="0">
              <a:defRPr>
                <a:solidFill>
                  <a:schemeClr val="tx1"/>
                </a:solidFill>
                <a:latin typeface="Arial" charset="0"/>
              </a:defRPr>
            </a:lvl2pPr>
            <a:lvl3pPr marL="1158256" indent="-231650" eaLnBrk="0" hangingPunct="0">
              <a:defRPr>
                <a:solidFill>
                  <a:schemeClr val="tx1"/>
                </a:solidFill>
                <a:latin typeface="Arial" charset="0"/>
              </a:defRPr>
            </a:lvl3pPr>
            <a:lvl4pPr marL="1621560" indent="-231650" eaLnBrk="0" hangingPunct="0">
              <a:defRPr>
                <a:solidFill>
                  <a:schemeClr val="tx1"/>
                </a:solidFill>
                <a:latin typeface="Arial" charset="0"/>
              </a:defRPr>
            </a:lvl4pPr>
            <a:lvl5pPr marL="2084863" indent="-231650" eaLnBrk="0" hangingPunct="0">
              <a:defRPr>
                <a:solidFill>
                  <a:schemeClr val="tx1"/>
                </a:solidFill>
                <a:latin typeface="Arial" charset="0"/>
              </a:defRPr>
            </a:lvl5pPr>
            <a:lvl6pPr marL="2548165" indent="-231650" eaLnBrk="0" fontAlgn="base" hangingPunct="0">
              <a:spcBef>
                <a:spcPct val="0"/>
              </a:spcBef>
              <a:spcAft>
                <a:spcPct val="0"/>
              </a:spcAft>
              <a:defRPr>
                <a:solidFill>
                  <a:schemeClr val="tx1"/>
                </a:solidFill>
                <a:latin typeface="Arial" charset="0"/>
              </a:defRPr>
            </a:lvl6pPr>
            <a:lvl7pPr marL="3011468" indent="-231650" eaLnBrk="0" fontAlgn="base" hangingPunct="0">
              <a:spcBef>
                <a:spcPct val="0"/>
              </a:spcBef>
              <a:spcAft>
                <a:spcPct val="0"/>
              </a:spcAft>
              <a:defRPr>
                <a:solidFill>
                  <a:schemeClr val="tx1"/>
                </a:solidFill>
                <a:latin typeface="Arial" charset="0"/>
              </a:defRPr>
            </a:lvl7pPr>
            <a:lvl8pPr marL="3474771" indent="-231650" eaLnBrk="0" fontAlgn="base" hangingPunct="0">
              <a:spcBef>
                <a:spcPct val="0"/>
              </a:spcBef>
              <a:spcAft>
                <a:spcPct val="0"/>
              </a:spcAft>
              <a:defRPr>
                <a:solidFill>
                  <a:schemeClr val="tx1"/>
                </a:solidFill>
                <a:latin typeface="Arial" charset="0"/>
              </a:defRPr>
            </a:lvl8pPr>
            <a:lvl9pPr marL="3938073" indent="-231650" eaLnBrk="0" fontAlgn="base" hangingPunct="0">
              <a:spcBef>
                <a:spcPct val="0"/>
              </a:spcBef>
              <a:spcAft>
                <a:spcPct val="0"/>
              </a:spcAft>
              <a:defRPr>
                <a:solidFill>
                  <a:schemeClr val="tx1"/>
                </a:solidFill>
                <a:latin typeface="Arial" charset="0"/>
              </a:defRPr>
            </a:lvl9pPr>
          </a:lstStyle>
          <a:p>
            <a:pPr eaLnBrk="1" hangingPunct="1"/>
            <a:fld id="{A80DF389-799E-4620-9E66-B0B2258F1610}" type="slidenum">
              <a:rPr lang="en-US" smtClean="0"/>
              <a:pPr eaLnBrk="1" hangingPunct="1"/>
              <a:t>10</a:t>
            </a:fld>
            <a:endParaRPr lang="en-US" smtClean="0"/>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p:spPr>
        <p:txBody>
          <a:bodyPr/>
          <a:lstStyle/>
          <a:p>
            <a:pPr eaLnBrk="1" hangingPunct="1"/>
            <a:endParaRPr lang="en-GB" smtClean="0"/>
          </a:p>
        </p:txBody>
      </p:sp>
    </p:spTree>
    <p:extLst>
      <p:ext uri="{BB962C8B-B14F-4D97-AF65-F5344CB8AC3E}">
        <p14:creationId xmlns:p14="http://schemas.microsoft.com/office/powerpoint/2010/main" val="177258617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52867" indent="-289565" eaLnBrk="0" hangingPunct="0">
              <a:defRPr>
                <a:solidFill>
                  <a:schemeClr val="tx1"/>
                </a:solidFill>
                <a:latin typeface="Arial" charset="0"/>
              </a:defRPr>
            </a:lvl2pPr>
            <a:lvl3pPr marL="1158256" indent="-231650" eaLnBrk="0" hangingPunct="0">
              <a:defRPr>
                <a:solidFill>
                  <a:schemeClr val="tx1"/>
                </a:solidFill>
                <a:latin typeface="Arial" charset="0"/>
              </a:defRPr>
            </a:lvl3pPr>
            <a:lvl4pPr marL="1621560" indent="-231650" eaLnBrk="0" hangingPunct="0">
              <a:defRPr>
                <a:solidFill>
                  <a:schemeClr val="tx1"/>
                </a:solidFill>
                <a:latin typeface="Arial" charset="0"/>
              </a:defRPr>
            </a:lvl4pPr>
            <a:lvl5pPr marL="2084863" indent="-231650" eaLnBrk="0" hangingPunct="0">
              <a:defRPr>
                <a:solidFill>
                  <a:schemeClr val="tx1"/>
                </a:solidFill>
                <a:latin typeface="Arial" charset="0"/>
              </a:defRPr>
            </a:lvl5pPr>
            <a:lvl6pPr marL="2548165" indent="-231650" eaLnBrk="0" fontAlgn="base" hangingPunct="0">
              <a:spcBef>
                <a:spcPct val="0"/>
              </a:spcBef>
              <a:spcAft>
                <a:spcPct val="0"/>
              </a:spcAft>
              <a:defRPr>
                <a:solidFill>
                  <a:schemeClr val="tx1"/>
                </a:solidFill>
                <a:latin typeface="Arial" charset="0"/>
              </a:defRPr>
            </a:lvl6pPr>
            <a:lvl7pPr marL="3011468" indent="-231650" eaLnBrk="0" fontAlgn="base" hangingPunct="0">
              <a:spcBef>
                <a:spcPct val="0"/>
              </a:spcBef>
              <a:spcAft>
                <a:spcPct val="0"/>
              </a:spcAft>
              <a:defRPr>
                <a:solidFill>
                  <a:schemeClr val="tx1"/>
                </a:solidFill>
                <a:latin typeface="Arial" charset="0"/>
              </a:defRPr>
            </a:lvl7pPr>
            <a:lvl8pPr marL="3474771" indent="-231650" eaLnBrk="0" fontAlgn="base" hangingPunct="0">
              <a:spcBef>
                <a:spcPct val="0"/>
              </a:spcBef>
              <a:spcAft>
                <a:spcPct val="0"/>
              </a:spcAft>
              <a:defRPr>
                <a:solidFill>
                  <a:schemeClr val="tx1"/>
                </a:solidFill>
                <a:latin typeface="Arial" charset="0"/>
              </a:defRPr>
            </a:lvl8pPr>
            <a:lvl9pPr marL="3938073" indent="-231650" eaLnBrk="0" fontAlgn="base" hangingPunct="0">
              <a:spcBef>
                <a:spcPct val="0"/>
              </a:spcBef>
              <a:spcAft>
                <a:spcPct val="0"/>
              </a:spcAft>
              <a:defRPr>
                <a:solidFill>
                  <a:schemeClr val="tx1"/>
                </a:solidFill>
                <a:latin typeface="Arial" charset="0"/>
              </a:defRPr>
            </a:lvl9pPr>
          </a:lstStyle>
          <a:p>
            <a:pPr eaLnBrk="1" hangingPunct="1"/>
            <a:fld id="{A80DF389-799E-4620-9E66-B0B2258F1610}" type="slidenum">
              <a:rPr lang="en-US" smtClean="0"/>
              <a:pPr eaLnBrk="1" hangingPunct="1"/>
              <a:t>11</a:t>
            </a:fld>
            <a:endParaRPr lang="en-US" smtClean="0"/>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p:spPr>
        <p:txBody>
          <a:bodyPr/>
          <a:lstStyle/>
          <a:p>
            <a:pPr eaLnBrk="1" hangingPunct="1"/>
            <a:endParaRPr lang="en-GB" smtClean="0"/>
          </a:p>
        </p:txBody>
      </p:sp>
    </p:spTree>
    <p:extLst>
      <p:ext uri="{BB962C8B-B14F-4D97-AF65-F5344CB8AC3E}">
        <p14:creationId xmlns:p14="http://schemas.microsoft.com/office/powerpoint/2010/main" val="193117283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52867" indent="-289565" eaLnBrk="0" hangingPunct="0">
              <a:defRPr>
                <a:solidFill>
                  <a:schemeClr val="tx1"/>
                </a:solidFill>
                <a:latin typeface="Arial" charset="0"/>
              </a:defRPr>
            </a:lvl2pPr>
            <a:lvl3pPr marL="1158256" indent="-231650" eaLnBrk="0" hangingPunct="0">
              <a:defRPr>
                <a:solidFill>
                  <a:schemeClr val="tx1"/>
                </a:solidFill>
                <a:latin typeface="Arial" charset="0"/>
              </a:defRPr>
            </a:lvl3pPr>
            <a:lvl4pPr marL="1621560" indent="-231650" eaLnBrk="0" hangingPunct="0">
              <a:defRPr>
                <a:solidFill>
                  <a:schemeClr val="tx1"/>
                </a:solidFill>
                <a:latin typeface="Arial" charset="0"/>
              </a:defRPr>
            </a:lvl4pPr>
            <a:lvl5pPr marL="2084863" indent="-231650" eaLnBrk="0" hangingPunct="0">
              <a:defRPr>
                <a:solidFill>
                  <a:schemeClr val="tx1"/>
                </a:solidFill>
                <a:latin typeface="Arial" charset="0"/>
              </a:defRPr>
            </a:lvl5pPr>
            <a:lvl6pPr marL="2548165" indent="-231650" eaLnBrk="0" fontAlgn="base" hangingPunct="0">
              <a:spcBef>
                <a:spcPct val="0"/>
              </a:spcBef>
              <a:spcAft>
                <a:spcPct val="0"/>
              </a:spcAft>
              <a:defRPr>
                <a:solidFill>
                  <a:schemeClr val="tx1"/>
                </a:solidFill>
                <a:latin typeface="Arial" charset="0"/>
              </a:defRPr>
            </a:lvl6pPr>
            <a:lvl7pPr marL="3011468" indent="-231650" eaLnBrk="0" fontAlgn="base" hangingPunct="0">
              <a:spcBef>
                <a:spcPct val="0"/>
              </a:spcBef>
              <a:spcAft>
                <a:spcPct val="0"/>
              </a:spcAft>
              <a:defRPr>
                <a:solidFill>
                  <a:schemeClr val="tx1"/>
                </a:solidFill>
                <a:latin typeface="Arial" charset="0"/>
              </a:defRPr>
            </a:lvl7pPr>
            <a:lvl8pPr marL="3474771" indent="-231650" eaLnBrk="0" fontAlgn="base" hangingPunct="0">
              <a:spcBef>
                <a:spcPct val="0"/>
              </a:spcBef>
              <a:spcAft>
                <a:spcPct val="0"/>
              </a:spcAft>
              <a:defRPr>
                <a:solidFill>
                  <a:schemeClr val="tx1"/>
                </a:solidFill>
                <a:latin typeface="Arial" charset="0"/>
              </a:defRPr>
            </a:lvl8pPr>
            <a:lvl9pPr marL="3938073" indent="-231650" eaLnBrk="0" fontAlgn="base" hangingPunct="0">
              <a:spcBef>
                <a:spcPct val="0"/>
              </a:spcBef>
              <a:spcAft>
                <a:spcPct val="0"/>
              </a:spcAft>
              <a:defRPr>
                <a:solidFill>
                  <a:schemeClr val="tx1"/>
                </a:solidFill>
                <a:latin typeface="Arial" charset="0"/>
              </a:defRPr>
            </a:lvl9pPr>
          </a:lstStyle>
          <a:p>
            <a:pPr eaLnBrk="1" hangingPunct="1"/>
            <a:fld id="{A80DF389-799E-4620-9E66-B0B2258F1610}" type="slidenum">
              <a:rPr lang="en-US" smtClean="0"/>
              <a:pPr eaLnBrk="1" hangingPunct="1"/>
              <a:t>12</a:t>
            </a:fld>
            <a:endParaRPr lang="en-US" smtClean="0"/>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p:spPr>
        <p:txBody>
          <a:bodyPr/>
          <a:lstStyle/>
          <a:p>
            <a:pPr eaLnBrk="1" hangingPunct="1"/>
            <a:endParaRPr lang="en-GB" smtClean="0"/>
          </a:p>
        </p:txBody>
      </p:sp>
    </p:spTree>
    <p:extLst>
      <p:ext uri="{BB962C8B-B14F-4D97-AF65-F5344CB8AC3E}">
        <p14:creationId xmlns:p14="http://schemas.microsoft.com/office/powerpoint/2010/main" val="193117283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52867" indent="-289565" eaLnBrk="0" hangingPunct="0">
              <a:defRPr>
                <a:solidFill>
                  <a:schemeClr val="tx1"/>
                </a:solidFill>
                <a:latin typeface="Arial" charset="0"/>
              </a:defRPr>
            </a:lvl2pPr>
            <a:lvl3pPr marL="1158256" indent="-231650" eaLnBrk="0" hangingPunct="0">
              <a:defRPr>
                <a:solidFill>
                  <a:schemeClr val="tx1"/>
                </a:solidFill>
                <a:latin typeface="Arial" charset="0"/>
              </a:defRPr>
            </a:lvl3pPr>
            <a:lvl4pPr marL="1621560" indent="-231650" eaLnBrk="0" hangingPunct="0">
              <a:defRPr>
                <a:solidFill>
                  <a:schemeClr val="tx1"/>
                </a:solidFill>
                <a:latin typeface="Arial" charset="0"/>
              </a:defRPr>
            </a:lvl4pPr>
            <a:lvl5pPr marL="2084863" indent="-231650" eaLnBrk="0" hangingPunct="0">
              <a:defRPr>
                <a:solidFill>
                  <a:schemeClr val="tx1"/>
                </a:solidFill>
                <a:latin typeface="Arial" charset="0"/>
              </a:defRPr>
            </a:lvl5pPr>
            <a:lvl6pPr marL="2548165" indent="-231650" eaLnBrk="0" fontAlgn="base" hangingPunct="0">
              <a:spcBef>
                <a:spcPct val="0"/>
              </a:spcBef>
              <a:spcAft>
                <a:spcPct val="0"/>
              </a:spcAft>
              <a:defRPr>
                <a:solidFill>
                  <a:schemeClr val="tx1"/>
                </a:solidFill>
                <a:latin typeface="Arial" charset="0"/>
              </a:defRPr>
            </a:lvl6pPr>
            <a:lvl7pPr marL="3011468" indent="-231650" eaLnBrk="0" fontAlgn="base" hangingPunct="0">
              <a:spcBef>
                <a:spcPct val="0"/>
              </a:spcBef>
              <a:spcAft>
                <a:spcPct val="0"/>
              </a:spcAft>
              <a:defRPr>
                <a:solidFill>
                  <a:schemeClr val="tx1"/>
                </a:solidFill>
                <a:latin typeface="Arial" charset="0"/>
              </a:defRPr>
            </a:lvl7pPr>
            <a:lvl8pPr marL="3474771" indent="-231650" eaLnBrk="0" fontAlgn="base" hangingPunct="0">
              <a:spcBef>
                <a:spcPct val="0"/>
              </a:spcBef>
              <a:spcAft>
                <a:spcPct val="0"/>
              </a:spcAft>
              <a:defRPr>
                <a:solidFill>
                  <a:schemeClr val="tx1"/>
                </a:solidFill>
                <a:latin typeface="Arial" charset="0"/>
              </a:defRPr>
            </a:lvl8pPr>
            <a:lvl9pPr marL="3938073" indent="-231650" eaLnBrk="0" fontAlgn="base" hangingPunct="0">
              <a:spcBef>
                <a:spcPct val="0"/>
              </a:spcBef>
              <a:spcAft>
                <a:spcPct val="0"/>
              </a:spcAft>
              <a:defRPr>
                <a:solidFill>
                  <a:schemeClr val="tx1"/>
                </a:solidFill>
                <a:latin typeface="Arial" charset="0"/>
              </a:defRPr>
            </a:lvl9pPr>
          </a:lstStyle>
          <a:p>
            <a:pPr eaLnBrk="1" hangingPunct="1"/>
            <a:fld id="{A80DF389-799E-4620-9E66-B0B2258F1610}" type="slidenum">
              <a:rPr lang="en-US" smtClean="0"/>
              <a:pPr eaLnBrk="1" hangingPunct="1"/>
              <a:t>13</a:t>
            </a:fld>
            <a:endParaRPr lang="en-US" smtClean="0"/>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p:spPr>
        <p:txBody>
          <a:bodyPr/>
          <a:lstStyle/>
          <a:p>
            <a:pPr eaLnBrk="1" hangingPunct="1"/>
            <a:endParaRPr lang="en-GB" smtClean="0"/>
          </a:p>
        </p:txBody>
      </p:sp>
    </p:spTree>
    <p:extLst>
      <p:ext uri="{BB962C8B-B14F-4D97-AF65-F5344CB8AC3E}">
        <p14:creationId xmlns:p14="http://schemas.microsoft.com/office/powerpoint/2010/main" val="193117283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52867" indent="-289565" eaLnBrk="0" hangingPunct="0">
              <a:defRPr>
                <a:solidFill>
                  <a:schemeClr val="tx1"/>
                </a:solidFill>
                <a:latin typeface="Arial" charset="0"/>
              </a:defRPr>
            </a:lvl2pPr>
            <a:lvl3pPr marL="1158256" indent="-231650" eaLnBrk="0" hangingPunct="0">
              <a:defRPr>
                <a:solidFill>
                  <a:schemeClr val="tx1"/>
                </a:solidFill>
                <a:latin typeface="Arial" charset="0"/>
              </a:defRPr>
            </a:lvl3pPr>
            <a:lvl4pPr marL="1621560" indent="-231650" eaLnBrk="0" hangingPunct="0">
              <a:defRPr>
                <a:solidFill>
                  <a:schemeClr val="tx1"/>
                </a:solidFill>
                <a:latin typeface="Arial" charset="0"/>
              </a:defRPr>
            </a:lvl4pPr>
            <a:lvl5pPr marL="2084863" indent="-231650" eaLnBrk="0" hangingPunct="0">
              <a:defRPr>
                <a:solidFill>
                  <a:schemeClr val="tx1"/>
                </a:solidFill>
                <a:latin typeface="Arial" charset="0"/>
              </a:defRPr>
            </a:lvl5pPr>
            <a:lvl6pPr marL="2548165" indent="-231650" eaLnBrk="0" fontAlgn="base" hangingPunct="0">
              <a:spcBef>
                <a:spcPct val="0"/>
              </a:spcBef>
              <a:spcAft>
                <a:spcPct val="0"/>
              </a:spcAft>
              <a:defRPr>
                <a:solidFill>
                  <a:schemeClr val="tx1"/>
                </a:solidFill>
                <a:latin typeface="Arial" charset="0"/>
              </a:defRPr>
            </a:lvl6pPr>
            <a:lvl7pPr marL="3011468" indent="-231650" eaLnBrk="0" fontAlgn="base" hangingPunct="0">
              <a:spcBef>
                <a:spcPct val="0"/>
              </a:spcBef>
              <a:spcAft>
                <a:spcPct val="0"/>
              </a:spcAft>
              <a:defRPr>
                <a:solidFill>
                  <a:schemeClr val="tx1"/>
                </a:solidFill>
                <a:latin typeface="Arial" charset="0"/>
              </a:defRPr>
            </a:lvl7pPr>
            <a:lvl8pPr marL="3474771" indent="-231650" eaLnBrk="0" fontAlgn="base" hangingPunct="0">
              <a:spcBef>
                <a:spcPct val="0"/>
              </a:spcBef>
              <a:spcAft>
                <a:spcPct val="0"/>
              </a:spcAft>
              <a:defRPr>
                <a:solidFill>
                  <a:schemeClr val="tx1"/>
                </a:solidFill>
                <a:latin typeface="Arial" charset="0"/>
              </a:defRPr>
            </a:lvl8pPr>
            <a:lvl9pPr marL="3938073" indent="-231650" eaLnBrk="0" fontAlgn="base" hangingPunct="0">
              <a:spcBef>
                <a:spcPct val="0"/>
              </a:spcBef>
              <a:spcAft>
                <a:spcPct val="0"/>
              </a:spcAft>
              <a:defRPr>
                <a:solidFill>
                  <a:schemeClr val="tx1"/>
                </a:solidFill>
                <a:latin typeface="Arial" charset="0"/>
              </a:defRPr>
            </a:lvl9pPr>
          </a:lstStyle>
          <a:p>
            <a:pPr eaLnBrk="1" hangingPunct="1"/>
            <a:fld id="{A80DF389-799E-4620-9E66-B0B2258F1610}" type="slidenum">
              <a:rPr lang="en-US" smtClean="0"/>
              <a:pPr eaLnBrk="1" hangingPunct="1"/>
              <a:t>14</a:t>
            </a:fld>
            <a:endParaRPr lang="en-US" smtClean="0"/>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p:spPr>
        <p:txBody>
          <a:bodyPr/>
          <a:lstStyle/>
          <a:p>
            <a:pPr eaLnBrk="1" hangingPunct="1"/>
            <a:endParaRPr lang="en-GB" smtClean="0"/>
          </a:p>
        </p:txBody>
      </p:sp>
    </p:spTree>
    <p:extLst>
      <p:ext uri="{BB962C8B-B14F-4D97-AF65-F5344CB8AC3E}">
        <p14:creationId xmlns:p14="http://schemas.microsoft.com/office/powerpoint/2010/main" val="130655895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52867" indent="-289565" eaLnBrk="0" hangingPunct="0">
              <a:defRPr>
                <a:solidFill>
                  <a:schemeClr val="tx1"/>
                </a:solidFill>
                <a:latin typeface="Arial" charset="0"/>
              </a:defRPr>
            </a:lvl2pPr>
            <a:lvl3pPr marL="1158256" indent="-231650" eaLnBrk="0" hangingPunct="0">
              <a:defRPr>
                <a:solidFill>
                  <a:schemeClr val="tx1"/>
                </a:solidFill>
                <a:latin typeface="Arial" charset="0"/>
              </a:defRPr>
            </a:lvl3pPr>
            <a:lvl4pPr marL="1621560" indent="-231650" eaLnBrk="0" hangingPunct="0">
              <a:defRPr>
                <a:solidFill>
                  <a:schemeClr val="tx1"/>
                </a:solidFill>
                <a:latin typeface="Arial" charset="0"/>
              </a:defRPr>
            </a:lvl4pPr>
            <a:lvl5pPr marL="2084863" indent="-231650" eaLnBrk="0" hangingPunct="0">
              <a:defRPr>
                <a:solidFill>
                  <a:schemeClr val="tx1"/>
                </a:solidFill>
                <a:latin typeface="Arial" charset="0"/>
              </a:defRPr>
            </a:lvl5pPr>
            <a:lvl6pPr marL="2548165" indent="-231650" eaLnBrk="0" fontAlgn="base" hangingPunct="0">
              <a:spcBef>
                <a:spcPct val="0"/>
              </a:spcBef>
              <a:spcAft>
                <a:spcPct val="0"/>
              </a:spcAft>
              <a:defRPr>
                <a:solidFill>
                  <a:schemeClr val="tx1"/>
                </a:solidFill>
                <a:latin typeface="Arial" charset="0"/>
              </a:defRPr>
            </a:lvl6pPr>
            <a:lvl7pPr marL="3011468" indent="-231650" eaLnBrk="0" fontAlgn="base" hangingPunct="0">
              <a:spcBef>
                <a:spcPct val="0"/>
              </a:spcBef>
              <a:spcAft>
                <a:spcPct val="0"/>
              </a:spcAft>
              <a:defRPr>
                <a:solidFill>
                  <a:schemeClr val="tx1"/>
                </a:solidFill>
                <a:latin typeface="Arial" charset="0"/>
              </a:defRPr>
            </a:lvl7pPr>
            <a:lvl8pPr marL="3474771" indent="-231650" eaLnBrk="0" fontAlgn="base" hangingPunct="0">
              <a:spcBef>
                <a:spcPct val="0"/>
              </a:spcBef>
              <a:spcAft>
                <a:spcPct val="0"/>
              </a:spcAft>
              <a:defRPr>
                <a:solidFill>
                  <a:schemeClr val="tx1"/>
                </a:solidFill>
                <a:latin typeface="Arial" charset="0"/>
              </a:defRPr>
            </a:lvl8pPr>
            <a:lvl9pPr marL="3938073" indent="-231650" eaLnBrk="0" fontAlgn="base" hangingPunct="0">
              <a:spcBef>
                <a:spcPct val="0"/>
              </a:spcBef>
              <a:spcAft>
                <a:spcPct val="0"/>
              </a:spcAft>
              <a:defRPr>
                <a:solidFill>
                  <a:schemeClr val="tx1"/>
                </a:solidFill>
                <a:latin typeface="Arial" charset="0"/>
              </a:defRPr>
            </a:lvl9pPr>
          </a:lstStyle>
          <a:p>
            <a:pPr eaLnBrk="1" hangingPunct="1"/>
            <a:fld id="{A80DF389-799E-4620-9E66-B0B2258F1610}" type="slidenum">
              <a:rPr lang="en-US" smtClean="0"/>
              <a:pPr eaLnBrk="1" hangingPunct="1"/>
              <a:t>15</a:t>
            </a:fld>
            <a:endParaRPr lang="en-US" smtClean="0"/>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p:spPr>
        <p:txBody>
          <a:bodyPr/>
          <a:lstStyle/>
          <a:p>
            <a:pPr eaLnBrk="1" hangingPunct="1"/>
            <a:endParaRPr lang="en-GB" smtClean="0"/>
          </a:p>
        </p:txBody>
      </p:sp>
    </p:spTree>
    <p:extLst>
      <p:ext uri="{BB962C8B-B14F-4D97-AF65-F5344CB8AC3E}">
        <p14:creationId xmlns:p14="http://schemas.microsoft.com/office/powerpoint/2010/main" val="85026273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52867" indent="-289565" eaLnBrk="0" hangingPunct="0">
              <a:defRPr>
                <a:solidFill>
                  <a:schemeClr val="tx1"/>
                </a:solidFill>
                <a:latin typeface="Arial" charset="0"/>
              </a:defRPr>
            </a:lvl2pPr>
            <a:lvl3pPr marL="1158256" indent="-231650" eaLnBrk="0" hangingPunct="0">
              <a:defRPr>
                <a:solidFill>
                  <a:schemeClr val="tx1"/>
                </a:solidFill>
                <a:latin typeface="Arial" charset="0"/>
              </a:defRPr>
            </a:lvl3pPr>
            <a:lvl4pPr marL="1621560" indent="-231650" eaLnBrk="0" hangingPunct="0">
              <a:defRPr>
                <a:solidFill>
                  <a:schemeClr val="tx1"/>
                </a:solidFill>
                <a:latin typeface="Arial" charset="0"/>
              </a:defRPr>
            </a:lvl4pPr>
            <a:lvl5pPr marL="2084863" indent="-231650" eaLnBrk="0" hangingPunct="0">
              <a:defRPr>
                <a:solidFill>
                  <a:schemeClr val="tx1"/>
                </a:solidFill>
                <a:latin typeface="Arial" charset="0"/>
              </a:defRPr>
            </a:lvl5pPr>
            <a:lvl6pPr marL="2548165" indent="-231650" eaLnBrk="0" fontAlgn="base" hangingPunct="0">
              <a:spcBef>
                <a:spcPct val="0"/>
              </a:spcBef>
              <a:spcAft>
                <a:spcPct val="0"/>
              </a:spcAft>
              <a:defRPr>
                <a:solidFill>
                  <a:schemeClr val="tx1"/>
                </a:solidFill>
                <a:latin typeface="Arial" charset="0"/>
              </a:defRPr>
            </a:lvl6pPr>
            <a:lvl7pPr marL="3011468" indent="-231650" eaLnBrk="0" fontAlgn="base" hangingPunct="0">
              <a:spcBef>
                <a:spcPct val="0"/>
              </a:spcBef>
              <a:spcAft>
                <a:spcPct val="0"/>
              </a:spcAft>
              <a:defRPr>
                <a:solidFill>
                  <a:schemeClr val="tx1"/>
                </a:solidFill>
                <a:latin typeface="Arial" charset="0"/>
              </a:defRPr>
            </a:lvl7pPr>
            <a:lvl8pPr marL="3474771" indent="-231650" eaLnBrk="0" fontAlgn="base" hangingPunct="0">
              <a:spcBef>
                <a:spcPct val="0"/>
              </a:spcBef>
              <a:spcAft>
                <a:spcPct val="0"/>
              </a:spcAft>
              <a:defRPr>
                <a:solidFill>
                  <a:schemeClr val="tx1"/>
                </a:solidFill>
                <a:latin typeface="Arial" charset="0"/>
              </a:defRPr>
            </a:lvl8pPr>
            <a:lvl9pPr marL="3938073" indent="-231650" eaLnBrk="0" fontAlgn="base" hangingPunct="0">
              <a:spcBef>
                <a:spcPct val="0"/>
              </a:spcBef>
              <a:spcAft>
                <a:spcPct val="0"/>
              </a:spcAft>
              <a:defRPr>
                <a:solidFill>
                  <a:schemeClr val="tx1"/>
                </a:solidFill>
                <a:latin typeface="Arial" charset="0"/>
              </a:defRPr>
            </a:lvl9pPr>
          </a:lstStyle>
          <a:p>
            <a:pPr eaLnBrk="1" hangingPunct="1"/>
            <a:fld id="{A80DF389-799E-4620-9E66-B0B2258F1610}" type="slidenum">
              <a:rPr lang="en-US" smtClean="0"/>
              <a:pPr eaLnBrk="1" hangingPunct="1"/>
              <a:t>16</a:t>
            </a:fld>
            <a:endParaRPr lang="en-US" smtClean="0"/>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p:spPr>
        <p:txBody>
          <a:bodyPr/>
          <a:lstStyle/>
          <a:p>
            <a:pPr eaLnBrk="1" hangingPunct="1"/>
            <a:endParaRPr lang="en-GB" smtClean="0"/>
          </a:p>
        </p:txBody>
      </p:sp>
    </p:spTree>
    <p:extLst>
      <p:ext uri="{BB962C8B-B14F-4D97-AF65-F5344CB8AC3E}">
        <p14:creationId xmlns:p14="http://schemas.microsoft.com/office/powerpoint/2010/main" val="85026273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52867" indent="-289565" eaLnBrk="0" hangingPunct="0">
              <a:defRPr>
                <a:solidFill>
                  <a:schemeClr val="tx1"/>
                </a:solidFill>
                <a:latin typeface="Arial" charset="0"/>
              </a:defRPr>
            </a:lvl2pPr>
            <a:lvl3pPr marL="1158256" indent="-231650" eaLnBrk="0" hangingPunct="0">
              <a:defRPr>
                <a:solidFill>
                  <a:schemeClr val="tx1"/>
                </a:solidFill>
                <a:latin typeface="Arial" charset="0"/>
              </a:defRPr>
            </a:lvl3pPr>
            <a:lvl4pPr marL="1621560" indent="-231650" eaLnBrk="0" hangingPunct="0">
              <a:defRPr>
                <a:solidFill>
                  <a:schemeClr val="tx1"/>
                </a:solidFill>
                <a:latin typeface="Arial" charset="0"/>
              </a:defRPr>
            </a:lvl4pPr>
            <a:lvl5pPr marL="2084863" indent="-231650" eaLnBrk="0" hangingPunct="0">
              <a:defRPr>
                <a:solidFill>
                  <a:schemeClr val="tx1"/>
                </a:solidFill>
                <a:latin typeface="Arial" charset="0"/>
              </a:defRPr>
            </a:lvl5pPr>
            <a:lvl6pPr marL="2548165" indent="-231650" eaLnBrk="0" fontAlgn="base" hangingPunct="0">
              <a:spcBef>
                <a:spcPct val="0"/>
              </a:spcBef>
              <a:spcAft>
                <a:spcPct val="0"/>
              </a:spcAft>
              <a:defRPr>
                <a:solidFill>
                  <a:schemeClr val="tx1"/>
                </a:solidFill>
                <a:latin typeface="Arial" charset="0"/>
              </a:defRPr>
            </a:lvl6pPr>
            <a:lvl7pPr marL="3011468" indent="-231650" eaLnBrk="0" fontAlgn="base" hangingPunct="0">
              <a:spcBef>
                <a:spcPct val="0"/>
              </a:spcBef>
              <a:spcAft>
                <a:spcPct val="0"/>
              </a:spcAft>
              <a:defRPr>
                <a:solidFill>
                  <a:schemeClr val="tx1"/>
                </a:solidFill>
                <a:latin typeface="Arial" charset="0"/>
              </a:defRPr>
            </a:lvl7pPr>
            <a:lvl8pPr marL="3474771" indent="-231650" eaLnBrk="0" fontAlgn="base" hangingPunct="0">
              <a:spcBef>
                <a:spcPct val="0"/>
              </a:spcBef>
              <a:spcAft>
                <a:spcPct val="0"/>
              </a:spcAft>
              <a:defRPr>
                <a:solidFill>
                  <a:schemeClr val="tx1"/>
                </a:solidFill>
                <a:latin typeface="Arial" charset="0"/>
              </a:defRPr>
            </a:lvl8pPr>
            <a:lvl9pPr marL="3938073" indent="-231650" eaLnBrk="0" fontAlgn="base" hangingPunct="0">
              <a:spcBef>
                <a:spcPct val="0"/>
              </a:spcBef>
              <a:spcAft>
                <a:spcPct val="0"/>
              </a:spcAft>
              <a:defRPr>
                <a:solidFill>
                  <a:schemeClr val="tx1"/>
                </a:solidFill>
                <a:latin typeface="Arial" charset="0"/>
              </a:defRPr>
            </a:lvl9pPr>
          </a:lstStyle>
          <a:p>
            <a:pPr eaLnBrk="1" hangingPunct="1"/>
            <a:fld id="{A80DF389-799E-4620-9E66-B0B2258F1610}" type="slidenum">
              <a:rPr lang="en-US" smtClean="0"/>
              <a:pPr eaLnBrk="1" hangingPunct="1"/>
              <a:t>17</a:t>
            </a:fld>
            <a:endParaRPr lang="en-US" dirty="0" smtClean="0"/>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p:spPr>
        <p:txBody>
          <a:bodyPr/>
          <a:lstStyle/>
          <a:p>
            <a:pPr eaLnBrk="1" hangingPunct="1"/>
            <a:endParaRPr lang="en-GB" dirty="0" smtClean="0"/>
          </a:p>
        </p:txBody>
      </p:sp>
    </p:spTree>
    <p:extLst>
      <p:ext uri="{BB962C8B-B14F-4D97-AF65-F5344CB8AC3E}">
        <p14:creationId xmlns:p14="http://schemas.microsoft.com/office/powerpoint/2010/main" val="84104440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52867" indent="-289565" eaLnBrk="0" hangingPunct="0">
              <a:defRPr>
                <a:solidFill>
                  <a:schemeClr val="tx1"/>
                </a:solidFill>
                <a:latin typeface="Arial" charset="0"/>
              </a:defRPr>
            </a:lvl2pPr>
            <a:lvl3pPr marL="1158256" indent="-231650" eaLnBrk="0" hangingPunct="0">
              <a:defRPr>
                <a:solidFill>
                  <a:schemeClr val="tx1"/>
                </a:solidFill>
                <a:latin typeface="Arial" charset="0"/>
              </a:defRPr>
            </a:lvl3pPr>
            <a:lvl4pPr marL="1621560" indent="-231650" eaLnBrk="0" hangingPunct="0">
              <a:defRPr>
                <a:solidFill>
                  <a:schemeClr val="tx1"/>
                </a:solidFill>
                <a:latin typeface="Arial" charset="0"/>
              </a:defRPr>
            </a:lvl4pPr>
            <a:lvl5pPr marL="2084863" indent="-231650" eaLnBrk="0" hangingPunct="0">
              <a:defRPr>
                <a:solidFill>
                  <a:schemeClr val="tx1"/>
                </a:solidFill>
                <a:latin typeface="Arial" charset="0"/>
              </a:defRPr>
            </a:lvl5pPr>
            <a:lvl6pPr marL="2548165" indent="-231650" eaLnBrk="0" fontAlgn="base" hangingPunct="0">
              <a:spcBef>
                <a:spcPct val="0"/>
              </a:spcBef>
              <a:spcAft>
                <a:spcPct val="0"/>
              </a:spcAft>
              <a:defRPr>
                <a:solidFill>
                  <a:schemeClr val="tx1"/>
                </a:solidFill>
                <a:latin typeface="Arial" charset="0"/>
              </a:defRPr>
            </a:lvl6pPr>
            <a:lvl7pPr marL="3011468" indent="-231650" eaLnBrk="0" fontAlgn="base" hangingPunct="0">
              <a:spcBef>
                <a:spcPct val="0"/>
              </a:spcBef>
              <a:spcAft>
                <a:spcPct val="0"/>
              </a:spcAft>
              <a:defRPr>
                <a:solidFill>
                  <a:schemeClr val="tx1"/>
                </a:solidFill>
                <a:latin typeface="Arial" charset="0"/>
              </a:defRPr>
            </a:lvl7pPr>
            <a:lvl8pPr marL="3474771" indent="-231650" eaLnBrk="0" fontAlgn="base" hangingPunct="0">
              <a:spcBef>
                <a:spcPct val="0"/>
              </a:spcBef>
              <a:spcAft>
                <a:spcPct val="0"/>
              </a:spcAft>
              <a:defRPr>
                <a:solidFill>
                  <a:schemeClr val="tx1"/>
                </a:solidFill>
                <a:latin typeface="Arial" charset="0"/>
              </a:defRPr>
            </a:lvl8pPr>
            <a:lvl9pPr marL="3938073" indent="-231650" eaLnBrk="0" fontAlgn="base" hangingPunct="0">
              <a:spcBef>
                <a:spcPct val="0"/>
              </a:spcBef>
              <a:spcAft>
                <a:spcPct val="0"/>
              </a:spcAft>
              <a:defRPr>
                <a:solidFill>
                  <a:schemeClr val="tx1"/>
                </a:solidFill>
                <a:latin typeface="Arial" charset="0"/>
              </a:defRPr>
            </a:lvl9pPr>
          </a:lstStyle>
          <a:p>
            <a:pPr eaLnBrk="1" hangingPunct="1"/>
            <a:fld id="{A80DF389-799E-4620-9E66-B0B2258F1610}" type="slidenum">
              <a:rPr lang="en-US" smtClean="0"/>
              <a:pPr eaLnBrk="1" hangingPunct="1"/>
              <a:t>18</a:t>
            </a:fld>
            <a:endParaRPr lang="en-US" dirty="0" smtClean="0"/>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p:spPr>
        <p:txBody>
          <a:bodyPr/>
          <a:lstStyle/>
          <a:p>
            <a:pPr eaLnBrk="1" hangingPunct="1"/>
            <a:endParaRPr lang="en-GB" dirty="0" smtClean="0"/>
          </a:p>
        </p:txBody>
      </p:sp>
    </p:spTree>
    <p:extLst>
      <p:ext uri="{BB962C8B-B14F-4D97-AF65-F5344CB8AC3E}">
        <p14:creationId xmlns:p14="http://schemas.microsoft.com/office/powerpoint/2010/main" val="329763446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52867" indent="-289565" eaLnBrk="0" hangingPunct="0">
              <a:defRPr>
                <a:solidFill>
                  <a:schemeClr val="tx1"/>
                </a:solidFill>
                <a:latin typeface="Arial" charset="0"/>
              </a:defRPr>
            </a:lvl2pPr>
            <a:lvl3pPr marL="1158256" indent="-231650" eaLnBrk="0" hangingPunct="0">
              <a:defRPr>
                <a:solidFill>
                  <a:schemeClr val="tx1"/>
                </a:solidFill>
                <a:latin typeface="Arial" charset="0"/>
              </a:defRPr>
            </a:lvl3pPr>
            <a:lvl4pPr marL="1621560" indent="-231650" eaLnBrk="0" hangingPunct="0">
              <a:defRPr>
                <a:solidFill>
                  <a:schemeClr val="tx1"/>
                </a:solidFill>
                <a:latin typeface="Arial" charset="0"/>
              </a:defRPr>
            </a:lvl4pPr>
            <a:lvl5pPr marL="2084863" indent="-231650" eaLnBrk="0" hangingPunct="0">
              <a:defRPr>
                <a:solidFill>
                  <a:schemeClr val="tx1"/>
                </a:solidFill>
                <a:latin typeface="Arial" charset="0"/>
              </a:defRPr>
            </a:lvl5pPr>
            <a:lvl6pPr marL="2548165" indent="-231650" eaLnBrk="0" fontAlgn="base" hangingPunct="0">
              <a:spcBef>
                <a:spcPct val="0"/>
              </a:spcBef>
              <a:spcAft>
                <a:spcPct val="0"/>
              </a:spcAft>
              <a:defRPr>
                <a:solidFill>
                  <a:schemeClr val="tx1"/>
                </a:solidFill>
                <a:latin typeface="Arial" charset="0"/>
              </a:defRPr>
            </a:lvl6pPr>
            <a:lvl7pPr marL="3011468" indent="-231650" eaLnBrk="0" fontAlgn="base" hangingPunct="0">
              <a:spcBef>
                <a:spcPct val="0"/>
              </a:spcBef>
              <a:spcAft>
                <a:spcPct val="0"/>
              </a:spcAft>
              <a:defRPr>
                <a:solidFill>
                  <a:schemeClr val="tx1"/>
                </a:solidFill>
                <a:latin typeface="Arial" charset="0"/>
              </a:defRPr>
            </a:lvl7pPr>
            <a:lvl8pPr marL="3474771" indent="-231650" eaLnBrk="0" fontAlgn="base" hangingPunct="0">
              <a:spcBef>
                <a:spcPct val="0"/>
              </a:spcBef>
              <a:spcAft>
                <a:spcPct val="0"/>
              </a:spcAft>
              <a:defRPr>
                <a:solidFill>
                  <a:schemeClr val="tx1"/>
                </a:solidFill>
                <a:latin typeface="Arial" charset="0"/>
              </a:defRPr>
            </a:lvl8pPr>
            <a:lvl9pPr marL="3938073" indent="-231650" eaLnBrk="0" fontAlgn="base" hangingPunct="0">
              <a:spcBef>
                <a:spcPct val="0"/>
              </a:spcBef>
              <a:spcAft>
                <a:spcPct val="0"/>
              </a:spcAft>
              <a:defRPr>
                <a:solidFill>
                  <a:schemeClr val="tx1"/>
                </a:solidFill>
                <a:latin typeface="Arial" charset="0"/>
              </a:defRPr>
            </a:lvl9pPr>
          </a:lstStyle>
          <a:p>
            <a:pPr eaLnBrk="1" hangingPunct="1"/>
            <a:fld id="{A80DF389-799E-4620-9E66-B0B2258F1610}" type="slidenum">
              <a:rPr lang="en-US" smtClean="0"/>
              <a:pPr eaLnBrk="1" hangingPunct="1"/>
              <a:t>19</a:t>
            </a:fld>
            <a:endParaRPr lang="en-US" dirty="0" smtClean="0"/>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p:spPr>
        <p:txBody>
          <a:bodyPr/>
          <a:lstStyle/>
          <a:p>
            <a:pPr eaLnBrk="1" hangingPunct="1"/>
            <a:endParaRPr lang="en-GB" dirty="0" smtClean="0"/>
          </a:p>
        </p:txBody>
      </p:sp>
    </p:spTree>
    <p:extLst>
      <p:ext uri="{BB962C8B-B14F-4D97-AF65-F5344CB8AC3E}">
        <p14:creationId xmlns:p14="http://schemas.microsoft.com/office/powerpoint/2010/main" val="27680272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52867" indent="-289565" eaLnBrk="0" hangingPunct="0">
              <a:defRPr>
                <a:solidFill>
                  <a:schemeClr val="tx1"/>
                </a:solidFill>
                <a:latin typeface="Arial" charset="0"/>
              </a:defRPr>
            </a:lvl2pPr>
            <a:lvl3pPr marL="1158256" indent="-231650" eaLnBrk="0" hangingPunct="0">
              <a:defRPr>
                <a:solidFill>
                  <a:schemeClr val="tx1"/>
                </a:solidFill>
                <a:latin typeface="Arial" charset="0"/>
              </a:defRPr>
            </a:lvl3pPr>
            <a:lvl4pPr marL="1621560" indent="-231650" eaLnBrk="0" hangingPunct="0">
              <a:defRPr>
                <a:solidFill>
                  <a:schemeClr val="tx1"/>
                </a:solidFill>
                <a:latin typeface="Arial" charset="0"/>
              </a:defRPr>
            </a:lvl4pPr>
            <a:lvl5pPr marL="2084863" indent="-231650" eaLnBrk="0" hangingPunct="0">
              <a:defRPr>
                <a:solidFill>
                  <a:schemeClr val="tx1"/>
                </a:solidFill>
                <a:latin typeface="Arial" charset="0"/>
              </a:defRPr>
            </a:lvl5pPr>
            <a:lvl6pPr marL="2548165" indent="-231650" eaLnBrk="0" fontAlgn="base" hangingPunct="0">
              <a:spcBef>
                <a:spcPct val="0"/>
              </a:spcBef>
              <a:spcAft>
                <a:spcPct val="0"/>
              </a:spcAft>
              <a:defRPr>
                <a:solidFill>
                  <a:schemeClr val="tx1"/>
                </a:solidFill>
                <a:latin typeface="Arial" charset="0"/>
              </a:defRPr>
            </a:lvl6pPr>
            <a:lvl7pPr marL="3011468" indent="-231650" eaLnBrk="0" fontAlgn="base" hangingPunct="0">
              <a:spcBef>
                <a:spcPct val="0"/>
              </a:spcBef>
              <a:spcAft>
                <a:spcPct val="0"/>
              </a:spcAft>
              <a:defRPr>
                <a:solidFill>
                  <a:schemeClr val="tx1"/>
                </a:solidFill>
                <a:latin typeface="Arial" charset="0"/>
              </a:defRPr>
            </a:lvl7pPr>
            <a:lvl8pPr marL="3474771" indent="-231650" eaLnBrk="0" fontAlgn="base" hangingPunct="0">
              <a:spcBef>
                <a:spcPct val="0"/>
              </a:spcBef>
              <a:spcAft>
                <a:spcPct val="0"/>
              </a:spcAft>
              <a:defRPr>
                <a:solidFill>
                  <a:schemeClr val="tx1"/>
                </a:solidFill>
                <a:latin typeface="Arial" charset="0"/>
              </a:defRPr>
            </a:lvl8pPr>
            <a:lvl9pPr marL="3938073" indent="-231650" eaLnBrk="0" fontAlgn="base" hangingPunct="0">
              <a:spcBef>
                <a:spcPct val="0"/>
              </a:spcBef>
              <a:spcAft>
                <a:spcPct val="0"/>
              </a:spcAft>
              <a:defRPr>
                <a:solidFill>
                  <a:schemeClr val="tx1"/>
                </a:solidFill>
                <a:latin typeface="Arial" charset="0"/>
              </a:defRPr>
            </a:lvl9pPr>
          </a:lstStyle>
          <a:p>
            <a:pPr eaLnBrk="1" hangingPunct="1"/>
            <a:fld id="{A80DF389-799E-4620-9E66-B0B2258F1610}" type="slidenum">
              <a:rPr lang="en-US" smtClean="0"/>
              <a:pPr eaLnBrk="1" hangingPunct="1"/>
              <a:t>2</a:t>
            </a:fld>
            <a:endParaRPr lang="en-US" smtClean="0"/>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p:spPr>
        <p:txBody>
          <a:bodyPr/>
          <a:lstStyle/>
          <a:p>
            <a:pPr eaLnBrk="1" hangingPunct="1"/>
            <a:endParaRPr lang="en-GB" smtClean="0"/>
          </a:p>
        </p:txBody>
      </p:sp>
    </p:spTree>
    <p:extLst>
      <p:ext uri="{BB962C8B-B14F-4D97-AF65-F5344CB8AC3E}">
        <p14:creationId xmlns:p14="http://schemas.microsoft.com/office/powerpoint/2010/main" val="97624525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52867" indent="-289565" eaLnBrk="0" hangingPunct="0">
              <a:defRPr>
                <a:solidFill>
                  <a:schemeClr val="tx1"/>
                </a:solidFill>
                <a:latin typeface="Arial" charset="0"/>
              </a:defRPr>
            </a:lvl2pPr>
            <a:lvl3pPr marL="1158256" indent="-231650" eaLnBrk="0" hangingPunct="0">
              <a:defRPr>
                <a:solidFill>
                  <a:schemeClr val="tx1"/>
                </a:solidFill>
                <a:latin typeface="Arial" charset="0"/>
              </a:defRPr>
            </a:lvl3pPr>
            <a:lvl4pPr marL="1621560" indent="-231650" eaLnBrk="0" hangingPunct="0">
              <a:defRPr>
                <a:solidFill>
                  <a:schemeClr val="tx1"/>
                </a:solidFill>
                <a:latin typeface="Arial" charset="0"/>
              </a:defRPr>
            </a:lvl4pPr>
            <a:lvl5pPr marL="2084863" indent="-231650" eaLnBrk="0" hangingPunct="0">
              <a:defRPr>
                <a:solidFill>
                  <a:schemeClr val="tx1"/>
                </a:solidFill>
                <a:latin typeface="Arial" charset="0"/>
              </a:defRPr>
            </a:lvl5pPr>
            <a:lvl6pPr marL="2548165" indent="-231650" eaLnBrk="0" fontAlgn="base" hangingPunct="0">
              <a:spcBef>
                <a:spcPct val="0"/>
              </a:spcBef>
              <a:spcAft>
                <a:spcPct val="0"/>
              </a:spcAft>
              <a:defRPr>
                <a:solidFill>
                  <a:schemeClr val="tx1"/>
                </a:solidFill>
                <a:latin typeface="Arial" charset="0"/>
              </a:defRPr>
            </a:lvl6pPr>
            <a:lvl7pPr marL="3011468" indent="-231650" eaLnBrk="0" fontAlgn="base" hangingPunct="0">
              <a:spcBef>
                <a:spcPct val="0"/>
              </a:spcBef>
              <a:spcAft>
                <a:spcPct val="0"/>
              </a:spcAft>
              <a:defRPr>
                <a:solidFill>
                  <a:schemeClr val="tx1"/>
                </a:solidFill>
                <a:latin typeface="Arial" charset="0"/>
              </a:defRPr>
            </a:lvl7pPr>
            <a:lvl8pPr marL="3474771" indent="-231650" eaLnBrk="0" fontAlgn="base" hangingPunct="0">
              <a:spcBef>
                <a:spcPct val="0"/>
              </a:spcBef>
              <a:spcAft>
                <a:spcPct val="0"/>
              </a:spcAft>
              <a:defRPr>
                <a:solidFill>
                  <a:schemeClr val="tx1"/>
                </a:solidFill>
                <a:latin typeface="Arial" charset="0"/>
              </a:defRPr>
            </a:lvl8pPr>
            <a:lvl9pPr marL="3938073" indent="-231650" eaLnBrk="0" fontAlgn="base" hangingPunct="0">
              <a:spcBef>
                <a:spcPct val="0"/>
              </a:spcBef>
              <a:spcAft>
                <a:spcPct val="0"/>
              </a:spcAft>
              <a:defRPr>
                <a:solidFill>
                  <a:schemeClr val="tx1"/>
                </a:solidFill>
                <a:latin typeface="Arial" charset="0"/>
              </a:defRPr>
            </a:lvl9pPr>
          </a:lstStyle>
          <a:p>
            <a:pPr eaLnBrk="1" hangingPunct="1"/>
            <a:fld id="{A80DF389-799E-4620-9E66-B0B2258F1610}" type="slidenum">
              <a:rPr lang="en-US" smtClean="0"/>
              <a:pPr eaLnBrk="1" hangingPunct="1"/>
              <a:t>20</a:t>
            </a:fld>
            <a:endParaRPr lang="en-US" dirty="0" smtClean="0"/>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p:spPr>
        <p:txBody>
          <a:bodyPr/>
          <a:lstStyle/>
          <a:p>
            <a:pPr eaLnBrk="1" hangingPunct="1"/>
            <a:endParaRPr lang="en-GB" dirty="0" smtClean="0"/>
          </a:p>
        </p:txBody>
      </p:sp>
    </p:spTree>
    <p:extLst>
      <p:ext uri="{BB962C8B-B14F-4D97-AF65-F5344CB8AC3E}">
        <p14:creationId xmlns:p14="http://schemas.microsoft.com/office/powerpoint/2010/main" val="182306216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52867" indent="-289565" eaLnBrk="0" hangingPunct="0">
              <a:defRPr>
                <a:solidFill>
                  <a:schemeClr val="tx1"/>
                </a:solidFill>
                <a:latin typeface="Arial" charset="0"/>
              </a:defRPr>
            </a:lvl2pPr>
            <a:lvl3pPr marL="1158256" indent="-231650" eaLnBrk="0" hangingPunct="0">
              <a:defRPr>
                <a:solidFill>
                  <a:schemeClr val="tx1"/>
                </a:solidFill>
                <a:latin typeface="Arial" charset="0"/>
              </a:defRPr>
            </a:lvl3pPr>
            <a:lvl4pPr marL="1621560" indent="-231650" eaLnBrk="0" hangingPunct="0">
              <a:defRPr>
                <a:solidFill>
                  <a:schemeClr val="tx1"/>
                </a:solidFill>
                <a:latin typeface="Arial" charset="0"/>
              </a:defRPr>
            </a:lvl4pPr>
            <a:lvl5pPr marL="2084863" indent="-231650" eaLnBrk="0" hangingPunct="0">
              <a:defRPr>
                <a:solidFill>
                  <a:schemeClr val="tx1"/>
                </a:solidFill>
                <a:latin typeface="Arial" charset="0"/>
              </a:defRPr>
            </a:lvl5pPr>
            <a:lvl6pPr marL="2548165" indent="-231650" eaLnBrk="0" fontAlgn="base" hangingPunct="0">
              <a:spcBef>
                <a:spcPct val="0"/>
              </a:spcBef>
              <a:spcAft>
                <a:spcPct val="0"/>
              </a:spcAft>
              <a:defRPr>
                <a:solidFill>
                  <a:schemeClr val="tx1"/>
                </a:solidFill>
                <a:latin typeface="Arial" charset="0"/>
              </a:defRPr>
            </a:lvl6pPr>
            <a:lvl7pPr marL="3011468" indent="-231650" eaLnBrk="0" fontAlgn="base" hangingPunct="0">
              <a:spcBef>
                <a:spcPct val="0"/>
              </a:spcBef>
              <a:spcAft>
                <a:spcPct val="0"/>
              </a:spcAft>
              <a:defRPr>
                <a:solidFill>
                  <a:schemeClr val="tx1"/>
                </a:solidFill>
                <a:latin typeface="Arial" charset="0"/>
              </a:defRPr>
            </a:lvl7pPr>
            <a:lvl8pPr marL="3474771" indent="-231650" eaLnBrk="0" fontAlgn="base" hangingPunct="0">
              <a:spcBef>
                <a:spcPct val="0"/>
              </a:spcBef>
              <a:spcAft>
                <a:spcPct val="0"/>
              </a:spcAft>
              <a:defRPr>
                <a:solidFill>
                  <a:schemeClr val="tx1"/>
                </a:solidFill>
                <a:latin typeface="Arial" charset="0"/>
              </a:defRPr>
            </a:lvl8pPr>
            <a:lvl9pPr marL="3938073" indent="-231650" eaLnBrk="0" fontAlgn="base" hangingPunct="0">
              <a:spcBef>
                <a:spcPct val="0"/>
              </a:spcBef>
              <a:spcAft>
                <a:spcPct val="0"/>
              </a:spcAft>
              <a:defRPr>
                <a:solidFill>
                  <a:schemeClr val="tx1"/>
                </a:solidFill>
                <a:latin typeface="Arial" charset="0"/>
              </a:defRPr>
            </a:lvl9pPr>
          </a:lstStyle>
          <a:p>
            <a:pPr eaLnBrk="1" hangingPunct="1"/>
            <a:fld id="{A80DF389-799E-4620-9E66-B0B2258F1610}" type="slidenum">
              <a:rPr lang="en-US" smtClean="0"/>
              <a:pPr eaLnBrk="1" hangingPunct="1"/>
              <a:t>21</a:t>
            </a:fld>
            <a:endParaRPr lang="en-US" dirty="0" smtClean="0"/>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p:spPr>
        <p:txBody>
          <a:bodyPr/>
          <a:lstStyle/>
          <a:p>
            <a:pPr eaLnBrk="1" hangingPunct="1"/>
            <a:endParaRPr lang="en-GB" dirty="0" smtClean="0"/>
          </a:p>
        </p:txBody>
      </p:sp>
    </p:spTree>
    <p:extLst>
      <p:ext uri="{BB962C8B-B14F-4D97-AF65-F5344CB8AC3E}">
        <p14:creationId xmlns:p14="http://schemas.microsoft.com/office/powerpoint/2010/main" val="145702313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52867" indent="-289565" eaLnBrk="0" hangingPunct="0">
              <a:defRPr>
                <a:solidFill>
                  <a:schemeClr val="tx1"/>
                </a:solidFill>
                <a:latin typeface="Arial" charset="0"/>
              </a:defRPr>
            </a:lvl2pPr>
            <a:lvl3pPr marL="1158256" indent="-231650" eaLnBrk="0" hangingPunct="0">
              <a:defRPr>
                <a:solidFill>
                  <a:schemeClr val="tx1"/>
                </a:solidFill>
                <a:latin typeface="Arial" charset="0"/>
              </a:defRPr>
            </a:lvl3pPr>
            <a:lvl4pPr marL="1621560" indent="-231650" eaLnBrk="0" hangingPunct="0">
              <a:defRPr>
                <a:solidFill>
                  <a:schemeClr val="tx1"/>
                </a:solidFill>
                <a:latin typeface="Arial" charset="0"/>
              </a:defRPr>
            </a:lvl4pPr>
            <a:lvl5pPr marL="2084863" indent="-231650" eaLnBrk="0" hangingPunct="0">
              <a:defRPr>
                <a:solidFill>
                  <a:schemeClr val="tx1"/>
                </a:solidFill>
                <a:latin typeface="Arial" charset="0"/>
              </a:defRPr>
            </a:lvl5pPr>
            <a:lvl6pPr marL="2548165" indent="-231650" eaLnBrk="0" fontAlgn="base" hangingPunct="0">
              <a:spcBef>
                <a:spcPct val="0"/>
              </a:spcBef>
              <a:spcAft>
                <a:spcPct val="0"/>
              </a:spcAft>
              <a:defRPr>
                <a:solidFill>
                  <a:schemeClr val="tx1"/>
                </a:solidFill>
                <a:latin typeface="Arial" charset="0"/>
              </a:defRPr>
            </a:lvl6pPr>
            <a:lvl7pPr marL="3011468" indent="-231650" eaLnBrk="0" fontAlgn="base" hangingPunct="0">
              <a:spcBef>
                <a:spcPct val="0"/>
              </a:spcBef>
              <a:spcAft>
                <a:spcPct val="0"/>
              </a:spcAft>
              <a:defRPr>
                <a:solidFill>
                  <a:schemeClr val="tx1"/>
                </a:solidFill>
                <a:latin typeface="Arial" charset="0"/>
              </a:defRPr>
            </a:lvl7pPr>
            <a:lvl8pPr marL="3474771" indent="-231650" eaLnBrk="0" fontAlgn="base" hangingPunct="0">
              <a:spcBef>
                <a:spcPct val="0"/>
              </a:spcBef>
              <a:spcAft>
                <a:spcPct val="0"/>
              </a:spcAft>
              <a:defRPr>
                <a:solidFill>
                  <a:schemeClr val="tx1"/>
                </a:solidFill>
                <a:latin typeface="Arial" charset="0"/>
              </a:defRPr>
            </a:lvl8pPr>
            <a:lvl9pPr marL="3938073" indent="-231650" eaLnBrk="0" fontAlgn="base" hangingPunct="0">
              <a:spcBef>
                <a:spcPct val="0"/>
              </a:spcBef>
              <a:spcAft>
                <a:spcPct val="0"/>
              </a:spcAft>
              <a:defRPr>
                <a:solidFill>
                  <a:schemeClr val="tx1"/>
                </a:solidFill>
                <a:latin typeface="Arial" charset="0"/>
              </a:defRPr>
            </a:lvl9pPr>
          </a:lstStyle>
          <a:p>
            <a:pPr eaLnBrk="1" hangingPunct="1"/>
            <a:fld id="{A80DF389-799E-4620-9E66-B0B2258F1610}" type="slidenum">
              <a:rPr lang="en-US" smtClean="0"/>
              <a:pPr eaLnBrk="1" hangingPunct="1"/>
              <a:t>22</a:t>
            </a:fld>
            <a:endParaRPr lang="en-US" dirty="0" smtClean="0"/>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p:spPr>
        <p:txBody>
          <a:bodyPr/>
          <a:lstStyle/>
          <a:p>
            <a:pPr eaLnBrk="1" hangingPunct="1"/>
            <a:endParaRPr lang="en-GB" dirty="0" smtClean="0"/>
          </a:p>
        </p:txBody>
      </p:sp>
    </p:spTree>
    <p:extLst>
      <p:ext uri="{BB962C8B-B14F-4D97-AF65-F5344CB8AC3E}">
        <p14:creationId xmlns:p14="http://schemas.microsoft.com/office/powerpoint/2010/main" val="279970549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52867" indent="-289565" eaLnBrk="0" hangingPunct="0">
              <a:defRPr>
                <a:solidFill>
                  <a:schemeClr val="tx1"/>
                </a:solidFill>
                <a:latin typeface="Arial" charset="0"/>
              </a:defRPr>
            </a:lvl2pPr>
            <a:lvl3pPr marL="1158256" indent="-231650" eaLnBrk="0" hangingPunct="0">
              <a:defRPr>
                <a:solidFill>
                  <a:schemeClr val="tx1"/>
                </a:solidFill>
                <a:latin typeface="Arial" charset="0"/>
              </a:defRPr>
            </a:lvl3pPr>
            <a:lvl4pPr marL="1621560" indent="-231650" eaLnBrk="0" hangingPunct="0">
              <a:defRPr>
                <a:solidFill>
                  <a:schemeClr val="tx1"/>
                </a:solidFill>
                <a:latin typeface="Arial" charset="0"/>
              </a:defRPr>
            </a:lvl4pPr>
            <a:lvl5pPr marL="2084863" indent="-231650" eaLnBrk="0" hangingPunct="0">
              <a:defRPr>
                <a:solidFill>
                  <a:schemeClr val="tx1"/>
                </a:solidFill>
                <a:latin typeface="Arial" charset="0"/>
              </a:defRPr>
            </a:lvl5pPr>
            <a:lvl6pPr marL="2548165" indent="-231650" eaLnBrk="0" fontAlgn="base" hangingPunct="0">
              <a:spcBef>
                <a:spcPct val="0"/>
              </a:spcBef>
              <a:spcAft>
                <a:spcPct val="0"/>
              </a:spcAft>
              <a:defRPr>
                <a:solidFill>
                  <a:schemeClr val="tx1"/>
                </a:solidFill>
                <a:latin typeface="Arial" charset="0"/>
              </a:defRPr>
            </a:lvl6pPr>
            <a:lvl7pPr marL="3011468" indent="-231650" eaLnBrk="0" fontAlgn="base" hangingPunct="0">
              <a:spcBef>
                <a:spcPct val="0"/>
              </a:spcBef>
              <a:spcAft>
                <a:spcPct val="0"/>
              </a:spcAft>
              <a:defRPr>
                <a:solidFill>
                  <a:schemeClr val="tx1"/>
                </a:solidFill>
                <a:latin typeface="Arial" charset="0"/>
              </a:defRPr>
            </a:lvl7pPr>
            <a:lvl8pPr marL="3474771" indent="-231650" eaLnBrk="0" fontAlgn="base" hangingPunct="0">
              <a:spcBef>
                <a:spcPct val="0"/>
              </a:spcBef>
              <a:spcAft>
                <a:spcPct val="0"/>
              </a:spcAft>
              <a:defRPr>
                <a:solidFill>
                  <a:schemeClr val="tx1"/>
                </a:solidFill>
                <a:latin typeface="Arial" charset="0"/>
              </a:defRPr>
            </a:lvl8pPr>
            <a:lvl9pPr marL="3938073" indent="-231650" eaLnBrk="0" fontAlgn="base" hangingPunct="0">
              <a:spcBef>
                <a:spcPct val="0"/>
              </a:spcBef>
              <a:spcAft>
                <a:spcPct val="0"/>
              </a:spcAft>
              <a:defRPr>
                <a:solidFill>
                  <a:schemeClr val="tx1"/>
                </a:solidFill>
                <a:latin typeface="Arial" charset="0"/>
              </a:defRPr>
            </a:lvl9pPr>
          </a:lstStyle>
          <a:p>
            <a:pPr eaLnBrk="1" hangingPunct="1"/>
            <a:fld id="{A80DF389-799E-4620-9E66-B0B2258F1610}" type="slidenum">
              <a:rPr lang="en-US" smtClean="0"/>
              <a:pPr eaLnBrk="1" hangingPunct="1"/>
              <a:t>23</a:t>
            </a:fld>
            <a:endParaRPr lang="en-US" dirty="0" smtClean="0"/>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p:spPr>
        <p:txBody>
          <a:bodyPr/>
          <a:lstStyle/>
          <a:p>
            <a:pPr eaLnBrk="1" hangingPunct="1"/>
            <a:endParaRPr lang="en-GB" dirty="0" smtClean="0"/>
          </a:p>
        </p:txBody>
      </p:sp>
    </p:spTree>
    <p:extLst>
      <p:ext uri="{BB962C8B-B14F-4D97-AF65-F5344CB8AC3E}">
        <p14:creationId xmlns:p14="http://schemas.microsoft.com/office/powerpoint/2010/main" val="200724656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52867" indent="-289565" eaLnBrk="0" hangingPunct="0">
              <a:defRPr>
                <a:solidFill>
                  <a:schemeClr val="tx1"/>
                </a:solidFill>
                <a:latin typeface="Arial" charset="0"/>
              </a:defRPr>
            </a:lvl2pPr>
            <a:lvl3pPr marL="1158256" indent="-231650" eaLnBrk="0" hangingPunct="0">
              <a:defRPr>
                <a:solidFill>
                  <a:schemeClr val="tx1"/>
                </a:solidFill>
                <a:latin typeface="Arial" charset="0"/>
              </a:defRPr>
            </a:lvl3pPr>
            <a:lvl4pPr marL="1621560" indent="-231650" eaLnBrk="0" hangingPunct="0">
              <a:defRPr>
                <a:solidFill>
                  <a:schemeClr val="tx1"/>
                </a:solidFill>
                <a:latin typeface="Arial" charset="0"/>
              </a:defRPr>
            </a:lvl4pPr>
            <a:lvl5pPr marL="2084863" indent="-231650" eaLnBrk="0" hangingPunct="0">
              <a:defRPr>
                <a:solidFill>
                  <a:schemeClr val="tx1"/>
                </a:solidFill>
                <a:latin typeface="Arial" charset="0"/>
              </a:defRPr>
            </a:lvl5pPr>
            <a:lvl6pPr marL="2548165" indent="-231650" eaLnBrk="0" fontAlgn="base" hangingPunct="0">
              <a:spcBef>
                <a:spcPct val="0"/>
              </a:spcBef>
              <a:spcAft>
                <a:spcPct val="0"/>
              </a:spcAft>
              <a:defRPr>
                <a:solidFill>
                  <a:schemeClr val="tx1"/>
                </a:solidFill>
                <a:latin typeface="Arial" charset="0"/>
              </a:defRPr>
            </a:lvl6pPr>
            <a:lvl7pPr marL="3011468" indent="-231650" eaLnBrk="0" fontAlgn="base" hangingPunct="0">
              <a:spcBef>
                <a:spcPct val="0"/>
              </a:spcBef>
              <a:spcAft>
                <a:spcPct val="0"/>
              </a:spcAft>
              <a:defRPr>
                <a:solidFill>
                  <a:schemeClr val="tx1"/>
                </a:solidFill>
                <a:latin typeface="Arial" charset="0"/>
              </a:defRPr>
            </a:lvl7pPr>
            <a:lvl8pPr marL="3474771" indent="-231650" eaLnBrk="0" fontAlgn="base" hangingPunct="0">
              <a:spcBef>
                <a:spcPct val="0"/>
              </a:spcBef>
              <a:spcAft>
                <a:spcPct val="0"/>
              </a:spcAft>
              <a:defRPr>
                <a:solidFill>
                  <a:schemeClr val="tx1"/>
                </a:solidFill>
                <a:latin typeface="Arial" charset="0"/>
              </a:defRPr>
            </a:lvl8pPr>
            <a:lvl9pPr marL="3938073" indent="-231650" eaLnBrk="0" fontAlgn="base" hangingPunct="0">
              <a:spcBef>
                <a:spcPct val="0"/>
              </a:spcBef>
              <a:spcAft>
                <a:spcPct val="0"/>
              </a:spcAft>
              <a:defRPr>
                <a:solidFill>
                  <a:schemeClr val="tx1"/>
                </a:solidFill>
                <a:latin typeface="Arial" charset="0"/>
              </a:defRPr>
            </a:lvl9pPr>
          </a:lstStyle>
          <a:p>
            <a:pPr eaLnBrk="1" hangingPunct="1"/>
            <a:fld id="{A80DF389-799E-4620-9E66-B0B2258F1610}" type="slidenum">
              <a:rPr lang="en-US" smtClean="0"/>
              <a:pPr eaLnBrk="1" hangingPunct="1"/>
              <a:t>24</a:t>
            </a:fld>
            <a:endParaRPr lang="en-US" dirty="0" smtClean="0"/>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p:spPr>
        <p:txBody>
          <a:bodyPr/>
          <a:lstStyle/>
          <a:p>
            <a:pPr eaLnBrk="1" hangingPunct="1"/>
            <a:endParaRPr lang="en-GB" dirty="0" smtClean="0"/>
          </a:p>
        </p:txBody>
      </p:sp>
    </p:spTree>
    <p:extLst>
      <p:ext uri="{BB962C8B-B14F-4D97-AF65-F5344CB8AC3E}">
        <p14:creationId xmlns:p14="http://schemas.microsoft.com/office/powerpoint/2010/main" val="252171298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52867" indent="-289565" eaLnBrk="0" hangingPunct="0">
              <a:defRPr>
                <a:solidFill>
                  <a:schemeClr val="tx1"/>
                </a:solidFill>
                <a:latin typeface="Arial" charset="0"/>
              </a:defRPr>
            </a:lvl2pPr>
            <a:lvl3pPr marL="1158256" indent="-231650" eaLnBrk="0" hangingPunct="0">
              <a:defRPr>
                <a:solidFill>
                  <a:schemeClr val="tx1"/>
                </a:solidFill>
                <a:latin typeface="Arial" charset="0"/>
              </a:defRPr>
            </a:lvl3pPr>
            <a:lvl4pPr marL="1621560" indent="-231650" eaLnBrk="0" hangingPunct="0">
              <a:defRPr>
                <a:solidFill>
                  <a:schemeClr val="tx1"/>
                </a:solidFill>
                <a:latin typeface="Arial" charset="0"/>
              </a:defRPr>
            </a:lvl4pPr>
            <a:lvl5pPr marL="2084863" indent="-231650" eaLnBrk="0" hangingPunct="0">
              <a:defRPr>
                <a:solidFill>
                  <a:schemeClr val="tx1"/>
                </a:solidFill>
                <a:latin typeface="Arial" charset="0"/>
              </a:defRPr>
            </a:lvl5pPr>
            <a:lvl6pPr marL="2548165" indent="-231650" eaLnBrk="0" fontAlgn="base" hangingPunct="0">
              <a:spcBef>
                <a:spcPct val="0"/>
              </a:spcBef>
              <a:spcAft>
                <a:spcPct val="0"/>
              </a:spcAft>
              <a:defRPr>
                <a:solidFill>
                  <a:schemeClr val="tx1"/>
                </a:solidFill>
                <a:latin typeface="Arial" charset="0"/>
              </a:defRPr>
            </a:lvl6pPr>
            <a:lvl7pPr marL="3011468" indent="-231650" eaLnBrk="0" fontAlgn="base" hangingPunct="0">
              <a:spcBef>
                <a:spcPct val="0"/>
              </a:spcBef>
              <a:spcAft>
                <a:spcPct val="0"/>
              </a:spcAft>
              <a:defRPr>
                <a:solidFill>
                  <a:schemeClr val="tx1"/>
                </a:solidFill>
                <a:latin typeface="Arial" charset="0"/>
              </a:defRPr>
            </a:lvl7pPr>
            <a:lvl8pPr marL="3474771" indent="-231650" eaLnBrk="0" fontAlgn="base" hangingPunct="0">
              <a:spcBef>
                <a:spcPct val="0"/>
              </a:spcBef>
              <a:spcAft>
                <a:spcPct val="0"/>
              </a:spcAft>
              <a:defRPr>
                <a:solidFill>
                  <a:schemeClr val="tx1"/>
                </a:solidFill>
                <a:latin typeface="Arial" charset="0"/>
              </a:defRPr>
            </a:lvl8pPr>
            <a:lvl9pPr marL="3938073" indent="-231650" eaLnBrk="0" fontAlgn="base" hangingPunct="0">
              <a:spcBef>
                <a:spcPct val="0"/>
              </a:spcBef>
              <a:spcAft>
                <a:spcPct val="0"/>
              </a:spcAft>
              <a:defRPr>
                <a:solidFill>
                  <a:schemeClr val="tx1"/>
                </a:solidFill>
                <a:latin typeface="Arial" charset="0"/>
              </a:defRPr>
            </a:lvl9pPr>
          </a:lstStyle>
          <a:p>
            <a:pPr eaLnBrk="1" hangingPunct="1"/>
            <a:fld id="{A80DF389-799E-4620-9E66-B0B2258F1610}" type="slidenum">
              <a:rPr lang="en-US" smtClean="0"/>
              <a:pPr eaLnBrk="1" hangingPunct="1"/>
              <a:t>25</a:t>
            </a:fld>
            <a:endParaRPr lang="en-US" smtClean="0"/>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p:spPr>
        <p:txBody>
          <a:bodyPr/>
          <a:lstStyle/>
          <a:p>
            <a:pPr eaLnBrk="1" hangingPunct="1"/>
            <a:endParaRPr lang="en-GB" smtClean="0"/>
          </a:p>
        </p:txBody>
      </p:sp>
    </p:spTree>
    <p:extLst>
      <p:ext uri="{BB962C8B-B14F-4D97-AF65-F5344CB8AC3E}">
        <p14:creationId xmlns:p14="http://schemas.microsoft.com/office/powerpoint/2010/main" val="245318294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52867" indent="-289565" eaLnBrk="0" hangingPunct="0">
              <a:defRPr>
                <a:solidFill>
                  <a:schemeClr val="tx1"/>
                </a:solidFill>
                <a:latin typeface="Arial" charset="0"/>
              </a:defRPr>
            </a:lvl2pPr>
            <a:lvl3pPr marL="1158256" indent="-231650" eaLnBrk="0" hangingPunct="0">
              <a:defRPr>
                <a:solidFill>
                  <a:schemeClr val="tx1"/>
                </a:solidFill>
                <a:latin typeface="Arial" charset="0"/>
              </a:defRPr>
            </a:lvl3pPr>
            <a:lvl4pPr marL="1621560" indent="-231650" eaLnBrk="0" hangingPunct="0">
              <a:defRPr>
                <a:solidFill>
                  <a:schemeClr val="tx1"/>
                </a:solidFill>
                <a:latin typeface="Arial" charset="0"/>
              </a:defRPr>
            </a:lvl4pPr>
            <a:lvl5pPr marL="2084863" indent="-231650" eaLnBrk="0" hangingPunct="0">
              <a:defRPr>
                <a:solidFill>
                  <a:schemeClr val="tx1"/>
                </a:solidFill>
                <a:latin typeface="Arial" charset="0"/>
              </a:defRPr>
            </a:lvl5pPr>
            <a:lvl6pPr marL="2548165" indent="-231650" eaLnBrk="0" fontAlgn="base" hangingPunct="0">
              <a:spcBef>
                <a:spcPct val="0"/>
              </a:spcBef>
              <a:spcAft>
                <a:spcPct val="0"/>
              </a:spcAft>
              <a:defRPr>
                <a:solidFill>
                  <a:schemeClr val="tx1"/>
                </a:solidFill>
                <a:latin typeface="Arial" charset="0"/>
              </a:defRPr>
            </a:lvl6pPr>
            <a:lvl7pPr marL="3011468" indent="-231650" eaLnBrk="0" fontAlgn="base" hangingPunct="0">
              <a:spcBef>
                <a:spcPct val="0"/>
              </a:spcBef>
              <a:spcAft>
                <a:spcPct val="0"/>
              </a:spcAft>
              <a:defRPr>
                <a:solidFill>
                  <a:schemeClr val="tx1"/>
                </a:solidFill>
                <a:latin typeface="Arial" charset="0"/>
              </a:defRPr>
            </a:lvl7pPr>
            <a:lvl8pPr marL="3474771" indent="-231650" eaLnBrk="0" fontAlgn="base" hangingPunct="0">
              <a:spcBef>
                <a:spcPct val="0"/>
              </a:spcBef>
              <a:spcAft>
                <a:spcPct val="0"/>
              </a:spcAft>
              <a:defRPr>
                <a:solidFill>
                  <a:schemeClr val="tx1"/>
                </a:solidFill>
                <a:latin typeface="Arial" charset="0"/>
              </a:defRPr>
            </a:lvl8pPr>
            <a:lvl9pPr marL="3938073" indent="-231650" eaLnBrk="0" fontAlgn="base" hangingPunct="0">
              <a:spcBef>
                <a:spcPct val="0"/>
              </a:spcBef>
              <a:spcAft>
                <a:spcPct val="0"/>
              </a:spcAft>
              <a:defRPr>
                <a:solidFill>
                  <a:schemeClr val="tx1"/>
                </a:solidFill>
                <a:latin typeface="Arial" charset="0"/>
              </a:defRPr>
            </a:lvl9pPr>
          </a:lstStyle>
          <a:p>
            <a:pPr eaLnBrk="1" hangingPunct="1"/>
            <a:fld id="{A80DF389-799E-4620-9E66-B0B2258F1610}" type="slidenum">
              <a:rPr lang="en-US" smtClean="0"/>
              <a:pPr eaLnBrk="1" hangingPunct="1"/>
              <a:t>26</a:t>
            </a:fld>
            <a:endParaRPr lang="en-US" smtClean="0"/>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p:spPr>
        <p:txBody>
          <a:bodyPr/>
          <a:lstStyle/>
          <a:p>
            <a:pPr eaLnBrk="1" hangingPunct="1"/>
            <a:endParaRPr lang="en-GB" smtClean="0"/>
          </a:p>
        </p:txBody>
      </p:sp>
    </p:spTree>
    <p:extLst>
      <p:ext uri="{BB962C8B-B14F-4D97-AF65-F5344CB8AC3E}">
        <p14:creationId xmlns:p14="http://schemas.microsoft.com/office/powerpoint/2010/main" val="1260399641"/>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52867" indent="-289565" eaLnBrk="0" hangingPunct="0">
              <a:defRPr>
                <a:solidFill>
                  <a:schemeClr val="tx1"/>
                </a:solidFill>
                <a:latin typeface="Arial" charset="0"/>
              </a:defRPr>
            </a:lvl2pPr>
            <a:lvl3pPr marL="1158256" indent="-231650" eaLnBrk="0" hangingPunct="0">
              <a:defRPr>
                <a:solidFill>
                  <a:schemeClr val="tx1"/>
                </a:solidFill>
                <a:latin typeface="Arial" charset="0"/>
              </a:defRPr>
            </a:lvl3pPr>
            <a:lvl4pPr marL="1621560" indent="-231650" eaLnBrk="0" hangingPunct="0">
              <a:defRPr>
                <a:solidFill>
                  <a:schemeClr val="tx1"/>
                </a:solidFill>
                <a:latin typeface="Arial" charset="0"/>
              </a:defRPr>
            </a:lvl4pPr>
            <a:lvl5pPr marL="2084863" indent="-231650" eaLnBrk="0" hangingPunct="0">
              <a:defRPr>
                <a:solidFill>
                  <a:schemeClr val="tx1"/>
                </a:solidFill>
                <a:latin typeface="Arial" charset="0"/>
              </a:defRPr>
            </a:lvl5pPr>
            <a:lvl6pPr marL="2548165" indent="-231650" eaLnBrk="0" fontAlgn="base" hangingPunct="0">
              <a:spcBef>
                <a:spcPct val="0"/>
              </a:spcBef>
              <a:spcAft>
                <a:spcPct val="0"/>
              </a:spcAft>
              <a:defRPr>
                <a:solidFill>
                  <a:schemeClr val="tx1"/>
                </a:solidFill>
                <a:latin typeface="Arial" charset="0"/>
              </a:defRPr>
            </a:lvl6pPr>
            <a:lvl7pPr marL="3011468" indent="-231650" eaLnBrk="0" fontAlgn="base" hangingPunct="0">
              <a:spcBef>
                <a:spcPct val="0"/>
              </a:spcBef>
              <a:spcAft>
                <a:spcPct val="0"/>
              </a:spcAft>
              <a:defRPr>
                <a:solidFill>
                  <a:schemeClr val="tx1"/>
                </a:solidFill>
                <a:latin typeface="Arial" charset="0"/>
              </a:defRPr>
            </a:lvl7pPr>
            <a:lvl8pPr marL="3474771" indent="-231650" eaLnBrk="0" fontAlgn="base" hangingPunct="0">
              <a:spcBef>
                <a:spcPct val="0"/>
              </a:spcBef>
              <a:spcAft>
                <a:spcPct val="0"/>
              </a:spcAft>
              <a:defRPr>
                <a:solidFill>
                  <a:schemeClr val="tx1"/>
                </a:solidFill>
                <a:latin typeface="Arial" charset="0"/>
              </a:defRPr>
            </a:lvl8pPr>
            <a:lvl9pPr marL="3938073" indent="-231650" eaLnBrk="0" fontAlgn="base" hangingPunct="0">
              <a:spcBef>
                <a:spcPct val="0"/>
              </a:spcBef>
              <a:spcAft>
                <a:spcPct val="0"/>
              </a:spcAft>
              <a:defRPr>
                <a:solidFill>
                  <a:schemeClr val="tx1"/>
                </a:solidFill>
                <a:latin typeface="Arial" charset="0"/>
              </a:defRPr>
            </a:lvl9pPr>
          </a:lstStyle>
          <a:p>
            <a:pPr eaLnBrk="1" hangingPunct="1"/>
            <a:fld id="{A80DF389-799E-4620-9E66-B0B2258F1610}" type="slidenum">
              <a:rPr lang="en-US" smtClean="0"/>
              <a:pPr eaLnBrk="1" hangingPunct="1"/>
              <a:t>27</a:t>
            </a:fld>
            <a:endParaRPr lang="en-US" smtClean="0"/>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p:spPr>
        <p:txBody>
          <a:bodyPr/>
          <a:lstStyle/>
          <a:p>
            <a:pPr eaLnBrk="1" hangingPunct="1"/>
            <a:endParaRPr lang="en-GB" smtClean="0"/>
          </a:p>
        </p:txBody>
      </p:sp>
    </p:spTree>
    <p:extLst>
      <p:ext uri="{BB962C8B-B14F-4D97-AF65-F5344CB8AC3E}">
        <p14:creationId xmlns:p14="http://schemas.microsoft.com/office/powerpoint/2010/main" val="221719077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52867" indent="-289565" eaLnBrk="0" hangingPunct="0">
              <a:defRPr>
                <a:solidFill>
                  <a:schemeClr val="tx1"/>
                </a:solidFill>
                <a:latin typeface="Arial" charset="0"/>
              </a:defRPr>
            </a:lvl2pPr>
            <a:lvl3pPr marL="1158256" indent="-231650" eaLnBrk="0" hangingPunct="0">
              <a:defRPr>
                <a:solidFill>
                  <a:schemeClr val="tx1"/>
                </a:solidFill>
                <a:latin typeface="Arial" charset="0"/>
              </a:defRPr>
            </a:lvl3pPr>
            <a:lvl4pPr marL="1621560" indent="-231650" eaLnBrk="0" hangingPunct="0">
              <a:defRPr>
                <a:solidFill>
                  <a:schemeClr val="tx1"/>
                </a:solidFill>
                <a:latin typeface="Arial" charset="0"/>
              </a:defRPr>
            </a:lvl4pPr>
            <a:lvl5pPr marL="2084863" indent="-231650" eaLnBrk="0" hangingPunct="0">
              <a:defRPr>
                <a:solidFill>
                  <a:schemeClr val="tx1"/>
                </a:solidFill>
                <a:latin typeface="Arial" charset="0"/>
              </a:defRPr>
            </a:lvl5pPr>
            <a:lvl6pPr marL="2548165" indent="-231650" eaLnBrk="0" fontAlgn="base" hangingPunct="0">
              <a:spcBef>
                <a:spcPct val="0"/>
              </a:spcBef>
              <a:spcAft>
                <a:spcPct val="0"/>
              </a:spcAft>
              <a:defRPr>
                <a:solidFill>
                  <a:schemeClr val="tx1"/>
                </a:solidFill>
                <a:latin typeface="Arial" charset="0"/>
              </a:defRPr>
            </a:lvl6pPr>
            <a:lvl7pPr marL="3011468" indent="-231650" eaLnBrk="0" fontAlgn="base" hangingPunct="0">
              <a:spcBef>
                <a:spcPct val="0"/>
              </a:spcBef>
              <a:spcAft>
                <a:spcPct val="0"/>
              </a:spcAft>
              <a:defRPr>
                <a:solidFill>
                  <a:schemeClr val="tx1"/>
                </a:solidFill>
                <a:latin typeface="Arial" charset="0"/>
              </a:defRPr>
            </a:lvl7pPr>
            <a:lvl8pPr marL="3474771" indent="-231650" eaLnBrk="0" fontAlgn="base" hangingPunct="0">
              <a:spcBef>
                <a:spcPct val="0"/>
              </a:spcBef>
              <a:spcAft>
                <a:spcPct val="0"/>
              </a:spcAft>
              <a:defRPr>
                <a:solidFill>
                  <a:schemeClr val="tx1"/>
                </a:solidFill>
                <a:latin typeface="Arial" charset="0"/>
              </a:defRPr>
            </a:lvl8pPr>
            <a:lvl9pPr marL="3938073" indent="-231650" eaLnBrk="0" fontAlgn="base" hangingPunct="0">
              <a:spcBef>
                <a:spcPct val="0"/>
              </a:spcBef>
              <a:spcAft>
                <a:spcPct val="0"/>
              </a:spcAft>
              <a:defRPr>
                <a:solidFill>
                  <a:schemeClr val="tx1"/>
                </a:solidFill>
                <a:latin typeface="Arial" charset="0"/>
              </a:defRPr>
            </a:lvl9pPr>
          </a:lstStyle>
          <a:p>
            <a:pPr eaLnBrk="1" hangingPunct="1"/>
            <a:fld id="{A80DF389-799E-4620-9E66-B0B2258F1610}" type="slidenum">
              <a:rPr lang="en-US" smtClean="0"/>
              <a:pPr eaLnBrk="1" hangingPunct="1"/>
              <a:t>28</a:t>
            </a:fld>
            <a:endParaRPr lang="en-US" smtClean="0"/>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p:spPr>
        <p:txBody>
          <a:bodyPr/>
          <a:lstStyle/>
          <a:p>
            <a:pPr eaLnBrk="1" hangingPunct="1"/>
            <a:endParaRPr lang="en-GB" smtClean="0"/>
          </a:p>
        </p:txBody>
      </p:sp>
    </p:spTree>
    <p:extLst>
      <p:ext uri="{BB962C8B-B14F-4D97-AF65-F5344CB8AC3E}">
        <p14:creationId xmlns:p14="http://schemas.microsoft.com/office/powerpoint/2010/main" val="291348088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52867" indent="-289565" eaLnBrk="0" hangingPunct="0">
              <a:defRPr>
                <a:solidFill>
                  <a:schemeClr val="tx1"/>
                </a:solidFill>
                <a:latin typeface="Arial" charset="0"/>
              </a:defRPr>
            </a:lvl2pPr>
            <a:lvl3pPr marL="1158256" indent="-231650" eaLnBrk="0" hangingPunct="0">
              <a:defRPr>
                <a:solidFill>
                  <a:schemeClr val="tx1"/>
                </a:solidFill>
                <a:latin typeface="Arial" charset="0"/>
              </a:defRPr>
            </a:lvl3pPr>
            <a:lvl4pPr marL="1621560" indent="-231650" eaLnBrk="0" hangingPunct="0">
              <a:defRPr>
                <a:solidFill>
                  <a:schemeClr val="tx1"/>
                </a:solidFill>
                <a:latin typeface="Arial" charset="0"/>
              </a:defRPr>
            </a:lvl4pPr>
            <a:lvl5pPr marL="2084863" indent="-231650" eaLnBrk="0" hangingPunct="0">
              <a:defRPr>
                <a:solidFill>
                  <a:schemeClr val="tx1"/>
                </a:solidFill>
                <a:latin typeface="Arial" charset="0"/>
              </a:defRPr>
            </a:lvl5pPr>
            <a:lvl6pPr marL="2548165" indent="-231650" eaLnBrk="0" fontAlgn="base" hangingPunct="0">
              <a:spcBef>
                <a:spcPct val="0"/>
              </a:spcBef>
              <a:spcAft>
                <a:spcPct val="0"/>
              </a:spcAft>
              <a:defRPr>
                <a:solidFill>
                  <a:schemeClr val="tx1"/>
                </a:solidFill>
                <a:latin typeface="Arial" charset="0"/>
              </a:defRPr>
            </a:lvl6pPr>
            <a:lvl7pPr marL="3011468" indent="-231650" eaLnBrk="0" fontAlgn="base" hangingPunct="0">
              <a:spcBef>
                <a:spcPct val="0"/>
              </a:spcBef>
              <a:spcAft>
                <a:spcPct val="0"/>
              </a:spcAft>
              <a:defRPr>
                <a:solidFill>
                  <a:schemeClr val="tx1"/>
                </a:solidFill>
                <a:latin typeface="Arial" charset="0"/>
              </a:defRPr>
            </a:lvl7pPr>
            <a:lvl8pPr marL="3474771" indent="-231650" eaLnBrk="0" fontAlgn="base" hangingPunct="0">
              <a:spcBef>
                <a:spcPct val="0"/>
              </a:spcBef>
              <a:spcAft>
                <a:spcPct val="0"/>
              </a:spcAft>
              <a:defRPr>
                <a:solidFill>
                  <a:schemeClr val="tx1"/>
                </a:solidFill>
                <a:latin typeface="Arial" charset="0"/>
              </a:defRPr>
            </a:lvl8pPr>
            <a:lvl9pPr marL="3938073" indent="-231650" eaLnBrk="0" fontAlgn="base" hangingPunct="0">
              <a:spcBef>
                <a:spcPct val="0"/>
              </a:spcBef>
              <a:spcAft>
                <a:spcPct val="0"/>
              </a:spcAft>
              <a:defRPr>
                <a:solidFill>
                  <a:schemeClr val="tx1"/>
                </a:solidFill>
                <a:latin typeface="Arial" charset="0"/>
              </a:defRPr>
            </a:lvl9pPr>
          </a:lstStyle>
          <a:p>
            <a:pPr eaLnBrk="1" hangingPunct="1"/>
            <a:fld id="{A80DF389-799E-4620-9E66-B0B2258F1610}" type="slidenum">
              <a:rPr lang="en-US" smtClean="0"/>
              <a:pPr eaLnBrk="1" hangingPunct="1"/>
              <a:t>29</a:t>
            </a:fld>
            <a:endParaRPr lang="en-US" smtClean="0"/>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p:spPr>
        <p:txBody>
          <a:bodyPr/>
          <a:lstStyle/>
          <a:p>
            <a:pPr eaLnBrk="1" hangingPunct="1"/>
            <a:endParaRPr lang="en-GB" dirty="0" smtClean="0"/>
          </a:p>
        </p:txBody>
      </p:sp>
    </p:spTree>
    <p:extLst>
      <p:ext uri="{BB962C8B-B14F-4D97-AF65-F5344CB8AC3E}">
        <p14:creationId xmlns:p14="http://schemas.microsoft.com/office/powerpoint/2010/main" val="16203090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52867" indent="-289565" eaLnBrk="0" hangingPunct="0">
              <a:defRPr>
                <a:solidFill>
                  <a:schemeClr val="tx1"/>
                </a:solidFill>
                <a:latin typeface="Arial" charset="0"/>
              </a:defRPr>
            </a:lvl2pPr>
            <a:lvl3pPr marL="1158256" indent="-231650" eaLnBrk="0" hangingPunct="0">
              <a:defRPr>
                <a:solidFill>
                  <a:schemeClr val="tx1"/>
                </a:solidFill>
                <a:latin typeface="Arial" charset="0"/>
              </a:defRPr>
            </a:lvl3pPr>
            <a:lvl4pPr marL="1621560" indent="-231650" eaLnBrk="0" hangingPunct="0">
              <a:defRPr>
                <a:solidFill>
                  <a:schemeClr val="tx1"/>
                </a:solidFill>
                <a:latin typeface="Arial" charset="0"/>
              </a:defRPr>
            </a:lvl4pPr>
            <a:lvl5pPr marL="2084863" indent="-231650" eaLnBrk="0" hangingPunct="0">
              <a:defRPr>
                <a:solidFill>
                  <a:schemeClr val="tx1"/>
                </a:solidFill>
                <a:latin typeface="Arial" charset="0"/>
              </a:defRPr>
            </a:lvl5pPr>
            <a:lvl6pPr marL="2548165" indent="-231650" eaLnBrk="0" fontAlgn="base" hangingPunct="0">
              <a:spcBef>
                <a:spcPct val="0"/>
              </a:spcBef>
              <a:spcAft>
                <a:spcPct val="0"/>
              </a:spcAft>
              <a:defRPr>
                <a:solidFill>
                  <a:schemeClr val="tx1"/>
                </a:solidFill>
                <a:latin typeface="Arial" charset="0"/>
              </a:defRPr>
            </a:lvl6pPr>
            <a:lvl7pPr marL="3011468" indent="-231650" eaLnBrk="0" fontAlgn="base" hangingPunct="0">
              <a:spcBef>
                <a:spcPct val="0"/>
              </a:spcBef>
              <a:spcAft>
                <a:spcPct val="0"/>
              </a:spcAft>
              <a:defRPr>
                <a:solidFill>
                  <a:schemeClr val="tx1"/>
                </a:solidFill>
                <a:latin typeface="Arial" charset="0"/>
              </a:defRPr>
            </a:lvl7pPr>
            <a:lvl8pPr marL="3474771" indent="-231650" eaLnBrk="0" fontAlgn="base" hangingPunct="0">
              <a:spcBef>
                <a:spcPct val="0"/>
              </a:spcBef>
              <a:spcAft>
                <a:spcPct val="0"/>
              </a:spcAft>
              <a:defRPr>
                <a:solidFill>
                  <a:schemeClr val="tx1"/>
                </a:solidFill>
                <a:latin typeface="Arial" charset="0"/>
              </a:defRPr>
            </a:lvl8pPr>
            <a:lvl9pPr marL="3938073" indent="-231650" eaLnBrk="0" fontAlgn="base" hangingPunct="0">
              <a:spcBef>
                <a:spcPct val="0"/>
              </a:spcBef>
              <a:spcAft>
                <a:spcPct val="0"/>
              </a:spcAft>
              <a:defRPr>
                <a:solidFill>
                  <a:schemeClr val="tx1"/>
                </a:solidFill>
                <a:latin typeface="Arial" charset="0"/>
              </a:defRPr>
            </a:lvl9pPr>
          </a:lstStyle>
          <a:p>
            <a:pPr eaLnBrk="1" hangingPunct="1"/>
            <a:fld id="{A80DF389-799E-4620-9E66-B0B2258F1610}" type="slidenum">
              <a:rPr lang="en-US" smtClean="0"/>
              <a:pPr eaLnBrk="1" hangingPunct="1"/>
              <a:t>3</a:t>
            </a:fld>
            <a:endParaRPr lang="en-US" smtClean="0"/>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p:spPr>
        <p:txBody>
          <a:bodyPr/>
          <a:lstStyle/>
          <a:p>
            <a:pPr eaLnBrk="1" hangingPunct="1"/>
            <a:endParaRPr lang="en-GB" smtClean="0"/>
          </a:p>
        </p:txBody>
      </p:sp>
    </p:spTree>
    <p:extLst>
      <p:ext uri="{BB962C8B-B14F-4D97-AF65-F5344CB8AC3E}">
        <p14:creationId xmlns:p14="http://schemas.microsoft.com/office/powerpoint/2010/main" val="335623530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52867" indent="-289565" eaLnBrk="0" hangingPunct="0">
              <a:defRPr>
                <a:solidFill>
                  <a:schemeClr val="tx1"/>
                </a:solidFill>
                <a:latin typeface="Arial" charset="0"/>
              </a:defRPr>
            </a:lvl2pPr>
            <a:lvl3pPr marL="1158256" indent="-231650" eaLnBrk="0" hangingPunct="0">
              <a:defRPr>
                <a:solidFill>
                  <a:schemeClr val="tx1"/>
                </a:solidFill>
                <a:latin typeface="Arial" charset="0"/>
              </a:defRPr>
            </a:lvl3pPr>
            <a:lvl4pPr marL="1621560" indent="-231650" eaLnBrk="0" hangingPunct="0">
              <a:defRPr>
                <a:solidFill>
                  <a:schemeClr val="tx1"/>
                </a:solidFill>
                <a:latin typeface="Arial" charset="0"/>
              </a:defRPr>
            </a:lvl4pPr>
            <a:lvl5pPr marL="2084863" indent="-231650" eaLnBrk="0" hangingPunct="0">
              <a:defRPr>
                <a:solidFill>
                  <a:schemeClr val="tx1"/>
                </a:solidFill>
                <a:latin typeface="Arial" charset="0"/>
              </a:defRPr>
            </a:lvl5pPr>
            <a:lvl6pPr marL="2548165" indent="-231650" eaLnBrk="0" fontAlgn="base" hangingPunct="0">
              <a:spcBef>
                <a:spcPct val="0"/>
              </a:spcBef>
              <a:spcAft>
                <a:spcPct val="0"/>
              </a:spcAft>
              <a:defRPr>
                <a:solidFill>
                  <a:schemeClr val="tx1"/>
                </a:solidFill>
                <a:latin typeface="Arial" charset="0"/>
              </a:defRPr>
            </a:lvl6pPr>
            <a:lvl7pPr marL="3011468" indent="-231650" eaLnBrk="0" fontAlgn="base" hangingPunct="0">
              <a:spcBef>
                <a:spcPct val="0"/>
              </a:spcBef>
              <a:spcAft>
                <a:spcPct val="0"/>
              </a:spcAft>
              <a:defRPr>
                <a:solidFill>
                  <a:schemeClr val="tx1"/>
                </a:solidFill>
                <a:latin typeface="Arial" charset="0"/>
              </a:defRPr>
            </a:lvl7pPr>
            <a:lvl8pPr marL="3474771" indent="-231650" eaLnBrk="0" fontAlgn="base" hangingPunct="0">
              <a:spcBef>
                <a:spcPct val="0"/>
              </a:spcBef>
              <a:spcAft>
                <a:spcPct val="0"/>
              </a:spcAft>
              <a:defRPr>
                <a:solidFill>
                  <a:schemeClr val="tx1"/>
                </a:solidFill>
                <a:latin typeface="Arial" charset="0"/>
              </a:defRPr>
            </a:lvl8pPr>
            <a:lvl9pPr marL="3938073" indent="-231650" eaLnBrk="0" fontAlgn="base" hangingPunct="0">
              <a:spcBef>
                <a:spcPct val="0"/>
              </a:spcBef>
              <a:spcAft>
                <a:spcPct val="0"/>
              </a:spcAft>
              <a:defRPr>
                <a:solidFill>
                  <a:schemeClr val="tx1"/>
                </a:solidFill>
                <a:latin typeface="Arial" charset="0"/>
              </a:defRPr>
            </a:lvl9pPr>
          </a:lstStyle>
          <a:p>
            <a:pPr eaLnBrk="1" hangingPunct="1"/>
            <a:fld id="{A80DF389-799E-4620-9E66-B0B2258F1610}" type="slidenum">
              <a:rPr lang="en-US" smtClean="0"/>
              <a:pPr eaLnBrk="1" hangingPunct="1"/>
              <a:t>30</a:t>
            </a:fld>
            <a:endParaRPr lang="en-US" smtClean="0"/>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p:spPr>
        <p:txBody>
          <a:bodyPr/>
          <a:lstStyle/>
          <a:p>
            <a:pPr eaLnBrk="1" hangingPunct="1"/>
            <a:endParaRPr lang="en-GB" dirty="0" smtClean="0"/>
          </a:p>
        </p:txBody>
      </p:sp>
    </p:spTree>
    <p:extLst>
      <p:ext uri="{BB962C8B-B14F-4D97-AF65-F5344CB8AC3E}">
        <p14:creationId xmlns:p14="http://schemas.microsoft.com/office/powerpoint/2010/main" val="337329781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52867" indent="-289565" eaLnBrk="0" hangingPunct="0">
              <a:defRPr>
                <a:solidFill>
                  <a:schemeClr val="tx1"/>
                </a:solidFill>
                <a:latin typeface="Arial" charset="0"/>
              </a:defRPr>
            </a:lvl2pPr>
            <a:lvl3pPr marL="1158256" indent="-231650" eaLnBrk="0" hangingPunct="0">
              <a:defRPr>
                <a:solidFill>
                  <a:schemeClr val="tx1"/>
                </a:solidFill>
                <a:latin typeface="Arial" charset="0"/>
              </a:defRPr>
            </a:lvl3pPr>
            <a:lvl4pPr marL="1621560" indent="-231650" eaLnBrk="0" hangingPunct="0">
              <a:defRPr>
                <a:solidFill>
                  <a:schemeClr val="tx1"/>
                </a:solidFill>
                <a:latin typeface="Arial" charset="0"/>
              </a:defRPr>
            </a:lvl4pPr>
            <a:lvl5pPr marL="2084863" indent="-231650" eaLnBrk="0" hangingPunct="0">
              <a:defRPr>
                <a:solidFill>
                  <a:schemeClr val="tx1"/>
                </a:solidFill>
                <a:latin typeface="Arial" charset="0"/>
              </a:defRPr>
            </a:lvl5pPr>
            <a:lvl6pPr marL="2548165" indent="-231650" eaLnBrk="0" fontAlgn="base" hangingPunct="0">
              <a:spcBef>
                <a:spcPct val="0"/>
              </a:spcBef>
              <a:spcAft>
                <a:spcPct val="0"/>
              </a:spcAft>
              <a:defRPr>
                <a:solidFill>
                  <a:schemeClr val="tx1"/>
                </a:solidFill>
                <a:latin typeface="Arial" charset="0"/>
              </a:defRPr>
            </a:lvl6pPr>
            <a:lvl7pPr marL="3011468" indent="-231650" eaLnBrk="0" fontAlgn="base" hangingPunct="0">
              <a:spcBef>
                <a:spcPct val="0"/>
              </a:spcBef>
              <a:spcAft>
                <a:spcPct val="0"/>
              </a:spcAft>
              <a:defRPr>
                <a:solidFill>
                  <a:schemeClr val="tx1"/>
                </a:solidFill>
                <a:latin typeface="Arial" charset="0"/>
              </a:defRPr>
            </a:lvl7pPr>
            <a:lvl8pPr marL="3474771" indent="-231650" eaLnBrk="0" fontAlgn="base" hangingPunct="0">
              <a:spcBef>
                <a:spcPct val="0"/>
              </a:spcBef>
              <a:spcAft>
                <a:spcPct val="0"/>
              </a:spcAft>
              <a:defRPr>
                <a:solidFill>
                  <a:schemeClr val="tx1"/>
                </a:solidFill>
                <a:latin typeface="Arial" charset="0"/>
              </a:defRPr>
            </a:lvl8pPr>
            <a:lvl9pPr marL="3938073" indent="-231650" eaLnBrk="0" fontAlgn="base" hangingPunct="0">
              <a:spcBef>
                <a:spcPct val="0"/>
              </a:spcBef>
              <a:spcAft>
                <a:spcPct val="0"/>
              </a:spcAft>
              <a:defRPr>
                <a:solidFill>
                  <a:schemeClr val="tx1"/>
                </a:solidFill>
                <a:latin typeface="Arial" charset="0"/>
              </a:defRPr>
            </a:lvl9pPr>
          </a:lstStyle>
          <a:p>
            <a:pPr eaLnBrk="1" hangingPunct="1"/>
            <a:fld id="{A80DF389-799E-4620-9E66-B0B2258F1610}" type="slidenum">
              <a:rPr lang="en-US" smtClean="0"/>
              <a:pPr eaLnBrk="1" hangingPunct="1"/>
              <a:t>31</a:t>
            </a:fld>
            <a:endParaRPr lang="en-US" smtClean="0"/>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p:spPr>
        <p:txBody>
          <a:bodyPr/>
          <a:lstStyle/>
          <a:p>
            <a:pPr eaLnBrk="1" hangingPunct="1"/>
            <a:endParaRPr lang="en-GB" dirty="0" smtClean="0"/>
          </a:p>
        </p:txBody>
      </p:sp>
    </p:spTree>
    <p:extLst>
      <p:ext uri="{BB962C8B-B14F-4D97-AF65-F5344CB8AC3E}">
        <p14:creationId xmlns:p14="http://schemas.microsoft.com/office/powerpoint/2010/main" val="110589676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52867" indent="-289565" eaLnBrk="0" hangingPunct="0">
              <a:defRPr>
                <a:solidFill>
                  <a:schemeClr val="tx1"/>
                </a:solidFill>
                <a:latin typeface="Arial" charset="0"/>
              </a:defRPr>
            </a:lvl2pPr>
            <a:lvl3pPr marL="1158256" indent="-231650" eaLnBrk="0" hangingPunct="0">
              <a:defRPr>
                <a:solidFill>
                  <a:schemeClr val="tx1"/>
                </a:solidFill>
                <a:latin typeface="Arial" charset="0"/>
              </a:defRPr>
            </a:lvl3pPr>
            <a:lvl4pPr marL="1621560" indent="-231650" eaLnBrk="0" hangingPunct="0">
              <a:defRPr>
                <a:solidFill>
                  <a:schemeClr val="tx1"/>
                </a:solidFill>
                <a:latin typeface="Arial" charset="0"/>
              </a:defRPr>
            </a:lvl4pPr>
            <a:lvl5pPr marL="2084863" indent="-231650" eaLnBrk="0" hangingPunct="0">
              <a:defRPr>
                <a:solidFill>
                  <a:schemeClr val="tx1"/>
                </a:solidFill>
                <a:latin typeface="Arial" charset="0"/>
              </a:defRPr>
            </a:lvl5pPr>
            <a:lvl6pPr marL="2548165" indent="-231650" eaLnBrk="0" fontAlgn="base" hangingPunct="0">
              <a:spcBef>
                <a:spcPct val="0"/>
              </a:spcBef>
              <a:spcAft>
                <a:spcPct val="0"/>
              </a:spcAft>
              <a:defRPr>
                <a:solidFill>
                  <a:schemeClr val="tx1"/>
                </a:solidFill>
                <a:latin typeface="Arial" charset="0"/>
              </a:defRPr>
            </a:lvl6pPr>
            <a:lvl7pPr marL="3011468" indent="-231650" eaLnBrk="0" fontAlgn="base" hangingPunct="0">
              <a:spcBef>
                <a:spcPct val="0"/>
              </a:spcBef>
              <a:spcAft>
                <a:spcPct val="0"/>
              </a:spcAft>
              <a:defRPr>
                <a:solidFill>
                  <a:schemeClr val="tx1"/>
                </a:solidFill>
                <a:latin typeface="Arial" charset="0"/>
              </a:defRPr>
            </a:lvl7pPr>
            <a:lvl8pPr marL="3474771" indent="-231650" eaLnBrk="0" fontAlgn="base" hangingPunct="0">
              <a:spcBef>
                <a:spcPct val="0"/>
              </a:spcBef>
              <a:spcAft>
                <a:spcPct val="0"/>
              </a:spcAft>
              <a:defRPr>
                <a:solidFill>
                  <a:schemeClr val="tx1"/>
                </a:solidFill>
                <a:latin typeface="Arial" charset="0"/>
              </a:defRPr>
            </a:lvl8pPr>
            <a:lvl9pPr marL="3938073" indent="-231650" eaLnBrk="0" fontAlgn="base" hangingPunct="0">
              <a:spcBef>
                <a:spcPct val="0"/>
              </a:spcBef>
              <a:spcAft>
                <a:spcPct val="0"/>
              </a:spcAft>
              <a:defRPr>
                <a:solidFill>
                  <a:schemeClr val="tx1"/>
                </a:solidFill>
                <a:latin typeface="Arial" charset="0"/>
              </a:defRPr>
            </a:lvl9pPr>
          </a:lstStyle>
          <a:p>
            <a:pPr eaLnBrk="1" hangingPunct="1"/>
            <a:fld id="{A80DF389-799E-4620-9E66-B0B2258F1610}" type="slidenum">
              <a:rPr lang="en-US" smtClean="0"/>
              <a:pPr eaLnBrk="1" hangingPunct="1"/>
              <a:t>32</a:t>
            </a:fld>
            <a:endParaRPr lang="en-US" smtClean="0"/>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p:spPr>
        <p:txBody>
          <a:bodyPr/>
          <a:lstStyle/>
          <a:p>
            <a:pPr eaLnBrk="1" hangingPunct="1"/>
            <a:endParaRPr lang="en-GB" dirty="0" smtClean="0"/>
          </a:p>
        </p:txBody>
      </p:sp>
    </p:spTree>
    <p:extLst>
      <p:ext uri="{BB962C8B-B14F-4D97-AF65-F5344CB8AC3E}">
        <p14:creationId xmlns:p14="http://schemas.microsoft.com/office/powerpoint/2010/main" val="94681686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52867" indent="-289565" eaLnBrk="0" hangingPunct="0">
              <a:defRPr>
                <a:solidFill>
                  <a:schemeClr val="tx1"/>
                </a:solidFill>
                <a:latin typeface="Arial" charset="0"/>
              </a:defRPr>
            </a:lvl2pPr>
            <a:lvl3pPr marL="1158256" indent="-231650" eaLnBrk="0" hangingPunct="0">
              <a:defRPr>
                <a:solidFill>
                  <a:schemeClr val="tx1"/>
                </a:solidFill>
                <a:latin typeface="Arial" charset="0"/>
              </a:defRPr>
            </a:lvl3pPr>
            <a:lvl4pPr marL="1621560" indent="-231650" eaLnBrk="0" hangingPunct="0">
              <a:defRPr>
                <a:solidFill>
                  <a:schemeClr val="tx1"/>
                </a:solidFill>
                <a:latin typeface="Arial" charset="0"/>
              </a:defRPr>
            </a:lvl4pPr>
            <a:lvl5pPr marL="2084863" indent="-231650" eaLnBrk="0" hangingPunct="0">
              <a:defRPr>
                <a:solidFill>
                  <a:schemeClr val="tx1"/>
                </a:solidFill>
                <a:latin typeface="Arial" charset="0"/>
              </a:defRPr>
            </a:lvl5pPr>
            <a:lvl6pPr marL="2548165" indent="-231650" eaLnBrk="0" fontAlgn="base" hangingPunct="0">
              <a:spcBef>
                <a:spcPct val="0"/>
              </a:spcBef>
              <a:spcAft>
                <a:spcPct val="0"/>
              </a:spcAft>
              <a:defRPr>
                <a:solidFill>
                  <a:schemeClr val="tx1"/>
                </a:solidFill>
                <a:latin typeface="Arial" charset="0"/>
              </a:defRPr>
            </a:lvl6pPr>
            <a:lvl7pPr marL="3011468" indent="-231650" eaLnBrk="0" fontAlgn="base" hangingPunct="0">
              <a:spcBef>
                <a:spcPct val="0"/>
              </a:spcBef>
              <a:spcAft>
                <a:spcPct val="0"/>
              </a:spcAft>
              <a:defRPr>
                <a:solidFill>
                  <a:schemeClr val="tx1"/>
                </a:solidFill>
                <a:latin typeface="Arial" charset="0"/>
              </a:defRPr>
            </a:lvl7pPr>
            <a:lvl8pPr marL="3474771" indent="-231650" eaLnBrk="0" fontAlgn="base" hangingPunct="0">
              <a:spcBef>
                <a:spcPct val="0"/>
              </a:spcBef>
              <a:spcAft>
                <a:spcPct val="0"/>
              </a:spcAft>
              <a:defRPr>
                <a:solidFill>
                  <a:schemeClr val="tx1"/>
                </a:solidFill>
                <a:latin typeface="Arial" charset="0"/>
              </a:defRPr>
            </a:lvl8pPr>
            <a:lvl9pPr marL="3938073" indent="-231650" eaLnBrk="0" fontAlgn="base" hangingPunct="0">
              <a:spcBef>
                <a:spcPct val="0"/>
              </a:spcBef>
              <a:spcAft>
                <a:spcPct val="0"/>
              </a:spcAft>
              <a:defRPr>
                <a:solidFill>
                  <a:schemeClr val="tx1"/>
                </a:solidFill>
                <a:latin typeface="Arial" charset="0"/>
              </a:defRPr>
            </a:lvl9pPr>
          </a:lstStyle>
          <a:p>
            <a:pPr eaLnBrk="1" hangingPunct="1"/>
            <a:fld id="{A80DF389-799E-4620-9E66-B0B2258F1610}" type="slidenum">
              <a:rPr lang="en-US" smtClean="0"/>
              <a:pPr eaLnBrk="1" hangingPunct="1"/>
              <a:t>33</a:t>
            </a:fld>
            <a:endParaRPr lang="en-US" smtClean="0"/>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p:spPr>
        <p:txBody>
          <a:bodyPr/>
          <a:lstStyle/>
          <a:p>
            <a:pPr eaLnBrk="1" hangingPunct="1"/>
            <a:endParaRPr lang="en-GB" dirty="0" smtClean="0"/>
          </a:p>
        </p:txBody>
      </p:sp>
    </p:spTree>
    <p:extLst>
      <p:ext uri="{BB962C8B-B14F-4D97-AF65-F5344CB8AC3E}">
        <p14:creationId xmlns:p14="http://schemas.microsoft.com/office/powerpoint/2010/main" val="204126472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52867" indent="-289565" eaLnBrk="0" hangingPunct="0">
              <a:defRPr>
                <a:solidFill>
                  <a:schemeClr val="tx1"/>
                </a:solidFill>
                <a:latin typeface="Arial" charset="0"/>
              </a:defRPr>
            </a:lvl2pPr>
            <a:lvl3pPr marL="1158256" indent="-231650" eaLnBrk="0" hangingPunct="0">
              <a:defRPr>
                <a:solidFill>
                  <a:schemeClr val="tx1"/>
                </a:solidFill>
                <a:latin typeface="Arial" charset="0"/>
              </a:defRPr>
            </a:lvl3pPr>
            <a:lvl4pPr marL="1621560" indent="-231650" eaLnBrk="0" hangingPunct="0">
              <a:defRPr>
                <a:solidFill>
                  <a:schemeClr val="tx1"/>
                </a:solidFill>
                <a:latin typeface="Arial" charset="0"/>
              </a:defRPr>
            </a:lvl4pPr>
            <a:lvl5pPr marL="2084863" indent="-231650" eaLnBrk="0" hangingPunct="0">
              <a:defRPr>
                <a:solidFill>
                  <a:schemeClr val="tx1"/>
                </a:solidFill>
                <a:latin typeface="Arial" charset="0"/>
              </a:defRPr>
            </a:lvl5pPr>
            <a:lvl6pPr marL="2548165" indent="-231650" eaLnBrk="0" fontAlgn="base" hangingPunct="0">
              <a:spcBef>
                <a:spcPct val="0"/>
              </a:spcBef>
              <a:spcAft>
                <a:spcPct val="0"/>
              </a:spcAft>
              <a:defRPr>
                <a:solidFill>
                  <a:schemeClr val="tx1"/>
                </a:solidFill>
                <a:latin typeface="Arial" charset="0"/>
              </a:defRPr>
            </a:lvl6pPr>
            <a:lvl7pPr marL="3011468" indent="-231650" eaLnBrk="0" fontAlgn="base" hangingPunct="0">
              <a:spcBef>
                <a:spcPct val="0"/>
              </a:spcBef>
              <a:spcAft>
                <a:spcPct val="0"/>
              </a:spcAft>
              <a:defRPr>
                <a:solidFill>
                  <a:schemeClr val="tx1"/>
                </a:solidFill>
                <a:latin typeface="Arial" charset="0"/>
              </a:defRPr>
            </a:lvl7pPr>
            <a:lvl8pPr marL="3474771" indent="-231650" eaLnBrk="0" fontAlgn="base" hangingPunct="0">
              <a:spcBef>
                <a:spcPct val="0"/>
              </a:spcBef>
              <a:spcAft>
                <a:spcPct val="0"/>
              </a:spcAft>
              <a:defRPr>
                <a:solidFill>
                  <a:schemeClr val="tx1"/>
                </a:solidFill>
                <a:latin typeface="Arial" charset="0"/>
              </a:defRPr>
            </a:lvl8pPr>
            <a:lvl9pPr marL="3938073" indent="-231650" eaLnBrk="0" fontAlgn="base" hangingPunct="0">
              <a:spcBef>
                <a:spcPct val="0"/>
              </a:spcBef>
              <a:spcAft>
                <a:spcPct val="0"/>
              </a:spcAft>
              <a:defRPr>
                <a:solidFill>
                  <a:schemeClr val="tx1"/>
                </a:solidFill>
                <a:latin typeface="Arial" charset="0"/>
              </a:defRPr>
            </a:lvl9pPr>
          </a:lstStyle>
          <a:p>
            <a:pPr eaLnBrk="1" hangingPunct="1"/>
            <a:fld id="{A80DF389-799E-4620-9E66-B0B2258F1610}" type="slidenum">
              <a:rPr lang="en-US" smtClean="0"/>
              <a:pPr eaLnBrk="1" hangingPunct="1"/>
              <a:t>34</a:t>
            </a:fld>
            <a:endParaRPr lang="en-US" smtClean="0"/>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p:spPr>
        <p:txBody>
          <a:bodyPr/>
          <a:lstStyle/>
          <a:p>
            <a:pPr eaLnBrk="1" hangingPunct="1"/>
            <a:endParaRPr lang="en-GB" dirty="0" smtClean="0"/>
          </a:p>
        </p:txBody>
      </p:sp>
    </p:spTree>
    <p:extLst>
      <p:ext uri="{BB962C8B-B14F-4D97-AF65-F5344CB8AC3E}">
        <p14:creationId xmlns:p14="http://schemas.microsoft.com/office/powerpoint/2010/main" val="42760119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52867" indent="-289565" eaLnBrk="0" hangingPunct="0">
              <a:defRPr>
                <a:solidFill>
                  <a:schemeClr val="tx1"/>
                </a:solidFill>
                <a:latin typeface="Arial" charset="0"/>
              </a:defRPr>
            </a:lvl2pPr>
            <a:lvl3pPr marL="1158256" indent="-231650" eaLnBrk="0" hangingPunct="0">
              <a:defRPr>
                <a:solidFill>
                  <a:schemeClr val="tx1"/>
                </a:solidFill>
                <a:latin typeface="Arial" charset="0"/>
              </a:defRPr>
            </a:lvl3pPr>
            <a:lvl4pPr marL="1621560" indent="-231650" eaLnBrk="0" hangingPunct="0">
              <a:defRPr>
                <a:solidFill>
                  <a:schemeClr val="tx1"/>
                </a:solidFill>
                <a:latin typeface="Arial" charset="0"/>
              </a:defRPr>
            </a:lvl4pPr>
            <a:lvl5pPr marL="2084863" indent="-231650" eaLnBrk="0" hangingPunct="0">
              <a:defRPr>
                <a:solidFill>
                  <a:schemeClr val="tx1"/>
                </a:solidFill>
                <a:latin typeface="Arial" charset="0"/>
              </a:defRPr>
            </a:lvl5pPr>
            <a:lvl6pPr marL="2548165" indent="-231650" eaLnBrk="0" fontAlgn="base" hangingPunct="0">
              <a:spcBef>
                <a:spcPct val="0"/>
              </a:spcBef>
              <a:spcAft>
                <a:spcPct val="0"/>
              </a:spcAft>
              <a:defRPr>
                <a:solidFill>
                  <a:schemeClr val="tx1"/>
                </a:solidFill>
                <a:latin typeface="Arial" charset="0"/>
              </a:defRPr>
            </a:lvl6pPr>
            <a:lvl7pPr marL="3011468" indent="-231650" eaLnBrk="0" fontAlgn="base" hangingPunct="0">
              <a:spcBef>
                <a:spcPct val="0"/>
              </a:spcBef>
              <a:spcAft>
                <a:spcPct val="0"/>
              </a:spcAft>
              <a:defRPr>
                <a:solidFill>
                  <a:schemeClr val="tx1"/>
                </a:solidFill>
                <a:latin typeface="Arial" charset="0"/>
              </a:defRPr>
            </a:lvl7pPr>
            <a:lvl8pPr marL="3474771" indent="-231650" eaLnBrk="0" fontAlgn="base" hangingPunct="0">
              <a:spcBef>
                <a:spcPct val="0"/>
              </a:spcBef>
              <a:spcAft>
                <a:spcPct val="0"/>
              </a:spcAft>
              <a:defRPr>
                <a:solidFill>
                  <a:schemeClr val="tx1"/>
                </a:solidFill>
                <a:latin typeface="Arial" charset="0"/>
              </a:defRPr>
            </a:lvl8pPr>
            <a:lvl9pPr marL="3938073" indent="-231650" eaLnBrk="0" fontAlgn="base" hangingPunct="0">
              <a:spcBef>
                <a:spcPct val="0"/>
              </a:spcBef>
              <a:spcAft>
                <a:spcPct val="0"/>
              </a:spcAft>
              <a:defRPr>
                <a:solidFill>
                  <a:schemeClr val="tx1"/>
                </a:solidFill>
                <a:latin typeface="Arial" charset="0"/>
              </a:defRPr>
            </a:lvl9pPr>
          </a:lstStyle>
          <a:p>
            <a:pPr eaLnBrk="1" hangingPunct="1"/>
            <a:fld id="{A80DF389-799E-4620-9E66-B0B2258F1610}" type="slidenum">
              <a:rPr lang="en-US" smtClean="0"/>
              <a:pPr eaLnBrk="1" hangingPunct="1"/>
              <a:t>4</a:t>
            </a:fld>
            <a:endParaRPr lang="en-US" smtClean="0"/>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p:spPr>
        <p:txBody>
          <a:bodyPr/>
          <a:lstStyle/>
          <a:p>
            <a:pPr eaLnBrk="1" hangingPunct="1"/>
            <a:endParaRPr lang="en-GB" smtClean="0"/>
          </a:p>
        </p:txBody>
      </p:sp>
    </p:spTree>
    <p:extLst>
      <p:ext uri="{BB962C8B-B14F-4D97-AF65-F5344CB8AC3E}">
        <p14:creationId xmlns:p14="http://schemas.microsoft.com/office/powerpoint/2010/main" val="29618051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52867" indent="-289565" eaLnBrk="0" hangingPunct="0">
              <a:defRPr>
                <a:solidFill>
                  <a:schemeClr val="tx1"/>
                </a:solidFill>
                <a:latin typeface="Arial" charset="0"/>
              </a:defRPr>
            </a:lvl2pPr>
            <a:lvl3pPr marL="1158256" indent="-231650" eaLnBrk="0" hangingPunct="0">
              <a:defRPr>
                <a:solidFill>
                  <a:schemeClr val="tx1"/>
                </a:solidFill>
                <a:latin typeface="Arial" charset="0"/>
              </a:defRPr>
            </a:lvl3pPr>
            <a:lvl4pPr marL="1621560" indent="-231650" eaLnBrk="0" hangingPunct="0">
              <a:defRPr>
                <a:solidFill>
                  <a:schemeClr val="tx1"/>
                </a:solidFill>
                <a:latin typeface="Arial" charset="0"/>
              </a:defRPr>
            </a:lvl4pPr>
            <a:lvl5pPr marL="2084863" indent="-231650" eaLnBrk="0" hangingPunct="0">
              <a:defRPr>
                <a:solidFill>
                  <a:schemeClr val="tx1"/>
                </a:solidFill>
                <a:latin typeface="Arial" charset="0"/>
              </a:defRPr>
            </a:lvl5pPr>
            <a:lvl6pPr marL="2548165" indent="-231650" eaLnBrk="0" fontAlgn="base" hangingPunct="0">
              <a:spcBef>
                <a:spcPct val="0"/>
              </a:spcBef>
              <a:spcAft>
                <a:spcPct val="0"/>
              </a:spcAft>
              <a:defRPr>
                <a:solidFill>
                  <a:schemeClr val="tx1"/>
                </a:solidFill>
                <a:latin typeface="Arial" charset="0"/>
              </a:defRPr>
            </a:lvl6pPr>
            <a:lvl7pPr marL="3011468" indent="-231650" eaLnBrk="0" fontAlgn="base" hangingPunct="0">
              <a:spcBef>
                <a:spcPct val="0"/>
              </a:spcBef>
              <a:spcAft>
                <a:spcPct val="0"/>
              </a:spcAft>
              <a:defRPr>
                <a:solidFill>
                  <a:schemeClr val="tx1"/>
                </a:solidFill>
                <a:latin typeface="Arial" charset="0"/>
              </a:defRPr>
            </a:lvl7pPr>
            <a:lvl8pPr marL="3474771" indent="-231650" eaLnBrk="0" fontAlgn="base" hangingPunct="0">
              <a:spcBef>
                <a:spcPct val="0"/>
              </a:spcBef>
              <a:spcAft>
                <a:spcPct val="0"/>
              </a:spcAft>
              <a:defRPr>
                <a:solidFill>
                  <a:schemeClr val="tx1"/>
                </a:solidFill>
                <a:latin typeface="Arial" charset="0"/>
              </a:defRPr>
            </a:lvl8pPr>
            <a:lvl9pPr marL="3938073" indent="-231650" eaLnBrk="0" fontAlgn="base" hangingPunct="0">
              <a:spcBef>
                <a:spcPct val="0"/>
              </a:spcBef>
              <a:spcAft>
                <a:spcPct val="0"/>
              </a:spcAft>
              <a:defRPr>
                <a:solidFill>
                  <a:schemeClr val="tx1"/>
                </a:solidFill>
                <a:latin typeface="Arial" charset="0"/>
              </a:defRPr>
            </a:lvl9pPr>
          </a:lstStyle>
          <a:p>
            <a:pPr eaLnBrk="1" hangingPunct="1"/>
            <a:fld id="{A80DF389-799E-4620-9E66-B0B2258F1610}" type="slidenum">
              <a:rPr lang="en-US" smtClean="0"/>
              <a:pPr eaLnBrk="1" hangingPunct="1"/>
              <a:t>5</a:t>
            </a:fld>
            <a:endParaRPr lang="en-US" smtClean="0"/>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p:spPr>
        <p:txBody>
          <a:bodyPr/>
          <a:lstStyle/>
          <a:p>
            <a:pPr eaLnBrk="1" hangingPunct="1"/>
            <a:endParaRPr lang="en-GB" smtClean="0"/>
          </a:p>
        </p:txBody>
      </p:sp>
    </p:spTree>
    <p:extLst>
      <p:ext uri="{BB962C8B-B14F-4D97-AF65-F5344CB8AC3E}">
        <p14:creationId xmlns:p14="http://schemas.microsoft.com/office/powerpoint/2010/main" val="24481023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52867" indent="-289565" eaLnBrk="0" hangingPunct="0">
              <a:defRPr>
                <a:solidFill>
                  <a:schemeClr val="tx1"/>
                </a:solidFill>
                <a:latin typeface="Arial" charset="0"/>
              </a:defRPr>
            </a:lvl2pPr>
            <a:lvl3pPr marL="1158256" indent="-231650" eaLnBrk="0" hangingPunct="0">
              <a:defRPr>
                <a:solidFill>
                  <a:schemeClr val="tx1"/>
                </a:solidFill>
                <a:latin typeface="Arial" charset="0"/>
              </a:defRPr>
            </a:lvl3pPr>
            <a:lvl4pPr marL="1621560" indent="-231650" eaLnBrk="0" hangingPunct="0">
              <a:defRPr>
                <a:solidFill>
                  <a:schemeClr val="tx1"/>
                </a:solidFill>
                <a:latin typeface="Arial" charset="0"/>
              </a:defRPr>
            </a:lvl4pPr>
            <a:lvl5pPr marL="2084863" indent="-231650" eaLnBrk="0" hangingPunct="0">
              <a:defRPr>
                <a:solidFill>
                  <a:schemeClr val="tx1"/>
                </a:solidFill>
                <a:latin typeface="Arial" charset="0"/>
              </a:defRPr>
            </a:lvl5pPr>
            <a:lvl6pPr marL="2548165" indent="-231650" eaLnBrk="0" fontAlgn="base" hangingPunct="0">
              <a:spcBef>
                <a:spcPct val="0"/>
              </a:spcBef>
              <a:spcAft>
                <a:spcPct val="0"/>
              </a:spcAft>
              <a:defRPr>
                <a:solidFill>
                  <a:schemeClr val="tx1"/>
                </a:solidFill>
                <a:latin typeface="Arial" charset="0"/>
              </a:defRPr>
            </a:lvl6pPr>
            <a:lvl7pPr marL="3011468" indent="-231650" eaLnBrk="0" fontAlgn="base" hangingPunct="0">
              <a:spcBef>
                <a:spcPct val="0"/>
              </a:spcBef>
              <a:spcAft>
                <a:spcPct val="0"/>
              </a:spcAft>
              <a:defRPr>
                <a:solidFill>
                  <a:schemeClr val="tx1"/>
                </a:solidFill>
                <a:latin typeface="Arial" charset="0"/>
              </a:defRPr>
            </a:lvl7pPr>
            <a:lvl8pPr marL="3474771" indent="-231650" eaLnBrk="0" fontAlgn="base" hangingPunct="0">
              <a:spcBef>
                <a:spcPct val="0"/>
              </a:spcBef>
              <a:spcAft>
                <a:spcPct val="0"/>
              </a:spcAft>
              <a:defRPr>
                <a:solidFill>
                  <a:schemeClr val="tx1"/>
                </a:solidFill>
                <a:latin typeface="Arial" charset="0"/>
              </a:defRPr>
            </a:lvl8pPr>
            <a:lvl9pPr marL="3938073" indent="-231650" eaLnBrk="0" fontAlgn="base" hangingPunct="0">
              <a:spcBef>
                <a:spcPct val="0"/>
              </a:spcBef>
              <a:spcAft>
                <a:spcPct val="0"/>
              </a:spcAft>
              <a:defRPr>
                <a:solidFill>
                  <a:schemeClr val="tx1"/>
                </a:solidFill>
                <a:latin typeface="Arial" charset="0"/>
              </a:defRPr>
            </a:lvl9pPr>
          </a:lstStyle>
          <a:p>
            <a:pPr eaLnBrk="1" hangingPunct="1"/>
            <a:fld id="{A80DF389-799E-4620-9E66-B0B2258F1610}" type="slidenum">
              <a:rPr lang="en-US" smtClean="0"/>
              <a:pPr eaLnBrk="1" hangingPunct="1"/>
              <a:t>6</a:t>
            </a:fld>
            <a:endParaRPr lang="en-US" smtClean="0"/>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p:spPr>
        <p:txBody>
          <a:bodyPr/>
          <a:lstStyle/>
          <a:p>
            <a:pPr eaLnBrk="1" hangingPunct="1"/>
            <a:endParaRPr lang="en-GB" smtClean="0"/>
          </a:p>
        </p:txBody>
      </p:sp>
    </p:spTree>
    <p:extLst>
      <p:ext uri="{BB962C8B-B14F-4D97-AF65-F5344CB8AC3E}">
        <p14:creationId xmlns:p14="http://schemas.microsoft.com/office/powerpoint/2010/main" val="20643978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52867" indent="-289565" eaLnBrk="0" hangingPunct="0">
              <a:defRPr>
                <a:solidFill>
                  <a:schemeClr val="tx1"/>
                </a:solidFill>
                <a:latin typeface="Arial" charset="0"/>
              </a:defRPr>
            </a:lvl2pPr>
            <a:lvl3pPr marL="1158256" indent="-231650" eaLnBrk="0" hangingPunct="0">
              <a:defRPr>
                <a:solidFill>
                  <a:schemeClr val="tx1"/>
                </a:solidFill>
                <a:latin typeface="Arial" charset="0"/>
              </a:defRPr>
            </a:lvl3pPr>
            <a:lvl4pPr marL="1621560" indent="-231650" eaLnBrk="0" hangingPunct="0">
              <a:defRPr>
                <a:solidFill>
                  <a:schemeClr val="tx1"/>
                </a:solidFill>
                <a:latin typeface="Arial" charset="0"/>
              </a:defRPr>
            </a:lvl4pPr>
            <a:lvl5pPr marL="2084863" indent="-231650" eaLnBrk="0" hangingPunct="0">
              <a:defRPr>
                <a:solidFill>
                  <a:schemeClr val="tx1"/>
                </a:solidFill>
                <a:latin typeface="Arial" charset="0"/>
              </a:defRPr>
            </a:lvl5pPr>
            <a:lvl6pPr marL="2548165" indent="-231650" eaLnBrk="0" fontAlgn="base" hangingPunct="0">
              <a:spcBef>
                <a:spcPct val="0"/>
              </a:spcBef>
              <a:spcAft>
                <a:spcPct val="0"/>
              </a:spcAft>
              <a:defRPr>
                <a:solidFill>
                  <a:schemeClr val="tx1"/>
                </a:solidFill>
                <a:latin typeface="Arial" charset="0"/>
              </a:defRPr>
            </a:lvl6pPr>
            <a:lvl7pPr marL="3011468" indent="-231650" eaLnBrk="0" fontAlgn="base" hangingPunct="0">
              <a:spcBef>
                <a:spcPct val="0"/>
              </a:spcBef>
              <a:spcAft>
                <a:spcPct val="0"/>
              </a:spcAft>
              <a:defRPr>
                <a:solidFill>
                  <a:schemeClr val="tx1"/>
                </a:solidFill>
                <a:latin typeface="Arial" charset="0"/>
              </a:defRPr>
            </a:lvl7pPr>
            <a:lvl8pPr marL="3474771" indent="-231650" eaLnBrk="0" fontAlgn="base" hangingPunct="0">
              <a:spcBef>
                <a:spcPct val="0"/>
              </a:spcBef>
              <a:spcAft>
                <a:spcPct val="0"/>
              </a:spcAft>
              <a:defRPr>
                <a:solidFill>
                  <a:schemeClr val="tx1"/>
                </a:solidFill>
                <a:latin typeface="Arial" charset="0"/>
              </a:defRPr>
            </a:lvl8pPr>
            <a:lvl9pPr marL="3938073" indent="-231650" eaLnBrk="0" fontAlgn="base" hangingPunct="0">
              <a:spcBef>
                <a:spcPct val="0"/>
              </a:spcBef>
              <a:spcAft>
                <a:spcPct val="0"/>
              </a:spcAft>
              <a:defRPr>
                <a:solidFill>
                  <a:schemeClr val="tx1"/>
                </a:solidFill>
                <a:latin typeface="Arial" charset="0"/>
              </a:defRPr>
            </a:lvl9pPr>
          </a:lstStyle>
          <a:p>
            <a:pPr eaLnBrk="1" hangingPunct="1"/>
            <a:fld id="{A80DF389-799E-4620-9E66-B0B2258F1610}" type="slidenum">
              <a:rPr lang="en-US" smtClean="0"/>
              <a:pPr eaLnBrk="1" hangingPunct="1"/>
              <a:t>7</a:t>
            </a:fld>
            <a:endParaRPr lang="en-US" smtClean="0"/>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p:spPr>
        <p:txBody>
          <a:bodyPr/>
          <a:lstStyle/>
          <a:p>
            <a:pPr eaLnBrk="1" hangingPunct="1"/>
            <a:endParaRPr lang="en-GB" smtClean="0"/>
          </a:p>
        </p:txBody>
      </p:sp>
    </p:spTree>
    <p:extLst>
      <p:ext uri="{BB962C8B-B14F-4D97-AF65-F5344CB8AC3E}">
        <p14:creationId xmlns:p14="http://schemas.microsoft.com/office/powerpoint/2010/main" val="43905308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52867" indent="-289565" eaLnBrk="0" hangingPunct="0">
              <a:defRPr>
                <a:solidFill>
                  <a:schemeClr val="tx1"/>
                </a:solidFill>
                <a:latin typeface="Arial" charset="0"/>
              </a:defRPr>
            </a:lvl2pPr>
            <a:lvl3pPr marL="1158256" indent="-231650" eaLnBrk="0" hangingPunct="0">
              <a:defRPr>
                <a:solidFill>
                  <a:schemeClr val="tx1"/>
                </a:solidFill>
                <a:latin typeface="Arial" charset="0"/>
              </a:defRPr>
            </a:lvl3pPr>
            <a:lvl4pPr marL="1621560" indent="-231650" eaLnBrk="0" hangingPunct="0">
              <a:defRPr>
                <a:solidFill>
                  <a:schemeClr val="tx1"/>
                </a:solidFill>
                <a:latin typeface="Arial" charset="0"/>
              </a:defRPr>
            </a:lvl4pPr>
            <a:lvl5pPr marL="2084863" indent="-231650" eaLnBrk="0" hangingPunct="0">
              <a:defRPr>
                <a:solidFill>
                  <a:schemeClr val="tx1"/>
                </a:solidFill>
                <a:latin typeface="Arial" charset="0"/>
              </a:defRPr>
            </a:lvl5pPr>
            <a:lvl6pPr marL="2548165" indent="-231650" eaLnBrk="0" fontAlgn="base" hangingPunct="0">
              <a:spcBef>
                <a:spcPct val="0"/>
              </a:spcBef>
              <a:spcAft>
                <a:spcPct val="0"/>
              </a:spcAft>
              <a:defRPr>
                <a:solidFill>
                  <a:schemeClr val="tx1"/>
                </a:solidFill>
                <a:latin typeface="Arial" charset="0"/>
              </a:defRPr>
            </a:lvl6pPr>
            <a:lvl7pPr marL="3011468" indent="-231650" eaLnBrk="0" fontAlgn="base" hangingPunct="0">
              <a:spcBef>
                <a:spcPct val="0"/>
              </a:spcBef>
              <a:spcAft>
                <a:spcPct val="0"/>
              </a:spcAft>
              <a:defRPr>
                <a:solidFill>
                  <a:schemeClr val="tx1"/>
                </a:solidFill>
                <a:latin typeface="Arial" charset="0"/>
              </a:defRPr>
            </a:lvl7pPr>
            <a:lvl8pPr marL="3474771" indent="-231650" eaLnBrk="0" fontAlgn="base" hangingPunct="0">
              <a:spcBef>
                <a:spcPct val="0"/>
              </a:spcBef>
              <a:spcAft>
                <a:spcPct val="0"/>
              </a:spcAft>
              <a:defRPr>
                <a:solidFill>
                  <a:schemeClr val="tx1"/>
                </a:solidFill>
                <a:latin typeface="Arial" charset="0"/>
              </a:defRPr>
            </a:lvl8pPr>
            <a:lvl9pPr marL="3938073" indent="-231650" eaLnBrk="0" fontAlgn="base" hangingPunct="0">
              <a:spcBef>
                <a:spcPct val="0"/>
              </a:spcBef>
              <a:spcAft>
                <a:spcPct val="0"/>
              </a:spcAft>
              <a:defRPr>
                <a:solidFill>
                  <a:schemeClr val="tx1"/>
                </a:solidFill>
                <a:latin typeface="Arial" charset="0"/>
              </a:defRPr>
            </a:lvl9pPr>
          </a:lstStyle>
          <a:p>
            <a:pPr eaLnBrk="1" hangingPunct="1"/>
            <a:fld id="{A80DF389-799E-4620-9E66-B0B2258F1610}" type="slidenum">
              <a:rPr lang="en-US" smtClean="0"/>
              <a:pPr eaLnBrk="1" hangingPunct="1"/>
              <a:t>8</a:t>
            </a:fld>
            <a:endParaRPr lang="en-US" smtClean="0"/>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p:spPr>
        <p:txBody>
          <a:bodyPr/>
          <a:lstStyle/>
          <a:p>
            <a:pPr eaLnBrk="1" hangingPunct="1"/>
            <a:endParaRPr lang="en-GB" smtClean="0"/>
          </a:p>
        </p:txBody>
      </p:sp>
    </p:spTree>
    <p:extLst>
      <p:ext uri="{BB962C8B-B14F-4D97-AF65-F5344CB8AC3E}">
        <p14:creationId xmlns:p14="http://schemas.microsoft.com/office/powerpoint/2010/main" val="2093947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eaLnBrk="0" hangingPunct="0">
              <a:defRPr>
                <a:solidFill>
                  <a:schemeClr val="tx1"/>
                </a:solidFill>
                <a:latin typeface="Arial" charset="0"/>
              </a:defRPr>
            </a:lvl1pPr>
            <a:lvl2pPr marL="752867" indent="-289565" eaLnBrk="0" hangingPunct="0">
              <a:defRPr>
                <a:solidFill>
                  <a:schemeClr val="tx1"/>
                </a:solidFill>
                <a:latin typeface="Arial" charset="0"/>
              </a:defRPr>
            </a:lvl2pPr>
            <a:lvl3pPr marL="1158256" indent="-231650" eaLnBrk="0" hangingPunct="0">
              <a:defRPr>
                <a:solidFill>
                  <a:schemeClr val="tx1"/>
                </a:solidFill>
                <a:latin typeface="Arial" charset="0"/>
              </a:defRPr>
            </a:lvl3pPr>
            <a:lvl4pPr marL="1621560" indent="-231650" eaLnBrk="0" hangingPunct="0">
              <a:defRPr>
                <a:solidFill>
                  <a:schemeClr val="tx1"/>
                </a:solidFill>
                <a:latin typeface="Arial" charset="0"/>
              </a:defRPr>
            </a:lvl4pPr>
            <a:lvl5pPr marL="2084863" indent="-231650" eaLnBrk="0" hangingPunct="0">
              <a:defRPr>
                <a:solidFill>
                  <a:schemeClr val="tx1"/>
                </a:solidFill>
                <a:latin typeface="Arial" charset="0"/>
              </a:defRPr>
            </a:lvl5pPr>
            <a:lvl6pPr marL="2548165" indent="-231650" eaLnBrk="0" fontAlgn="base" hangingPunct="0">
              <a:spcBef>
                <a:spcPct val="0"/>
              </a:spcBef>
              <a:spcAft>
                <a:spcPct val="0"/>
              </a:spcAft>
              <a:defRPr>
                <a:solidFill>
                  <a:schemeClr val="tx1"/>
                </a:solidFill>
                <a:latin typeface="Arial" charset="0"/>
              </a:defRPr>
            </a:lvl6pPr>
            <a:lvl7pPr marL="3011468" indent="-231650" eaLnBrk="0" fontAlgn="base" hangingPunct="0">
              <a:spcBef>
                <a:spcPct val="0"/>
              </a:spcBef>
              <a:spcAft>
                <a:spcPct val="0"/>
              </a:spcAft>
              <a:defRPr>
                <a:solidFill>
                  <a:schemeClr val="tx1"/>
                </a:solidFill>
                <a:latin typeface="Arial" charset="0"/>
              </a:defRPr>
            </a:lvl7pPr>
            <a:lvl8pPr marL="3474771" indent="-231650" eaLnBrk="0" fontAlgn="base" hangingPunct="0">
              <a:spcBef>
                <a:spcPct val="0"/>
              </a:spcBef>
              <a:spcAft>
                <a:spcPct val="0"/>
              </a:spcAft>
              <a:defRPr>
                <a:solidFill>
                  <a:schemeClr val="tx1"/>
                </a:solidFill>
                <a:latin typeface="Arial" charset="0"/>
              </a:defRPr>
            </a:lvl8pPr>
            <a:lvl9pPr marL="3938073" indent="-231650" eaLnBrk="0" fontAlgn="base" hangingPunct="0">
              <a:spcBef>
                <a:spcPct val="0"/>
              </a:spcBef>
              <a:spcAft>
                <a:spcPct val="0"/>
              </a:spcAft>
              <a:defRPr>
                <a:solidFill>
                  <a:schemeClr val="tx1"/>
                </a:solidFill>
                <a:latin typeface="Arial" charset="0"/>
              </a:defRPr>
            </a:lvl9pPr>
          </a:lstStyle>
          <a:p>
            <a:pPr eaLnBrk="1" hangingPunct="1"/>
            <a:fld id="{A80DF389-799E-4620-9E66-B0B2258F1610}" type="slidenum">
              <a:rPr lang="en-US" smtClean="0"/>
              <a:pPr eaLnBrk="1" hangingPunct="1"/>
              <a:t>9</a:t>
            </a:fld>
            <a:endParaRPr lang="en-US" smtClean="0"/>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p:spPr>
        <p:txBody>
          <a:bodyPr/>
          <a:lstStyle/>
          <a:p>
            <a:pPr eaLnBrk="1" hangingPunct="1"/>
            <a:endParaRPr lang="en-GB" smtClean="0"/>
          </a:p>
        </p:txBody>
      </p:sp>
    </p:spTree>
    <p:extLst>
      <p:ext uri="{BB962C8B-B14F-4D97-AF65-F5344CB8AC3E}">
        <p14:creationId xmlns:p14="http://schemas.microsoft.com/office/powerpoint/2010/main" val="20953998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4" name="Text Box 18"/>
          <p:cNvSpPr txBox="1">
            <a:spLocks noChangeArrowheads="1"/>
          </p:cNvSpPr>
          <p:nvPr userDrawn="1"/>
        </p:nvSpPr>
        <p:spPr bwMode="auto">
          <a:xfrm rot="19237452">
            <a:off x="4622800" y="517525"/>
            <a:ext cx="184150" cy="369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defRPr/>
            </a:pPr>
            <a:endParaRPr lang="en-GB" smtClean="0"/>
          </a:p>
        </p:txBody>
      </p:sp>
      <p:sp>
        <p:nvSpPr>
          <p:cNvPr id="3074" name="Rectangle 2"/>
          <p:cNvSpPr>
            <a:spLocks noGrp="1" noChangeArrowheads="1"/>
          </p:cNvSpPr>
          <p:nvPr>
            <p:ph type="ctrTitle"/>
          </p:nvPr>
        </p:nvSpPr>
        <p:spPr>
          <a:xfrm>
            <a:off x="685800" y="1196975"/>
            <a:ext cx="7772400" cy="1470025"/>
          </a:xfrm>
        </p:spPr>
        <p:txBody>
          <a:bodyPr/>
          <a:lstStyle>
            <a:lvl1pPr>
              <a:defRPr b="1"/>
            </a:lvl1pPr>
          </a:lstStyle>
          <a:p>
            <a:pPr lvl="0"/>
            <a:r>
              <a:rPr lang="en-US" noProof="0" smtClean="0"/>
              <a:t>Click to edit Master title style</a:t>
            </a:r>
          </a:p>
        </p:txBody>
      </p:sp>
      <p:sp>
        <p:nvSpPr>
          <p:cNvPr id="3075" name="Rectangle 3"/>
          <p:cNvSpPr>
            <a:spLocks noGrp="1" noChangeArrowheads="1"/>
          </p:cNvSpPr>
          <p:nvPr>
            <p:ph type="subTitle" idx="1"/>
          </p:nvPr>
        </p:nvSpPr>
        <p:spPr>
          <a:xfrm>
            <a:off x="1371600" y="2952750"/>
            <a:ext cx="6400800" cy="1752600"/>
          </a:xfrm>
        </p:spPr>
        <p:txBody>
          <a:bodyPr/>
          <a:lstStyle>
            <a:lvl1pPr marL="0" indent="0" algn="ctr">
              <a:buFontTx/>
              <a:buNone/>
              <a:defRPr/>
            </a:lvl1pPr>
          </a:lstStyle>
          <a:p>
            <a:pPr lvl="0"/>
            <a:r>
              <a:rPr lang="en-US" noProof="0" smtClean="0"/>
              <a:t>Click to edit Master subtitle style</a:t>
            </a:r>
          </a:p>
        </p:txBody>
      </p:sp>
      <p:sp>
        <p:nvSpPr>
          <p:cNvPr id="5" name="Rectangle 4"/>
          <p:cNvSpPr>
            <a:spLocks noGrp="1" noChangeArrowheads="1"/>
          </p:cNvSpPr>
          <p:nvPr>
            <p:ph type="dt" sz="half" idx="10"/>
          </p:nvPr>
        </p:nvSpPr>
        <p:spPr/>
        <p:txBody>
          <a:bodyPr/>
          <a:lstStyle>
            <a:lvl1pPr>
              <a:defRPr/>
            </a:lvl1pPr>
          </a:lstStyle>
          <a:p>
            <a:pPr>
              <a:defRPr/>
            </a:pPr>
            <a:endParaRPr lang="en-US"/>
          </a:p>
        </p:txBody>
      </p:sp>
      <p:sp>
        <p:nvSpPr>
          <p:cNvPr id="6" name="Rectangle 5"/>
          <p:cNvSpPr>
            <a:spLocks noGrp="1" noChangeArrowheads="1"/>
          </p:cNvSpPr>
          <p:nvPr>
            <p:ph type="ftr" sz="quarter" idx="11"/>
          </p:nvPr>
        </p:nvSpPr>
        <p:spPr/>
        <p:txBody>
          <a:bodyPr/>
          <a:lstStyle>
            <a:lvl1pPr>
              <a:defRPr/>
            </a:lvl1pPr>
          </a:lstStyle>
          <a:p>
            <a:pPr>
              <a:defRPr/>
            </a:pPr>
            <a:endParaRPr lang="en-US"/>
          </a:p>
        </p:txBody>
      </p:sp>
      <p:sp>
        <p:nvSpPr>
          <p:cNvPr id="7" name="Rectangle 6"/>
          <p:cNvSpPr>
            <a:spLocks noGrp="1" noChangeArrowheads="1"/>
          </p:cNvSpPr>
          <p:nvPr>
            <p:ph type="sldNum" sz="quarter" idx="12"/>
          </p:nvPr>
        </p:nvSpPr>
        <p:spPr/>
        <p:txBody>
          <a:bodyPr/>
          <a:lstStyle>
            <a:lvl1pPr>
              <a:defRPr/>
            </a:lvl1pPr>
          </a:lstStyle>
          <a:p>
            <a:pPr>
              <a:defRPr/>
            </a:pPr>
            <a:fld id="{94095CB1-C58F-4C3E-A86A-F3EC73439A92}" type="slidenum">
              <a:rPr lang="en-US"/>
              <a:pPr>
                <a:defRPr/>
              </a:pPr>
              <a:t>‹Nr.›</a:t>
            </a:fld>
            <a:endParaRPr lang="en-US"/>
          </a:p>
        </p:txBody>
      </p:sp>
    </p:spTree>
    <p:extLst>
      <p:ext uri="{BB962C8B-B14F-4D97-AF65-F5344CB8AC3E}">
        <p14:creationId xmlns:p14="http://schemas.microsoft.com/office/powerpoint/2010/main" val="2597367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75D4F63-3F8D-4B4B-9C38-5EC540193B1F}" type="slidenum">
              <a:rPr lang="en-US"/>
              <a:pPr>
                <a:defRPr/>
              </a:pPr>
              <a:t>‹Nr.›</a:t>
            </a:fld>
            <a:endParaRPr lang="en-US"/>
          </a:p>
        </p:txBody>
      </p:sp>
    </p:spTree>
    <p:extLst>
      <p:ext uri="{BB962C8B-B14F-4D97-AF65-F5344CB8AC3E}">
        <p14:creationId xmlns:p14="http://schemas.microsoft.com/office/powerpoint/2010/main" val="37609395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9"/>
            <a:ext cx="2057400" cy="4492625"/>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457200" y="274639"/>
            <a:ext cx="6019800" cy="4492625"/>
          </a:xfrm>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32F4960-1A9A-464E-9CED-8C1FC98AE7E8}" type="slidenum">
              <a:rPr lang="en-US"/>
              <a:pPr>
                <a:defRPr/>
              </a:pPr>
              <a:t>‹Nr.›</a:t>
            </a:fld>
            <a:endParaRPr lang="en-US"/>
          </a:p>
        </p:txBody>
      </p:sp>
    </p:spTree>
    <p:extLst>
      <p:ext uri="{BB962C8B-B14F-4D97-AF65-F5344CB8AC3E}">
        <p14:creationId xmlns:p14="http://schemas.microsoft.com/office/powerpoint/2010/main" val="22057585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Titel und Diagramm">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p>
            <a:r>
              <a:rPr lang="de-DE" smtClean="0"/>
              <a:t>Titelmasterformat durch Klicken bearbeiten</a:t>
            </a:r>
            <a:endParaRPr lang="de-DE"/>
          </a:p>
        </p:txBody>
      </p:sp>
      <p:sp>
        <p:nvSpPr>
          <p:cNvPr id="3" name="Diagrammplatzhalter 2"/>
          <p:cNvSpPr>
            <a:spLocks noGrp="1"/>
          </p:cNvSpPr>
          <p:nvPr>
            <p:ph type="chart" idx="1"/>
          </p:nvPr>
        </p:nvSpPr>
        <p:spPr>
          <a:xfrm>
            <a:off x="457200" y="1066801"/>
            <a:ext cx="8229600" cy="3700463"/>
          </a:xfrm>
        </p:spPr>
        <p:txBody>
          <a:bodyPr/>
          <a:lstStyle/>
          <a:p>
            <a:pPr lvl="0"/>
            <a:endParaRPr lang="de-DE"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EAC7023-01DF-440C-A736-3D4CBBE09505}" type="slidenum">
              <a:rPr lang="en-US"/>
              <a:pPr>
                <a:defRPr/>
              </a:pPr>
              <a:t>‹Nr.›</a:t>
            </a:fld>
            <a:endParaRPr lang="en-US"/>
          </a:p>
        </p:txBody>
      </p:sp>
    </p:spTree>
    <p:extLst>
      <p:ext uri="{BB962C8B-B14F-4D97-AF65-F5344CB8AC3E}">
        <p14:creationId xmlns:p14="http://schemas.microsoft.com/office/powerpoint/2010/main" val="409965487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el, Text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p>
            <a:r>
              <a:rPr lang="de-DE" smtClean="0"/>
              <a:t>Titelmasterformat durch Klicken bearbeiten</a:t>
            </a:r>
            <a:endParaRPr lang="de-DE"/>
          </a:p>
        </p:txBody>
      </p:sp>
      <p:sp>
        <p:nvSpPr>
          <p:cNvPr id="3" name="Textplatzhalter 2"/>
          <p:cNvSpPr>
            <a:spLocks noGrp="1"/>
          </p:cNvSpPr>
          <p:nvPr>
            <p:ph type="body" sz="half" idx="1"/>
          </p:nvPr>
        </p:nvSpPr>
        <p:spPr>
          <a:xfrm>
            <a:off x="457200" y="1066801"/>
            <a:ext cx="4038600" cy="3700463"/>
          </a:xfrm>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648200" y="1066801"/>
            <a:ext cx="4038600" cy="3700463"/>
          </a:xfrm>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1D6D7D2-205D-4F6F-BF64-C106C8FFF2E6}" type="slidenum">
              <a:rPr lang="en-US"/>
              <a:pPr>
                <a:defRPr/>
              </a:pPr>
              <a:t>‹Nr.›</a:t>
            </a:fld>
            <a:endParaRPr lang="en-US"/>
          </a:p>
        </p:txBody>
      </p:sp>
    </p:spTree>
    <p:extLst>
      <p:ext uri="{BB962C8B-B14F-4D97-AF65-F5344CB8AC3E}">
        <p14:creationId xmlns:p14="http://schemas.microsoft.com/office/powerpoint/2010/main" val="42056907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05205E4-DCC3-4739-B008-BDBA88F339EE}" type="slidenum">
              <a:rPr lang="en-US"/>
              <a:pPr>
                <a:defRPr/>
              </a:pPr>
              <a:t>‹Nr.›</a:t>
            </a:fld>
            <a:endParaRPr lang="en-US"/>
          </a:p>
        </p:txBody>
      </p:sp>
    </p:spTree>
    <p:extLst>
      <p:ext uri="{BB962C8B-B14F-4D97-AF65-F5344CB8AC3E}">
        <p14:creationId xmlns:p14="http://schemas.microsoft.com/office/powerpoint/2010/main" val="32391482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722313" y="2906714"/>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smtClean="0"/>
              <a:t>Textmasterformat bearbeiten</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7E40D12-E17A-4113-BD19-A0E054D949FB}" type="slidenum">
              <a:rPr lang="en-US"/>
              <a:pPr>
                <a:defRPr/>
              </a:pPr>
              <a:t>‹Nr.›</a:t>
            </a:fld>
            <a:endParaRPr lang="en-US"/>
          </a:p>
        </p:txBody>
      </p:sp>
    </p:spTree>
    <p:extLst>
      <p:ext uri="{BB962C8B-B14F-4D97-AF65-F5344CB8AC3E}">
        <p14:creationId xmlns:p14="http://schemas.microsoft.com/office/powerpoint/2010/main" val="21400849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457200" y="1066801"/>
            <a:ext cx="4038600" cy="37004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648200" y="1066801"/>
            <a:ext cx="4038600" cy="37004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8C71725B-3612-4F0D-9001-E4464D82A955}" type="slidenum">
              <a:rPr lang="en-US"/>
              <a:pPr>
                <a:defRPr/>
              </a:pPr>
              <a:t>‹Nr.›</a:t>
            </a:fld>
            <a:endParaRPr lang="en-US"/>
          </a:p>
        </p:txBody>
      </p:sp>
    </p:spTree>
    <p:extLst>
      <p:ext uri="{BB962C8B-B14F-4D97-AF65-F5344CB8AC3E}">
        <p14:creationId xmlns:p14="http://schemas.microsoft.com/office/powerpoint/2010/main" val="32788772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4" name="Inhaltsplatzhalt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6" name="Inhaltsplatzhalt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B700A85D-79FA-46D8-BCF5-CF576626D195}" type="slidenum">
              <a:rPr lang="en-US"/>
              <a:pPr>
                <a:defRPr/>
              </a:pPr>
              <a:t>‹Nr.›</a:t>
            </a:fld>
            <a:endParaRPr lang="en-US"/>
          </a:p>
        </p:txBody>
      </p:sp>
    </p:spTree>
    <p:extLst>
      <p:ext uri="{BB962C8B-B14F-4D97-AF65-F5344CB8AC3E}">
        <p14:creationId xmlns:p14="http://schemas.microsoft.com/office/powerpoint/2010/main" val="20232043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C27B02EE-D26E-4079-8E87-FE1D686AC72D}" type="slidenum">
              <a:rPr lang="en-US"/>
              <a:pPr>
                <a:defRPr/>
              </a:pPr>
              <a:t>‹Nr.›</a:t>
            </a:fld>
            <a:endParaRPr lang="en-US"/>
          </a:p>
        </p:txBody>
      </p:sp>
    </p:spTree>
    <p:extLst>
      <p:ext uri="{BB962C8B-B14F-4D97-AF65-F5344CB8AC3E}">
        <p14:creationId xmlns:p14="http://schemas.microsoft.com/office/powerpoint/2010/main" val="12894698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12578ADF-5B23-483F-8C01-14B8BC613216}" type="slidenum">
              <a:rPr lang="en-US"/>
              <a:pPr>
                <a:defRPr/>
              </a:pPr>
              <a:t>‹Nr.›</a:t>
            </a:fld>
            <a:endParaRPr lang="en-US"/>
          </a:p>
        </p:txBody>
      </p:sp>
    </p:spTree>
    <p:extLst>
      <p:ext uri="{BB962C8B-B14F-4D97-AF65-F5344CB8AC3E}">
        <p14:creationId xmlns:p14="http://schemas.microsoft.com/office/powerpoint/2010/main" val="7823564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1" y="273050"/>
            <a:ext cx="3008313" cy="1162050"/>
          </a:xfrm>
        </p:spPr>
        <p:txBody>
          <a:bodyPr anchor="b"/>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36A3B2C-1C8E-428C-B3CC-26C6DEE7714D}" type="slidenum">
              <a:rPr lang="en-US"/>
              <a:pPr>
                <a:defRPr/>
              </a:pPr>
              <a:t>‹Nr.›</a:t>
            </a:fld>
            <a:endParaRPr lang="en-US"/>
          </a:p>
        </p:txBody>
      </p:sp>
    </p:spTree>
    <p:extLst>
      <p:ext uri="{BB962C8B-B14F-4D97-AF65-F5344CB8AC3E}">
        <p14:creationId xmlns:p14="http://schemas.microsoft.com/office/powerpoint/2010/main" val="13072399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1"/>
            <a:ext cx="5486400" cy="566738"/>
          </a:xfrm>
        </p:spPr>
        <p:txBody>
          <a:bodyPr anchor="b"/>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smtClean="0"/>
          </a:p>
        </p:txBody>
      </p:sp>
      <p:sp>
        <p:nvSpPr>
          <p:cNvPr id="4" name="Textplatzhalt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BB0744A-F253-42CB-80FD-1B767E3FF160}" type="slidenum">
              <a:rPr lang="en-US"/>
              <a:pPr>
                <a:defRPr/>
              </a:pPr>
              <a:t>‹Nr.›</a:t>
            </a:fld>
            <a:endParaRPr lang="en-US"/>
          </a:p>
        </p:txBody>
      </p:sp>
    </p:spTree>
    <p:extLst>
      <p:ext uri="{BB962C8B-B14F-4D97-AF65-F5344CB8AC3E}">
        <p14:creationId xmlns:p14="http://schemas.microsoft.com/office/powerpoint/2010/main" val="15572850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066800"/>
            <a:ext cx="8229600" cy="3700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a:defRPr/>
            </a:pPr>
            <a:fld id="{5A7B471E-EB15-4E2C-80AF-424B2C0504A2}" type="slidenum">
              <a:rPr lang="en-US"/>
              <a:pPr>
                <a:defRPr/>
              </a:pPr>
              <a:t>‹Nr.›</a:t>
            </a:fld>
            <a:endParaRPr lang="en-US"/>
          </a:p>
        </p:txBody>
      </p:sp>
    </p:spTree>
  </p:cSld>
  <p:clrMap bg1="lt1" tx1="dk1" bg2="lt2" tx2="dk2" accent1="accent1" accent2="accent2" accent3="accent3" accent4="accent4" accent5="accent5" accent6="accent6" hlink="hlink" folHlink="folHlink"/>
  <p:sldLayoutIdLst>
    <p:sldLayoutId id="2147483703"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 id="2147483701" r:id="rId12"/>
    <p:sldLayoutId id="2147483702" r:id="rId13"/>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6.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7.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8.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9.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20.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2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22.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23.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24.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25.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26.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27.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8.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28.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9.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29.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30.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30.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3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3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32.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32.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33.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33.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34.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34.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102"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5" name="Picture 101"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6" name="Picture 100"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7" name="Picture 99" descr="card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8" name="Text Box 93"/>
          <p:cNvSpPr txBox="1">
            <a:spLocks noChangeArrowheads="1"/>
          </p:cNvSpPr>
          <p:nvPr/>
        </p:nvSpPr>
        <p:spPr bwMode="auto">
          <a:xfrm>
            <a:off x="3124200" y="442913"/>
            <a:ext cx="5105400" cy="1570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9600" b="1" dirty="0">
                <a:solidFill>
                  <a:srgbClr val="FF0080"/>
                </a:solidFill>
              </a:rPr>
              <a:t>WINTER</a:t>
            </a:r>
            <a:endParaRPr lang="en-US" sz="9600" dirty="0">
              <a:solidFill>
                <a:srgbClr val="FF0080"/>
              </a:solidFill>
            </a:endParaRPr>
          </a:p>
        </p:txBody>
      </p:sp>
      <p:sp>
        <p:nvSpPr>
          <p:cNvPr id="3079" name="Text Box 90"/>
          <p:cNvSpPr txBox="1">
            <a:spLocks noChangeArrowheads="1"/>
          </p:cNvSpPr>
          <p:nvPr/>
        </p:nvSpPr>
        <p:spPr bwMode="auto">
          <a:xfrm>
            <a:off x="3352800" y="1677988"/>
            <a:ext cx="2133600" cy="646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600" dirty="0">
                <a:solidFill>
                  <a:schemeClr val="bg2"/>
                </a:solidFill>
              </a:rPr>
              <a:t>Template</a:t>
            </a:r>
            <a:endParaRPr lang="en-US" dirty="0"/>
          </a:p>
        </p:txBody>
      </p:sp>
      <p:pic>
        <p:nvPicPr>
          <p:cNvPr id="3080" name="Picture 98" descr="card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81" name="Text Box 103"/>
          <p:cNvSpPr txBox="1">
            <a:spLocks noChangeArrowheads="1"/>
          </p:cNvSpPr>
          <p:nvPr/>
        </p:nvSpPr>
        <p:spPr bwMode="auto">
          <a:xfrm>
            <a:off x="533400" y="1509713"/>
            <a:ext cx="7924800" cy="20005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de-DE" sz="4800" dirty="0">
                <a:solidFill>
                  <a:schemeClr val="tx2"/>
                </a:solidFill>
              </a:rPr>
              <a:t>Jüngste Neuerungen im Finanzstrafrecht</a:t>
            </a:r>
          </a:p>
          <a:p>
            <a:endParaRPr lang="de-DE" sz="1400" dirty="0" smtClean="0">
              <a:solidFill>
                <a:schemeClr val="tx2"/>
              </a:solidFill>
            </a:endParaRPr>
          </a:p>
          <a:p>
            <a:r>
              <a:rPr lang="de-DE" sz="1400" dirty="0" smtClean="0">
                <a:solidFill>
                  <a:schemeClr val="tx2"/>
                </a:solidFill>
              </a:rPr>
              <a:t>Salzburger </a:t>
            </a:r>
            <a:r>
              <a:rPr lang="de-DE" sz="1400" dirty="0" smtClean="0">
                <a:solidFill>
                  <a:schemeClr val="tx2"/>
                </a:solidFill>
              </a:rPr>
              <a:t>Juristische </a:t>
            </a:r>
            <a:r>
              <a:rPr lang="de-DE" sz="1400" dirty="0" smtClean="0">
                <a:solidFill>
                  <a:schemeClr val="tx2"/>
                </a:solidFill>
              </a:rPr>
              <a:t>Gesellschaft </a:t>
            </a:r>
            <a:r>
              <a:rPr lang="de-DE" sz="1400" dirty="0" smtClean="0">
                <a:solidFill>
                  <a:schemeClr val="tx2"/>
                </a:solidFill>
              </a:rPr>
              <a:t>12. Mai 2016</a:t>
            </a:r>
            <a:r>
              <a:rPr lang="de-DE" sz="1400" dirty="0" smtClean="0">
                <a:solidFill>
                  <a:schemeClr val="tx2"/>
                </a:solidFill>
              </a:rPr>
              <a:t>, </a:t>
            </a:r>
            <a:r>
              <a:rPr lang="de-DE" sz="1400" dirty="0" smtClean="0">
                <a:solidFill>
                  <a:schemeClr val="tx2"/>
                </a:solidFill>
              </a:rPr>
              <a:t>Salzburg</a:t>
            </a:r>
            <a:endParaRPr lang="de-DE" sz="1400" dirty="0" smtClean="0">
              <a:solidFill>
                <a:schemeClr val="tx2"/>
              </a:solidFill>
            </a:endParaRPr>
          </a:p>
        </p:txBody>
      </p:sp>
      <p:sp>
        <p:nvSpPr>
          <p:cNvPr id="3082" name="Rectangle 105"/>
          <p:cNvSpPr>
            <a:spLocks noChangeArrowheads="1"/>
          </p:cNvSpPr>
          <p:nvPr/>
        </p:nvSpPr>
        <p:spPr bwMode="auto">
          <a:xfrm>
            <a:off x="5715000" y="166688"/>
            <a:ext cx="1447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GB" dirty="0"/>
          </a:p>
        </p:txBody>
      </p:sp>
      <p:sp>
        <p:nvSpPr>
          <p:cNvPr id="3083" name="Text Box 110"/>
          <p:cNvSpPr txBox="1">
            <a:spLocks noChangeArrowheads="1"/>
          </p:cNvSpPr>
          <p:nvPr/>
        </p:nvSpPr>
        <p:spPr bwMode="auto">
          <a:xfrm rot="5400000">
            <a:off x="4194969" y="4229894"/>
            <a:ext cx="2095500" cy="7699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2200" dirty="0"/>
              <a:t>Univ.-Prof. Dr. </a:t>
            </a:r>
            <a:r>
              <a:rPr lang="en-US" sz="2200" dirty="0" smtClean="0"/>
              <a:t>Andreas Scheil</a:t>
            </a:r>
            <a:endParaRPr lang="en-US" sz="2200" dirty="0"/>
          </a:p>
        </p:txBody>
      </p:sp>
    </p:spTree>
  </p:cSld>
  <p:clrMapOvr>
    <a:masterClrMapping/>
  </p:clrMapOvr>
  <p:transition spd="slow">
    <p:wip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102"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9" name="Picture 101"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100"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1" name="Picture 99" descr="card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2" name="Text Box 93"/>
          <p:cNvSpPr txBox="1">
            <a:spLocks noChangeArrowheads="1"/>
          </p:cNvSpPr>
          <p:nvPr/>
        </p:nvSpPr>
        <p:spPr bwMode="auto">
          <a:xfrm>
            <a:off x="3124200" y="442913"/>
            <a:ext cx="5105400" cy="1570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9600" b="1">
                <a:solidFill>
                  <a:srgbClr val="FF0080"/>
                </a:solidFill>
              </a:rPr>
              <a:t>WINTER</a:t>
            </a:r>
            <a:endParaRPr lang="en-US" sz="9600">
              <a:solidFill>
                <a:srgbClr val="FF0080"/>
              </a:solidFill>
            </a:endParaRPr>
          </a:p>
        </p:txBody>
      </p:sp>
      <p:sp>
        <p:nvSpPr>
          <p:cNvPr id="4103" name="Text Box 90"/>
          <p:cNvSpPr txBox="1">
            <a:spLocks noChangeArrowheads="1"/>
          </p:cNvSpPr>
          <p:nvPr/>
        </p:nvSpPr>
        <p:spPr bwMode="auto">
          <a:xfrm>
            <a:off x="3352800" y="1677988"/>
            <a:ext cx="2133600" cy="646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600">
                <a:solidFill>
                  <a:schemeClr val="bg2"/>
                </a:solidFill>
              </a:rPr>
              <a:t>Template</a:t>
            </a:r>
            <a:endParaRPr lang="en-US"/>
          </a:p>
        </p:txBody>
      </p:sp>
      <p:pic>
        <p:nvPicPr>
          <p:cNvPr id="4104" name="Picture 98" descr="card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50" y="-3719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6" name="Rectangle 105"/>
          <p:cNvSpPr>
            <a:spLocks noChangeArrowheads="1"/>
          </p:cNvSpPr>
          <p:nvPr/>
        </p:nvSpPr>
        <p:spPr bwMode="auto">
          <a:xfrm>
            <a:off x="5715000" y="166688"/>
            <a:ext cx="1447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GB"/>
          </a:p>
        </p:txBody>
      </p:sp>
      <p:sp>
        <p:nvSpPr>
          <p:cNvPr id="14" name="Text Box 60"/>
          <p:cNvSpPr txBox="1">
            <a:spLocks noChangeArrowheads="1"/>
          </p:cNvSpPr>
          <p:nvPr/>
        </p:nvSpPr>
        <p:spPr bwMode="auto">
          <a:xfrm>
            <a:off x="6705600" y="166688"/>
            <a:ext cx="1066800"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6000" dirty="0" smtClean="0">
                <a:solidFill>
                  <a:srgbClr val="F2FDF7"/>
                </a:solidFill>
              </a:rPr>
              <a:t>09</a:t>
            </a:r>
          </a:p>
        </p:txBody>
      </p:sp>
      <p:sp>
        <p:nvSpPr>
          <p:cNvPr id="17" name="Text Box 42"/>
          <p:cNvSpPr txBox="1">
            <a:spLocks noChangeArrowheads="1"/>
          </p:cNvSpPr>
          <p:nvPr/>
        </p:nvSpPr>
        <p:spPr bwMode="auto">
          <a:xfrm>
            <a:off x="507604" y="1239577"/>
            <a:ext cx="7259327" cy="45243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de-AT" sz="1600" b="1" dirty="0" smtClean="0"/>
              <a:t>2. § </a:t>
            </a:r>
            <a:r>
              <a:rPr lang="de-AT" sz="1600" b="1" dirty="0"/>
              <a:t>8 Abs 3 Artenhandelsgesetz 2009 </a:t>
            </a:r>
            <a:r>
              <a:rPr lang="de-AT" sz="1600" b="1" dirty="0" smtClean="0"/>
              <a:t>(1.1.2010)</a:t>
            </a:r>
          </a:p>
          <a:p>
            <a:endParaRPr lang="de-AT" sz="1600" b="1" dirty="0"/>
          </a:p>
          <a:p>
            <a:r>
              <a:rPr lang="de-AT" sz="1600" dirty="0" smtClean="0"/>
              <a:t>bedroht – ohne jede Definition, was darunter zu verstehen sein soll – die </a:t>
            </a:r>
            <a:r>
              <a:rPr lang="de-AT" sz="1600" b="1" dirty="0" smtClean="0"/>
              <a:t>grob fahrlässige </a:t>
            </a:r>
            <a:r>
              <a:rPr lang="de-AT" sz="1600" dirty="0" smtClean="0"/>
              <a:t>Ein-</a:t>
            </a:r>
            <a:r>
              <a:rPr lang="de-AT" sz="1600" dirty="0"/>
              <a:t>, Aus-, Wiederaus-, Durchfuhr </a:t>
            </a:r>
            <a:r>
              <a:rPr lang="de-AT" sz="1600" dirty="0" smtClean="0"/>
              <a:t>der durch Art 3 der Artenschutzverordnung (EG) Nr 338/97 geschützten </a:t>
            </a:r>
            <a:r>
              <a:rPr lang="de-AT" sz="1600" dirty="0"/>
              <a:t>Tiere, Pflanzen usw </a:t>
            </a:r>
            <a:r>
              <a:rPr lang="de-AT" sz="1600" dirty="0" smtClean="0"/>
              <a:t>– zB durch Einfuhr einer auf </a:t>
            </a:r>
            <a:r>
              <a:rPr lang="de-AT" sz="1600" dirty="0" smtClean="0"/>
              <a:t>EBAY in den USA  </a:t>
            </a:r>
            <a:r>
              <a:rPr lang="de-AT" sz="1600" dirty="0" smtClean="0"/>
              <a:t>ersteigerten Krokolederherrengeldtasche aus den 30er Jahren des letzten Jahrhunderts – mit Geldstrafe bis € 10.000 bzw bei besonders vom internationalen Handel bedrohten Arten bis € 20.000.</a:t>
            </a:r>
          </a:p>
          <a:p>
            <a:endParaRPr lang="de-AT" sz="1600" dirty="0"/>
          </a:p>
          <a:p>
            <a:r>
              <a:rPr lang="de-AT" sz="1600" dirty="0" smtClean="0"/>
              <a:t>Die </a:t>
            </a:r>
            <a:r>
              <a:rPr lang="de-AT" sz="1600" dirty="0"/>
              <a:t>Einschränkung </a:t>
            </a:r>
            <a:r>
              <a:rPr lang="de-AT" sz="1600" dirty="0" smtClean="0"/>
              <a:t>der Strafbarkeit auf </a:t>
            </a:r>
            <a:r>
              <a:rPr lang="de-AT" sz="1600" b="1" dirty="0"/>
              <a:t>grobe Fahrlässigkeit </a:t>
            </a:r>
            <a:r>
              <a:rPr lang="de-AT" sz="1600" dirty="0" smtClean="0"/>
              <a:t>ist nicht etwa das Resultat tiefschürfender kriminalpolitischer Überlegungen, sondern die Übernahme des (Mindest)Standards </a:t>
            </a:r>
            <a:r>
              <a:rPr lang="de-AT" sz="1600" dirty="0"/>
              <a:t>der in das österreichische Recht umgesetzten </a:t>
            </a:r>
            <a:r>
              <a:rPr lang="de-AT" sz="1600" dirty="0" smtClean="0"/>
              <a:t>„EU-Umweltstrafrechtrichtlinie</a:t>
            </a:r>
            <a:r>
              <a:rPr lang="de-AT" sz="1600" dirty="0"/>
              <a:t>“ </a:t>
            </a:r>
            <a:r>
              <a:rPr lang="de-AT" sz="1600" dirty="0" smtClean="0"/>
              <a:t>(RL </a:t>
            </a:r>
            <a:r>
              <a:rPr lang="de-DE" sz="1600" dirty="0" smtClean="0"/>
              <a:t>2008/99/EG)</a:t>
            </a:r>
            <a:r>
              <a:rPr lang="de-AT" sz="1600" dirty="0" smtClean="0"/>
              <a:t>.</a:t>
            </a:r>
            <a:endParaRPr lang="de-DE" sz="1600" dirty="0"/>
          </a:p>
          <a:p>
            <a:endParaRPr lang="de-AT" sz="1600" dirty="0" smtClean="0"/>
          </a:p>
          <a:p>
            <a:r>
              <a:rPr lang="de-AT" sz="1600" dirty="0" smtClean="0"/>
              <a:t>Erwägungsgrund (7): „</a:t>
            </a:r>
            <a:r>
              <a:rPr lang="de-DE" sz="1600" i="1" dirty="0"/>
              <a:t>Deswegen sollte ein solches Verhalten in der gesamten</a:t>
            </a:r>
          </a:p>
          <a:p>
            <a:r>
              <a:rPr lang="de-DE" sz="1600" i="1" dirty="0"/>
              <a:t>Gemeinschaft als Straftat gelten, wenn es vorsätzlich oder</a:t>
            </a:r>
          </a:p>
          <a:p>
            <a:r>
              <a:rPr lang="de-DE" sz="1600" b="1" i="1" dirty="0"/>
              <a:t>grob fahrlässig </a:t>
            </a:r>
            <a:r>
              <a:rPr lang="de-DE" sz="1600" i="1" dirty="0"/>
              <a:t>ist</a:t>
            </a:r>
            <a:r>
              <a:rPr lang="de-DE" sz="1600" dirty="0" smtClean="0"/>
              <a:t>.“</a:t>
            </a:r>
            <a:endParaRPr lang="de-AT" sz="1600" dirty="0" smtClean="0"/>
          </a:p>
        </p:txBody>
      </p:sp>
    </p:spTree>
    <p:extLst>
      <p:ext uri="{BB962C8B-B14F-4D97-AF65-F5344CB8AC3E}">
        <p14:creationId xmlns:p14="http://schemas.microsoft.com/office/powerpoint/2010/main" val="2747540875"/>
      </p:ext>
    </p:extLst>
  </p:cSld>
  <p:clrMapOvr>
    <a:masterClrMapping/>
  </p:clrMapOvr>
  <p:transition spd="slow">
    <p:wip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102"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9" name="Picture 101"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100"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1" name="Picture 99" descr="card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2" name="Text Box 93"/>
          <p:cNvSpPr txBox="1">
            <a:spLocks noChangeArrowheads="1"/>
          </p:cNvSpPr>
          <p:nvPr/>
        </p:nvSpPr>
        <p:spPr bwMode="auto">
          <a:xfrm>
            <a:off x="3124200" y="442913"/>
            <a:ext cx="5105400" cy="1570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9600" b="1">
                <a:solidFill>
                  <a:srgbClr val="FF0080"/>
                </a:solidFill>
              </a:rPr>
              <a:t>WINTER</a:t>
            </a:r>
            <a:endParaRPr lang="en-US" sz="9600">
              <a:solidFill>
                <a:srgbClr val="FF0080"/>
              </a:solidFill>
            </a:endParaRPr>
          </a:p>
        </p:txBody>
      </p:sp>
      <p:sp>
        <p:nvSpPr>
          <p:cNvPr id="4103" name="Text Box 90"/>
          <p:cNvSpPr txBox="1">
            <a:spLocks noChangeArrowheads="1"/>
          </p:cNvSpPr>
          <p:nvPr/>
        </p:nvSpPr>
        <p:spPr bwMode="auto">
          <a:xfrm>
            <a:off x="3352800" y="1677988"/>
            <a:ext cx="2133600" cy="646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600">
                <a:solidFill>
                  <a:schemeClr val="bg2"/>
                </a:solidFill>
              </a:rPr>
              <a:t>Template</a:t>
            </a:r>
            <a:endParaRPr lang="en-US"/>
          </a:p>
        </p:txBody>
      </p:sp>
      <p:pic>
        <p:nvPicPr>
          <p:cNvPr id="4104" name="Picture 98" descr="card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50" y="-3719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6" name="Rectangle 105"/>
          <p:cNvSpPr>
            <a:spLocks noChangeArrowheads="1"/>
          </p:cNvSpPr>
          <p:nvPr/>
        </p:nvSpPr>
        <p:spPr bwMode="auto">
          <a:xfrm>
            <a:off x="5715000" y="166688"/>
            <a:ext cx="1447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GB"/>
          </a:p>
        </p:txBody>
      </p:sp>
      <p:sp>
        <p:nvSpPr>
          <p:cNvPr id="14" name="Text Box 60"/>
          <p:cNvSpPr txBox="1">
            <a:spLocks noChangeArrowheads="1"/>
          </p:cNvSpPr>
          <p:nvPr/>
        </p:nvSpPr>
        <p:spPr bwMode="auto">
          <a:xfrm>
            <a:off x="6705600" y="166688"/>
            <a:ext cx="1066800"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6000" dirty="0" smtClean="0">
                <a:solidFill>
                  <a:srgbClr val="F2FDF7"/>
                </a:solidFill>
              </a:rPr>
              <a:t>10</a:t>
            </a:r>
          </a:p>
        </p:txBody>
      </p:sp>
      <p:sp>
        <p:nvSpPr>
          <p:cNvPr id="17" name="Text Box 42"/>
          <p:cNvSpPr txBox="1">
            <a:spLocks noChangeArrowheads="1"/>
          </p:cNvSpPr>
          <p:nvPr/>
        </p:nvSpPr>
        <p:spPr bwMode="auto">
          <a:xfrm>
            <a:off x="507604" y="1239577"/>
            <a:ext cx="7259327" cy="32932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de-AT" sz="1600" b="1" dirty="0" smtClean="0"/>
              <a:t>3. Steuerreformgesetz 2015/2016 (1.1.2016)</a:t>
            </a:r>
          </a:p>
          <a:p>
            <a:endParaRPr lang="de-AT" sz="1600" b="1" dirty="0"/>
          </a:p>
          <a:p>
            <a:r>
              <a:rPr lang="de-AT" sz="1600" b="1" dirty="0" smtClean="0"/>
              <a:t>§ 8 Abs 3 FinStrG</a:t>
            </a:r>
            <a:r>
              <a:rPr lang="de-AT" sz="1600" dirty="0" smtClean="0"/>
              <a:t>:</a:t>
            </a:r>
            <a:r>
              <a:rPr lang="de-AT" sz="1600" b="1" dirty="0" smtClean="0"/>
              <a:t> „</a:t>
            </a:r>
            <a:r>
              <a:rPr lang="de-DE" sz="1600" i="1" dirty="0" smtClean="0"/>
              <a:t>Grob </a:t>
            </a:r>
            <a:r>
              <a:rPr lang="de-DE" sz="1600" i="1" dirty="0"/>
              <a:t>fahrlässig handelt, wer ungewöhnlich und auffallend sorgfaltswidrig handelt, sodass der Eintritt eines dem gesetzlichen Tatbild entsprechenden Sachverhaltes als geradezu wahrscheinlich vorhersehbar war</a:t>
            </a:r>
            <a:r>
              <a:rPr lang="de-DE" sz="1600" dirty="0" smtClean="0"/>
              <a:t>.“</a:t>
            </a:r>
          </a:p>
          <a:p>
            <a:endParaRPr lang="de-DE" sz="1600" dirty="0" smtClean="0"/>
          </a:p>
          <a:p>
            <a:r>
              <a:rPr lang="de-AT" sz="1600" dirty="0" smtClean="0"/>
              <a:t>Die </a:t>
            </a:r>
            <a:r>
              <a:rPr lang="de-AT" sz="1600" dirty="0"/>
              <a:t>Legaldefinition stimmt wörtlich überein mit der Legaldefinition § 6 Abs 3 StGB idF Strafrechtsänderungsgesetz 2015. </a:t>
            </a:r>
            <a:endParaRPr lang="de-AT" sz="1600" dirty="0" smtClean="0"/>
          </a:p>
          <a:p>
            <a:endParaRPr lang="de-AT" sz="1600" dirty="0" smtClean="0"/>
          </a:p>
          <a:p>
            <a:r>
              <a:rPr lang="de-AT" sz="1600" dirty="0" smtClean="0"/>
              <a:t>Bevor wir zur „groben Fahrlässigkeit“ kommen, zunächst zur Fahrlässigkeit selbst, und zwar zunächst zur objektiven Fahrlässigkeit:</a:t>
            </a:r>
          </a:p>
          <a:p>
            <a:endParaRPr lang="de-AT" sz="1600" dirty="0"/>
          </a:p>
        </p:txBody>
      </p:sp>
    </p:spTree>
    <p:extLst>
      <p:ext uri="{BB962C8B-B14F-4D97-AF65-F5344CB8AC3E}">
        <p14:creationId xmlns:p14="http://schemas.microsoft.com/office/powerpoint/2010/main" val="3743204093"/>
      </p:ext>
    </p:extLst>
  </p:cSld>
  <p:clrMapOvr>
    <a:masterClrMapping/>
  </p:clrMapOvr>
  <p:transition spd="slow">
    <p:wip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102"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9" name="Picture 101"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100"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1" name="Picture 99" descr="card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2" name="Text Box 93"/>
          <p:cNvSpPr txBox="1">
            <a:spLocks noChangeArrowheads="1"/>
          </p:cNvSpPr>
          <p:nvPr/>
        </p:nvSpPr>
        <p:spPr bwMode="auto">
          <a:xfrm>
            <a:off x="3124200" y="442913"/>
            <a:ext cx="5105400" cy="1570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9600" b="1">
                <a:solidFill>
                  <a:srgbClr val="FF0080"/>
                </a:solidFill>
              </a:rPr>
              <a:t>WINTER</a:t>
            </a:r>
            <a:endParaRPr lang="en-US" sz="9600">
              <a:solidFill>
                <a:srgbClr val="FF0080"/>
              </a:solidFill>
            </a:endParaRPr>
          </a:p>
        </p:txBody>
      </p:sp>
      <p:sp>
        <p:nvSpPr>
          <p:cNvPr id="4103" name="Text Box 90"/>
          <p:cNvSpPr txBox="1">
            <a:spLocks noChangeArrowheads="1"/>
          </p:cNvSpPr>
          <p:nvPr/>
        </p:nvSpPr>
        <p:spPr bwMode="auto">
          <a:xfrm>
            <a:off x="3352800" y="1677988"/>
            <a:ext cx="2133600" cy="646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600">
                <a:solidFill>
                  <a:schemeClr val="bg2"/>
                </a:solidFill>
              </a:rPr>
              <a:t>Template</a:t>
            </a:r>
            <a:endParaRPr lang="en-US"/>
          </a:p>
        </p:txBody>
      </p:sp>
      <p:pic>
        <p:nvPicPr>
          <p:cNvPr id="4104" name="Picture 98" descr="card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50" y="-3719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6" name="Rectangle 105"/>
          <p:cNvSpPr>
            <a:spLocks noChangeArrowheads="1"/>
          </p:cNvSpPr>
          <p:nvPr/>
        </p:nvSpPr>
        <p:spPr bwMode="auto">
          <a:xfrm>
            <a:off x="5715000" y="166688"/>
            <a:ext cx="1447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GB"/>
          </a:p>
        </p:txBody>
      </p:sp>
      <p:sp>
        <p:nvSpPr>
          <p:cNvPr id="14" name="Text Box 60"/>
          <p:cNvSpPr txBox="1">
            <a:spLocks noChangeArrowheads="1"/>
          </p:cNvSpPr>
          <p:nvPr/>
        </p:nvSpPr>
        <p:spPr bwMode="auto">
          <a:xfrm>
            <a:off x="6705600" y="166688"/>
            <a:ext cx="1066800"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6000" dirty="0" smtClean="0">
                <a:solidFill>
                  <a:srgbClr val="F2FDF7"/>
                </a:solidFill>
              </a:rPr>
              <a:t>11</a:t>
            </a:r>
          </a:p>
        </p:txBody>
      </p:sp>
      <p:sp>
        <p:nvSpPr>
          <p:cNvPr id="17" name="Text Box 42"/>
          <p:cNvSpPr txBox="1">
            <a:spLocks noChangeArrowheads="1"/>
          </p:cNvSpPr>
          <p:nvPr/>
        </p:nvSpPr>
        <p:spPr bwMode="auto">
          <a:xfrm>
            <a:off x="507604" y="1239577"/>
            <a:ext cx="7259327" cy="37856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de-AT" sz="1600" dirty="0" smtClean="0"/>
              <a:t>Für diese </a:t>
            </a:r>
            <a:r>
              <a:rPr lang="de-AT" sz="1600" dirty="0"/>
              <a:t>Frage </a:t>
            </a:r>
            <a:r>
              <a:rPr lang="de-AT" sz="1600" dirty="0" smtClean="0"/>
              <a:t>ist die </a:t>
            </a:r>
            <a:r>
              <a:rPr lang="de-AT" sz="1600" b="1" dirty="0"/>
              <a:t>Modellfigur des einsichtigen und besonnen Menschen aus dem jeweiligen Verkehrskreis des Täters </a:t>
            </a:r>
            <a:r>
              <a:rPr lang="de-AT" sz="1600" b="1" dirty="0" smtClean="0"/>
              <a:t>heranzuziehen (Abgabepflichtiger</a:t>
            </a:r>
            <a:r>
              <a:rPr lang="de-AT" sz="1600" b="1" dirty="0"/>
              <a:t>, Wirtschaftstreuhänder, Rechtsanwalt, Notar usw</a:t>
            </a:r>
            <a:r>
              <a:rPr lang="de-AT" sz="1600" b="1" dirty="0" smtClean="0"/>
              <a:t>), </a:t>
            </a:r>
            <a:r>
              <a:rPr lang="de-AT" sz="1600" dirty="0" smtClean="0"/>
              <a:t>und zwar</a:t>
            </a:r>
            <a:r>
              <a:rPr lang="de-AT" sz="1600" b="1" dirty="0" smtClean="0"/>
              <a:t> </a:t>
            </a:r>
            <a:r>
              <a:rPr lang="de-AT" sz="1600" dirty="0" smtClean="0"/>
              <a:t>mit </a:t>
            </a:r>
            <a:r>
              <a:rPr lang="de-AT" sz="1600" dirty="0"/>
              <a:t>all den Einschränkungen im Rahmen des rechtlich nicht missbilligten, also </a:t>
            </a:r>
            <a:r>
              <a:rPr lang="de-AT" sz="1600" b="1" dirty="0"/>
              <a:t>erlaubten Risikos </a:t>
            </a:r>
            <a:r>
              <a:rPr lang="de-AT" sz="1600" dirty="0"/>
              <a:t>(Bargeldgeschäfte, Benützung der üblichen </a:t>
            </a:r>
            <a:r>
              <a:rPr lang="de-AT" sz="1600" dirty="0" smtClean="0"/>
              <a:t>Bankdienstleistungen, Gründen von Unternehmen, Handel mit Immobilien und Kunst usw) </a:t>
            </a:r>
            <a:r>
              <a:rPr lang="de-AT" sz="1600" dirty="0"/>
              <a:t>und des aus der StVO bekannten </a:t>
            </a:r>
            <a:r>
              <a:rPr lang="de-AT" sz="1600" b="1" dirty="0"/>
              <a:t>Vertrauensgrundsatzes</a:t>
            </a:r>
            <a:r>
              <a:rPr lang="de-AT" sz="1600" dirty="0"/>
              <a:t>, der</a:t>
            </a:r>
            <a:r>
              <a:rPr lang="de-AT" sz="1600" b="1" dirty="0"/>
              <a:t> </a:t>
            </a:r>
            <a:r>
              <a:rPr lang="de-AT" sz="1600" dirty="0"/>
              <a:t>auch auf das </a:t>
            </a:r>
            <a:r>
              <a:rPr lang="de-AT" sz="1600" b="1" dirty="0"/>
              <a:t>arbeitsteilige Zusammenwirken</a:t>
            </a:r>
            <a:r>
              <a:rPr lang="de-AT" sz="1600" dirty="0"/>
              <a:t> unter Einhaltung von Auswahl-, Überwachungs- und Begleitpflichten anzuwenden ist. </a:t>
            </a:r>
          </a:p>
          <a:p>
            <a:endParaRPr lang="de-AT" sz="1600" dirty="0"/>
          </a:p>
          <a:p>
            <a:r>
              <a:rPr lang="de-AT" sz="1600" dirty="0" smtClean="0"/>
              <a:t>Umfassende </a:t>
            </a:r>
            <a:r>
              <a:rPr lang="de-AT" sz="1600" dirty="0"/>
              <a:t>Sorgfaltspflichten treffen </a:t>
            </a:r>
            <a:r>
              <a:rPr lang="de-AT" sz="1600" dirty="0" smtClean="0"/>
              <a:t>dabei den </a:t>
            </a:r>
            <a:r>
              <a:rPr lang="de-AT" sz="1600" b="1" dirty="0" smtClean="0"/>
              <a:t>Abgabepflichtigen </a:t>
            </a:r>
            <a:r>
              <a:rPr lang="de-AT" sz="1600" dirty="0" smtClean="0"/>
              <a:t>selbst: abgabenrechtlich relevante Unterlagen </a:t>
            </a:r>
            <a:r>
              <a:rPr lang="de-AT" sz="1600" dirty="0"/>
              <a:t>sind </a:t>
            </a:r>
            <a:r>
              <a:rPr lang="de-AT" sz="1600" dirty="0" smtClean="0"/>
              <a:t>übersichtlich und vollständig </a:t>
            </a:r>
            <a:r>
              <a:rPr lang="de-AT" sz="1600" dirty="0"/>
              <a:t>zusammen zu stellen und Abgabenerklärungen haben </a:t>
            </a:r>
            <a:r>
              <a:rPr lang="de-AT" sz="1600" dirty="0" smtClean="0"/>
              <a:t>immer wahr</a:t>
            </a:r>
            <a:r>
              <a:rPr lang="de-AT" sz="1600" dirty="0"/>
              <a:t>, klar und vollständig zu sein</a:t>
            </a:r>
            <a:r>
              <a:rPr lang="de-AT" sz="1600" dirty="0" smtClean="0"/>
              <a:t>.</a:t>
            </a:r>
            <a:endParaRPr lang="de-DE" sz="1600" dirty="0"/>
          </a:p>
        </p:txBody>
      </p:sp>
    </p:spTree>
    <p:extLst>
      <p:ext uri="{BB962C8B-B14F-4D97-AF65-F5344CB8AC3E}">
        <p14:creationId xmlns:p14="http://schemas.microsoft.com/office/powerpoint/2010/main" val="1467477938"/>
      </p:ext>
    </p:extLst>
  </p:cSld>
  <p:clrMapOvr>
    <a:masterClrMapping/>
  </p:clrMapOvr>
  <p:transition spd="slow">
    <p:wip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102"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9" name="Picture 101"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100"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1" name="Picture 99" descr="card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2" name="Text Box 93"/>
          <p:cNvSpPr txBox="1">
            <a:spLocks noChangeArrowheads="1"/>
          </p:cNvSpPr>
          <p:nvPr/>
        </p:nvSpPr>
        <p:spPr bwMode="auto">
          <a:xfrm>
            <a:off x="3124200" y="442913"/>
            <a:ext cx="5105400" cy="1570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9600" b="1">
                <a:solidFill>
                  <a:srgbClr val="FF0080"/>
                </a:solidFill>
              </a:rPr>
              <a:t>WINTER</a:t>
            </a:r>
            <a:endParaRPr lang="en-US" sz="9600">
              <a:solidFill>
                <a:srgbClr val="FF0080"/>
              </a:solidFill>
            </a:endParaRPr>
          </a:p>
        </p:txBody>
      </p:sp>
      <p:sp>
        <p:nvSpPr>
          <p:cNvPr id="4103" name="Text Box 90"/>
          <p:cNvSpPr txBox="1">
            <a:spLocks noChangeArrowheads="1"/>
          </p:cNvSpPr>
          <p:nvPr/>
        </p:nvSpPr>
        <p:spPr bwMode="auto">
          <a:xfrm>
            <a:off x="3352800" y="1677988"/>
            <a:ext cx="2133600" cy="646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600">
                <a:solidFill>
                  <a:schemeClr val="bg2"/>
                </a:solidFill>
              </a:rPr>
              <a:t>Template</a:t>
            </a:r>
            <a:endParaRPr lang="en-US"/>
          </a:p>
        </p:txBody>
      </p:sp>
      <p:pic>
        <p:nvPicPr>
          <p:cNvPr id="4104" name="Picture 98" descr="card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50" y="-3719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6" name="Rectangle 105"/>
          <p:cNvSpPr>
            <a:spLocks noChangeArrowheads="1"/>
          </p:cNvSpPr>
          <p:nvPr/>
        </p:nvSpPr>
        <p:spPr bwMode="auto">
          <a:xfrm>
            <a:off x="5715000" y="166688"/>
            <a:ext cx="1447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GB"/>
          </a:p>
        </p:txBody>
      </p:sp>
      <p:sp>
        <p:nvSpPr>
          <p:cNvPr id="14" name="Text Box 60"/>
          <p:cNvSpPr txBox="1">
            <a:spLocks noChangeArrowheads="1"/>
          </p:cNvSpPr>
          <p:nvPr/>
        </p:nvSpPr>
        <p:spPr bwMode="auto">
          <a:xfrm>
            <a:off x="6705600" y="166688"/>
            <a:ext cx="1066800"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6000" dirty="0" smtClean="0">
                <a:solidFill>
                  <a:srgbClr val="F2FDF7"/>
                </a:solidFill>
              </a:rPr>
              <a:t>12</a:t>
            </a:r>
          </a:p>
        </p:txBody>
      </p:sp>
      <p:sp>
        <p:nvSpPr>
          <p:cNvPr id="17" name="Text Box 42"/>
          <p:cNvSpPr txBox="1">
            <a:spLocks noChangeArrowheads="1"/>
          </p:cNvSpPr>
          <p:nvPr/>
        </p:nvSpPr>
        <p:spPr bwMode="auto">
          <a:xfrm>
            <a:off x="507604" y="1239577"/>
            <a:ext cx="7259327" cy="52629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de-AT" sz="1600" b="1" dirty="0" smtClean="0"/>
              <a:t>Steuerberater</a:t>
            </a:r>
            <a:r>
              <a:rPr lang="de-AT" sz="1600" dirty="0" smtClean="0"/>
              <a:t> trifft </a:t>
            </a:r>
            <a:r>
              <a:rPr lang="de-AT" sz="1600" dirty="0"/>
              <a:t>bei umfassender Vertretung zB die </a:t>
            </a:r>
            <a:r>
              <a:rPr lang="de-AT" sz="1600" dirty="0" smtClean="0"/>
              <a:t>Pflicht, den Geschäftsablauf des Unternehmens konkret kennen zu lernen, um sich, falls notwendig, Kenntnisse auf steuerlichen Spezialgebieten anzueignen; jeder Steuerberater muss sich im Abgabenrecht fort- und weiterbilden; Steuerberater dürfen </a:t>
            </a:r>
            <a:r>
              <a:rPr lang="de-AT" sz="1600" dirty="0"/>
              <a:t>aber </a:t>
            </a:r>
            <a:r>
              <a:rPr lang="de-AT" sz="1600" dirty="0" smtClean="0"/>
              <a:t>darauf </a:t>
            </a:r>
            <a:r>
              <a:rPr lang="de-AT" sz="1600" dirty="0"/>
              <a:t>vertrauen, dass die Informationen, die sie von den Abgabepflichtigen erhalten, </a:t>
            </a:r>
            <a:r>
              <a:rPr lang="de-AT" sz="1600" dirty="0" smtClean="0"/>
              <a:t>vollständig und richtig sind</a:t>
            </a:r>
            <a:r>
              <a:rPr lang="de-AT" sz="1600" dirty="0"/>
              <a:t>. </a:t>
            </a:r>
          </a:p>
          <a:p>
            <a:endParaRPr lang="de-AT" sz="1600" dirty="0"/>
          </a:p>
          <a:p>
            <a:r>
              <a:rPr lang="de-AT" sz="1600" b="1" dirty="0" smtClean="0"/>
              <a:t>Plausibilitätskontrolle</a:t>
            </a:r>
            <a:r>
              <a:rPr lang="de-AT" sz="1600" dirty="0" smtClean="0"/>
              <a:t>n </a:t>
            </a:r>
            <a:r>
              <a:rPr lang="de-AT" sz="1600" dirty="0"/>
              <a:t>müssen sie </a:t>
            </a:r>
            <a:r>
              <a:rPr lang="de-AT" sz="1600" dirty="0" smtClean="0"/>
              <a:t>aber </a:t>
            </a:r>
            <a:r>
              <a:rPr lang="de-AT" sz="1600" b="1" dirty="0" smtClean="0"/>
              <a:t>immer</a:t>
            </a:r>
            <a:r>
              <a:rPr lang="de-AT" sz="1600" dirty="0" smtClean="0"/>
              <a:t> </a:t>
            </a:r>
            <a:r>
              <a:rPr lang="de-AT" sz="1600" dirty="0"/>
              <a:t>durchführen. Wenn </a:t>
            </a:r>
            <a:r>
              <a:rPr lang="de-AT" sz="1600" b="1" dirty="0" smtClean="0"/>
              <a:t>konkrete </a:t>
            </a:r>
            <a:r>
              <a:rPr lang="de-AT" sz="1600" b="1" dirty="0"/>
              <a:t>Anhaltspunkte </a:t>
            </a:r>
            <a:r>
              <a:rPr lang="de-AT" sz="1600" dirty="0"/>
              <a:t>Anlass </a:t>
            </a:r>
            <a:r>
              <a:rPr lang="de-AT" sz="1600" b="1" dirty="0"/>
              <a:t>zu Misstrauen </a:t>
            </a:r>
            <a:r>
              <a:rPr lang="de-AT" sz="1600" dirty="0" smtClean="0"/>
              <a:t>geben (zB weil </a:t>
            </a:r>
            <a:r>
              <a:rPr lang="de-AT" sz="1600" dirty="0" smtClean="0"/>
              <a:t>der Abgabepflichtige beanstandetes </a:t>
            </a:r>
            <a:r>
              <a:rPr lang="de-AT" sz="1600" dirty="0" smtClean="0"/>
              <a:t>Verhalten </a:t>
            </a:r>
            <a:r>
              <a:rPr lang="de-AT" sz="1600" dirty="0" smtClean="0"/>
              <a:t>fortsetzt), </a:t>
            </a:r>
            <a:r>
              <a:rPr lang="de-AT" sz="1600" dirty="0"/>
              <a:t>dann müssen sie </a:t>
            </a:r>
            <a:r>
              <a:rPr lang="de-AT" sz="1600" dirty="0" smtClean="0"/>
              <a:t>dem nachgehen. </a:t>
            </a:r>
            <a:r>
              <a:rPr lang="de-AT" sz="1600" dirty="0"/>
              <a:t>Kalkulationen Schritt für Schritt parallel zu den Kalkulationen des Abgabepflichtigen </a:t>
            </a:r>
            <a:r>
              <a:rPr lang="de-AT" sz="1600" dirty="0" smtClean="0"/>
              <a:t>nachzurechnen, brauchen </a:t>
            </a:r>
            <a:r>
              <a:rPr lang="de-AT" sz="1600" dirty="0"/>
              <a:t>sie </a:t>
            </a:r>
            <a:r>
              <a:rPr lang="de-AT" sz="1600" dirty="0" smtClean="0"/>
              <a:t>nicht.</a:t>
            </a:r>
            <a:endParaRPr lang="de-AT" sz="1600" dirty="0" smtClean="0"/>
          </a:p>
          <a:p>
            <a:endParaRPr lang="de-AT" sz="1600" dirty="0" smtClean="0"/>
          </a:p>
          <a:p>
            <a:r>
              <a:rPr lang="de-AT" sz="1600" b="1" dirty="0"/>
              <a:t>a.</a:t>
            </a:r>
            <a:r>
              <a:rPr lang="de-AT" sz="1600" dirty="0"/>
              <a:t> Die Voraussetzungen der „</a:t>
            </a:r>
            <a:r>
              <a:rPr lang="de-AT" sz="1600" b="1" dirty="0"/>
              <a:t>groben Fahrlässigkeit</a:t>
            </a:r>
            <a:r>
              <a:rPr lang="de-AT" sz="1600" dirty="0"/>
              <a:t>“ sind </a:t>
            </a:r>
            <a:r>
              <a:rPr lang="de-AT" sz="1600" b="1" dirty="0"/>
              <a:t>immer deliktsspezifisch</a:t>
            </a:r>
            <a:r>
              <a:rPr lang="de-AT" sz="1600" dirty="0"/>
              <a:t> zu sehen. Das heißt zugeschnitten auf das jeweilige Finanzvergehen, das „grobe Fahrlässigkeit“ voraussetzt. </a:t>
            </a:r>
            <a:endParaRPr lang="de-DE" sz="1600" dirty="0"/>
          </a:p>
          <a:p>
            <a:r>
              <a:rPr lang="de-AT" sz="1600" dirty="0"/>
              <a:t> </a:t>
            </a:r>
            <a:endParaRPr lang="de-DE" sz="1600" dirty="0"/>
          </a:p>
          <a:p>
            <a:r>
              <a:rPr lang="de-AT" sz="1600" b="1" dirty="0"/>
              <a:t>b. </a:t>
            </a:r>
            <a:r>
              <a:rPr lang="de-AT" sz="1600" dirty="0"/>
              <a:t>Die Einstufung als „</a:t>
            </a:r>
            <a:r>
              <a:rPr lang="de-AT" sz="1600" b="1" dirty="0"/>
              <a:t>grobe Fahrlässigkeit</a:t>
            </a:r>
            <a:r>
              <a:rPr lang="de-AT" sz="1600" dirty="0"/>
              <a:t>“ setzt eine die einzelnen Deliktsmerkmale übergreifende </a:t>
            </a:r>
            <a:r>
              <a:rPr lang="de-AT" sz="1600" b="1" dirty="0"/>
              <a:t>Gesamtbewertung</a:t>
            </a:r>
            <a:r>
              <a:rPr lang="de-AT" sz="1600" dirty="0"/>
              <a:t> voraus, und zwar die </a:t>
            </a:r>
            <a:r>
              <a:rPr lang="de-AT" sz="1600" b="1" dirty="0"/>
              <a:t>ganzheitliche Abwägung</a:t>
            </a:r>
            <a:r>
              <a:rPr lang="de-AT" sz="1600" dirty="0"/>
              <a:t> </a:t>
            </a:r>
            <a:r>
              <a:rPr lang="de-AT" sz="1600" b="1" dirty="0"/>
              <a:t>aller</a:t>
            </a:r>
            <a:r>
              <a:rPr lang="de-AT" sz="1600" dirty="0"/>
              <a:t> </a:t>
            </a:r>
            <a:r>
              <a:rPr lang="de-AT" sz="1600" b="1" dirty="0"/>
              <a:t>unrechts- und schuldrelevanten konkreten Tatumstände</a:t>
            </a:r>
            <a:r>
              <a:rPr lang="de-AT" sz="1600" dirty="0"/>
              <a:t>. </a:t>
            </a:r>
            <a:endParaRPr lang="de-DE" sz="1600" dirty="0"/>
          </a:p>
        </p:txBody>
      </p:sp>
    </p:spTree>
    <p:extLst>
      <p:ext uri="{BB962C8B-B14F-4D97-AF65-F5344CB8AC3E}">
        <p14:creationId xmlns:p14="http://schemas.microsoft.com/office/powerpoint/2010/main" val="3516727973"/>
      </p:ext>
    </p:extLst>
  </p:cSld>
  <p:clrMapOvr>
    <a:masterClrMapping/>
  </p:clrMapOvr>
  <p:transition spd="slow">
    <p:wip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102"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9" name="Picture 101"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100"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1" name="Picture 99" descr="card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2" name="Text Box 93"/>
          <p:cNvSpPr txBox="1">
            <a:spLocks noChangeArrowheads="1"/>
          </p:cNvSpPr>
          <p:nvPr/>
        </p:nvSpPr>
        <p:spPr bwMode="auto">
          <a:xfrm>
            <a:off x="3124200" y="442913"/>
            <a:ext cx="5105400" cy="1570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9600" b="1">
                <a:solidFill>
                  <a:srgbClr val="FF0080"/>
                </a:solidFill>
              </a:rPr>
              <a:t>WINTER</a:t>
            </a:r>
            <a:endParaRPr lang="en-US" sz="9600">
              <a:solidFill>
                <a:srgbClr val="FF0080"/>
              </a:solidFill>
            </a:endParaRPr>
          </a:p>
        </p:txBody>
      </p:sp>
      <p:sp>
        <p:nvSpPr>
          <p:cNvPr id="4103" name="Text Box 90"/>
          <p:cNvSpPr txBox="1">
            <a:spLocks noChangeArrowheads="1"/>
          </p:cNvSpPr>
          <p:nvPr/>
        </p:nvSpPr>
        <p:spPr bwMode="auto">
          <a:xfrm>
            <a:off x="3352800" y="1677988"/>
            <a:ext cx="2133600" cy="646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600">
                <a:solidFill>
                  <a:schemeClr val="bg2"/>
                </a:solidFill>
              </a:rPr>
              <a:t>Template</a:t>
            </a:r>
            <a:endParaRPr lang="en-US"/>
          </a:p>
        </p:txBody>
      </p:sp>
      <p:pic>
        <p:nvPicPr>
          <p:cNvPr id="4104" name="Picture 98" descr="card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50" y="-3719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6" name="Rectangle 105"/>
          <p:cNvSpPr>
            <a:spLocks noChangeArrowheads="1"/>
          </p:cNvSpPr>
          <p:nvPr/>
        </p:nvSpPr>
        <p:spPr bwMode="auto">
          <a:xfrm>
            <a:off x="5715000" y="166688"/>
            <a:ext cx="1447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GB"/>
          </a:p>
        </p:txBody>
      </p:sp>
      <p:sp>
        <p:nvSpPr>
          <p:cNvPr id="14" name="Text Box 60"/>
          <p:cNvSpPr txBox="1">
            <a:spLocks noChangeArrowheads="1"/>
          </p:cNvSpPr>
          <p:nvPr/>
        </p:nvSpPr>
        <p:spPr bwMode="auto">
          <a:xfrm>
            <a:off x="6705600" y="166688"/>
            <a:ext cx="1066800"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6000" dirty="0" smtClean="0">
                <a:solidFill>
                  <a:srgbClr val="F2FDF7"/>
                </a:solidFill>
              </a:rPr>
              <a:t>13</a:t>
            </a:r>
          </a:p>
        </p:txBody>
      </p:sp>
      <p:sp>
        <p:nvSpPr>
          <p:cNvPr id="17" name="Text Box 42"/>
          <p:cNvSpPr txBox="1">
            <a:spLocks noChangeArrowheads="1"/>
          </p:cNvSpPr>
          <p:nvPr/>
        </p:nvSpPr>
        <p:spPr bwMode="auto">
          <a:xfrm>
            <a:off x="507604" y="1239577"/>
            <a:ext cx="7259327" cy="45243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de-AT" sz="1600" b="1" dirty="0" smtClean="0"/>
              <a:t>ba</a:t>
            </a:r>
            <a:r>
              <a:rPr lang="de-AT" sz="1600" b="1" dirty="0"/>
              <a:t>.</a:t>
            </a:r>
            <a:r>
              <a:rPr lang="de-AT" sz="1600" dirty="0"/>
              <a:t> Der </a:t>
            </a:r>
            <a:r>
              <a:rPr lang="de-AT" sz="1600" b="1" dirty="0"/>
              <a:t>Handlungsunwert</a:t>
            </a:r>
            <a:r>
              <a:rPr lang="de-AT" sz="1600" dirty="0"/>
              <a:t>, das ist das Maß an objektiver Sorgfaltswidrigkeit, an Vernachlässigung der </a:t>
            </a:r>
            <a:r>
              <a:rPr lang="de-AT" sz="1600" dirty="0" smtClean="0"/>
              <a:t>objektiven Sorgfaltspflicht</a:t>
            </a:r>
            <a:r>
              <a:rPr lang="de-AT" sz="1600" dirty="0"/>
              <a:t>, muss „</a:t>
            </a:r>
            <a:r>
              <a:rPr lang="de-AT" sz="1600" b="1" dirty="0"/>
              <a:t>ungewöhnlich und auffallend</a:t>
            </a:r>
            <a:r>
              <a:rPr lang="de-AT" sz="1600" dirty="0"/>
              <a:t>“ sein</a:t>
            </a:r>
            <a:r>
              <a:rPr lang="de-AT" sz="1600" dirty="0" smtClean="0"/>
              <a:t>. </a:t>
            </a:r>
            <a:endParaRPr lang="de-DE" sz="1600" dirty="0"/>
          </a:p>
          <a:p>
            <a:r>
              <a:rPr lang="de-AT" sz="1600" dirty="0"/>
              <a:t> </a:t>
            </a:r>
            <a:endParaRPr lang="de-DE" sz="1600" dirty="0"/>
          </a:p>
          <a:p>
            <a:r>
              <a:rPr lang="de-AT" sz="1600" dirty="0"/>
              <a:t>Laut </a:t>
            </a:r>
            <a:r>
              <a:rPr lang="de-AT" sz="1600" dirty="0" smtClean="0"/>
              <a:t>RV Strafrechtsänderungsgesetz </a:t>
            </a:r>
            <a:r>
              <a:rPr lang="de-AT" sz="1600" dirty="0"/>
              <a:t>2015 sollen nur jene Fälle als grob fahrlässig eingestuft werden, die „das gewöhnliche Maß an nie ganz vermeidbaren Fahrlässigkeitshandlungen des täglichen Lebens </a:t>
            </a:r>
            <a:r>
              <a:rPr lang="de-AT" sz="1600" b="1" dirty="0"/>
              <a:t>ganz erheblich übersteigen</a:t>
            </a:r>
            <a:r>
              <a:rPr lang="de-AT" sz="1600" dirty="0"/>
              <a:t>.“</a:t>
            </a:r>
            <a:endParaRPr lang="de-DE" sz="1600" dirty="0"/>
          </a:p>
          <a:p>
            <a:r>
              <a:rPr lang="de-DE" sz="1600" dirty="0"/>
              <a:t> </a:t>
            </a:r>
          </a:p>
          <a:p>
            <a:r>
              <a:rPr lang="de-AT" sz="1600" dirty="0"/>
              <a:t>Kriterien für das </a:t>
            </a:r>
            <a:r>
              <a:rPr lang="de-AT" sz="1600" b="1" dirty="0"/>
              <a:t>Maß an Handlungsunwert</a:t>
            </a:r>
            <a:r>
              <a:rPr lang="de-AT" sz="1600" dirty="0"/>
              <a:t> und damit für die Unterscheidung zwischen „grober“ und „nicht grober“ (leichter, mittlerer) Fahrlässigkeit sind: </a:t>
            </a:r>
            <a:endParaRPr lang="de-DE" sz="1600" dirty="0"/>
          </a:p>
          <a:p>
            <a:pPr marL="285750" indent="-285750">
              <a:buFont typeface="Arial" panose="020B0604020202020204" pitchFamily="34" charset="0"/>
              <a:buChar char="•"/>
            </a:pPr>
            <a:endParaRPr lang="de-AT" sz="1600" dirty="0" smtClean="0"/>
          </a:p>
          <a:p>
            <a:pPr marL="285750" indent="-285750">
              <a:buFont typeface="Arial" panose="020B0604020202020204" pitchFamily="34" charset="0"/>
              <a:buChar char="•"/>
            </a:pPr>
            <a:r>
              <a:rPr lang="de-AT" sz="1600" dirty="0" smtClean="0"/>
              <a:t>der </a:t>
            </a:r>
            <a:r>
              <a:rPr lang="de-AT" sz="1600" b="1" dirty="0"/>
              <a:t>Umfang </a:t>
            </a:r>
            <a:r>
              <a:rPr lang="de-AT" sz="1600" dirty="0"/>
              <a:t>der drohenden Rechtsgutbeeinträchtigung </a:t>
            </a:r>
            <a:r>
              <a:rPr lang="de-AT" sz="1600" dirty="0" smtClean="0"/>
              <a:t>aufgrund einzelner ziffernmäßig hoher Positionen,</a:t>
            </a:r>
            <a:endParaRPr lang="de-AT" sz="1600" dirty="0"/>
          </a:p>
          <a:p>
            <a:pPr marL="285750" indent="-285750">
              <a:buFont typeface="Arial" panose="020B0604020202020204" pitchFamily="34" charset="0"/>
              <a:buChar char="•"/>
            </a:pPr>
            <a:r>
              <a:rPr lang="de-AT" sz="1600" dirty="0"/>
              <a:t>die </a:t>
            </a:r>
            <a:r>
              <a:rPr lang="de-AT" sz="1600" b="1" dirty="0"/>
              <a:t>Zahl und das Gewicht </a:t>
            </a:r>
            <a:r>
              <a:rPr lang="de-AT" sz="1600" dirty="0" smtClean="0"/>
              <a:t>der </a:t>
            </a:r>
            <a:r>
              <a:rPr lang="de-AT" sz="1600" dirty="0"/>
              <a:t>abgabenrechtlich relevanten </a:t>
            </a:r>
            <a:r>
              <a:rPr lang="de-AT" sz="1600" b="1" dirty="0"/>
              <a:t>Pflichtverletzungen </a:t>
            </a:r>
            <a:r>
              <a:rPr lang="de-AT" sz="1600" dirty="0" smtClean="0"/>
              <a:t>zB </a:t>
            </a:r>
            <a:r>
              <a:rPr lang="de-AT" sz="1600" dirty="0"/>
              <a:t>bei der Führung </a:t>
            </a:r>
            <a:r>
              <a:rPr lang="de-AT" sz="1600" dirty="0" smtClean="0"/>
              <a:t>und Aufbewahrung der </a:t>
            </a:r>
            <a:r>
              <a:rPr lang="de-AT" sz="1600" dirty="0"/>
              <a:t>Bücher </a:t>
            </a:r>
            <a:r>
              <a:rPr lang="de-AT" sz="1600" dirty="0" smtClean="0"/>
              <a:t>auch </a:t>
            </a:r>
            <a:r>
              <a:rPr lang="de-AT" sz="1600" dirty="0"/>
              <a:t>im Hinblick auf die Schwere des mit der Pflichtverletzung verursachten Erfolgs </a:t>
            </a:r>
            <a:r>
              <a:rPr lang="de-AT" sz="1600" dirty="0" smtClean="0"/>
              <a:t>(Additionsfehler bei „großen“ </a:t>
            </a:r>
            <a:r>
              <a:rPr lang="de-AT" sz="1600" dirty="0"/>
              <a:t>oder </a:t>
            </a:r>
            <a:r>
              <a:rPr lang="de-AT" sz="1600" dirty="0" smtClean="0"/>
              <a:t>„kleinen“ Zahlen?),</a:t>
            </a:r>
            <a:endParaRPr lang="de-AT" sz="1600" b="1" dirty="0"/>
          </a:p>
        </p:txBody>
      </p:sp>
    </p:spTree>
    <p:extLst>
      <p:ext uri="{BB962C8B-B14F-4D97-AF65-F5344CB8AC3E}">
        <p14:creationId xmlns:p14="http://schemas.microsoft.com/office/powerpoint/2010/main" val="2506918452"/>
      </p:ext>
    </p:extLst>
  </p:cSld>
  <p:clrMapOvr>
    <a:masterClrMapping/>
  </p:clrMapOvr>
  <p:transition spd="slow">
    <p:wip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102"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9" name="Picture 101"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100"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1" name="Picture 99" descr="card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2" name="Text Box 93"/>
          <p:cNvSpPr txBox="1">
            <a:spLocks noChangeArrowheads="1"/>
          </p:cNvSpPr>
          <p:nvPr/>
        </p:nvSpPr>
        <p:spPr bwMode="auto">
          <a:xfrm>
            <a:off x="3124200" y="442913"/>
            <a:ext cx="5105400" cy="1570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9600" b="1">
                <a:solidFill>
                  <a:srgbClr val="FF0080"/>
                </a:solidFill>
              </a:rPr>
              <a:t>WINTER</a:t>
            </a:r>
            <a:endParaRPr lang="en-US" sz="9600">
              <a:solidFill>
                <a:srgbClr val="FF0080"/>
              </a:solidFill>
            </a:endParaRPr>
          </a:p>
        </p:txBody>
      </p:sp>
      <p:sp>
        <p:nvSpPr>
          <p:cNvPr id="4103" name="Text Box 90"/>
          <p:cNvSpPr txBox="1">
            <a:spLocks noChangeArrowheads="1"/>
          </p:cNvSpPr>
          <p:nvPr/>
        </p:nvSpPr>
        <p:spPr bwMode="auto">
          <a:xfrm>
            <a:off x="3352800" y="1677988"/>
            <a:ext cx="2133600" cy="646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600">
                <a:solidFill>
                  <a:schemeClr val="bg2"/>
                </a:solidFill>
              </a:rPr>
              <a:t>Template</a:t>
            </a:r>
            <a:endParaRPr lang="en-US"/>
          </a:p>
        </p:txBody>
      </p:sp>
      <p:pic>
        <p:nvPicPr>
          <p:cNvPr id="4104" name="Picture 98" descr="card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50" y="-3719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6" name="Rectangle 105"/>
          <p:cNvSpPr>
            <a:spLocks noChangeArrowheads="1"/>
          </p:cNvSpPr>
          <p:nvPr/>
        </p:nvSpPr>
        <p:spPr bwMode="auto">
          <a:xfrm>
            <a:off x="5715000" y="166688"/>
            <a:ext cx="1447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GB"/>
          </a:p>
        </p:txBody>
      </p:sp>
      <p:sp>
        <p:nvSpPr>
          <p:cNvPr id="14" name="Text Box 60"/>
          <p:cNvSpPr txBox="1">
            <a:spLocks noChangeArrowheads="1"/>
          </p:cNvSpPr>
          <p:nvPr/>
        </p:nvSpPr>
        <p:spPr bwMode="auto">
          <a:xfrm>
            <a:off x="6705600" y="166688"/>
            <a:ext cx="1066800"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6000" dirty="0" smtClean="0">
                <a:solidFill>
                  <a:srgbClr val="F2FDF7"/>
                </a:solidFill>
              </a:rPr>
              <a:t>14</a:t>
            </a:r>
          </a:p>
        </p:txBody>
      </p:sp>
      <p:sp>
        <p:nvSpPr>
          <p:cNvPr id="17" name="Text Box 42"/>
          <p:cNvSpPr txBox="1">
            <a:spLocks noChangeArrowheads="1"/>
          </p:cNvSpPr>
          <p:nvPr/>
        </p:nvSpPr>
        <p:spPr bwMode="auto">
          <a:xfrm>
            <a:off x="507604" y="1239577"/>
            <a:ext cx="7259327" cy="52629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285750" indent="-285750">
              <a:buFont typeface="Arial" panose="020B0604020202020204" pitchFamily="34" charset="0"/>
              <a:buChar char="•"/>
            </a:pPr>
            <a:r>
              <a:rPr lang="de-AT" sz="1600" dirty="0" smtClean="0"/>
              <a:t>die </a:t>
            </a:r>
            <a:r>
              <a:rPr lang="de-AT" sz="1600" dirty="0"/>
              <a:t>Größe des </a:t>
            </a:r>
            <a:r>
              <a:rPr lang="de-AT" sz="1600" b="1" dirty="0"/>
              <a:t>Aufwands </a:t>
            </a:r>
            <a:r>
              <a:rPr lang="de-AT" sz="1600" dirty="0"/>
              <a:t>zur Vermeidung des </a:t>
            </a:r>
            <a:r>
              <a:rPr lang="de-AT" sz="1600" dirty="0" smtClean="0"/>
              <a:t>Sorgfaltsverstoßes,</a:t>
            </a:r>
          </a:p>
          <a:p>
            <a:pPr marL="285750" indent="-285750">
              <a:buFont typeface="Arial" panose="020B0604020202020204" pitchFamily="34" charset="0"/>
              <a:buChar char="•"/>
            </a:pPr>
            <a:r>
              <a:rPr lang="de-AT" sz="1600" dirty="0" smtClean="0"/>
              <a:t>der</a:t>
            </a:r>
            <a:r>
              <a:rPr lang="de-AT" sz="1600" b="1" dirty="0" smtClean="0"/>
              <a:t> </a:t>
            </a:r>
            <a:r>
              <a:rPr lang="de-AT" sz="1600" dirty="0"/>
              <a:t>„</a:t>
            </a:r>
            <a:r>
              <a:rPr lang="de-AT" sz="1600" b="1" dirty="0"/>
              <a:t>soziale Wert</a:t>
            </a:r>
            <a:r>
              <a:rPr lang="de-AT" sz="1600" dirty="0"/>
              <a:t>“ und die „</a:t>
            </a:r>
            <a:r>
              <a:rPr lang="de-AT" sz="1600" b="1" dirty="0"/>
              <a:t>soziale Üblichkeit</a:t>
            </a:r>
            <a:r>
              <a:rPr lang="de-AT" sz="1600" dirty="0"/>
              <a:t>“ des riskanten </a:t>
            </a:r>
            <a:r>
              <a:rPr lang="de-AT" sz="1600" dirty="0" smtClean="0"/>
              <a:t>Verhaltens,</a:t>
            </a:r>
          </a:p>
          <a:p>
            <a:pPr marL="285750" indent="-285750">
              <a:buFont typeface="Arial" panose="020B0604020202020204" pitchFamily="34" charset="0"/>
              <a:buChar char="•"/>
            </a:pPr>
            <a:r>
              <a:rPr lang="de-AT" sz="1600" dirty="0"/>
              <a:t>der (ex ante betrachtet) objektive </a:t>
            </a:r>
            <a:r>
              <a:rPr lang="de-AT" sz="1600" b="1" dirty="0"/>
              <a:t>Grad der Wahrscheinlichkeit </a:t>
            </a:r>
            <a:r>
              <a:rPr lang="de-AT" sz="1600" dirty="0"/>
              <a:t>der </a:t>
            </a:r>
            <a:r>
              <a:rPr lang="de-AT" sz="1600" dirty="0" smtClean="0"/>
              <a:t>Tatbildverwirklichung. Auf Grund eines </a:t>
            </a:r>
            <a:r>
              <a:rPr lang="de-AT" sz="1600" b="1" dirty="0" smtClean="0"/>
              <a:t>konkreten Anlasses muss die Tatbildverwirklichung </a:t>
            </a:r>
            <a:r>
              <a:rPr lang="de-AT" sz="1600" dirty="0" smtClean="0"/>
              <a:t>als „</a:t>
            </a:r>
            <a:r>
              <a:rPr lang="de-AT" sz="1600" b="1" dirty="0" smtClean="0"/>
              <a:t>geradezu wahrscheinlich“ vorhersehbar gewesen sein. </a:t>
            </a:r>
          </a:p>
          <a:p>
            <a:pPr marL="285750" indent="-285750">
              <a:buFont typeface="Arial" panose="020B0604020202020204" pitchFamily="34" charset="0"/>
              <a:buChar char="•"/>
            </a:pPr>
            <a:endParaRPr lang="de-AT" sz="1600" b="1" dirty="0" smtClean="0"/>
          </a:p>
          <a:p>
            <a:r>
              <a:rPr lang="de-AT" sz="1600" b="1" dirty="0" smtClean="0"/>
              <a:t>bb</a:t>
            </a:r>
            <a:r>
              <a:rPr lang="de-AT" sz="1600" b="1" dirty="0"/>
              <a:t>.</a:t>
            </a:r>
            <a:r>
              <a:rPr lang="de-AT" sz="1600" dirty="0"/>
              <a:t> Der </a:t>
            </a:r>
            <a:r>
              <a:rPr lang="de-AT" sz="1600" b="1" dirty="0" smtClean="0"/>
              <a:t>Gesinnungsunwert </a:t>
            </a:r>
            <a:r>
              <a:rPr lang="de-AT" sz="1600" dirty="0" smtClean="0"/>
              <a:t>(strittig, </a:t>
            </a:r>
            <a:r>
              <a:rPr lang="de-AT" sz="1600" i="1" dirty="0" smtClean="0"/>
              <a:t>Dannecker</a:t>
            </a:r>
            <a:r>
              <a:rPr lang="de-AT" sz="1600" dirty="0" smtClean="0"/>
              <a:t> in der ZWF zB erwähnt ihn nicht einmal mehr)</a:t>
            </a:r>
            <a:endParaRPr lang="de-DE" sz="1600" dirty="0"/>
          </a:p>
          <a:p>
            <a:r>
              <a:rPr lang="de-AT" sz="1600" b="1" dirty="0"/>
              <a:t> </a:t>
            </a:r>
            <a:endParaRPr lang="de-DE" sz="1600" dirty="0"/>
          </a:p>
          <a:p>
            <a:r>
              <a:rPr lang="de-AT" sz="1600" dirty="0"/>
              <a:t>Dabei sind die </a:t>
            </a:r>
            <a:r>
              <a:rPr lang="de-AT" sz="1600" b="1" dirty="0"/>
              <a:t>einzelnen </a:t>
            </a:r>
            <a:r>
              <a:rPr lang="de-AT" sz="1600" b="1" dirty="0" smtClean="0"/>
              <a:t>Fahrlässigkeitsschuldelemente (insgesamt) als überdurchschnittlich zu bewerten</a:t>
            </a:r>
            <a:r>
              <a:rPr lang="de-AT" sz="1600" dirty="0" smtClean="0"/>
              <a:t>:</a:t>
            </a:r>
          </a:p>
          <a:p>
            <a:r>
              <a:rPr lang="de-AT" sz="1600" dirty="0"/>
              <a:t> </a:t>
            </a:r>
            <a:endParaRPr lang="de-DE" sz="1600" dirty="0"/>
          </a:p>
          <a:p>
            <a:pPr marL="285750" indent="-285750">
              <a:buFont typeface="Arial" panose="020B0604020202020204" pitchFamily="34" charset="0"/>
              <a:buChar char="•"/>
            </a:pPr>
            <a:r>
              <a:rPr lang="de-AT" sz="1600" dirty="0" smtClean="0"/>
              <a:t>die </a:t>
            </a:r>
            <a:r>
              <a:rPr lang="de-AT" sz="1600" b="1" dirty="0"/>
              <a:t>subjektive Sorgfaltswidrigkeit</a:t>
            </a:r>
            <a:r>
              <a:rPr lang="de-AT" sz="1600" dirty="0"/>
              <a:t> nach den geistigen und körperlichen Fähigkeiten des </a:t>
            </a:r>
            <a:r>
              <a:rPr lang="de-AT" sz="1600" dirty="0" smtClean="0"/>
              <a:t>Beschuldigten (</a:t>
            </a:r>
            <a:r>
              <a:rPr lang="de-AT" sz="1600" dirty="0"/>
              <a:t>Bildung, Ausbildung, Berufserfahrung, Lebensalter </a:t>
            </a:r>
            <a:r>
              <a:rPr lang="de-AT" sz="1600" dirty="0" smtClean="0"/>
              <a:t>usw)</a:t>
            </a:r>
          </a:p>
          <a:p>
            <a:pPr marL="285750" indent="-285750">
              <a:buFont typeface="Arial" panose="020B0604020202020204" pitchFamily="34" charset="0"/>
              <a:buChar char="•"/>
            </a:pPr>
            <a:r>
              <a:rPr lang="de-AT" sz="1600" dirty="0" smtClean="0"/>
              <a:t>die </a:t>
            </a:r>
            <a:r>
              <a:rPr lang="de-AT" sz="1600" b="1" dirty="0" smtClean="0"/>
              <a:t>Zumutbarkeit </a:t>
            </a:r>
            <a:r>
              <a:rPr lang="de-AT" sz="1600" b="1" dirty="0"/>
              <a:t>sorgfältigen Verhaltens</a:t>
            </a:r>
            <a:r>
              <a:rPr lang="de-AT" sz="1600" dirty="0"/>
              <a:t> </a:t>
            </a:r>
            <a:r>
              <a:rPr lang="de-AT" sz="1600" b="1" dirty="0"/>
              <a:t>auf Grund der besonderen Umstände</a:t>
            </a:r>
            <a:r>
              <a:rPr lang="de-AT" sz="1600" dirty="0"/>
              <a:t> </a:t>
            </a:r>
            <a:r>
              <a:rPr lang="de-AT" sz="1600" b="1" dirty="0"/>
              <a:t>im konkreten Einzelfall</a:t>
            </a:r>
            <a:r>
              <a:rPr lang="de-AT" sz="1600" dirty="0"/>
              <a:t> (Erkrankung, Unfall, tiefgreifende familiäre Probleme, Krankenstand von Mitarbeitern, Stresssituation, Zeitnot, Unkenntnis des gerade geänderten Abgabenrechts oder der Judikatur dazu durch </a:t>
            </a:r>
            <a:r>
              <a:rPr lang="de-AT" sz="1600" dirty="0" smtClean="0"/>
              <a:t>den unvertretenen „kleinen</a:t>
            </a:r>
            <a:r>
              <a:rPr lang="de-AT" sz="1600" dirty="0"/>
              <a:t>“ Unternehmer usw</a:t>
            </a:r>
            <a:r>
              <a:rPr lang="de-AT" sz="1600" dirty="0" smtClean="0"/>
              <a:t>)</a:t>
            </a:r>
          </a:p>
        </p:txBody>
      </p:sp>
    </p:spTree>
    <p:extLst>
      <p:ext uri="{BB962C8B-B14F-4D97-AF65-F5344CB8AC3E}">
        <p14:creationId xmlns:p14="http://schemas.microsoft.com/office/powerpoint/2010/main" val="1430219905"/>
      </p:ext>
    </p:extLst>
  </p:cSld>
  <p:clrMapOvr>
    <a:masterClrMapping/>
  </p:clrMapOvr>
  <p:transition spd="slow">
    <p:wip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102"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9" name="Picture 101"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100"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1" name="Picture 99" descr="card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2" name="Text Box 93"/>
          <p:cNvSpPr txBox="1">
            <a:spLocks noChangeArrowheads="1"/>
          </p:cNvSpPr>
          <p:nvPr/>
        </p:nvSpPr>
        <p:spPr bwMode="auto">
          <a:xfrm>
            <a:off x="3124200" y="442913"/>
            <a:ext cx="5105400" cy="1570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9600" b="1">
                <a:solidFill>
                  <a:srgbClr val="FF0080"/>
                </a:solidFill>
              </a:rPr>
              <a:t>WINTER</a:t>
            </a:r>
            <a:endParaRPr lang="en-US" sz="9600">
              <a:solidFill>
                <a:srgbClr val="FF0080"/>
              </a:solidFill>
            </a:endParaRPr>
          </a:p>
        </p:txBody>
      </p:sp>
      <p:sp>
        <p:nvSpPr>
          <p:cNvPr id="4103" name="Text Box 90"/>
          <p:cNvSpPr txBox="1">
            <a:spLocks noChangeArrowheads="1"/>
          </p:cNvSpPr>
          <p:nvPr/>
        </p:nvSpPr>
        <p:spPr bwMode="auto">
          <a:xfrm>
            <a:off x="3352800" y="1677988"/>
            <a:ext cx="2133600" cy="646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600">
                <a:solidFill>
                  <a:schemeClr val="bg2"/>
                </a:solidFill>
              </a:rPr>
              <a:t>Template</a:t>
            </a:r>
            <a:endParaRPr lang="en-US"/>
          </a:p>
        </p:txBody>
      </p:sp>
      <p:pic>
        <p:nvPicPr>
          <p:cNvPr id="4104" name="Picture 98" descr="card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50" y="-3719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6" name="Rectangle 105"/>
          <p:cNvSpPr>
            <a:spLocks noChangeArrowheads="1"/>
          </p:cNvSpPr>
          <p:nvPr/>
        </p:nvSpPr>
        <p:spPr bwMode="auto">
          <a:xfrm>
            <a:off x="5715000" y="166688"/>
            <a:ext cx="1447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GB"/>
          </a:p>
        </p:txBody>
      </p:sp>
      <p:sp>
        <p:nvSpPr>
          <p:cNvPr id="14" name="Text Box 60"/>
          <p:cNvSpPr txBox="1">
            <a:spLocks noChangeArrowheads="1"/>
          </p:cNvSpPr>
          <p:nvPr/>
        </p:nvSpPr>
        <p:spPr bwMode="auto">
          <a:xfrm>
            <a:off x="6705600" y="166688"/>
            <a:ext cx="1066800"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6000" dirty="0" smtClean="0">
                <a:solidFill>
                  <a:srgbClr val="F2FDF7"/>
                </a:solidFill>
              </a:rPr>
              <a:t>15</a:t>
            </a:r>
          </a:p>
        </p:txBody>
      </p:sp>
      <p:sp>
        <p:nvSpPr>
          <p:cNvPr id="17" name="Text Box 42"/>
          <p:cNvSpPr txBox="1">
            <a:spLocks noChangeArrowheads="1"/>
          </p:cNvSpPr>
          <p:nvPr/>
        </p:nvSpPr>
        <p:spPr bwMode="auto">
          <a:xfrm>
            <a:off x="507604" y="1239577"/>
            <a:ext cx="7259327" cy="10772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de-AT" sz="1600" b="1" dirty="0" err="1" smtClean="0"/>
              <a:t>bc</a:t>
            </a:r>
            <a:r>
              <a:rPr lang="de-AT" sz="1600" b="1" dirty="0"/>
              <a:t>.</a:t>
            </a:r>
            <a:r>
              <a:rPr lang="de-AT" sz="1600" dirty="0"/>
              <a:t> Der </a:t>
            </a:r>
            <a:r>
              <a:rPr lang="de-AT" sz="1600" b="1" dirty="0" smtClean="0"/>
              <a:t>Erfolgsunwert selbst</a:t>
            </a:r>
            <a:r>
              <a:rPr lang="de-AT" sz="1600" dirty="0" smtClean="0"/>
              <a:t>,</a:t>
            </a:r>
            <a:r>
              <a:rPr lang="de-AT" sz="1600" b="1" dirty="0" smtClean="0"/>
              <a:t> </a:t>
            </a:r>
            <a:r>
              <a:rPr lang="de-AT" sz="1600" dirty="0"/>
              <a:t>bestimmt zB durch die Höhe der verursachten Abgabenverkürzung, spielt </a:t>
            </a:r>
            <a:r>
              <a:rPr lang="de-AT" sz="1600" dirty="0" smtClean="0"/>
              <a:t>gar keine </a:t>
            </a:r>
            <a:r>
              <a:rPr lang="de-AT" sz="1600" dirty="0"/>
              <a:t>Rolle, weil Fahrlässigkeit als fehlerhafte Verhaltenssteuerung durch Außerachtlassung der gebotenen Sorgfalt unabhängig ist vom tatsächlich eingetretenen und zurechenbaren Erfolg</a:t>
            </a:r>
            <a:r>
              <a:rPr lang="de-AT" sz="1600" dirty="0" smtClean="0"/>
              <a:t>.</a:t>
            </a:r>
            <a:r>
              <a:rPr lang="de-AT" sz="1600" dirty="0"/>
              <a:t> </a:t>
            </a:r>
            <a:endParaRPr lang="de-DE" sz="1600" dirty="0"/>
          </a:p>
        </p:txBody>
      </p:sp>
    </p:spTree>
    <p:extLst>
      <p:ext uri="{BB962C8B-B14F-4D97-AF65-F5344CB8AC3E}">
        <p14:creationId xmlns:p14="http://schemas.microsoft.com/office/powerpoint/2010/main" val="1292169468"/>
      </p:ext>
    </p:extLst>
  </p:cSld>
  <p:clrMapOvr>
    <a:masterClrMapping/>
  </p:clrMapOvr>
  <p:transition spd="slow">
    <p:wip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102"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9" name="Picture 101"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100"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1" name="Picture 99" descr="card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2" name="Text Box 93"/>
          <p:cNvSpPr txBox="1">
            <a:spLocks noChangeArrowheads="1"/>
          </p:cNvSpPr>
          <p:nvPr/>
        </p:nvSpPr>
        <p:spPr bwMode="auto">
          <a:xfrm>
            <a:off x="3124200" y="442913"/>
            <a:ext cx="5105400" cy="1570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9600" b="1">
                <a:solidFill>
                  <a:srgbClr val="FF0080"/>
                </a:solidFill>
              </a:rPr>
              <a:t>WINTER</a:t>
            </a:r>
            <a:endParaRPr lang="en-US" sz="9600">
              <a:solidFill>
                <a:srgbClr val="FF0080"/>
              </a:solidFill>
            </a:endParaRPr>
          </a:p>
        </p:txBody>
      </p:sp>
      <p:sp>
        <p:nvSpPr>
          <p:cNvPr id="4103" name="Text Box 90"/>
          <p:cNvSpPr txBox="1">
            <a:spLocks noChangeArrowheads="1"/>
          </p:cNvSpPr>
          <p:nvPr/>
        </p:nvSpPr>
        <p:spPr bwMode="auto">
          <a:xfrm>
            <a:off x="3352800" y="1677988"/>
            <a:ext cx="2133600" cy="646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600">
                <a:solidFill>
                  <a:schemeClr val="bg2"/>
                </a:solidFill>
              </a:rPr>
              <a:t>Template</a:t>
            </a:r>
            <a:endParaRPr lang="en-US"/>
          </a:p>
        </p:txBody>
      </p:sp>
      <p:pic>
        <p:nvPicPr>
          <p:cNvPr id="4104" name="Picture 98" descr="card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50" y="-3719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6" name="Rectangle 105"/>
          <p:cNvSpPr>
            <a:spLocks noChangeArrowheads="1"/>
          </p:cNvSpPr>
          <p:nvPr/>
        </p:nvSpPr>
        <p:spPr bwMode="auto">
          <a:xfrm>
            <a:off x="5715000" y="166688"/>
            <a:ext cx="1447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GB"/>
          </a:p>
        </p:txBody>
      </p:sp>
      <p:sp>
        <p:nvSpPr>
          <p:cNvPr id="14" name="Text Box 60"/>
          <p:cNvSpPr txBox="1">
            <a:spLocks noChangeArrowheads="1"/>
          </p:cNvSpPr>
          <p:nvPr/>
        </p:nvSpPr>
        <p:spPr bwMode="auto">
          <a:xfrm>
            <a:off x="6745560" y="166688"/>
            <a:ext cx="1066800"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6000" dirty="0" smtClean="0">
                <a:solidFill>
                  <a:srgbClr val="F2FDF7"/>
                </a:solidFill>
              </a:rPr>
              <a:t>16</a:t>
            </a:r>
          </a:p>
        </p:txBody>
      </p:sp>
      <p:sp>
        <p:nvSpPr>
          <p:cNvPr id="17" name="Text Box 42"/>
          <p:cNvSpPr txBox="1">
            <a:spLocks noChangeArrowheads="1"/>
          </p:cNvSpPr>
          <p:nvPr/>
        </p:nvSpPr>
        <p:spPr bwMode="auto">
          <a:xfrm>
            <a:off x="507604" y="1239577"/>
            <a:ext cx="7259327" cy="45243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de-DE" sz="1600" b="1" dirty="0" smtClean="0"/>
              <a:t>§ </a:t>
            </a:r>
            <a:r>
              <a:rPr lang="de-DE" sz="1600" b="1" dirty="0"/>
              <a:t>9 FinStrG</a:t>
            </a:r>
            <a:r>
              <a:rPr lang="de-DE" sz="1600" dirty="0"/>
              <a:t>: </a:t>
            </a:r>
            <a:r>
              <a:rPr lang="de-DE" sz="1600" dirty="0" smtClean="0"/>
              <a:t>„</a:t>
            </a:r>
            <a:r>
              <a:rPr lang="de-DE" sz="1600" i="1" dirty="0" smtClean="0"/>
              <a:t>Dem </a:t>
            </a:r>
            <a:r>
              <a:rPr lang="de-DE" sz="1600" i="1" dirty="0"/>
              <a:t>Täter wird weder Vorsatz noch Fahrlässigkeit zugerechnet, wenn ihm bei einer Tat ein entschuldbarer Irrtum unterlief, der ihn das Vergehen oder das darin liegende Unrecht nicht erkennen ließ; ist der Irrtum unentschuldbar, so ist dem Täter </a:t>
            </a:r>
            <a:r>
              <a:rPr lang="de-DE" sz="1600" b="1" i="1" dirty="0"/>
              <a:t>grobe Fahrlässigkeit </a:t>
            </a:r>
            <a:r>
              <a:rPr lang="de-DE" sz="1600" i="1" dirty="0"/>
              <a:t>zuzurechnen</a:t>
            </a:r>
            <a:r>
              <a:rPr lang="de-DE" sz="1600" i="1" dirty="0" smtClean="0"/>
              <a:t>. …“</a:t>
            </a:r>
          </a:p>
          <a:p>
            <a:endParaRPr lang="de-DE" sz="1600" i="1" dirty="0"/>
          </a:p>
          <a:p>
            <a:r>
              <a:rPr lang="de-DE" sz="1600" dirty="0" smtClean="0"/>
              <a:t>Bei der Frage der „</a:t>
            </a:r>
            <a:r>
              <a:rPr lang="de-DE" sz="1600" b="1" dirty="0" smtClean="0"/>
              <a:t>Unentschuldbarkeit</a:t>
            </a:r>
            <a:r>
              <a:rPr lang="de-DE" sz="1600" dirty="0" smtClean="0"/>
              <a:t>“ des (Tatbild- oder Verbots)Irrtums, der zur Bestrafung wegen des grob fahrlässig strafbaren Finanzvergehens führt, wird man neben der ungewöhnlichen und auffallenden Sorgfaltswidrigkeit, die zum Irrtum geführt hat, auch die für die Bestrafung wegen „grober Fahrlässigkeit“ erforderliche gesteigerte Schwere der Schuld bejahen müssen (subjektive Sorgfaltswidrigkeit und Zumutbarkeit der Vermeidung des Irrtums). </a:t>
            </a:r>
          </a:p>
          <a:p>
            <a:endParaRPr lang="de-DE" sz="1600" dirty="0"/>
          </a:p>
          <a:p>
            <a:r>
              <a:rPr lang="de-DE" sz="1600" i="1" dirty="0" smtClean="0"/>
              <a:t>Dannecker, </a:t>
            </a:r>
            <a:r>
              <a:rPr lang="de-DE" sz="1600" i="1" dirty="0" err="1" smtClean="0"/>
              <a:t>Rebisant</a:t>
            </a:r>
            <a:r>
              <a:rPr lang="de-DE" sz="1600" i="1" dirty="0" smtClean="0"/>
              <a:t>, OGH </a:t>
            </a:r>
            <a:r>
              <a:rPr lang="de-DE" sz="1600" dirty="0" smtClean="0"/>
              <a:t>verorten Tatbildirrtum in Definition Vorsatz, sie müssen sich Frage gefallen lassen, welchen Anwendungsbereich § 9 FinStrG hinsichtlich Wortfolge „der ihn das Vergehen … nicht erkennen lässt“, dann noch hat.</a:t>
            </a:r>
          </a:p>
          <a:p>
            <a:endParaRPr lang="de-DE" sz="1600" i="1" dirty="0"/>
          </a:p>
        </p:txBody>
      </p:sp>
    </p:spTree>
    <p:extLst>
      <p:ext uri="{BB962C8B-B14F-4D97-AF65-F5344CB8AC3E}">
        <p14:creationId xmlns:p14="http://schemas.microsoft.com/office/powerpoint/2010/main" val="3798326891"/>
      </p:ext>
    </p:extLst>
  </p:cSld>
  <p:clrMapOvr>
    <a:masterClrMapping/>
  </p:clrMapOvr>
  <p:transition spd="slow">
    <p:wip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102"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9" name="Picture 101"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100"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1" name="Picture 99" descr="card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2" name="Text Box 93"/>
          <p:cNvSpPr txBox="1">
            <a:spLocks noChangeArrowheads="1"/>
          </p:cNvSpPr>
          <p:nvPr/>
        </p:nvSpPr>
        <p:spPr bwMode="auto">
          <a:xfrm>
            <a:off x="3124200" y="442913"/>
            <a:ext cx="5105400" cy="1570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9600" b="1" dirty="0">
                <a:solidFill>
                  <a:srgbClr val="FF0080"/>
                </a:solidFill>
              </a:rPr>
              <a:t>WINTER</a:t>
            </a:r>
            <a:endParaRPr lang="en-US" sz="9600" dirty="0">
              <a:solidFill>
                <a:srgbClr val="FF0080"/>
              </a:solidFill>
            </a:endParaRPr>
          </a:p>
        </p:txBody>
      </p:sp>
      <p:sp>
        <p:nvSpPr>
          <p:cNvPr id="4103" name="Text Box 90"/>
          <p:cNvSpPr txBox="1">
            <a:spLocks noChangeArrowheads="1"/>
          </p:cNvSpPr>
          <p:nvPr/>
        </p:nvSpPr>
        <p:spPr bwMode="auto">
          <a:xfrm>
            <a:off x="3352800" y="1677988"/>
            <a:ext cx="2133600" cy="646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600" dirty="0">
                <a:solidFill>
                  <a:schemeClr val="bg2"/>
                </a:solidFill>
              </a:rPr>
              <a:t>Template</a:t>
            </a:r>
            <a:endParaRPr lang="en-US" dirty="0"/>
          </a:p>
        </p:txBody>
      </p:sp>
      <p:pic>
        <p:nvPicPr>
          <p:cNvPr id="4104" name="Picture 98" descr="card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50" y="-3719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6" name="Rectangle 105"/>
          <p:cNvSpPr>
            <a:spLocks noChangeArrowheads="1"/>
          </p:cNvSpPr>
          <p:nvPr/>
        </p:nvSpPr>
        <p:spPr bwMode="auto">
          <a:xfrm>
            <a:off x="5715000" y="166688"/>
            <a:ext cx="1447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GB" dirty="0"/>
          </a:p>
        </p:txBody>
      </p:sp>
      <p:sp>
        <p:nvSpPr>
          <p:cNvPr id="14" name="Text Box 60"/>
          <p:cNvSpPr txBox="1">
            <a:spLocks noChangeArrowheads="1"/>
          </p:cNvSpPr>
          <p:nvPr/>
        </p:nvSpPr>
        <p:spPr bwMode="auto">
          <a:xfrm>
            <a:off x="6705600" y="166688"/>
            <a:ext cx="1066800"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6000" dirty="0" smtClean="0">
                <a:solidFill>
                  <a:srgbClr val="F2FDF7"/>
                </a:solidFill>
              </a:rPr>
              <a:t>17</a:t>
            </a:r>
          </a:p>
        </p:txBody>
      </p:sp>
      <p:sp>
        <p:nvSpPr>
          <p:cNvPr id="17" name="Text Box 42"/>
          <p:cNvSpPr txBox="1">
            <a:spLocks noChangeArrowheads="1"/>
          </p:cNvSpPr>
          <p:nvPr/>
        </p:nvSpPr>
        <p:spPr bwMode="auto">
          <a:xfrm>
            <a:off x="507604" y="1239577"/>
            <a:ext cx="7259327" cy="35394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de-DE" sz="1600" b="1" dirty="0" smtClean="0"/>
              <a:t>Grob </a:t>
            </a:r>
            <a:r>
              <a:rPr lang="de-DE" sz="1600" b="1" dirty="0"/>
              <a:t>fahrlässige Abgabenverkürzung</a:t>
            </a:r>
          </a:p>
          <a:p>
            <a:endParaRPr lang="de-DE" sz="1600" dirty="0" smtClean="0"/>
          </a:p>
          <a:p>
            <a:r>
              <a:rPr lang="de-DE" sz="1600" b="1" dirty="0" smtClean="0"/>
              <a:t>§</a:t>
            </a:r>
            <a:r>
              <a:rPr lang="de-DE" sz="1600" b="1" dirty="0"/>
              <a:t> </a:t>
            </a:r>
            <a:r>
              <a:rPr lang="de-DE" sz="1600" b="1" dirty="0" smtClean="0"/>
              <a:t>34 FinStrG: </a:t>
            </a:r>
            <a:r>
              <a:rPr lang="de-DE" sz="1600" i="1" dirty="0" smtClean="0"/>
              <a:t>(</a:t>
            </a:r>
            <a:r>
              <a:rPr lang="de-DE" sz="1600" i="1" dirty="0"/>
              <a:t>1) Der grob fahrlässigen Abgabenverkürzung macht sich schuldig, wer die im § 33 Abs. 1 bezeichnete Tat grob fahrlässig begeht; § 33 Abs. 3 gilt entsprechend.</a:t>
            </a:r>
          </a:p>
          <a:p>
            <a:r>
              <a:rPr lang="de-DE" sz="1600" i="1" dirty="0"/>
              <a:t>(2) Der grob fahrlässigen Abgabenverkürzung macht sich auch schuldig, wer die im § 33 Abs. 4 bezeichnete Tat grob fahrlässig begeht.</a:t>
            </a:r>
          </a:p>
          <a:p>
            <a:r>
              <a:rPr lang="de-DE" sz="1600" i="1" dirty="0"/>
              <a:t>(3) Die grob fahrlässige Abgabenverkürzung wird mit einer Geldstrafe bis zum Einfachen des maßgeblichen Verkürzungsbetrages (der ungerechtfertigten Abgabengutschrift) geahndet. § 33 Abs. 5 zweiter Satz ist sinngemäß anzuwenden</a:t>
            </a:r>
            <a:r>
              <a:rPr lang="de-DE" sz="1600" i="1" dirty="0" smtClean="0"/>
              <a:t>.“</a:t>
            </a:r>
          </a:p>
          <a:p>
            <a:endParaRPr lang="de-DE" sz="1600" i="1" dirty="0"/>
          </a:p>
          <a:p>
            <a:endParaRPr lang="de-DE" sz="1600" i="1" dirty="0"/>
          </a:p>
          <a:p>
            <a:endParaRPr lang="de-AT" sz="1600" dirty="0" smtClean="0"/>
          </a:p>
        </p:txBody>
      </p:sp>
    </p:spTree>
    <p:extLst>
      <p:ext uri="{BB962C8B-B14F-4D97-AF65-F5344CB8AC3E}">
        <p14:creationId xmlns:p14="http://schemas.microsoft.com/office/powerpoint/2010/main" val="826809646"/>
      </p:ext>
    </p:extLst>
  </p:cSld>
  <p:clrMapOvr>
    <a:masterClrMapping/>
  </p:clrMapOvr>
  <p:transition spd="slow">
    <p:wip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102"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9" name="Picture 101"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100"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1" name="Picture 99" descr="card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2" name="Text Box 93"/>
          <p:cNvSpPr txBox="1">
            <a:spLocks noChangeArrowheads="1"/>
          </p:cNvSpPr>
          <p:nvPr/>
        </p:nvSpPr>
        <p:spPr bwMode="auto">
          <a:xfrm>
            <a:off x="3124200" y="442913"/>
            <a:ext cx="5105400" cy="1570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9600" b="1" dirty="0">
                <a:solidFill>
                  <a:srgbClr val="FF0080"/>
                </a:solidFill>
              </a:rPr>
              <a:t>WINTER</a:t>
            </a:r>
            <a:endParaRPr lang="en-US" sz="9600" dirty="0">
              <a:solidFill>
                <a:srgbClr val="FF0080"/>
              </a:solidFill>
            </a:endParaRPr>
          </a:p>
        </p:txBody>
      </p:sp>
      <p:sp>
        <p:nvSpPr>
          <p:cNvPr id="4103" name="Text Box 90"/>
          <p:cNvSpPr txBox="1">
            <a:spLocks noChangeArrowheads="1"/>
          </p:cNvSpPr>
          <p:nvPr/>
        </p:nvSpPr>
        <p:spPr bwMode="auto">
          <a:xfrm>
            <a:off x="3352800" y="1677988"/>
            <a:ext cx="2133600" cy="646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600" dirty="0">
                <a:solidFill>
                  <a:schemeClr val="bg2"/>
                </a:solidFill>
              </a:rPr>
              <a:t>Template</a:t>
            </a:r>
            <a:endParaRPr lang="en-US" dirty="0"/>
          </a:p>
        </p:txBody>
      </p:sp>
      <p:pic>
        <p:nvPicPr>
          <p:cNvPr id="4104" name="Picture 98" descr="card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50" y="-3719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6" name="Rectangle 105"/>
          <p:cNvSpPr>
            <a:spLocks noChangeArrowheads="1"/>
          </p:cNvSpPr>
          <p:nvPr/>
        </p:nvSpPr>
        <p:spPr bwMode="auto">
          <a:xfrm>
            <a:off x="5715000" y="166688"/>
            <a:ext cx="1447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GB" dirty="0"/>
          </a:p>
        </p:txBody>
      </p:sp>
      <p:sp>
        <p:nvSpPr>
          <p:cNvPr id="14" name="Text Box 60"/>
          <p:cNvSpPr txBox="1">
            <a:spLocks noChangeArrowheads="1"/>
          </p:cNvSpPr>
          <p:nvPr/>
        </p:nvSpPr>
        <p:spPr bwMode="auto">
          <a:xfrm>
            <a:off x="6705600" y="166688"/>
            <a:ext cx="1066800"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6000" dirty="0" smtClean="0">
                <a:solidFill>
                  <a:srgbClr val="F2FDF7"/>
                </a:solidFill>
              </a:rPr>
              <a:t>18</a:t>
            </a:r>
          </a:p>
        </p:txBody>
      </p:sp>
      <p:sp>
        <p:nvSpPr>
          <p:cNvPr id="17" name="Text Box 42"/>
          <p:cNvSpPr txBox="1">
            <a:spLocks noChangeArrowheads="1"/>
          </p:cNvSpPr>
          <p:nvPr/>
        </p:nvSpPr>
        <p:spPr bwMode="auto">
          <a:xfrm>
            <a:off x="507604" y="1239577"/>
            <a:ext cx="7259327" cy="32932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de-DE" sz="1600" b="1" dirty="0" smtClean="0"/>
              <a:t>Verzollungsumgehung</a:t>
            </a:r>
            <a:r>
              <a:rPr lang="de-DE" sz="1600" b="1" dirty="0"/>
              <a:t>; grob fahrlässige Verkürzung von Eingangs- oder Ausgangsabgaben.</a:t>
            </a:r>
          </a:p>
          <a:p>
            <a:endParaRPr lang="de-DE" sz="1600" dirty="0" smtClean="0"/>
          </a:p>
          <a:p>
            <a:r>
              <a:rPr lang="de-DE" sz="1600" b="1" dirty="0" smtClean="0"/>
              <a:t>§</a:t>
            </a:r>
            <a:r>
              <a:rPr lang="de-DE" sz="1600" b="1" dirty="0"/>
              <a:t> </a:t>
            </a:r>
            <a:r>
              <a:rPr lang="de-DE" sz="1600" b="1" dirty="0" smtClean="0"/>
              <a:t>36 FinStrG</a:t>
            </a:r>
            <a:r>
              <a:rPr lang="de-DE" sz="1600" dirty="0" smtClean="0"/>
              <a:t>: „</a:t>
            </a:r>
            <a:r>
              <a:rPr lang="de-DE" sz="1600" i="1" dirty="0" smtClean="0"/>
              <a:t>(1</a:t>
            </a:r>
            <a:r>
              <a:rPr lang="de-DE" sz="1600" i="1" dirty="0"/>
              <a:t>) Der Verzollungsumgehung macht sich schuldig, wer die im § 35 Abs. 1 bezeichnete Tat grob fahrlässig begeht.</a:t>
            </a:r>
          </a:p>
          <a:p>
            <a:r>
              <a:rPr lang="de-DE" sz="1600" i="1" dirty="0"/>
              <a:t>(2) Der grob fahrlässigen Verkürzung von Eingangs- oder Ausgangsabgaben macht sich schuldig, wer die im § 35 Abs. 2 und 3 bezeichneten Taten grob fahrlässig begeht.</a:t>
            </a:r>
          </a:p>
          <a:p>
            <a:r>
              <a:rPr lang="de-DE" sz="1600" i="1" dirty="0"/>
              <a:t>(3) Die Verzollungsumgehung wird mit einer Geldstrafe bis zum Einfachen des auf die Ware entfallenden Abgabenbetrages, die grob fahrlässige Verkürzung von Eingangs- oder Ausgangsabgaben mit einer Geldstrafe bis zum Einfachen des Verkürzungsbetrages geahndet. § 35 Abs. 4 zweiter Satz und § 35 Abs. 5 sind anzuwenden</a:t>
            </a:r>
            <a:r>
              <a:rPr lang="de-DE" sz="1600" dirty="0" smtClean="0"/>
              <a:t>.“</a:t>
            </a:r>
          </a:p>
        </p:txBody>
      </p:sp>
    </p:spTree>
    <p:extLst>
      <p:ext uri="{BB962C8B-B14F-4D97-AF65-F5344CB8AC3E}">
        <p14:creationId xmlns:p14="http://schemas.microsoft.com/office/powerpoint/2010/main" val="2633857141"/>
      </p:ext>
    </p:extLst>
  </p:cSld>
  <p:clrMapOvr>
    <a:masterClrMapping/>
  </p:clrMapOvr>
  <p:transition spd="slow">
    <p:wip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102"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9" name="Picture 101"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100"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1" name="Picture 99" descr="card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2" name="Text Box 93"/>
          <p:cNvSpPr txBox="1">
            <a:spLocks noChangeArrowheads="1"/>
          </p:cNvSpPr>
          <p:nvPr/>
        </p:nvSpPr>
        <p:spPr bwMode="auto">
          <a:xfrm>
            <a:off x="3124200" y="442913"/>
            <a:ext cx="5105400" cy="1570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9600" b="1" dirty="0">
                <a:solidFill>
                  <a:srgbClr val="FF0080"/>
                </a:solidFill>
              </a:rPr>
              <a:t>WINTER</a:t>
            </a:r>
            <a:endParaRPr lang="en-US" sz="9600" dirty="0">
              <a:solidFill>
                <a:srgbClr val="FF0080"/>
              </a:solidFill>
            </a:endParaRPr>
          </a:p>
        </p:txBody>
      </p:sp>
      <p:sp>
        <p:nvSpPr>
          <p:cNvPr id="4103" name="Text Box 90"/>
          <p:cNvSpPr txBox="1">
            <a:spLocks noChangeArrowheads="1"/>
          </p:cNvSpPr>
          <p:nvPr/>
        </p:nvSpPr>
        <p:spPr bwMode="auto">
          <a:xfrm>
            <a:off x="3352800" y="1677988"/>
            <a:ext cx="2133600" cy="646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600" dirty="0">
                <a:solidFill>
                  <a:schemeClr val="bg2"/>
                </a:solidFill>
              </a:rPr>
              <a:t>Template</a:t>
            </a:r>
            <a:endParaRPr lang="en-US" dirty="0"/>
          </a:p>
        </p:txBody>
      </p:sp>
      <p:pic>
        <p:nvPicPr>
          <p:cNvPr id="4104" name="Picture 98" descr="card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6" name="Rectangle 105"/>
          <p:cNvSpPr>
            <a:spLocks noChangeArrowheads="1"/>
          </p:cNvSpPr>
          <p:nvPr/>
        </p:nvSpPr>
        <p:spPr bwMode="auto">
          <a:xfrm>
            <a:off x="5715000" y="166688"/>
            <a:ext cx="1447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GB" dirty="0"/>
          </a:p>
        </p:txBody>
      </p:sp>
      <p:sp>
        <p:nvSpPr>
          <p:cNvPr id="14" name="Text Box 60"/>
          <p:cNvSpPr txBox="1">
            <a:spLocks noChangeArrowheads="1"/>
          </p:cNvSpPr>
          <p:nvPr/>
        </p:nvSpPr>
        <p:spPr bwMode="auto">
          <a:xfrm>
            <a:off x="6705600" y="166688"/>
            <a:ext cx="1066800"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6000" dirty="0" smtClean="0">
                <a:solidFill>
                  <a:srgbClr val="F2FDF7"/>
                </a:solidFill>
              </a:rPr>
              <a:t>01</a:t>
            </a:r>
          </a:p>
        </p:txBody>
      </p:sp>
      <p:sp>
        <p:nvSpPr>
          <p:cNvPr id="17" name="Text Box 42"/>
          <p:cNvSpPr txBox="1">
            <a:spLocks noChangeArrowheads="1"/>
          </p:cNvSpPr>
          <p:nvPr/>
        </p:nvSpPr>
        <p:spPr bwMode="auto">
          <a:xfrm>
            <a:off x="513073" y="1227931"/>
            <a:ext cx="7259327" cy="51398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de-AT" sz="1600" dirty="0" smtClean="0"/>
              <a:t>Ein bis drei Novellen des Finanzstrafrechts pro Jahr, die nicht immer das Ganze im Auge haben und so zu allerlei Widersprüchlichkeiten führen.</a:t>
            </a:r>
          </a:p>
          <a:p>
            <a:endParaRPr lang="de-AT" sz="2000" b="1" dirty="0"/>
          </a:p>
          <a:p>
            <a:r>
              <a:rPr lang="de-AT" sz="2000" b="1" dirty="0"/>
              <a:t>I</a:t>
            </a:r>
            <a:r>
              <a:rPr lang="de-AT" sz="2000" b="1" dirty="0" smtClean="0"/>
              <a:t>. Steuerreformgesetz 2015/16 (BGBl I 2015/118)</a:t>
            </a:r>
          </a:p>
          <a:p>
            <a:pPr marL="1085850" lvl="1" indent="-342900">
              <a:buFont typeface="Arial" charset="0"/>
              <a:buChar char="•"/>
            </a:pPr>
            <a:endParaRPr lang="de-AT" sz="1600" b="1" dirty="0" smtClean="0"/>
          </a:p>
          <a:p>
            <a:pPr marL="1085850" lvl="1" indent="-342900">
              <a:buFont typeface="Arial" charset="0"/>
              <a:buChar char="•"/>
            </a:pPr>
            <a:r>
              <a:rPr lang="de-AT" sz="1600" b="1" dirty="0" smtClean="0">
                <a:solidFill>
                  <a:schemeClr val="tx2">
                    <a:lumMod val="75000"/>
                  </a:schemeClr>
                </a:solidFill>
              </a:rPr>
              <a:t>grob fahrlässige Abgabenverkürzung </a:t>
            </a:r>
            <a:r>
              <a:rPr lang="de-AT" sz="1600" dirty="0" smtClean="0">
                <a:solidFill>
                  <a:schemeClr val="tx2">
                    <a:lumMod val="75000"/>
                  </a:schemeClr>
                </a:solidFill>
              </a:rPr>
              <a:t>(§§ 8 Abs 3, 9, 34 FinStrG) und andere grob fahrlässige Finanzvergehen </a:t>
            </a:r>
          </a:p>
          <a:p>
            <a:pPr marL="1085850" lvl="1" indent="-342900">
              <a:buFont typeface="Arial" charset="0"/>
              <a:buChar char="•"/>
            </a:pPr>
            <a:r>
              <a:rPr lang="de-AT" sz="1600" b="1" dirty="0" smtClean="0"/>
              <a:t>Abgabenbetrug </a:t>
            </a:r>
            <a:r>
              <a:rPr lang="de-AT" sz="1600" dirty="0" smtClean="0"/>
              <a:t>unter Verwendung </a:t>
            </a:r>
            <a:r>
              <a:rPr lang="de-AT" sz="1600" dirty="0" smtClean="0"/>
              <a:t>von </a:t>
            </a:r>
            <a:r>
              <a:rPr lang="de-AT" sz="1600" b="1" dirty="0" smtClean="0"/>
              <a:t>Manipulationssoftware </a:t>
            </a:r>
            <a:r>
              <a:rPr lang="de-AT" sz="1600" dirty="0" smtClean="0"/>
              <a:t>(§ 39 Abs 1 lit c FinStrG)</a:t>
            </a:r>
          </a:p>
          <a:p>
            <a:pPr marL="1085850" lvl="1" indent="-342900">
              <a:buFont typeface="Arial" charset="0"/>
              <a:buChar char="•"/>
            </a:pPr>
            <a:r>
              <a:rPr lang="de-AT" sz="1600" b="1" dirty="0" smtClean="0"/>
              <a:t>Finanzordnungswidrigkeiten </a:t>
            </a:r>
            <a:r>
              <a:rPr lang="de-AT" sz="1600" dirty="0" smtClean="0"/>
              <a:t>wegen Verletzung der Pflicht zur „</a:t>
            </a:r>
            <a:r>
              <a:rPr lang="de-AT" sz="1600" b="1" dirty="0" smtClean="0"/>
              <a:t>Einrichtung technischer Sicherheitsvorkehrungen</a:t>
            </a:r>
            <a:r>
              <a:rPr lang="de-AT" sz="1600" dirty="0" smtClean="0"/>
              <a:t>“ (elektronisch gesicherte Registrierkassen) und Verletzung des Verbots zur </a:t>
            </a:r>
            <a:r>
              <a:rPr lang="de-AT" sz="1600" b="1" dirty="0" smtClean="0"/>
              <a:t>Leistung/Entgegennahme </a:t>
            </a:r>
            <a:r>
              <a:rPr lang="de-AT" sz="1600" dirty="0" smtClean="0"/>
              <a:t>von </a:t>
            </a:r>
            <a:r>
              <a:rPr lang="de-AT" sz="1600" b="1" dirty="0" smtClean="0"/>
              <a:t>Barzahlungen des Arbeitslohns </a:t>
            </a:r>
            <a:r>
              <a:rPr lang="de-AT" sz="1600" dirty="0" smtClean="0"/>
              <a:t>für Bauleistungen (§ 51 Abs 1 lit c und g FinStrG)</a:t>
            </a:r>
          </a:p>
          <a:p>
            <a:pPr marL="1085850" lvl="1" indent="-342900">
              <a:buFont typeface="Arial" charset="0"/>
              <a:buChar char="•"/>
            </a:pPr>
            <a:r>
              <a:rPr lang="de-AT" sz="1600" b="1" dirty="0" smtClean="0"/>
              <a:t>Finanzordnungswidrigkeit</a:t>
            </a:r>
            <a:r>
              <a:rPr lang="de-AT" sz="1600" dirty="0" smtClean="0"/>
              <a:t> wegen „</a:t>
            </a:r>
            <a:r>
              <a:rPr lang="de-AT" sz="1600" b="1" dirty="0" smtClean="0"/>
              <a:t>Verfälschung</a:t>
            </a:r>
            <a:r>
              <a:rPr lang="de-AT" sz="1600" dirty="0" smtClean="0"/>
              <a:t>“ von </a:t>
            </a:r>
            <a:r>
              <a:rPr lang="de-AT" sz="1600" b="1" dirty="0" smtClean="0"/>
              <a:t>Büchern/Aufzeichnungen/automationsunterstützten Aufzeichungssystemen </a:t>
            </a:r>
            <a:r>
              <a:rPr lang="de-AT" sz="1600" dirty="0" smtClean="0"/>
              <a:t>durch Gestaltung/Verwendung von </a:t>
            </a:r>
            <a:r>
              <a:rPr lang="de-AT" sz="1600" b="1" dirty="0" smtClean="0"/>
              <a:t>Manipulationssoftware</a:t>
            </a:r>
            <a:r>
              <a:rPr lang="de-AT" sz="1600" dirty="0" smtClean="0"/>
              <a:t> </a:t>
            </a:r>
            <a:r>
              <a:rPr lang="de-AT" sz="1600" dirty="0" smtClean="0"/>
              <a:t>(§ 51a FinStrG) / „Missbrauch von Computerprogrammen oder Zugangsdaten“ – Herstellen/Vertrieb von „Hackersoftware“ (§ 126c StGB)</a:t>
            </a:r>
          </a:p>
        </p:txBody>
      </p:sp>
    </p:spTree>
    <p:extLst>
      <p:ext uri="{BB962C8B-B14F-4D97-AF65-F5344CB8AC3E}">
        <p14:creationId xmlns:p14="http://schemas.microsoft.com/office/powerpoint/2010/main" val="747929117"/>
      </p:ext>
    </p:extLst>
  </p:cSld>
  <p:clrMapOvr>
    <a:masterClrMapping/>
  </p:clrMapOvr>
  <p:transition spd="slow">
    <p:wip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102"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9" name="Picture 101"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100"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1" name="Picture 99" descr="card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2" name="Text Box 93"/>
          <p:cNvSpPr txBox="1">
            <a:spLocks noChangeArrowheads="1"/>
          </p:cNvSpPr>
          <p:nvPr/>
        </p:nvSpPr>
        <p:spPr bwMode="auto">
          <a:xfrm>
            <a:off x="3124200" y="442913"/>
            <a:ext cx="5105400" cy="1570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9600" b="1" dirty="0">
                <a:solidFill>
                  <a:srgbClr val="FF0080"/>
                </a:solidFill>
              </a:rPr>
              <a:t>WINTER</a:t>
            </a:r>
            <a:endParaRPr lang="en-US" sz="9600" dirty="0">
              <a:solidFill>
                <a:srgbClr val="FF0080"/>
              </a:solidFill>
            </a:endParaRPr>
          </a:p>
        </p:txBody>
      </p:sp>
      <p:sp>
        <p:nvSpPr>
          <p:cNvPr id="4103" name="Text Box 90"/>
          <p:cNvSpPr txBox="1">
            <a:spLocks noChangeArrowheads="1"/>
          </p:cNvSpPr>
          <p:nvPr/>
        </p:nvSpPr>
        <p:spPr bwMode="auto">
          <a:xfrm>
            <a:off x="3352800" y="1677988"/>
            <a:ext cx="2133600" cy="646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600" dirty="0">
                <a:solidFill>
                  <a:schemeClr val="bg2"/>
                </a:solidFill>
              </a:rPr>
              <a:t>Template</a:t>
            </a:r>
            <a:endParaRPr lang="en-US" dirty="0"/>
          </a:p>
        </p:txBody>
      </p:sp>
      <p:pic>
        <p:nvPicPr>
          <p:cNvPr id="4104" name="Picture 98" descr="card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50" y="-1191"/>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6" name="Rectangle 105"/>
          <p:cNvSpPr>
            <a:spLocks noChangeArrowheads="1"/>
          </p:cNvSpPr>
          <p:nvPr/>
        </p:nvSpPr>
        <p:spPr bwMode="auto">
          <a:xfrm>
            <a:off x="5715000" y="166688"/>
            <a:ext cx="1447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GB" dirty="0"/>
          </a:p>
        </p:txBody>
      </p:sp>
      <p:sp>
        <p:nvSpPr>
          <p:cNvPr id="14" name="Text Box 60"/>
          <p:cNvSpPr txBox="1">
            <a:spLocks noChangeArrowheads="1"/>
          </p:cNvSpPr>
          <p:nvPr/>
        </p:nvSpPr>
        <p:spPr bwMode="auto">
          <a:xfrm>
            <a:off x="6705600" y="166688"/>
            <a:ext cx="1066800"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6000" dirty="0" smtClean="0">
                <a:solidFill>
                  <a:srgbClr val="F2FDF7"/>
                </a:solidFill>
              </a:rPr>
              <a:t>19</a:t>
            </a:r>
          </a:p>
        </p:txBody>
      </p:sp>
      <p:sp>
        <p:nvSpPr>
          <p:cNvPr id="17" name="Text Box 42"/>
          <p:cNvSpPr txBox="1">
            <a:spLocks noChangeArrowheads="1"/>
          </p:cNvSpPr>
          <p:nvPr/>
        </p:nvSpPr>
        <p:spPr bwMode="auto">
          <a:xfrm>
            <a:off x="507604" y="1233331"/>
            <a:ext cx="7259327" cy="50167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de-DE" sz="1600" dirty="0" smtClean="0"/>
              <a:t>Warum ausgerechnet jetzt vor allem den von Anfang an (1976) erhobenen Bedenken gegen die „Bevorzugung“ der berufsmäßigen Parteienvertreter gegenüber anderen bei der fahrlässigen Abgabenverkürzung Rechnung getragen worden ist, verraten die Gesetzesmaterialien nicht.</a:t>
            </a:r>
          </a:p>
          <a:p>
            <a:endParaRPr lang="de-DE" sz="1600" dirty="0"/>
          </a:p>
          <a:p>
            <a:r>
              <a:rPr lang="de-DE" sz="1600" dirty="0" smtClean="0"/>
              <a:t>„</a:t>
            </a:r>
            <a:r>
              <a:rPr lang="de-DE" sz="1600" i="1" dirty="0"/>
              <a:t>Mit den vorgeschlagenen Änderungen des Finanzstrafgesetzes soll die Strafbarkeit der fahrlässigen Verkürzungsdelikte erst bei grober Fahrlässigkeit eintreten</a:t>
            </a:r>
            <a:r>
              <a:rPr lang="de-DE" sz="1600" dirty="0"/>
              <a:t>“. </a:t>
            </a:r>
          </a:p>
          <a:p>
            <a:endParaRPr lang="de-DE" sz="1600" dirty="0" smtClean="0"/>
          </a:p>
          <a:p>
            <a:r>
              <a:rPr lang="de-AT" sz="1600" i="1" dirty="0"/>
              <a:t>„Durch die allgemeine Einschränkung der Strafbarkeit wegen fahrlässiger Tatbegehung auf grobe Fahrlässigkeit kann die bisherige Sonderbestimmung des § 34 Abs. 3 für berufsmäßige Parteienvertreter entfallen.“</a:t>
            </a:r>
            <a:endParaRPr lang="de-DE" sz="1600" i="1" dirty="0"/>
          </a:p>
          <a:p>
            <a:endParaRPr lang="de-DE" sz="1600" dirty="0"/>
          </a:p>
          <a:p>
            <a:r>
              <a:rPr lang="de-DE" sz="1600" dirty="0" smtClean="0"/>
              <a:t>Ersichtlich wollte der Gesetzgeber für die berufsmäßigen Parteienvertreter aber keine Schlechterstellung gegenüber der alten Rechtslage herbeiführen, weshalb man man – auch wenn das positive Recht dazu nicht zwingt, weil jetzt keine Rede mehr ist vom „</a:t>
            </a:r>
            <a:r>
              <a:rPr lang="de-DE" sz="1600" b="1" dirty="0" smtClean="0"/>
              <a:t>schweren Verschulden</a:t>
            </a:r>
            <a:r>
              <a:rPr lang="de-DE" sz="1600" dirty="0" smtClean="0"/>
              <a:t>“ (siehe Dannecker) – für „grobe Fahrlässigkeit“ weiterhin mittlere (</a:t>
            </a:r>
            <a:r>
              <a:rPr lang="de-DE" sz="1600" i="1" dirty="0" smtClean="0"/>
              <a:t>Burgstaller, Leitner/Brandl </a:t>
            </a:r>
            <a:r>
              <a:rPr lang="de-DE" sz="1600" dirty="0" smtClean="0"/>
              <a:t>ZWF) bzw gesteigerte (</a:t>
            </a:r>
            <a:r>
              <a:rPr lang="de-DE" sz="1600" i="1" dirty="0" smtClean="0"/>
              <a:t>Schick, Seiler/Seiler </a:t>
            </a:r>
            <a:r>
              <a:rPr lang="de-DE" sz="1600" dirty="0" smtClean="0"/>
              <a:t>FinStrG</a:t>
            </a:r>
            <a:r>
              <a:rPr lang="de-DE" sz="1600" baseline="30000" dirty="0" smtClean="0"/>
              <a:t>4</a:t>
            </a:r>
            <a:r>
              <a:rPr lang="de-DE" sz="1600" dirty="0" smtClean="0"/>
              <a:t>) Fahrlässigkeitsschuld verlangen kann.</a:t>
            </a:r>
            <a:endParaRPr lang="de-DE" sz="1600" dirty="0"/>
          </a:p>
        </p:txBody>
      </p:sp>
    </p:spTree>
    <p:extLst>
      <p:ext uri="{BB962C8B-B14F-4D97-AF65-F5344CB8AC3E}">
        <p14:creationId xmlns:p14="http://schemas.microsoft.com/office/powerpoint/2010/main" val="2321873676"/>
      </p:ext>
    </p:extLst>
  </p:cSld>
  <p:clrMapOvr>
    <a:masterClrMapping/>
  </p:clrMapOvr>
  <p:transition spd="slow">
    <p:wip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102"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9" name="Picture 101"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100"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1" name="Picture 99" descr="card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2" name="Text Box 93"/>
          <p:cNvSpPr txBox="1">
            <a:spLocks noChangeArrowheads="1"/>
          </p:cNvSpPr>
          <p:nvPr/>
        </p:nvSpPr>
        <p:spPr bwMode="auto">
          <a:xfrm>
            <a:off x="3124200" y="442913"/>
            <a:ext cx="5105400" cy="1570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9600" b="1" dirty="0">
                <a:solidFill>
                  <a:srgbClr val="FF0080"/>
                </a:solidFill>
              </a:rPr>
              <a:t>WINTER</a:t>
            </a:r>
            <a:endParaRPr lang="en-US" sz="9600" dirty="0">
              <a:solidFill>
                <a:srgbClr val="FF0080"/>
              </a:solidFill>
            </a:endParaRPr>
          </a:p>
        </p:txBody>
      </p:sp>
      <p:sp>
        <p:nvSpPr>
          <p:cNvPr id="4103" name="Text Box 90"/>
          <p:cNvSpPr txBox="1">
            <a:spLocks noChangeArrowheads="1"/>
          </p:cNvSpPr>
          <p:nvPr/>
        </p:nvSpPr>
        <p:spPr bwMode="auto">
          <a:xfrm>
            <a:off x="3352800" y="1677988"/>
            <a:ext cx="2133600" cy="646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600" dirty="0">
                <a:solidFill>
                  <a:schemeClr val="bg2"/>
                </a:solidFill>
              </a:rPr>
              <a:t>Template</a:t>
            </a:r>
            <a:endParaRPr lang="en-US" dirty="0"/>
          </a:p>
        </p:txBody>
      </p:sp>
      <p:pic>
        <p:nvPicPr>
          <p:cNvPr id="4104" name="Picture 98" descr="card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50" y="-1191"/>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6" name="Rectangle 105"/>
          <p:cNvSpPr>
            <a:spLocks noChangeArrowheads="1"/>
          </p:cNvSpPr>
          <p:nvPr/>
        </p:nvSpPr>
        <p:spPr bwMode="auto">
          <a:xfrm>
            <a:off x="5715000" y="166688"/>
            <a:ext cx="1447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GB" dirty="0"/>
          </a:p>
        </p:txBody>
      </p:sp>
      <p:sp>
        <p:nvSpPr>
          <p:cNvPr id="14" name="Text Box 60"/>
          <p:cNvSpPr txBox="1">
            <a:spLocks noChangeArrowheads="1"/>
          </p:cNvSpPr>
          <p:nvPr/>
        </p:nvSpPr>
        <p:spPr bwMode="auto">
          <a:xfrm>
            <a:off x="6705600" y="166688"/>
            <a:ext cx="1066800" cy="19389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6000" dirty="0" smtClean="0">
                <a:solidFill>
                  <a:srgbClr val="F2FDF7"/>
                </a:solidFill>
              </a:rPr>
              <a:t>2018</a:t>
            </a:r>
          </a:p>
        </p:txBody>
      </p:sp>
      <p:sp>
        <p:nvSpPr>
          <p:cNvPr id="17" name="Text Box 42"/>
          <p:cNvSpPr txBox="1">
            <a:spLocks noChangeArrowheads="1"/>
          </p:cNvSpPr>
          <p:nvPr/>
        </p:nvSpPr>
        <p:spPr bwMode="auto">
          <a:xfrm>
            <a:off x="507604" y="1233331"/>
            <a:ext cx="7259327" cy="10772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de-DE" sz="1600" dirty="0" smtClean="0"/>
              <a:t>Konsequent wird aber auch die Strafbarkeit der </a:t>
            </a:r>
            <a:r>
              <a:rPr lang="de-AT" sz="1600" dirty="0" smtClean="0"/>
              <a:t>Verkürzung </a:t>
            </a:r>
            <a:r>
              <a:rPr lang="de-AT" sz="1600" dirty="0"/>
              <a:t>von Eingangs- oder Ausgangsabgaben durch Bewirken von Erstattungen, Vorfinanzierungen und Vorschusszahlungen durch unrichtige oder unvollständige Angaben </a:t>
            </a:r>
            <a:r>
              <a:rPr lang="de-AT" sz="1600" dirty="0" smtClean="0"/>
              <a:t>nach </a:t>
            </a:r>
            <a:r>
              <a:rPr lang="de-AT" sz="1600" b="1" dirty="0" smtClean="0"/>
              <a:t>§ </a:t>
            </a:r>
            <a:r>
              <a:rPr lang="de-AT" sz="1600" b="1" dirty="0"/>
              <a:t>7 Abs 1 Ausfuhrerstattungsgesetz</a:t>
            </a:r>
            <a:r>
              <a:rPr lang="de-AT" sz="1600" dirty="0"/>
              <a:t> </a:t>
            </a:r>
            <a:r>
              <a:rPr lang="de-AT" sz="1600" dirty="0" smtClean="0"/>
              <a:t>auf grobe Fahrlässigkeit eingeschränkt. </a:t>
            </a:r>
          </a:p>
        </p:txBody>
      </p:sp>
    </p:spTree>
    <p:extLst>
      <p:ext uri="{BB962C8B-B14F-4D97-AF65-F5344CB8AC3E}">
        <p14:creationId xmlns:p14="http://schemas.microsoft.com/office/powerpoint/2010/main" val="2041705625"/>
      </p:ext>
    </p:extLst>
  </p:cSld>
  <p:clrMapOvr>
    <a:masterClrMapping/>
  </p:clrMapOvr>
  <p:transition spd="slow">
    <p:wip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102"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9" name="Picture 101"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100"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1" name="Picture 99" descr="card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2" name="Text Box 93"/>
          <p:cNvSpPr txBox="1">
            <a:spLocks noChangeArrowheads="1"/>
          </p:cNvSpPr>
          <p:nvPr/>
        </p:nvSpPr>
        <p:spPr bwMode="auto">
          <a:xfrm>
            <a:off x="3124200" y="442913"/>
            <a:ext cx="5105400" cy="1570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9600" b="1" dirty="0">
                <a:solidFill>
                  <a:srgbClr val="FF0080"/>
                </a:solidFill>
              </a:rPr>
              <a:t>WINTER</a:t>
            </a:r>
            <a:endParaRPr lang="en-US" sz="9600" dirty="0">
              <a:solidFill>
                <a:srgbClr val="FF0080"/>
              </a:solidFill>
            </a:endParaRPr>
          </a:p>
        </p:txBody>
      </p:sp>
      <p:sp>
        <p:nvSpPr>
          <p:cNvPr id="4103" name="Text Box 90"/>
          <p:cNvSpPr txBox="1">
            <a:spLocks noChangeArrowheads="1"/>
          </p:cNvSpPr>
          <p:nvPr/>
        </p:nvSpPr>
        <p:spPr bwMode="auto">
          <a:xfrm>
            <a:off x="3352800" y="1677988"/>
            <a:ext cx="2133600" cy="646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600" dirty="0">
                <a:solidFill>
                  <a:schemeClr val="bg2"/>
                </a:solidFill>
              </a:rPr>
              <a:t>Template</a:t>
            </a:r>
            <a:endParaRPr lang="en-US" dirty="0"/>
          </a:p>
        </p:txBody>
      </p:sp>
      <p:pic>
        <p:nvPicPr>
          <p:cNvPr id="4104" name="Picture 98" descr="card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50" y="-3719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6" name="Rectangle 105"/>
          <p:cNvSpPr>
            <a:spLocks noChangeArrowheads="1"/>
          </p:cNvSpPr>
          <p:nvPr/>
        </p:nvSpPr>
        <p:spPr bwMode="auto">
          <a:xfrm>
            <a:off x="5715000" y="166688"/>
            <a:ext cx="1447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GB" dirty="0"/>
          </a:p>
        </p:txBody>
      </p:sp>
      <p:sp>
        <p:nvSpPr>
          <p:cNvPr id="14" name="Text Box 60"/>
          <p:cNvSpPr txBox="1">
            <a:spLocks noChangeArrowheads="1"/>
          </p:cNvSpPr>
          <p:nvPr/>
        </p:nvSpPr>
        <p:spPr bwMode="auto">
          <a:xfrm>
            <a:off x="755576" y="166688"/>
            <a:ext cx="7016824"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sz="4000" dirty="0" smtClean="0">
                <a:solidFill>
                  <a:srgbClr val="F2FDF7"/>
                </a:solidFill>
              </a:rPr>
              <a:t>“Praktikum”</a:t>
            </a:r>
          </a:p>
        </p:txBody>
      </p:sp>
      <p:sp>
        <p:nvSpPr>
          <p:cNvPr id="17" name="Text Box 42"/>
          <p:cNvSpPr txBox="1">
            <a:spLocks noChangeArrowheads="1"/>
          </p:cNvSpPr>
          <p:nvPr/>
        </p:nvSpPr>
        <p:spPr bwMode="auto">
          <a:xfrm>
            <a:off x="507604" y="1239577"/>
            <a:ext cx="7259327" cy="52629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de-DE" sz="1400" dirty="0" smtClean="0"/>
              <a:t>„</a:t>
            </a:r>
            <a:r>
              <a:rPr lang="de-DE" sz="1400" b="1" i="1" dirty="0" smtClean="0"/>
              <a:t>Zur </a:t>
            </a:r>
            <a:r>
              <a:rPr lang="de-DE" sz="1400" b="1" i="1" dirty="0"/>
              <a:t>Vorlage an das </a:t>
            </a:r>
            <a:r>
              <a:rPr lang="de-DE" sz="1400" b="1" i="1" dirty="0" smtClean="0"/>
              <a:t>Finanzamt</a:t>
            </a:r>
            <a:r>
              <a:rPr lang="de-DE" sz="1400" dirty="0" smtClean="0"/>
              <a:t>“: pauschale Bestätigungen für Aufwandsentschädigungen, die in drei Jahren insgesamt rund € 12.000 ausmachen</a:t>
            </a:r>
            <a:endParaRPr lang="de-DE" sz="1400" dirty="0"/>
          </a:p>
          <a:p>
            <a:endParaRPr lang="de-DE" sz="1400" dirty="0"/>
          </a:p>
          <a:p>
            <a:r>
              <a:rPr lang="de-DE" sz="1400" b="1" dirty="0"/>
              <a:t>Politiker</a:t>
            </a:r>
            <a:r>
              <a:rPr lang="de-DE" sz="1400" dirty="0"/>
              <a:t> </a:t>
            </a:r>
            <a:r>
              <a:rPr lang="de-DE" sz="1400" dirty="0" smtClean="0"/>
              <a:t>                                                          =</a:t>
            </a:r>
            <a:r>
              <a:rPr lang="de-DE" sz="1400" dirty="0"/>
              <a:t>	</a:t>
            </a:r>
            <a:r>
              <a:rPr lang="de-DE" sz="1400" b="1" dirty="0"/>
              <a:t>GF</a:t>
            </a:r>
            <a:r>
              <a:rPr lang="de-DE" sz="1400" dirty="0"/>
              <a:t> (Alleingesellschafter) einer</a:t>
            </a:r>
          </a:p>
          <a:p>
            <a:r>
              <a:rPr lang="de-DE" sz="1400" dirty="0"/>
              <a:t>					</a:t>
            </a:r>
            <a:r>
              <a:rPr lang="de-DE" sz="1400" dirty="0" smtClean="0"/>
              <a:t>GmbH </a:t>
            </a:r>
            <a:endParaRPr lang="de-DE" sz="1400" dirty="0"/>
          </a:p>
          <a:p>
            <a:r>
              <a:rPr lang="de-DE" sz="1400" dirty="0" smtClean="0"/>
              <a:t>Sekretärin der GmbH erledigt auch </a:t>
            </a:r>
            <a:r>
              <a:rPr lang="de-DE" sz="1400" dirty="0"/>
              <a:t>		</a:t>
            </a:r>
            <a:r>
              <a:rPr lang="de-DE" sz="1400" b="1" dirty="0"/>
              <a:t>Sekretärin</a:t>
            </a:r>
          </a:p>
          <a:p>
            <a:r>
              <a:rPr lang="de-DE" sz="1400" dirty="0"/>
              <a:t>Schreibarbeiten </a:t>
            </a:r>
            <a:r>
              <a:rPr lang="de-DE" sz="1400" dirty="0" smtClean="0"/>
              <a:t>für Politiker</a:t>
            </a:r>
            <a:r>
              <a:rPr lang="de-DE" sz="1400" dirty="0"/>
              <a:t>, für die </a:t>
            </a:r>
            <a:r>
              <a:rPr lang="de-DE" sz="1400" dirty="0" smtClean="0"/>
              <a:t>er</a:t>
            </a:r>
            <a:endParaRPr lang="de-DE" sz="1400" dirty="0"/>
          </a:p>
          <a:p>
            <a:r>
              <a:rPr lang="de-DE" sz="1400" dirty="0" smtClean="0"/>
              <a:t>Aufwandsentschädigungen beantragt und erhält</a:t>
            </a:r>
            <a:endParaRPr lang="de-DE" sz="1400" dirty="0"/>
          </a:p>
          <a:p>
            <a:r>
              <a:rPr lang="de-DE" sz="1400" dirty="0"/>
              <a:t>(</a:t>
            </a:r>
            <a:r>
              <a:rPr lang="de-DE" sz="1400" dirty="0">
                <a:solidFill>
                  <a:schemeClr val="tx2">
                    <a:lumMod val="75000"/>
                  </a:schemeClr>
                </a:solidFill>
              </a:rPr>
              <a:t>GmbH stellt </a:t>
            </a:r>
            <a:r>
              <a:rPr lang="de-DE" sz="1400" dirty="0" smtClean="0">
                <a:solidFill>
                  <a:schemeClr val="tx2">
                    <a:lumMod val="75000"/>
                  </a:schemeClr>
                </a:solidFill>
              </a:rPr>
              <a:t>Politiker Schreibarbeiten</a:t>
            </a:r>
            <a:r>
              <a:rPr lang="de-DE" sz="1400" dirty="0" smtClean="0"/>
              <a:t>	</a:t>
            </a:r>
            <a:r>
              <a:rPr lang="de-DE" sz="1400" dirty="0"/>
              <a:t>	</a:t>
            </a:r>
            <a:r>
              <a:rPr lang="de-DE" sz="1400" dirty="0" smtClean="0"/>
              <a:t>gibt Bestätigungen</a:t>
            </a:r>
          </a:p>
          <a:p>
            <a:r>
              <a:rPr lang="de-DE" sz="1400" dirty="0" smtClean="0">
                <a:solidFill>
                  <a:schemeClr val="tx2">
                    <a:lumMod val="75000"/>
                  </a:schemeClr>
                </a:solidFill>
              </a:rPr>
              <a:t>nicht in Rechnung !!!</a:t>
            </a:r>
            <a:r>
              <a:rPr lang="de-DE" sz="1400" dirty="0" smtClean="0"/>
              <a:t>)	 			Auftrag des Politikers</a:t>
            </a:r>
          </a:p>
          <a:p>
            <a:r>
              <a:rPr lang="de-DE" sz="1400" dirty="0" smtClean="0"/>
              <a:t>					(„alles soll korrekt sein!“) an</a:t>
            </a:r>
          </a:p>
          <a:p>
            <a:r>
              <a:rPr lang="de-DE" sz="1400" dirty="0"/>
              <a:t>					</a:t>
            </a:r>
            <a:r>
              <a:rPr lang="de-DE" sz="1400" b="1" dirty="0" smtClean="0"/>
              <a:t>Steuerberater</a:t>
            </a:r>
            <a:r>
              <a:rPr lang="de-DE" sz="1400" dirty="0" smtClean="0"/>
              <a:t>, der keine</a:t>
            </a:r>
          </a:p>
          <a:p>
            <a:r>
              <a:rPr lang="de-DE" sz="1400" dirty="0"/>
              <a:t>	</a:t>
            </a:r>
            <a:r>
              <a:rPr lang="de-DE" sz="1400" dirty="0" smtClean="0"/>
              <a:t>				Ahnung hat, dass unentgeltlich					Schreibarbeiten  außerhalb</a:t>
            </a:r>
          </a:p>
          <a:p>
            <a:r>
              <a:rPr lang="de-DE" sz="1400" dirty="0"/>
              <a:t>	</a:t>
            </a:r>
            <a:r>
              <a:rPr lang="de-DE" sz="1400" dirty="0" smtClean="0"/>
              <a:t>				GmbH geleistet worden sind,</a:t>
            </a:r>
            <a:endParaRPr lang="de-DE" sz="1400" dirty="0"/>
          </a:p>
          <a:p>
            <a:r>
              <a:rPr lang="de-DE" sz="1400" dirty="0" smtClean="0"/>
              <a:t> </a:t>
            </a:r>
            <a:r>
              <a:rPr lang="de-DE" sz="1400" dirty="0"/>
              <a:t>					</a:t>
            </a:r>
            <a:r>
              <a:rPr lang="de-DE" sz="1400" dirty="0" smtClean="0"/>
              <a:t>bereitet KÖSt- </a:t>
            </a:r>
            <a:r>
              <a:rPr lang="de-DE" sz="1400" dirty="0"/>
              <a:t>und </a:t>
            </a:r>
            <a:r>
              <a:rPr lang="de-DE" sz="1400" dirty="0" smtClean="0"/>
              <a:t>ESt- </a:t>
            </a:r>
            <a:r>
              <a:rPr lang="de-DE" sz="1400" dirty="0"/>
              <a:t>Politiker </a:t>
            </a:r>
            <a:r>
              <a:rPr lang="de-DE" sz="1400" dirty="0" smtClean="0"/>
              <a:t>bzw GF </a:t>
            </a:r>
            <a:r>
              <a:rPr lang="de-DE" sz="1400" dirty="0"/>
              <a:t>unterschreibt und reicht ein	 </a:t>
            </a:r>
            <a:r>
              <a:rPr lang="de-DE" sz="1400" dirty="0" smtClean="0"/>
              <a:t>	Erklärungen vor</a:t>
            </a:r>
          </a:p>
          <a:p>
            <a:endParaRPr lang="de-DE" sz="1400" dirty="0"/>
          </a:p>
          <a:p>
            <a:r>
              <a:rPr lang="de-DE" sz="1400" dirty="0"/>
              <a:t>		 </a:t>
            </a:r>
          </a:p>
          <a:p>
            <a:r>
              <a:rPr lang="de-DE" sz="1400" dirty="0" smtClean="0"/>
              <a:t>Außenprüfer </a:t>
            </a:r>
            <a:r>
              <a:rPr lang="de-DE" sz="1400" dirty="0"/>
              <a:t>entdeckt  dank </a:t>
            </a:r>
            <a:r>
              <a:rPr lang="de-DE" sz="1400" dirty="0" smtClean="0"/>
              <a:t>der in der Buchhaltung ordentlich abgelegten „Bestätigungen“ die </a:t>
            </a:r>
            <a:r>
              <a:rPr lang="de-DE" sz="1400" dirty="0"/>
              <a:t>„verdeckten Gewinnausschüttungen</a:t>
            </a:r>
            <a:r>
              <a:rPr lang="de-DE" sz="1400" dirty="0" smtClean="0"/>
              <a:t>“ und Umsatzsteuerverkürzungen: Verkürzung an KESt </a:t>
            </a:r>
            <a:r>
              <a:rPr lang="de-DE" sz="1400" dirty="0">
                <a:solidFill>
                  <a:schemeClr val="tx2">
                    <a:lumMod val="75000"/>
                  </a:schemeClr>
                </a:solidFill>
              </a:rPr>
              <a:t>(3.000 Euro) </a:t>
            </a:r>
            <a:r>
              <a:rPr lang="de-DE" sz="1400" dirty="0"/>
              <a:t>und </a:t>
            </a:r>
            <a:r>
              <a:rPr lang="de-DE" sz="1400" dirty="0" smtClean="0"/>
              <a:t>an USt </a:t>
            </a:r>
            <a:r>
              <a:rPr lang="de-DE" sz="1400" dirty="0" smtClean="0">
                <a:solidFill>
                  <a:schemeClr val="tx2">
                    <a:lumMod val="75000"/>
                  </a:schemeClr>
                </a:solidFill>
              </a:rPr>
              <a:t>(</a:t>
            </a:r>
            <a:r>
              <a:rPr lang="de-DE" sz="1400" dirty="0">
                <a:solidFill>
                  <a:schemeClr val="tx2">
                    <a:lumMod val="75000"/>
                  </a:schemeClr>
                </a:solidFill>
              </a:rPr>
              <a:t>2.000)</a:t>
            </a:r>
            <a:r>
              <a:rPr lang="de-DE" sz="1400" dirty="0"/>
              <a:t>.</a:t>
            </a:r>
            <a:endParaRPr lang="de-DE" sz="1400" i="1" dirty="0"/>
          </a:p>
          <a:p>
            <a:endParaRPr lang="de-DE" sz="1400" i="1" dirty="0"/>
          </a:p>
          <a:p>
            <a:endParaRPr lang="de-AT" sz="1400" dirty="0" smtClean="0"/>
          </a:p>
        </p:txBody>
      </p:sp>
    </p:spTree>
    <p:extLst>
      <p:ext uri="{BB962C8B-B14F-4D97-AF65-F5344CB8AC3E}">
        <p14:creationId xmlns:p14="http://schemas.microsoft.com/office/powerpoint/2010/main" val="808671661"/>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17">
                                            <p:txEl>
                                              <p:pRg st="16" end="16"/>
                                            </p:txEl>
                                          </p:spTgt>
                                        </p:tgtEl>
                                        <p:attrNameLst>
                                          <p:attrName>style.visibility</p:attrName>
                                        </p:attrNameLst>
                                      </p:cBhvr>
                                      <p:to>
                                        <p:strVal val="visible"/>
                                      </p:to>
                                    </p:set>
                                    <p:animEffect transition="in" filter="wipe(down)">
                                      <p:cBhvr>
                                        <p:cTn id="7" dur="580">
                                          <p:stCondLst>
                                            <p:cond delay="0"/>
                                          </p:stCondLst>
                                        </p:cTn>
                                        <p:tgtEl>
                                          <p:spTgt spid="17">
                                            <p:txEl>
                                              <p:pRg st="16" end="16"/>
                                            </p:txEl>
                                          </p:spTgt>
                                        </p:tgtEl>
                                      </p:cBhvr>
                                    </p:animEffect>
                                    <p:anim calcmode="lin" valueType="num">
                                      <p:cBhvr>
                                        <p:cTn id="8" dur="1822" tmFilter="0,0; 0.14,0.36; 0.43,0.73; 0.71,0.91; 1.0,1.0">
                                          <p:stCondLst>
                                            <p:cond delay="0"/>
                                          </p:stCondLst>
                                        </p:cTn>
                                        <p:tgtEl>
                                          <p:spTgt spid="17">
                                            <p:txEl>
                                              <p:pRg st="16" end="16"/>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17">
                                            <p:txEl>
                                              <p:pRg st="16" end="16"/>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17">
                                            <p:txEl>
                                              <p:pRg st="16" end="16"/>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17">
                                            <p:txEl>
                                              <p:pRg st="16" end="16"/>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17">
                                            <p:txEl>
                                              <p:pRg st="16" end="16"/>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17">
                                            <p:txEl>
                                              <p:pRg st="16" end="16"/>
                                            </p:txEl>
                                          </p:spTgt>
                                        </p:tgtEl>
                                      </p:cBhvr>
                                      <p:to x="100000" y="60000"/>
                                    </p:animScale>
                                    <p:animScale>
                                      <p:cBhvr>
                                        <p:cTn id="14" dur="166" decel="50000">
                                          <p:stCondLst>
                                            <p:cond delay="676"/>
                                          </p:stCondLst>
                                        </p:cTn>
                                        <p:tgtEl>
                                          <p:spTgt spid="17">
                                            <p:txEl>
                                              <p:pRg st="16" end="16"/>
                                            </p:txEl>
                                          </p:spTgt>
                                        </p:tgtEl>
                                      </p:cBhvr>
                                      <p:to x="100000" y="100000"/>
                                    </p:animScale>
                                    <p:animScale>
                                      <p:cBhvr>
                                        <p:cTn id="15" dur="26">
                                          <p:stCondLst>
                                            <p:cond delay="1312"/>
                                          </p:stCondLst>
                                        </p:cTn>
                                        <p:tgtEl>
                                          <p:spTgt spid="17">
                                            <p:txEl>
                                              <p:pRg st="16" end="16"/>
                                            </p:txEl>
                                          </p:spTgt>
                                        </p:tgtEl>
                                      </p:cBhvr>
                                      <p:to x="100000" y="80000"/>
                                    </p:animScale>
                                    <p:animScale>
                                      <p:cBhvr>
                                        <p:cTn id="16" dur="166" decel="50000">
                                          <p:stCondLst>
                                            <p:cond delay="1338"/>
                                          </p:stCondLst>
                                        </p:cTn>
                                        <p:tgtEl>
                                          <p:spTgt spid="17">
                                            <p:txEl>
                                              <p:pRg st="16" end="16"/>
                                            </p:txEl>
                                          </p:spTgt>
                                        </p:tgtEl>
                                      </p:cBhvr>
                                      <p:to x="100000" y="100000"/>
                                    </p:animScale>
                                    <p:animScale>
                                      <p:cBhvr>
                                        <p:cTn id="17" dur="26">
                                          <p:stCondLst>
                                            <p:cond delay="1642"/>
                                          </p:stCondLst>
                                        </p:cTn>
                                        <p:tgtEl>
                                          <p:spTgt spid="17">
                                            <p:txEl>
                                              <p:pRg st="16" end="16"/>
                                            </p:txEl>
                                          </p:spTgt>
                                        </p:tgtEl>
                                      </p:cBhvr>
                                      <p:to x="100000" y="90000"/>
                                    </p:animScale>
                                    <p:animScale>
                                      <p:cBhvr>
                                        <p:cTn id="18" dur="166" decel="50000">
                                          <p:stCondLst>
                                            <p:cond delay="1668"/>
                                          </p:stCondLst>
                                        </p:cTn>
                                        <p:tgtEl>
                                          <p:spTgt spid="17">
                                            <p:txEl>
                                              <p:pRg st="16" end="16"/>
                                            </p:txEl>
                                          </p:spTgt>
                                        </p:tgtEl>
                                      </p:cBhvr>
                                      <p:to x="100000" y="100000"/>
                                    </p:animScale>
                                    <p:animScale>
                                      <p:cBhvr>
                                        <p:cTn id="19" dur="26">
                                          <p:stCondLst>
                                            <p:cond delay="1808"/>
                                          </p:stCondLst>
                                        </p:cTn>
                                        <p:tgtEl>
                                          <p:spTgt spid="17">
                                            <p:txEl>
                                              <p:pRg st="16" end="16"/>
                                            </p:txEl>
                                          </p:spTgt>
                                        </p:tgtEl>
                                      </p:cBhvr>
                                      <p:to x="100000" y="95000"/>
                                    </p:animScale>
                                    <p:animScale>
                                      <p:cBhvr>
                                        <p:cTn id="20" dur="166" decel="50000">
                                          <p:stCondLst>
                                            <p:cond delay="1834"/>
                                          </p:stCondLst>
                                        </p:cTn>
                                        <p:tgtEl>
                                          <p:spTgt spid="17">
                                            <p:txEl>
                                              <p:pRg st="16" end="16"/>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102"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9" name="Picture 101"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100"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1" name="Picture 99" descr="card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2" name="Text Box 93"/>
          <p:cNvSpPr txBox="1">
            <a:spLocks noChangeArrowheads="1"/>
          </p:cNvSpPr>
          <p:nvPr/>
        </p:nvSpPr>
        <p:spPr bwMode="auto">
          <a:xfrm>
            <a:off x="3124200" y="442913"/>
            <a:ext cx="5105400" cy="1570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9600" b="1" dirty="0">
                <a:solidFill>
                  <a:srgbClr val="FF0080"/>
                </a:solidFill>
              </a:rPr>
              <a:t>WINTER</a:t>
            </a:r>
            <a:endParaRPr lang="en-US" sz="9600" dirty="0">
              <a:solidFill>
                <a:srgbClr val="FF0080"/>
              </a:solidFill>
            </a:endParaRPr>
          </a:p>
        </p:txBody>
      </p:sp>
      <p:sp>
        <p:nvSpPr>
          <p:cNvPr id="4103" name="Text Box 90"/>
          <p:cNvSpPr txBox="1">
            <a:spLocks noChangeArrowheads="1"/>
          </p:cNvSpPr>
          <p:nvPr/>
        </p:nvSpPr>
        <p:spPr bwMode="auto">
          <a:xfrm>
            <a:off x="3352800" y="1677988"/>
            <a:ext cx="2133600" cy="646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600" dirty="0">
                <a:solidFill>
                  <a:schemeClr val="bg2"/>
                </a:solidFill>
              </a:rPr>
              <a:t>Template</a:t>
            </a:r>
            <a:endParaRPr lang="en-US" dirty="0"/>
          </a:p>
        </p:txBody>
      </p:sp>
      <p:pic>
        <p:nvPicPr>
          <p:cNvPr id="4104" name="Picture 98" descr="card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50" y="-3719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6" name="Rectangle 105"/>
          <p:cNvSpPr>
            <a:spLocks noChangeArrowheads="1"/>
          </p:cNvSpPr>
          <p:nvPr/>
        </p:nvSpPr>
        <p:spPr bwMode="auto">
          <a:xfrm>
            <a:off x="5715000" y="166688"/>
            <a:ext cx="1447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GB" dirty="0"/>
          </a:p>
        </p:txBody>
      </p:sp>
      <p:sp>
        <p:nvSpPr>
          <p:cNvPr id="14" name="Text Box 60"/>
          <p:cNvSpPr txBox="1">
            <a:spLocks noChangeArrowheads="1"/>
          </p:cNvSpPr>
          <p:nvPr/>
        </p:nvSpPr>
        <p:spPr bwMode="auto">
          <a:xfrm>
            <a:off x="6705600" y="166688"/>
            <a:ext cx="1066800"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6000" dirty="0" smtClean="0">
                <a:solidFill>
                  <a:srgbClr val="F2FDF7"/>
                </a:solidFill>
              </a:rPr>
              <a:t>21</a:t>
            </a:r>
          </a:p>
        </p:txBody>
      </p:sp>
      <p:sp>
        <p:nvSpPr>
          <p:cNvPr id="17" name="Text Box 42"/>
          <p:cNvSpPr txBox="1">
            <a:spLocks noChangeArrowheads="1"/>
          </p:cNvSpPr>
          <p:nvPr/>
        </p:nvSpPr>
        <p:spPr bwMode="auto">
          <a:xfrm>
            <a:off x="507604" y="1239577"/>
            <a:ext cx="7259327" cy="25545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de-AT" sz="1600" dirty="0" smtClean="0"/>
              <a:t>Bei der </a:t>
            </a:r>
            <a:r>
              <a:rPr lang="de-AT" sz="1600" b="1" dirty="0" smtClean="0"/>
              <a:t>fahrlässigen </a:t>
            </a:r>
            <a:r>
              <a:rPr lang="de-AT" sz="1600" b="1" dirty="0"/>
              <a:t>Mineralölsteuerverkürzung</a:t>
            </a:r>
            <a:r>
              <a:rPr lang="de-AT" sz="1600" dirty="0"/>
              <a:t> (§ 11 </a:t>
            </a:r>
            <a:r>
              <a:rPr lang="de-AT" sz="1600" dirty="0" smtClean="0"/>
              <a:t>Mineralölsteuer</a:t>
            </a:r>
            <a:r>
              <a:rPr lang="de-AT" sz="1600" cap="all" dirty="0" smtClean="0"/>
              <a:t>G</a:t>
            </a:r>
            <a:r>
              <a:rPr lang="de-AT" sz="1600" dirty="0" smtClean="0"/>
              <a:t>) dagegen bleibt alles beim Alten. </a:t>
            </a:r>
          </a:p>
          <a:p>
            <a:endParaRPr lang="de-AT" sz="1600" dirty="0"/>
          </a:p>
          <a:p>
            <a:r>
              <a:rPr lang="de-DE" sz="1600" dirty="0" smtClean="0"/>
              <a:t>RV Steuerreformgesetz 2015/16: „</a:t>
            </a:r>
            <a:r>
              <a:rPr lang="de-DE" sz="1600" i="1" dirty="0"/>
              <a:t>Die fahrlässige Verkürzung </a:t>
            </a:r>
            <a:r>
              <a:rPr lang="de-DE" sz="1600" i="1" dirty="0" smtClean="0"/>
              <a:t>von Mineralölsteuer </a:t>
            </a:r>
            <a:r>
              <a:rPr lang="de-DE" sz="1600" i="1" dirty="0"/>
              <a:t>im Zusammenhang mit der missbräuchlichen</a:t>
            </a:r>
          </a:p>
          <a:p>
            <a:r>
              <a:rPr lang="de-DE" sz="1600" i="1" dirty="0"/>
              <a:t>Verwendung von gekennzeichnetem Gasöl soll aufgrund der besonderen Tatkonstellation weiterhin </a:t>
            </a:r>
            <a:r>
              <a:rPr lang="de-DE" sz="1600" i="1" dirty="0" smtClean="0"/>
              <a:t>nicht erst </a:t>
            </a:r>
            <a:r>
              <a:rPr lang="de-DE" sz="1600" i="1" dirty="0"/>
              <a:t>bei grober Fahrlässigkeit strafbar sein</a:t>
            </a:r>
            <a:r>
              <a:rPr lang="de-DE" sz="1600" i="1" dirty="0" smtClean="0"/>
              <a:t>.</a:t>
            </a:r>
            <a:r>
              <a:rPr lang="de-DE" sz="1600" dirty="0" smtClean="0"/>
              <a:t>“</a:t>
            </a:r>
            <a:endParaRPr lang="de-DE" sz="1600" dirty="0"/>
          </a:p>
          <a:p>
            <a:endParaRPr lang="de-AT" sz="1600" dirty="0"/>
          </a:p>
          <a:p>
            <a:r>
              <a:rPr lang="de-AT" sz="1600" dirty="0" smtClean="0"/>
              <a:t>Was ist die „besondere Tatkonstellation“, die diese Ungleichbehandlung sachlich rechtfertigt? Können Sie mir helfen?</a:t>
            </a:r>
          </a:p>
        </p:txBody>
      </p:sp>
    </p:spTree>
    <p:extLst>
      <p:ext uri="{BB962C8B-B14F-4D97-AF65-F5344CB8AC3E}">
        <p14:creationId xmlns:p14="http://schemas.microsoft.com/office/powerpoint/2010/main" val="1841057971"/>
      </p:ext>
    </p:extLst>
  </p:cSld>
  <p:clrMapOvr>
    <a:masterClrMapping/>
  </p:clrMapOvr>
  <p:transition spd="slow">
    <p:wip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102"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9" name="Picture 101"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100"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1" name="Picture 99" descr="card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2" name="Text Box 93"/>
          <p:cNvSpPr txBox="1">
            <a:spLocks noChangeArrowheads="1"/>
          </p:cNvSpPr>
          <p:nvPr/>
        </p:nvSpPr>
        <p:spPr bwMode="auto">
          <a:xfrm>
            <a:off x="3124200" y="442913"/>
            <a:ext cx="5105400" cy="1570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9600" b="1" dirty="0">
                <a:solidFill>
                  <a:srgbClr val="FF0080"/>
                </a:solidFill>
              </a:rPr>
              <a:t>WINTER</a:t>
            </a:r>
            <a:endParaRPr lang="en-US" sz="9600" dirty="0">
              <a:solidFill>
                <a:srgbClr val="FF0080"/>
              </a:solidFill>
            </a:endParaRPr>
          </a:p>
        </p:txBody>
      </p:sp>
      <p:sp>
        <p:nvSpPr>
          <p:cNvPr id="4103" name="Text Box 90"/>
          <p:cNvSpPr txBox="1">
            <a:spLocks noChangeArrowheads="1"/>
          </p:cNvSpPr>
          <p:nvPr/>
        </p:nvSpPr>
        <p:spPr bwMode="auto">
          <a:xfrm>
            <a:off x="3352800" y="1677988"/>
            <a:ext cx="2133600" cy="646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600" dirty="0">
                <a:solidFill>
                  <a:schemeClr val="bg2"/>
                </a:solidFill>
              </a:rPr>
              <a:t>Template</a:t>
            </a:r>
            <a:endParaRPr lang="en-US" dirty="0"/>
          </a:p>
        </p:txBody>
      </p:sp>
      <p:pic>
        <p:nvPicPr>
          <p:cNvPr id="4104" name="Picture 98" descr="card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50" y="-3719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6" name="Rectangle 105"/>
          <p:cNvSpPr>
            <a:spLocks noChangeArrowheads="1"/>
          </p:cNvSpPr>
          <p:nvPr/>
        </p:nvSpPr>
        <p:spPr bwMode="auto">
          <a:xfrm>
            <a:off x="5715000" y="166688"/>
            <a:ext cx="1447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GB" dirty="0"/>
          </a:p>
        </p:txBody>
      </p:sp>
      <p:sp>
        <p:nvSpPr>
          <p:cNvPr id="14" name="Text Box 60"/>
          <p:cNvSpPr txBox="1">
            <a:spLocks noChangeArrowheads="1"/>
          </p:cNvSpPr>
          <p:nvPr/>
        </p:nvSpPr>
        <p:spPr bwMode="auto">
          <a:xfrm>
            <a:off x="6705600" y="166688"/>
            <a:ext cx="1066800"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6000" dirty="0" smtClean="0">
                <a:solidFill>
                  <a:srgbClr val="F2FDF7"/>
                </a:solidFill>
              </a:rPr>
              <a:t>22</a:t>
            </a:r>
          </a:p>
        </p:txBody>
      </p:sp>
      <p:sp>
        <p:nvSpPr>
          <p:cNvPr id="17" name="Text Box 42"/>
          <p:cNvSpPr txBox="1">
            <a:spLocks noChangeArrowheads="1"/>
          </p:cNvSpPr>
          <p:nvPr/>
        </p:nvSpPr>
        <p:spPr bwMode="auto">
          <a:xfrm>
            <a:off x="507604" y="1239577"/>
            <a:ext cx="7259327" cy="32932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de-AT" sz="1600" b="1" dirty="0" smtClean="0"/>
              <a:t>4. Die grob fahrlässigen „Finanzvergehen“ des „Bankenpakets“</a:t>
            </a:r>
            <a:r>
              <a:rPr lang="de-AT" sz="1600" dirty="0" smtClean="0"/>
              <a:t> (1.1.2016)</a:t>
            </a:r>
          </a:p>
          <a:p>
            <a:endParaRPr lang="de-AT" sz="1600" dirty="0"/>
          </a:p>
          <a:p>
            <a:r>
              <a:rPr lang="de-AT" sz="1600" dirty="0" smtClean="0"/>
              <a:t>Die fahrlässigen „Finanzvergehen“ des „Bankenpakets“ – die Verletzung der Übermittlungspflicht an das Kontenregister, die Verletzung der Meldepflichten nach den §§ 3 und 6 Kapitalabfluss-Meldegesetz usw (§ 7 Abs 2 KontRegG, § 13 Abs 2 Kapitalabfluss-Meldegesetz, §§ 107 Abs 2, 108 Abs 2 Gemeinsamer Meldestandard-Gesetz) setzen auch grobe Fahrlässigkeit voraus, obwohl es sich dabei gerade nicht um Verkürzungsdelikte handelt.</a:t>
            </a:r>
          </a:p>
          <a:p>
            <a:endParaRPr lang="de-AT" sz="1600" dirty="0"/>
          </a:p>
          <a:p>
            <a:r>
              <a:rPr lang="de-AT" sz="1600" dirty="0" smtClean="0"/>
              <a:t>Warum? Auch das weiß ich nicht, auch dazu schweigen die EBRV (im ME war noch nicht von grober Fahrlässigkeit die Rede). Vermutlich ist, von wem auch immer, </a:t>
            </a:r>
            <a:r>
              <a:rPr lang="de-AT" sz="1600" dirty="0"/>
              <a:t>ein „window of </a:t>
            </a:r>
            <a:r>
              <a:rPr lang="de-AT" sz="1600" dirty="0" smtClean="0"/>
              <a:t>opportunity“ genützt worden.</a:t>
            </a:r>
          </a:p>
        </p:txBody>
      </p:sp>
    </p:spTree>
    <p:extLst>
      <p:ext uri="{BB962C8B-B14F-4D97-AF65-F5344CB8AC3E}">
        <p14:creationId xmlns:p14="http://schemas.microsoft.com/office/powerpoint/2010/main" val="2256274264"/>
      </p:ext>
    </p:extLst>
  </p:cSld>
  <p:clrMapOvr>
    <a:masterClrMapping/>
  </p:clrMapOvr>
  <p:transition spd="slow">
    <p:wip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102"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9" name="Picture 101"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100"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1" name="Picture 99" descr="card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2" name="Text Box 93"/>
          <p:cNvSpPr txBox="1">
            <a:spLocks noChangeArrowheads="1"/>
          </p:cNvSpPr>
          <p:nvPr/>
        </p:nvSpPr>
        <p:spPr bwMode="auto">
          <a:xfrm>
            <a:off x="3124200" y="442913"/>
            <a:ext cx="5105400" cy="1570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9600" b="1" dirty="0">
                <a:solidFill>
                  <a:srgbClr val="FF0080"/>
                </a:solidFill>
              </a:rPr>
              <a:t>WINTER</a:t>
            </a:r>
            <a:endParaRPr lang="en-US" sz="9600" dirty="0">
              <a:solidFill>
                <a:srgbClr val="FF0080"/>
              </a:solidFill>
            </a:endParaRPr>
          </a:p>
        </p:txBody>
      </p:sp>
      <p:sp>
        <p:nvSpPr>
          <p:cNvPr id="4103" name="Text Box 90"/>
          <p:cNvSpPr txBox="1">
            <a:spLocks noChangeArrowheads="1"/>
          </p:cNvSpPr>
          <p:nvPr/>
        </p:nvSpPr>
        <p:spPr bwMode="auto">
          <a:xfrm>
            <a:off x="3352800" y="1677988"/>
            <a:ext cx="2133600" cy="646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600" dirty="0">
                <a:solidFill>
                  <a:schemeClr val="bg2"/>
                </a:solidFill>
              </a:rPr>
              <a:t>Template</a:t>
            </a:r>
            <a:endParaRPr lang="en-US" dirty="0"/>
          </a:p>
        </p:txBody>
      </p:sp>
      <p:pic>
        <p:nvPicPr>
          <p:cNvPr id="4104" name="Picture 98" descr="card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50" y="-3719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6" name="Rectangle 105"/>
          <p:cNvSpPr>
            <a:spLocks noChangeArrowheads="1"/>
          </p:cNvSpPr>
          <p:nvPr/>
        </p:nvSpPr>
        <p:spPr bwMode="auto">
          <a:xfrm>
            <a:off x="5715000" y="166688"/>
            <a:ext cx="1447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GB" dirty="0"/>
          </a:p>
        </p:txBody>
      </p:sp>
      <p:sp>
        <p:nvSpPr>
          <p:cNvPr id="14" name="Text Box 60"/>
          <p:cNvSpPr txBox="1">
            <a:spLocks noChangeArrowheads="1"/>
          </p:cNvSpPr>
          <p:nvPr/>
        </p:nvSpPr>
        <p:spPr bwMode="auto">
          <a:xfrm>
            <a:off x="6705600" y="166688"/>
            <a:ext cx="1066800"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6000" dirty="0" smtClean="0">
                <a:solidFill>
                  <a:srgbClr val="F2FDF7"/>
                </a:solidFill>
              </a:rPr>
              <a:t>23</a:t>
            </a:r>
          </a:p>
        </p:txBody>
      </p:sp>
      <p:sp>
        <p:nvSpPr>
          <p:cNvPr id="17" name="Text Box 42"/>
          <p:cNvSpPr txBox="1">
            <a:spLocks noChangeArrowheads="1"/>
          </p:cNvSpPr>
          <p:nvPr/>
        </p:nvSpPr>
        <p:spPr bwMode="auto">
          <a:xfrm>
            <a:off x="507604" y="1239577"/>
            <a:ext cx="7259327" cy="45243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de-AT" sz="1600" b="1" dirty="0"/>
              <a:t>5</a:t>
            </a:r>
            <a:r>
              <a:rPr lang="de-AT" sz="1600" b="1" dirty="0" smtClean="0"/>
              <a:t>. </a:t>
            </a:r>
            <a:r>
              <a:rPr lang="de-DE" sz="1600" b="1" dirty="0"/>
              <a:t>Keine Beschränkung der Strafbarkeit von Fahrlässigkeitsvergehen auf „grobe </a:t>
            </a:r>
            <a:r>
              <a:rPr lang="de-DE" sz="1600" b="1" dirty="0" smtClean="0"/>
              <a:t>Fahrlässigkeit“ </a:t>
            </a:r>
            <a:r>
              <a:rPr lang="de-AT" sz="1600" dirty="0" smtClean="0"/>
              <a:t>bei den </a:t>
            </a:r>
            <a:r>
              <a:rPr lang="de-AT" sz="1600" b="1" dirty="0" smtClean="0"/>
              <a:t>anderen zwölf Fahrlässigkeitsfinanz-vergehen</a:t>
            </a:r>
            <a:r>
              <a:rPr lang="de-AT" sz="1600" dirty="0" smtClean="0"/>
              <a:t>, </a:t>
            </a:r>
          </a:p>
          <a:p>
            <a:r>
              <a:rPr lang="de-AT" sz="1600" dirty="0" smtClean="0"/>
              <a:t>angefangen von der </a:t>
            </a:r>
            <a:r>
              <a:rPr lang="de-AT" sz="1600" b="1" dirty="0" smtClean="0"/>
              <a:t>fahrlässigen Abgabenhehlerei</a:t>
            </a:r>
            <a:r>
              <a:rPr lang="de-AT" sz="1600" dirty="0" smtClean="0"/>
              <a:t> </a:t>
            </a:r>
            <a:r>
              <a:rPr lang="de-AT" sz="1600" dirty="0"/>
              <a:t>(§ 37 Abs 3 FinStrG) – die fahrlässige Hehlerei zB an </a:t>
            </a:r>
            <a:r>
              <a:rPr lang="de-AT" sz="1600" dirty="0" smtClean="0"/>
              <a:t>einer </a:t>
            </a:r>
            <a:r>
              <a:rPr lang="de-AT" sz="1600" dirty="0"/>
              <a:t>gestohlenen </a:t>
            </a:r>
            <a:r>
              <a:rPr lang="de-AT" sz="1600" dirty="0" smtClean="0"/>
              <a:t>„ROLEX “ ist </a:t>
            </a:r>
            <a:r>
              <a:rPr lang="de-AT" sz="1600" dirty="0"/>
              <a:t>im Gegensatz zur fahrlässigen </a:t>
            </a:r>
            <a:r>
              <a:rPr lang="de-AT" sz="1600" dirty="0" smtClean="0"/>
              <a:t>Abgabenhehlerei </a:t>
            </a:r>
            <a:r>
              <a:rPr lang="de-AT" sz="1600" dirty="0"/>
              <a:t>an </a:t>
            </a:r>
            <a:r>
              <a:rPr lang="de-AT" sz="1600" dirty="0" smtClean="0"/>
              <a:t>einer </a:t>
            </a:r>
            <a:r>
              <a:rPr lang="de-AT" sz="1600" dirty="0"/>
              <a:t>geschmuggelten </a:t>
            </a:r>
            <a:r>
              <a:rPr lang="de-AT" sz="1600" dirty="0" smtClean="0"/>
              <a:t>„ROLEX“ seit </a:t>
            </a:r>
            <a:r>
              <a:rPr lang="de-AT" sz="1600" dirty="0"/>
              <a:t>1.1.1994 überhaupt </a:t>
            </a:r>
            <a:r>
              <a:rPr lang="de-AT" sz="1600" dirty="0" smtClean="0"/>
              <a:t>straflos –; bis hin zur </a:t>
            </a:r>
            <a:r>
              <a:rPr lang="de-AT" sz="1600" b="1" dirty="0" smtClean="0"/>
              <a:t>fahrlässigen </a:t>
            </a:r>
            <a:r>
              <a:rPr lang="de-AT" sz="1600" b="1" dirty="0"/>
              <a:t>Begehung </a:t>
            </a:r>
            <a:r>
              <a:rPr lang="de-AT" sz="1600" b="1" dirty="0" smtClean="0"/>
              <a:t>der Finanzvergehen </a:t>
            </a:r>
            <a:r>
              <a:rPr lang="de-AT" sz="1600" dirty="0"/>
              <a:t>nach </a:t>
            </a:r>
            <a:r>
              <a:rPr lang="de-AT" sz="1600" dirty="0" smtClean="0"/>
              <a:t>§ 85 </a:t>
            </a:r>
            <a:r>
              <a:rPr lang="de-AT" sz="1600" dirty="0"/>
              <a:t>Abs 2 Außenwirtschaftsgesetz 2011 </a:t>
            </a:r>
            <a:r>
              <a:rPr lang="de-AT" sz="1600" dirty="0" smtClean="0"/>
              <a:t>(verbotene </a:t>
            </a:r>
            <a:r>
              <a:rPr lang="de-AT" sz="1600" dirty="0"/>
              <a:t>Ein-, Aus- und Durchfuhr ohne Bewilligung von „dual-</a:t>
            </a:r>
            <a:r>
              <a:rPr lang="de-AT" sz="1600" dirty="0" err="1"/>
              <a:t>use</a:t>
            </a:r>
            <a:r>
              <a:rPr lang="de-AT" sz="1600" dirty="0"/>
              <a:t>-Gütern</a:t>
            </a:r>
            <a:r>
              <a:rPr lang="de-AT" sz="1600" dirty="0" smtClean="0"/>
              <a:t>“), nach </a:t>
            </a:r>
            <a:r>
              <a:rPr lang="de-AT" sz="1600" dirty="0"/>
              <a:t>§ 29 Marktordnungsgesetz </a:t>
            </a:r>
            <a:r>
              <a:rPr lang="de-AT" sz="1600" dirty="0" smtClean="0"/>
              <a:t>2007 (Ein- und Ausfuhr von Marktordnungswaren ohne die erforderlichen Dokumente)</a:t>
            </a:r>
            <a:r>
              <a:rPr lang="de-AT" sz="1600" b="1" dirty="0" smtClean="0"/>
              <a:t>, </a:t>
            </a:r>
            <a:r>
              <a:rPr lang="de-AT" sz="1600" dirty="0" smtClean="0"/>
              <a:t>nach </a:t>
            </a:r>
            <a:r>
              <a:rPr lang="de-AT" sz="1600" dirty="0"/>
              <a:t>§ 7 Abs 1 Produktpirateriegesetz 2004 </a:t>
            </a:r>
            <a:r>
              <a:rPr lang="de-AT" sz="1600" dirty="0" smtClean="0"/>
              <a:t>und nach </a:t>
            </a:r>
            <a:r>
              <a:rPr lang="de-AT" sz="1600" dirty="0"/>
              <a:t>§ 5 Abs 3 Bundesgesetz über Produkte, deren Ein- und Ausfuhr sowie Inverkehrbringen aus Tierschutzgründen verboten ist </a:t>
            </a:r>
            <a:r>
              <a:rPr lang="de-AT" sz="1600" dirty="0" smtClean="0"/>
              <a:t>(wie Katzen-, Hunde-, Zobel-, Robbenfelle usw), die samt und sonders § </a:t>
            </a:r>
            <a:r>
              <a:rPr lang="de-AT" sz="1600" dirty="0"/>
              <a:t>8 Abs 3 Artenhandelsgesetz </a:t>
            </a:r>
            <a:r>
              <a:rPr lang="de-AT" sz="1600" dirty="0" smtClean="0"/>
              <a:t>2009 entsprechen, der, wie gesagt, grobe Fahrlässigkeit verlangt.</a:t>
            </a:r>
          </a:p>
          <a:p>
            <a:endParaRPr lang="de-AT" sz="1600" dirty="0" smtClean="0"/>
          </a:p>
          <a:p>
            <a:r>
              <a:rPr lang="de-AT" sz="1600" dirty="0" smtClean="0"/>
              <a:t>Unsachliche Ungleichbehandlung!</a:t>
            </a:r>
          </a:p>
        </p:txBody>
      </p:sp>
    </p:spTree>
    <p:extLst>
      <p:ext uri="{BB962C8B-B14F-4D97-AF65-F5344CB8AC3E}">
        <p14:creationId xmlns:p14="http://schemas.microsoft.com/office/powerpoint/2010/main" val="1683184574"/>
      </p:ext>
    </p:extLst>
  </p:cSld>
  <p:clrMapOvr>
    <a:masterClrMapping/>
  </p:clrMapOvr>
  <p:transition spd="slow">
    <p:wip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102"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9" name="Picture 101"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100"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1" name="Picture 99" descr="card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2" name="Text Box 93"/>
          <p:cNvSpPr txBox="1">
            <a:spLocks noChangeArrowheads="1"/>
          </p:cNvSpPr>
          <p:nvPr/>
        </p:nvSpPr>
        <p:spPr bwMode="auto">
          <a:xfrm>
            <a:off x="3124200" y="442913"/>
            <a:ext cx="5105400" cy="1570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9600" b="1">
                <a:solidFill>
                  <a:srgbClr val="FF0080"/>
                </a:solidFill>
              </a:rPr>
              <a:t>WINTER</a:t>
            </a:r>
            <a:endParaRPr lang="en-US" sz="9600">
              <a:solidFill>
                <a:srgbClr val="FF0080"/>
              </a:solidFill>
            </a:endParaRPr>
          </a:p>
        </p:txBody>
      </p:sp>
      <p:sp>
        <p:nvSpPr>
          <p:cNvPr id="4103" name="Text Box 90"/>
          <p:cNvSpPr txBox="1">
            <a:spLocks noChangeArrowheads="1"/>
          </p:cNvSpPr>
          <p:nvPr/>
        </p:nvSpPr>
        <p:spPr bwMode="auto">
          <a:xfrm>
            <a:off x="3352800" y="1677988"/>
            <a:ext cx="2133600" cy="646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600">
                <a:solidFill>
                  <a:schemeClr val="bg2"/>
                </a:solidFill>
              </a:rPr>
              <a:t>Template</a:t>
            </a:r>
            <a:endParaRPr lang="en-US"/>
          </a:p>
        </p:txBody>
      </p:sp>
      <p:pic>
        <p:nvPicPr>
          <p:cNvPr id="4104" name="Picture 98" descr="card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50" y="-3719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6" name="Rectangle 105"/>
          <p:cNvSpPr>
            <a:spLocks noChangeArrowheads="1"/>
          </p:cNvSpPr>
          <p:nvPr/>
        </p:nvSpPr>
        <p:spPr bwMode="auto">
          <a:xfrm>
            <a:off x="5715000" y="166688"/>
            <a:ext cx="1447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GB"/>
          </a:p>
        </p:txBody>
      </p:sp>
      <p:sp>
        <p:nvSpPr>
          <p:cNvPr id="14" name="Text Box 60"/>
          <p:cNvSpPr txBox="1">
            <a:spLocks noChangeArrowheads="1"/>
          </p:cNvSpPr>
          <p:nvPr/>
        </p:nvSpPr>
        <p:spPr bwMode="auto">
          <a:xfrm>
            <a:off x="6705600" y="166688"/>
            <a:ext cx="1066800" cy="19389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6000" dirty="0" smtClean="0">
                <a:solidFill>
                  <a:srgbClr val="F2FDF7"/>
                </a:solidFill>
              </a:rPr>
              <a:t>242</a:t>
            </a:r>
          </a:p>
        </p:txBody>
      </p:sp>
      <p:sp>
        <p:nvSpPr>
          <p:cNvPr id="17" name="Text Box 42"/>
          <p:cNvSpPr txBox="1">
            <a:spLocks noChangeArrowheads="1"/>
          </p:cNvSpPr>
          <p:nvPr/>
        </p:nvSpPr>
        <p:spPr bwMode="auto">
          <a:xfrm>
            <a:off x="507603" y="1211490"/>
            <a:ext cx="7259327" cy="48936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de-AT" sz="2000" b="1" dirty="0" smtClean="0"/>
              <a:t>B. Die „Finanzvergehen“ des „Bankenpakets“ </a:t>
            </a:r>
            <a:r>
              <a:rPr lang="de-AT" sz="2000" b="1" dirty="0"/>
              <a:t>(BGBl </a:t>
            </a:r>
            <a:r>
              <a:rPr lang="de-AT" sz="2000" b="1" dirty="0" smtClean="0"/>
              <a:t>I 2015/116)</a:t>
            </a:r>
          </a:p>
          <a:p>
            <a:r>
              <a:rPr lang="de-AT" sz="1600" dirty="0" smtClean="0"/>
              <a:t>Die vorsätzliche </a:t>
            </a:r>
            <a:r>
              <a:rPr lang="de-AT" sz="1600" dirty="0"/>
              <a:t>und grob fahrlässige Verletzung von Übermittlungspflichten von Bankkontodaten (§ 7 </a:t>
            </a:r>
            <a:r>
              <a:rPr lang="de-AT" sz="1600" dirty="0" smtClean="0"/>
              <a:t>KontRegG, </a:t>
            </a:r>
            <a:r>
              <a:rPr lang="de-AT" sz="1600" dirty="0"/>
              <a:t>§ 13 Kapitalabfluss-Meldegesetz, §§ 107, 108 Gemeinsamer Meldestandard-Gesetz</a:t>
            </a:r>
            <a:r>
              <a:rPr lang="de-AT" sz="1600" dirty="0" smtClean="0"/>
              <a:t>) sind mit Geldstrafen bis € 200.000 bzw € 100.000 bedroht (ME sogar TEURO 300 bzw 150). Dazu kommt idR noch die in derselben Höhe angedrohte Verbandsgeldbuße nach § 28a Abs 2 FinStrG.</a:t>
            </a:r>
          </a:p>
          <a:p>
            <a:endParaRPr lang="de-AT" sz="1600" dirty="0"/>
          </a:p>
          <a:p>
            <a:r>
              <a:rPr lang="de-DE" sz="1600" dirty="0"/>
              <a:t>Der Sache nach handelt es sich bei der Verletzung der </a:t>
            </a:r>
            <a:r>
              <a:rPr lang="de-DE" sz="1600" dirty="0" smtClean="0"/>
              <a:t>Pflicht zur Übermittlung zB von Kontodaten um </a:t>
            </a:r>
            <a:r>
              <a:rPr lang="de-DE" sz="1600" dirty="0"/>
              <a:t>eine (Finanz)Ordnungswidrigkeit, die </a:t>
            </a:r>
            <a:r>
              <a:rPr lang="de-DE" sz="1600" dirty="0" smtClean="0"/>
              <a:t>nach dem FinStrG sonst zB als </a:t>
            </a:r>
            <a:r>
              <a:rPr lang="de-DE" sz="1600" dirty="0"/>
              <a:t>Verletzung einer </a:t>
            </a:r>
            <a:r>
              <a:rPr lang="de-DE" sz="1600" dirty="0" smtClean="0"/>
              <a:t>Anzeigepflicht </a:t>
            </a:r>
            <a:r>
              <a:rPr lang="de-DE" sz="1600" dirty="0"/>
              <a:t>nur bei Vorsatz strafbar </a:t>
            </a:r>
            <a:r>
              <a:rPr lang="de-DE" sz="1600" dirty="0" smtClean="0"/>
              <a:t>wäre </a:t>
            </a:r>
            <a:r>
              <a:rPr lang="de-DE" sz="1600" dirty="0"/>
              <a:t>(§ 51 Abs 1 lit a FinStrG). </a:t>
            </a:r>
            <a:endParaRPr lang="de-DE" sz="1600" dirty="0" smtClean="0"/>
          </a:p>
          <a:p>
            <a:endParaRPr lang="de-AT" sz="1600" dirty="0"/>
          </a:p>
          <a:p>
            <a:r>
              <a:rPr lang="de-AT" sz="1600" dirty="0" smtClean="0"/>
              <a:t>Was aber ist der tiefere Sinn, warum diese Ordnungswidrigkeiten als „Finanzvergehen“ unter Strafe gestellt werden, die freilich, so wie Finanzordnungswidrigkeiten sonst auch (§ 53 Abs 5 FinStrG), „</a:t>
            </a:r>
            <a:r>
              <a:rPr lang="de-AT" sz="1600" i="1" dirty="0" smtClean="0"/>
              <a:t>niemals</a:t>
            </a:r>
            <a:r>
              <a:rPr lang="de-AT" sz="1600" dirty="0" smtClean="0"/>
              <a:t>“ von den Schöffengerichten zu ahnden sind (§ 7 Abs 3 KontRegG, § 13 Abs 3 Kapitalabfluss-</a:t>
            </a:r>
            <a:r>
              <a:rPr lang="de-AT" sz="1600" dirty="0" err="1" smtClean="0"/>
              <a:t>MeldeG</a:t>
            </a:r>
            <a:r>
              <a:rPr lang="de-AT" sz="1600" dirty="0" smtClean="0"/>
              <a:t>, § 109 </a:t>
            </a:r>
            <a:r>
              <a:rPr lang="de-AT" sz="1600" dirty="0" smtClean="0"/>
              <a:t>GMSG; </a:t>
            </a:r>
            <a:r>
              <a:rPr lang="de-DE" sz="1600" dirty="0"/>
              <a:t>§ 12 </a:t>
            </a:r>
            <a:r>
              <a:rPr lang="de-DE" sz="1600" dirty="0"/>
              <a:t>VPDG - </a:t>
            </a:r>
            <a:r>
              <a:rPr lang="de-DE" sz="1600" dirty="0"/>
              <a:t>ME-Entwurf</a:t>
            </a:r>
            <a:r>
              <a:rPr lang="de-AT" sz="1600" dirty="0" smtClean="0"/>
              <a:t>)?</a:t>
            </a:r>
            <a:endParaRPr lang="de-AT" sz="1600" dirty="0" smtClean="0"/>
          </a:p>
        </p:txBody>
      </p:sp>
    </p:spTree>
    <p:extLst>
      <p:ext uri="{BB962C8B-B14F-4D97-AF65-F5344CB8AC3E}">
        <p14:creationId xmlns:p14="http://schemas.microsoft.com/office/powerpoint/2010/main" val="1847835566"/>
      </p:ext>
    </p:extLst>
  </p:cSld>
  <p:clrMapOvr>
    <a:masterClrMapping/>
  </p:clrMapOvr>
  <p:transition spd="slow">
    <p:wip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102"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9" name="Picture 101"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100"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1" name="Picture 99" descr="card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2" name="Text Box 93"/>
          <p:cNvSpPr txBox="1">
            <a:spLocks noChangeArrowheads="1"/>
          </p:cNvSpPr>
          <p:nvPr/>
        </p:nvSpPr>
        <p:spPr bwMode="auto">
          <a:xfrm>
            <a:off x="3124200" y="442913"/>
            <a:ext cx="5105400" cy="1570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9600" b="1">
                <a:solidFill>
                  <a:srgbClr val="FF0080"/>
                </a:solidFill>
              </a:rPr>
              <a:t>WINTER</a:t>
            </a:r>
            <a:endParaRPr lang="en-US" sz="9600">
              <a:solidFill>
                <a:srgbClr val="FF0080"/>
              </a:solidFill>
            </a:endParaRPr>
          </a:p>
        </p:txBody>
      </p:sp>
      <p:sp>
        <p:nvSpPr>
          <p:cNvPr id="4103" name="Text Box 90"/>
          <p:cNvSpPr txBox="1">
            <a:spLocks noChangeArrowheads="1"/>
          </p:cNvSpPr>
          <p:nvPr/>
        </p:nvSpPr>
        <p:spPr bwMode="auto">
          <a:xfrm>
            <a:off x="3352800" y="1677988"/>
            <a:ext cx="2133600" cy="646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600">
                <a:solidFill>
                  <a:schemeClr val="bg2"/>
                </a:solidFill>
              </a:rPr>
              <a:t>Template</a:t>
            </a:r>
            <a:endParaRPr lang="en-US"/>
          </a:p>
        </p:txBody>
      </p:sp>
      <p:pic>
        <p:nvPicPr>
          <p:cNvPr id="4104" name="Picture 98" descr="card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50" y="-3719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6" name="Rectangle 105"/>
          <p:cNvSpPr>
            <a:spLocks noChangeArrowheads="1"/>
          </p:cNvSpPr>
          <p:nvPr/>
        </p:nvSpPr>
        <p:spPr bwMode="auto">
          <a:xfrm>
            <a:off x="5715000" y="166688"/>
            <a:ext cx="1447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GB"/>
          </a:p>
        </p:txBody>
      </p:sp>
      <p:sp>
        <p:nvSpPr>
          <p:cNvPr id="14" name="Text Box 60"/>
          <p:cNvSpPr txBox="1">
            <a:spLocks noChangeArrowheads="1"/>
          </p:cNvSpPr>
          <p:nvPr/>
        </p:nvSpPr>
        <p:spPr bwMode="auto">
          <a:xfrm>
            <a:off x="6705600" y="166688"/>
            <a:ext cx="1066800" cy="19389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6000" dirty="0" smtClean="0">
                <a:solidFill>
                  <a:srgbClr val="F2FDF7"/>
                </a:solidFill>
              </a:rPr>
              <a:t>253</a:t>
            </a:r>
          </a:p>
        </p:txBody>
      </p:sp>
      <p:sp>
        <p:nvSpPr>
          <p:cNvPr id="17" name="Text Box 42"/>
          <p:cNvSpPr txBox="1">
            <a:spLocks noChangeArrowheads="1"/>
          </p:cNvSpPr>
          <p:nvPr/>
        </p:nvSpPr>
        <p:spPr bwMode="auto">
          <a:xfrm>
            <a:off x="507604" y="1239577"/>
            <a:ext cx="7259327" cy="50167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de-DE" sz="1600" dirty="0"/>
              <a:t>Der Grund dürfte darin liegen, dass </a:t>
            </a:r>
            <a:r>
              <a:rPr lang="de-DE" sz="1600" dirty="0" smtClean="0"/>
              <a:t>zB die </a:t>
            </a:r>
            <a:r>
              <a:rPr lang="de-DE" sz="1600" dirty="0"/>
              <a:t>Hausdurchsuchung auch </a:t>
            </a:r>
            <a:r>
              <a:rPr lang="de-DE" sz="1600" dirty="0" smtClean="0"/>
              <a:t>eines Kreditinstituts (§ </a:t>
            </a:r>
            <a:r>
              <a:rPr lang="de-DE" sz="1600" dirty="0"/>
              <a:t>93 Abs 2 FinStrG); und die Beschlagnahme von Beweismitteln </a:t>
            </a:r>
            <a:r>
              <a:rPr lang="de-DE" sz="1600" dirty="0" smtClean="0"/>
              <a:t>dort, </a:t>
            </a:r>
            <a:r>
              <a:rPr lang="de-DE" sz="1600" dirty="0"/>
              <a:t>wenn das Bankgeheimnis nach § 38 Abs 2 Z 1 BWG zu lüften ist, nur bei </a:t>
            </a:r>
            <a:r>
              <a:rPr lang="de-DE" sz="1600" b="1" dirty="0"/>
              <a:t>Finanzvergehen</a:t>
            </a:r>
            <a:r>
              <a:rPr lang="de-DE" sz="1600" dirty="0"/>
              <a:t>, </a:t>
            </a:r>
            <a:r>
              <a:rPr lang="de-DE" sz="1600" b="1" dirty="0"/>
              <a:t>nicht aber bei Finanzordnungswidrigkeiten </a:t>
            </a:r>
            <a:r>
              <a:rPr lang="de-DE" sz="1600" dirty="0"/>
              <a:t>zugelassen </a:t>
            </a:r>
            <a:r>
              <a:rPr lang="de-DE" sz="1600" dirty="0" smtClean="0"/>
              <a:t>sind (§ </a:t>
            </a:r>
            <a:r>
              <a:rPr lang="de-DE" sz="1600" dirty="0"/>
              <a:t>89 Abs 4 FinStrG</a:t>
            </a:r>
            <a:r>
              <a:rPr lang="de-DE" sz="1600" dirty="0" smtClean="0"/>
              <a:t>). Ein </a:t>
            </a:r>
            <a:r>
              <a:rPr lang="de-DE" sz="1600" dirty="0"/>
              <a:t>weiterer Grund könnte in der für Finanzordnungswidrigkeiten vorgesehenen kurzen Verjährungsfrist gesehen werden: ein Jahr statt der für Finanzvergehen vorgesehenen fünf Jahre (§ 31 Abs 2 FinStrG). </a:t>
            </a:r>
          </a:p>
          <a:p>
            <a:r>
              <a:rPr lang="de-DE" sz="1600" dirty="0"/>
              <a:t> </a:t>
            </a:r>
          </a:p>
          <a:p>
            <a:r>
              <a:rPr lang="de-DE" sz="1600" dirty="0"/>
              <a:t>Diese zwei Gründe dürften auch dagegen gesprochen haben, die vorsätzliche und fahrlässige Verletzung der </a:t>
            </a:r>
            <a:r>
              <a:rPr lang="de-DE" sz="1600" dirty="0" smtClean="0"/>
              <a:t>Übermittlungspflicht als Verwaltungsstraftatbestände nach den Vorbildern zB des BWG </a:t>
            </a:r>
            <a:r>
              <a:rPr lang="de-DE" sz="1600" dirty="0"/>
              <a:t>zu normieren, das für die Verletzung diverser Anzeigepflichten Verwaltungsübertretungen normiert und </a:t>
            </a:r>
            <a:r>
              <a:rPr lang="de-DE" sz="1600" dirty="0" smtClean="0"/>
              <a:t>Geldhöchststrafen </a:t>
            </a:r>
            <a:r>
              <a:rPr lang="de-DE" sz="1600" dirty="0"/>
              <a:t>zwischen </a:t>
            </a:r>
            <a:r>
              <a:rPr lang="de-DE" sz="1600" dirty="0" smtClean="0"/>
              <a:t>€ 10.000 </a:t>
            </a:r>
            <a:r>
              <a:rPr lang="de-DE" sz="1600" dirty="0"/>
              <a:t>und </a:t>
            </a:r>
            <a:r>
              <a:rPr lang="de-DE" sz="1600" dirty="0" smtClean="0"/>
              <a:t>€ 150.000 vorsieht </a:t>
            </a:r>
            <a:r>
              <a:rPr lang="de-DE" sz="1600" dirty="0"/>
              <a:t>(§ 98, 99 BWG) und abweichend von § 31 Abs 1 VStG Verjährungsfristen von 18 Monaten (§ 99b BWG) normiert</a:t>
            </a:r>
            <a:r>
              <a:rPr lang="de-DE" sz="1600" dirty="0" smtClean="0"/>
              <a:t>.</a:t>
            </a:r>
          </a:p>
          <a:p>
            <a:endParaRPr lang="de-DE" sz="1600" dirty="0"/>
          </a:p>
          <a:p>
            <a:r>
              <a:rPr lang="de-DE" sz="1600" dirty="0" smtClean="0"/>
              <a:t>Die </a:t>
            </a:r>
            <a:r>
              <a:rPr lang="de-DE" sz="1600" dirty="0" err="1" smtClean="0"/>
              <a:t>bewußte</a:t>
            </a:r>
            <a:r>
              <a:rPr lang="de-DE" sz="1600" dirty="0" smtClean="0"/>
              <a:t> „Falschbezeichnung</a:t>
            </a:r>
            <a:r>
              <a:rPr lang="de-DE" sz="1600" dirty="0" smtClean="0"/>
              <a:t>“ als Finanzvergehen dürfte aber auch deshalb erfolgt sein, um die gegenüber Finanzordnungswidrigkeiten exorbitanten Strafdrohungen zu verschleiern. </a:t>
            </a:r>
            <a:endParaRPr lang="de-DE" sz="1600" dirty="0"/>
          </a:p>
        </p:txBody>
      </p:sp>
    </p:spTree>
    <p:extLst>
      <p:ext uri="{BB962C8B-B14F-4D97-AF65-F5344CB8AC3E}">
        <p14:creationId xmlns:p14="http://schemas.microsoft.com/office/powerpoint/2010/main" val="1445080295"/>
      </p:ext>
    </p:extLst>
  </p:cSld>
  <p:clrMapOvr>
    <a:masterClrMapping/>
  </p:clrMapOvr>
  <p:transition spd="slow">
    <p:wip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102"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9" name="Picture 101"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100"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1" name="Picture 99" descr="card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2" name="Text Box 93"/>
          <p:cNvSpPr txBox="1">
            <a:spLocks noChangeArrowheads="1"/>
          </p:cNvSpPr>
          <p:nvPr/>
        </p:nvSpPr>
        <p:spPr bwMode="auto">
          <a:xfrm>
            <a:off x="3124200" y="442913"/>
            <a:ext cx="5105400" cy="1570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9600" b="1">
                <a:solidFill>
                  <a:srgbClr val="FF0080"/>
                </a:solidFill>
              </a:rPr>
              <a:t>WINTER</a:t>
            </a:r>
            <a:endParaRPr lang="en-US" sz="9600">
              <a:solidFill>
                <a:srgbClr val="FF0080"/>
              </a:solidFill>
            </a:endParaRPr>
          </a:p>
        </p:txBody>
      </p:sp>
      <p:sp>
        <p:nvSpPr>
          <p:cNvPr id="4103" name="Text Box 90"/>
          <p:cNvSpPr txBox="1">
            <a:spLocks noChangeArrowheads="1"/>
          </p:cNvSpPr>
          <p:nvPr/>
        </p:nvSpPr>
        <p:spPr bwMode="auto">
          <a:xfrm>
            <a:off x="3352800" y="1677988"/>
            <a:ext cx="2133600" cy="646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600">
                <a:solidFill>
                  <a:schemeClr val="bg2"/>
                </a:solidFill>
              </a:rPr>
              <a:t>Template</a:t>
            </a:r>
            <a:endParaRPr lang="en-US"/>
          </a:p>
        </p:txBody>
      </p:sp>
      <p:pic>
        <p:nvPicPr>
          <p:cNvPr id="4104" name="Picture 98" descr="card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50" y="-3719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6" name="Rectangle 105"/>
          <p:cNvSpPr>
            <a:spLocks noChangeArrowheads="1"/>
          </p:cNvSpPr>
          <p:nvPr/>
        </p:nvSpPr>
        <p:spPr bwMode="auto">
          <a:xfrm>
            <a:off x="5715000" y="166688"/>
            <a:ext cx="1447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GB"/>
          </a:p>
        </p:txBody>
      </p:sp>
      <p:sp>
        <p:nvSpPr>
          <p:cNvPr id="14" name="Text Box 60"/>
          <p:cNvSpPr txBox="1">
            <a:spLocks noChangeArrowheads="1"/>
          </p:cNvSpPr>
          <p:nvPr/>
        </p:nvSpPr>
        <p:spPr bwMode="auto">
          <a:xfrm>
            <a:off x="6705600" y="166688"/>
            <a:ext cx="1066800"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6000" dirty="0" smtClean="0">
                <a:solidFill>
                  <a:srgbClr val="F2FDF7"/>
                </a:solidFill>
              </a:rPr>
              <a:t>26</a:t>
            </a:r>
          </a:p>
        </p:txBody>
      </p:sp>
      <p:sp>
        <p:nvSpPr>
          <p:cNvPr id="17" name="Text Box 42"/>
          <p:cNvSpPr txBox="1">
            <a:spLocks noChangeArrowheads="1"/>
          </p:cNvSpPr>
          <p:nvPr/>
        </p:nvSpPr>
        <p:spPr bwMode="auto">
          <a:xfrm>
            <a:off x="505153" y="1173163"/>
            <a:ext cx="7259327" cy="4924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de-DE" sz="1600" dirty="0" smtClean="0"/>
              <a:t>Die Geldstraf- und Verbandsgeldbußdrohungen der Finanzvergehen des </a:t>
            </a:r>
            <a:r>
              <a:rPr lang="de-DE" sz="1600" dirty="0" smtClean="0">
                <a:solidFill>
                  <a:schemeClr val="tx2">
                    <a:lumMod val="75000"/>
                  </a:schemeClr>
                </a:solidFill>
              </a:rPr>
              <a:t>„Bankenpakets“ </a:t>
            </a:r>
            <a:r>
              <a:rPr lang="de-DE" sz="1600" dirty="0" smtClean="0"/>
              <a:t>im Vergleich zu </a:t>
            </a:r>
            <a:r>
              <a:rPr lang="de-DE" sz="1600" dirty="0" smtClean="0">
                <a:solidFill>
                  <a:schemeClr val="accent2">
                    <a:lumMod val="75000"/>
                  </a:schemeClr>
                </a:solidFill>
              </a:rPr>
              <a:t>anderen Finanzvergehen</a:t>
            </a:r>
            <a:r>
              <a:rPr lang="de-DE" sz="1600" dirty="0" smtClean="0"/>
              <a:t>, die auch </a:t>
            </a:r>
            <a:r>
              <a:rPr lang="de-DE" sz="1600" dirty="0">
                <a:solidFill>
                  <a:schemeClr val="accent2">
                    <a:lumMod val="75000"/>
                  </a:schemeClr>
                </a:solidFill>
              </a:rPr>
              <a:t>nur die </a:t>
            </a:r>
            <a:r>
              <a:rPr lang="de-DE" sz="1600" dirty="0" smtClean="0">
                <a:solidFill>
                  <a:schemeClr val="accent2">
                    <a:lumMod val="75000"/>
                  </a:schemeClr>
                </a:solidFill>
              </a:rPr>
              <a:t>Verletzung einer Anzeigepflicht </a:t>
            </a:r>
            <a:r>
              <a:rPr lang="de-DE" sz="1600" dirty="0" smtClean="0"/>
              <a:t>unter Strafe stellen.</a:t>
            </a:r>
          </a:p>
          <a:p>
            <a:pPr marL="711200" indent="-711200" eaLnBrk="1" hangingPunct="1">
              <a:buFontTx/>
              <a:buNone/>
            </a:pPr>
            <a:r>
              <a:rPr lang="de-DE" sz="1400" b="1" dirty="0" smtClean="0"/>
              <a:t>			 	</a:t>
            </a:r>
            <a:r>
              <a:rPr lang="de-DE" sz="1400" dirty="0" smtClean="0"/>
              <a:t>Vorsatz		(</a:t>
            </a:r>
            <a:r>
              <a:rPr lang="de-DE" sz="1400" dirty="0" smtClean="0"/>
              <a:t>grobe)* Fahrlässigkeit</a:t>
            </a:r>
            <a:r>
              <a:rPr lang="de-DE" sz="1400" dirty="0" smtClean="0"/>
              <a:t>	Faktor</a:t>
            </a:r>
          </a:p>
          <a:p>
            <a:pPr marL="711200" indent="-711200" eaLnBrk="1" hangingPunct="1">
              <a:buFontTx/>
              <a:buNone/>
            </a:pPr>
            <a:r>
              <a:rPr lang="de-DE" sz="1400" dirty="0" smtClean="0">
                <a:solidFill>
                  <a:schemeClr val="tx2">
                    <a:lumMod val="75000"/>
                  </a:schemeClr>
                </a:solidFill>
              </a:rPr>
              <a:t>§ </a:t>
            </a:r>
            <a:r>
              <a:rPr lang="de-DE" sz="1400" dirty="0">
                <a:solidFill>
                  <a:schemeClr val="tx2">
                    <a:lumMod val="75000"/>
                  </a:schemeClr>
                </a:solidFill>
              </a:rPr>
              <a:t>7 </a:t>
            </a:r>
            <a:r>
              <a:rPr lang="de-DE" sz="1400" dirty="0" err="1" smtClean="0">
                <a:solidFill>
                  <a:schemeClr val="tx2">
                    <a:lumMod val="75000"/>
                  </a:schemeClr>
                </a:solidFill>
              </a:rPr>
              <a:t>KontRegG</a:t>
            </a:r>
            <a:r>
              <a:rPr lang="de-DE" sz="1400" dirty="0" smtClean="0">
                <a:solidFill>
                  <a:schemeClr val="tx2">
                    <a:lumMod val="75000"/>
                  </a:schemeClr>
                </a:solidFill>
              </a:rPr>
              <a:t>  usw (2016)	200.000</a:t>
            </a:r>
            <a:r>
              <a:rPr lang="de-DE" sz="1400" dirty="0">
                <a:solidFill>
                  <a:schemeClr val="tx2">
                    <a:lumMod val="75000"/>
                  </a:schemeClr>
                </a:solidFill>
              </a:rPr>
              <a:t>	</a:t>
            </a:r>
            <a:r>
              <a:rPr lang="de-DE" sz="1400" dirty="0" smtClean="0">
                <a:solidFill>
                  <a:schemeClr val="tx2">
                    <a:lumMod val="75000"/>
                  </a:schemeClr>
                </a:solidFill>
              </a:rPr>
              <a:t>	</a:t>
            </a:r>
            <a:r>
              <a:rPr lang="de-DE" sz="1400" dirty="0" smtClean="0">
                <a:solidFill>
                  <a:schemeClr val="tx2">
                    <a:lumMod val="75000"/>
                  </a:schemeClr>
                </a:solidFill>
              </a:rPr>
              <a:t>100.000*</a:t>
            </a:r>
            <a:r>
              <a:rPr lang="de-DE" sz="1400" dirty="0" smtClean="0"/>
              <a:t>		</a:t>
            </a:r>
            <a:r>
              <a:rPr lang="de-DE" sz="1400" dirty="0">
                <a:solidFill>
                  <a:schemeClr val="tx2">
                    <a:lumMod val="75000"/>
                  </a:schemeClr>
                </a:solidFill>
              </a:rPr>
              <a:t>2</a:t>
            </a:r>
          </a:p>
          <a:p>
            <a:r>
              <a:rPr lang="de-DE" sz="1400" dirty="0" smtClean="0">
                <a:solidFill>
                  <a:schemeClr val="tx2">
                    <a:lumMod val="75000"/>
                  </a:schemeClr>
                </a:solidFill>
              </a:rPr>
              <a:t>(§ </a:t>
            </a:r>
            <a:r>
              <a:rPr lang="de-DE" sz="1400" dirty="0">
                <a:solidFill>
                  <a:schemeClr val="tx2">
                    <a:lumMod val="75000"/>
                  </a:schemeClr>
                </a:solidFill>
              </a:rPr>
              <a:t>11 VPDG </a:t>
            </a:r>
            <a:r>
              <a:rPr lang="de-DE" sz="1400" dirty="0" smtClean="0">
                <a:solidFill>
                  <a:schemeClr val="tx2">
                    <a:lumMod val="75000"/>
                  </a:schemeClr>
                </a:solidFill>
              </a:rPr>
              <a:t>- ME-Entwurf </a:t>
            </a:r>
            <a:r>
              <a:rPr lang="de-DE" sz="1400" dirty="0">
                <a:solidFill>
                  <a:schemeClr val="tx2">
                    <a:lumMod val="75000"/>
                  </a:schemeClr>
                </a:solidFill>
              </a:rPr>
              <a:t>	</a:t>
            </a:r>
            <a:r>
              <a:rPr lang="de-DE" sz="1400" dirty="0" smtClean="0">
                <a:solidFill>
                  <a:schemeClr val="tx2">
                    <a:lumMod val="75000"/>
                  </a:schemeClr>
                </a:solidFill>
              </a:rPr>
              <a:t> </a:t>
            </a:r>
            <a:r>
              <a:rPr lang="de-DE" sz="1400" dirty="0">
                <a:solidFill>
                  <a:schemeClr val="tx2">
                    <a:lumMod val="75000"/>
                  </a:schemeClr>
                </a:solidFill>
              </a:rPr>
              <a:t>80.000		  </a:t>
            </a:r>
            <a:r>
              <a:rPr lang="de-DE" sz="1400" dirty="0" smtClean="0">
                <a:solidFill>
                  <a:schemeClr val="tx2">
                    <a:lumMod val="75000"/>
                  </a:schemeClr>
                </a:solidFill>
              </a:rPr>
              <a:t>25.000*</a:t>
            </a:r>
            <a:r>
              <a:rPr lang="de-DE" sz="1400" dirty="0" smtClean="0">
                <a:solidFill>
                  <a:schemeClr val="tx2">
                    <a:lumMod val="75000"/>
                  </a:schemeClr>
                </a:solidFill>
              </a:rPr>
              <a:t>		</a:t>
            </a:r>
            <a:r>
              <a:rPr lang="de-DE" sz="1400" dirty="0" smtClean="0">
                <a:solidFill>
                  <a:schemeClr val="tx2">
                    <a:lumMod val="75000"/>
                  </a:schemeClr>
                </a:solidFill>
              </a:rPr>
              <a:t>3,125)</a:t>
            </a:r>
            <a:endParaRPr lang="de-DE" sz="1400" dirty="0">
              <a:solidFill>
                <a:schemeClr val="tx2">
                  <a:lumMod val="75000"/>
                </a:schemeClr>
              </a:solidFill>
            </a:endParaRPr>
          </a:p>
          <a:p>
            <a:r>
              <a:rPr lang="de-DE" sz="1400" dirty="0" smtClean="0">
                <a:solidFill>
                  <a:schemeClr val="accent2">
                    <a:lumMod val="75000"/>
                  </a:schemeClr>
                </a:solidFill>
              </a:rPr>
              <a:t>§ </a:t>
            </a:r>
            <a:r>
              <a:rPr lang="de-DE" sz="1400" dirty="0">
                <a:solidFill>
                  <a:schemeClr val="accent2">
                    <a:lumMod val="75000"/>
                  </a:schemeClr>
                </a:solidFill>
              </a:rPr>
              <a:t>48b Abs 2 </a:t>
            </a:r>
            <a:r>
              <a:rPr lang="de-DE" sz="1400" dirty="0" smtClean="0">
                <a:solidFill>
                  <a:schemeClr val="accent2">
                    <a:lumMod val="75000"/>
                  </a:schemeClr>
                </a:solidFill>
              </a:rPr>
              <a:t>(TEURO 10 ex L; ´12)100.000  </a:t>
            </a:r>
            <a:r>
              <a:rPr lang="de-DE" sz="1400" dirty="0">
                <a:solidFill>
                  <a:schemeClr val="accent2">
                    <a:lumMod val="75000"/>
                  </a:schemeClr>
                </a:solidFill>
              </a:rPr>
              <a:t>		10.000  		10 </a:t>
            </a:r>
          </a:p>
          <a:p>
            <a:pPr marL="711200" indent="-711200" eaLnBrk="1" hangingPunct="1">
              <a:buFontTx/>
              <a:buNone/>
            </a:pPr>
            <a:r>
              <a:rPr lang="de-DE" sz="1400" dirty="0" smtClean="0"/>
              <a:t>§ </a:t>
            </a:r>
            <a:r>
              <a:rPr lang="de-DE" sz="1400" dirty="0"/>
              <a:t>43 Abs 3, 4 </a:t>
            </a:r>
            <a:r>
              <a:rPr lang="de-DE" sz="1400" dirty="0" smtClean="0"/>
              <a:t>(Tabakwaren; 2010)	100.000  </a:t>
            </a:r>
            <a:r>
              <a:rPr lang="de-DE" sz="1400" dirty="0"/>
              <a:t>	</a:t>
            </a:r>
            <a:r>
              <a:rPr lang="de-DE" sz="1400" dirty="0" smtClean="0"/>
              <a:t>	50.000  </a:t>
            </a:r>
            <a:r>
              <a:rPr lang="de-DE" sz="1400" dirty="0"/>
              <a:t>		2 </a:t>
            </a:r>
          </a:p>
          <a:p>
            <a:pPr marL="711200" indent="-711200" eaLnBrk="1" hangingPunct="1"/>
            <a:r>
              <a:rPr lang="de-DE" sz="1400" dirty="0" smtClean="0"/>
              <a:t>§ </a:t>
            </a:r>
            <a:r>
              <a:rPr lang="de-DE" sz="1400" dirty="0"/>
              <a:t>29 MOG 2007 	</a:t>
            </a:r>
            <a:r>
              <a:rPr lang="de-DE" sz="1400" dirty="0" smtClean="0"/>
              <a:t>	72.670 </a:t>
            </a:r>
            <a:r>
              <a:rPr lang="de-DE" sz="1400" dirty="0"/>
              <a:t>		36.340 		2</a:t>
            </a:r>
          </a:p>
          <a:p>
            <a:pPr marL="711200" indent="-711200" eaLnBrk="1" hangingPunct="1">
              <a:buFontTx/>
              <a:buNone/>
            </a:pPr>
            <a:r>
              <a:rPr lang="de-DE" sz="1400" dirty="0" smtClean="0"/>
              <a:t>§ </a:t>
            </a:r>
            <a:r>
              <a:rPr lang="de-DE" sz="1400" dirty="0"/>
              <a:t>48a Abs 2 </a:t>
            </a:r>
            <a:r>
              <a:rPr lang="de-DE" sz="1400" dirty="0" smtClean="0"/>
              <a:t>(Präferenz; 2008)	40.000 </a:t>
            </a:r>
            <a:r>
              <a:rPr lang="de-DE" sz="1400" dirty="0"/>
              <a:t>		4.000 </a:t>
            </a:r>
            <a:r>
              <a:rPr lang="de-DE" sz="1400" dirty="0" smtClean="0"/>
              <a:t> </a:t>
            </a:r>
            <a:r>
              <a:rPr lang="de-DE" sz="1400" dirty="0"/>
              <a:t>		10</a:t>
            </a:r>
          </a:p>
          <a:p>
            <a:pPr eaLnBrk="1" hangingPunct="1">
              <a:buFontTx/>
              <a:buNone/>
            </a:pPr>
            <a:r>
              <a:rPr lang="de-DE" sz="1400" dirty="0">
                <a:solidFill>
                  <a:schemeClr val="accent2">
                    <a:lumMod val="75000"/>
                  </a:schemeClr>
                </a:solidFill>
              </a:rPr>
              <a:t>§ 49a Abs </a:t>
            </a:r>
            <a:r>
              <a:rPr lang="de-DE" sz="1400" dirty="0" smtClean="0">
                <a:solidFill>
                  <a:schemeClr val="accent2">
                    <a:lumMod val="75000"/>
                  </a:schemeClr>
                </a:solidFill>
              </a:rPr>
              <a:t>1 (§ 121a BAO, ´08)</a:t>
            </a:r>
            <a:r>
              <a:rPr lang="de-DE" sz="1400" dirty="0">
                <a:solidFill>
                  <a:schemeClr val="accent2">
                    <a:lumMod val="75000"/>
                  </a:schemeClr>
                </a:solidFill>
              </a:rPr>
              <a:t>	</a:t>
            </a:r>
            <a:r>
              <a:rPr lang="de-DE" sz="1400" dirty="0" err="1" smtClean="0">
                <a:solidFill>
                  <a:schemeClr val="accent2">
                    <a:lumMod val="75000"/>
                  </a:schemeClr>
                </a:solidFill>
              </a:rPr>
              <a:t>max</a:t>
            </a:r>
            <a:r>
              <a:rPr lang="de-DE" sz="1400" dirty="0" smtClean="0">
                <a:solidFill>
                  <a:schemeClr val="accent2">
                    <a:lumMod val="75000"/>
                  </a:schemeClr>
                </a:solidFill>
              </a:rPr>
              <a:t> 10 </a:t>
            </a:r>
            <a:r>
              <a:rPr lang="de-DE" sz="1400" dirty="0">
                <a:solidFill>
                  <a:schemeClr val="accent2">
                    <a:lumMod val="75000"/>
                  </a:schemeClr>
                </a:solidFill>
              </a:rPr>
              <a:t>% </a:t>
            </a:r>
            <a:r>
              <a:rPr lang="de-DE" sz="1400" dirty="0" smtClean="0">
                <a:solidFill>
                  <a:schemeClr val="accent2">
                    <a:lumMod val="75000"/>
                  </a:schemeClr>
                </a:solidFill>
              </a:rPr>
              <a:t>stbWB	-		-</a:t>
            </a:r>
            <a:endParaRPr lang="de-DE" sz="1400" dirty="0">
              <a:solidFill>
                <a:schemeClr val="accent2">
                  <a:lumMod val="75000"/>
                </a:schemeClr>
              </a:solidFill>
            </a:endParaRPr>
          </a:p>
          <a:p>
            <a:pPr eaLnBrk="1" hangingPunct="1">
              <a:buFontTx/>
              <a:buNone/>
            </a:pPr>
            <a:r>
              <a:rPr lang="de-DE" sz="1400" dirty="0" smtClean="0">
                <a:solidFill>
                  <a:schemeClr val="accent2">
                    <a:lumMod val="75000"/>
                  </a:schemeClr>
                </a:solidFill>
              </a:rPr>
              <a:t>§ </a:t>
            </a:r>
            <a:r>
              <a:rPr lang="de-DE" sz="1400" dirty="0">
                <a:solidFill>
                  <a:schemeClr val="accent2">
                    <a:lumMod val="75000"/>
                  </a:schemeClr>
                </a:solidFill>
              </a:rPr>
              <a:t>49a Abs </a:t>
            </a:r>
            <a:r>
              <a:rPr lang="de-DE" sz="1400" dirty="0" smtClean="0">
                <a:solidFill>
                  <a:schemeClr val="accent2">
                    <a:lumMod val="75000"/>
                  </a:schemeClr>
                </a:solidFill>
              </a:rPr>
              <a:t>3 (§ 109b EStG, ´08)</a:t>
            </a:r>
            <a:r>
              <a:rPr lang="de-DE" sz="1400" dirty="0">
                <a:solidFill>
                  <a:schemeClr val="accent2">
                    <a:lumMod val="75000"/>
                  </a:schemeClr>
                </a:solidFill>
              </a:rPr>
              <a:t>	</a:t>
            </a:r>
            <a:r>
              <a:rPr lang="de-DE" sz="1400" dirty="0" err="1" smtClean="0">
                <a:solidFill>
                  <a:schemeClr val="accent2">
                    <a:lumMod val="75000"/>
                  </a:schemeClr>
                </a:solidFill>
              </a:rPr>
              <a:t>max</a:t>
            </a:r>
            <a:r>
              <a:rPr lang="de-DE" sz="1400" dirty="0" smtClean="0">
                <a:solidFill>
                  <a:schemeClr val="accent2">
                    <a:lumMod val="75000"/>
                  </a:schemeClr>
                </a:solidFill>
              </a:rPr>
              <a:t> 10 </a:t>
            </a:r>
            <a:r>
              <a:rPr lang="de-DE" sz="1400" dirty="0">
                <a:solidFill>
                  <a:schemeClr val="accent2">
                    <a:lumMod val="75000"/>
                  </a:schemeClr>
                </a:solidFill>
              </a:rPr>
              <a:t>% </a:t>
            </a:r>
            <a:r>
              <a:rPr lang="de-DE" sz="1400" dirty="0" err="1" smtClean="0">
                <a:solidFill>
                  <a:schemeClr val="accent2">
                    <a:lumMod val="75000"/>
                  </a:schemeClr>
                </a:solidFill>
              </a:rPr>
              <a:t>max</a:t>
            </a:r>
            <a:r>
              <a:rPr lang="de-DE" sz="1400" dirty="0" smtClean="0">
                <a:solidFill>
                  <a:schemeClr val="accent2">
                    <a:lumMod val="75000"/>
                  </a:schemeClr>
                </a:solidFill>
              </a:rPr>
              <a:t> 20.000	-		-</a:t>
            </a:r>
            <a:endParaRPr lang="de-DE" sz="1400" dirty="0">
              <a:solidFill>
                <a:schemeClr val="accent2">
                  <a:lumMod val="75000"/>
                </a:schemeClr>
              </a:solidFill>
            </a:endParaRPr>
          </a:p>
          <a:p>
            <a:pPr marL="711200" indent="-711200" eaLnBrk="1" hangingPunct="1"/>
            <a:r>
              <a:rPr lang="de-DE" sz="1400" dirty="0"/>
              <a:t>§ 51a (</a:t>
            </a:r>
            <a:r>
              <a:rPr lang="de-DE" sz="1400" dirty="0" err="1"/>
              <a:t>Manipulationsoftware</a:t>
            </a:r>
            <a:r>
              <a:rPr lang="de-DE" sz="1400" dirty="0"/>
              <a:t>, ´16)	25.000 (nicht „Tintentod“)-</a:t>
            </a:r>
          </a:p>
          <a:p>
            <a:pPr marL="711200" indent="-711200" eaLnBrk="1" hangingPunct="1"/>
            <a:r>
              <a:rPr lang="de-DE" sz="1400" dirty="0" smtClean="0"/>
              <a:t>§ </a:t>
            </a:r>
            <a:r>
              <a:rPr lang="de-DE" sz="1400" dirty="0"/>
              <a:t>85 </a:t>
            </a:r>
            <a:r>
              <a:rPr lang="de-DE" sz="1400" dirty="0" err="1" smtClean="0"/>
              <a:t>AußWG</a:t>
            </a:r>
            <a:r>
              <a:rPr lang="de-DE" sz="1400" dirty="0" smtClean="0"/>
              <a:t> </a:t>
            </a:r>
            <a:r>
              <a:rPr lang="de-DE" sz="1400" dirty="0"/>
              <a:t>2011	</a:t>
            </a:r>
            <a:r>
              <a:rPr lang="de-DE" sz="1400" dirty="0" smtClean="0"/>
              <a:t>	20.000 </a:t>
            </a:r>
            <a:r>
              <a:rPr lang="de-DE" sz="1400" dirty="0"/>
              <a:t>		</a:t>
            </a:r>
            <a:r>
              <a:rPr lang="de-DE" sz="1400" dirty="0" smtClean="0"/>
              <a:t>10.000</a:t>
            </a:r>
            <a:r>
              <a:rPr lang="de-DE" sz="1400" dirty="0"/>
              <a:t>		2</a:t>
            </a:r>
          </a:p>
          <a:p>
            <a:pPr marL="711200" indent="-711200" eaLnBrk="1" hangingPunct="1">
              <a:buFontTx/>
              <a:buNone/>
            </a:pPr>
            <a:r>
              <a:rPr lang="de-DE" sz="1400" dirty="0"/>
              <a:t>§ 48 Abs 2 </a:t>
            </a:r>
            <a:r>
              <a:rPr lang="de-DE" sz="1400" dirty="0" smtClean="0"/>
              <a:t>(</a:t>
            </a:r>
            <a:r>
              <a:rPr lang="de-DE" sz="1400" dirty="0" err="1" smtClean="0"/>
              <a:t>Verschlußsicht</a:t>
            </a:r>
            <a:r>
              <a:rPr lang="de-DE" sz="1400" dirty="0" smtClean="0"/>
              <a:t>; ´08)	20.000 </a:t>
            </a:r>
            <a:r>
              <a:rPr lang="de-DE" sz="1400" dirty="0"/>
              <a:t>		5.000 </a:t>
            </a:r>
            <a:r>
              <a:rPr lang="de-DE" sz="1400" dirty="0" smtClean="0"/>
              <a:t> </a:t>
            </a:r>
            <a:r>
              <a:rPr lang="de-DE" sz="1400" dirty="0"/>
              <a:t>		4</a:t>
            </a:r>
          </a:p>
          <a:p>
            <a:pPr eaLnBrk="1" hangingPunct="1">
              <a:buFontTx/>
              <a:buNone/>
            </a:pPr>
            <a:r>
              <a:rPr lang="de-DE" sz="1400" dirty="0"/>
              <a:t>§ 8 </a:t>
            </a:r>
            <a:r>
              <a:rPr lang="de-DE" sz="1400" dirty="0" err="1"/>
              <a:t>ArtenHG</a:t>
            </a:r>
            <a:r>
              <a:rPr lang="de-DE" sz="1400" dirty="0"/>
              <a:t> 2009	</a:t>
            </a:r>
            <a:r>
              <a:rPr lang="de-DE" sz="1400" dirty="0" smtClean="0"/>
              <a:t>	20/40/80.000   </a:t>
            </a:r>
            <a:r>
              <a:rPr lang="de-DE" sz="1400" dirty="0"/>
              <a:t>	</a:t>
            </a:r>
            <a:r>
              <a:rPr lang="de-DE" sz="1400" dirty="0" smtClean="0"/>
              <a:t>10/20/40.000	2</a:t>
            </a:r>
            <a:endParaRPr lang="de-DE" sz="1400" dirty="0"/>
          </a:p>
          <a:p>
            <a:pPr eaLnBrk="1" hangingPunct="1">
              <a:buFontTx/>
              <a:buNone/>
            </a:pPr>
            <a:r>
              <a:rPr lang="de-DE" sz="1400" dirty="0"/>
              <a:t>§ 5 </a:t>
            </a:r>
            <a:r>
              <a:rPr lang="de-DE" sz="1400" dirty="0" smtClean="0"/>
              <a:t>BG Ein-Aus Tierschutz (´</a:t>
            </a:r>
            <a:r>
              <a:rPr lang="de-DE" sz="1400" dirty="0"/>
              <a:t>10</a:t>
            </a:r>
            <a:r>
              <a:rPr lang="de-DE" sz="1400" dirty="0" smtClean="0"/>
              <a:t>)	</a:t>
            </a:r>
            <a:r>
              <a:rPr lang="en-US" sz="1400" dirty="0" smtClean="0"/>
              <a:t>20/40.000	</a:t>
            </a:r>
            <a:r>
              <a:rPr lang="en-US" sz="1400" dirty="0"/>
              <a:t>	10.000 		</a:t>
            </a:r>
            <a:r>
              <a:rPr lang="en-US" sz="1400" dirty="0" smtClean="0"/>
              <a:t>2/4</a:t>
            </a:r>
            <a:endParaRPr lang="de-DE" sz="1400" dirty="0"/>
          </a:p>
          <a:p>
            <a:pPr eaLnBrk="1" hangingPunct="1"/>
            <a:r>
              <a:rPr lang="de-DE" sz="1400" dirty="0"/>
              <a:t>§ 91 </a:t>
            </a:r>
            <a:r>
              <a:rPr lang="de-DE" sz="1400" dirty="0" err="1"/>
              <a:t>AlkStG</a:t>
            </a:r>
            <a:r>
              <a:rPr lang="de-DE" sz="1400" dirty="0"/>
              <a:t> 1995	</a:t>
            </a:r>
            <a:r>
              <a:rPr lang="de-DE" sz="1400" dirty="0" smtClean="0"/>
              <a:t>	15.000 </a:t>
            </a:r>
            <a:r>
              <a:rPr lang="de-DE" sz="1400" dirty="0"/>
              <a:t>		 8.000 		1,875</a:t>
            </a:r>
          </a:p>
          <a:p>
            <a:pPr eaLnBrk="1" hangingPunct="1">
              <a:buFontTx/>
              <a:buNone/>
            </a:pPr>
            <a:r>
              <a:rPr lang="de-DE" sz="1400" dirty="0"/>
              <a:t>§ 7 </a:t>
            </a:r>
            <a:r>
              <a:rPr lang="de-DE" sz="1400" dirty="0" smtClean="0"/>
              <a:t>Abs 1 PPG </a:t>
            </a:r>
            <a:r>
              <a:rPr lang="de-DE" sz="1400" dirty="0"/>
              <a:t>2004	</a:t>
            </a:r>
            <a:r>
              <a:rPr lang="de-DE" sz="1400" dirty="0" smtClean="0"/>
              <a:t>	15.000 </a:t>
            </a:r>
            <a:r>
              <a:rPr lang="de-DE" sz="1400" dirty="0"/>
              <a:t>		 4.000 		3,75</a:t>
            </a:r>
          </a:p>
          <a:p>
            <a:pPr eaLnBrk="1" hangingPunct="1">
              <a:buFontTx/>
              <a:buNone/>
            </a:pPr>
            <a:r>
              <a:rPr lang="de-DE" sz="1400" dirty="0" smtClean="0">
                <a:solidFill>
                  <a:schemeClr val="accent2">
                    <a:lumMod val="75000"/>
                  </a:schemeClr>
                </a:solidFill>
              </a:rPr>
              <a:t>§ 51 (Verletzung Anzeigepflicht)	5.000 </a:t>
            </a:r>
            <a:r>
              <a:rPr lang="de-DE" sz="1400" dirty="0"/>
              <a:t>	</a:t>
            </a:r>
            <a:r>
              <a:rPr lang="de-DE" sz="1400" dirty="0" smtClean="0"/>
              <a:t>	 -		-</a:t>
            </a:r>
            <a:endParaRPr lang="de-DE" sz="1400" dirty="0"/>
          </a:p>
          <a:p>
            <a:pPr eaLnBrk="1" hangingPunct="1">
              <a:buFontTx/>
              <a:buNone/>
            </a:pPr>
            <a:r>
              <a:rPr lang="de-DE" sz="1400" dirty="0"/>
              <a:t>§ 7 Abs 2 </a:t>
            </a:r>
            <a:r>
              <a:rPr lang="de-DE" sz="1400" dirty="0"/>
              <a:t>PPG 2004</a:t>
            </a:r>
            <a:r>
              <a:rPr lang="de-DE" sz="1400" dirty="0"/>
              <a:t> </a:t>
            </a:r>
            <a:r>
              <a:rPr lang="de-DE" sz="1400" dirty="0"/>
              <a:t>	 	3.625 </a:t>
            </a:r>
            <a:r>
              <a:rPr lang="de-DE" sz="1400" dirty="0"/>
              <a:t>	</a:t>
            </a:r>
            <a:r>
              <a:rPr lang="de-DE" sz="1400" dirty="0"/>
              <a:t>	 -		-</a:t>
            </a:r>
            <a:endParaRPr lang="de-DE" sz="1400" dirty="0"/>
          </a:p>
          <a:p>
            <a:pPr eaLnBrk="1" hangingPunct="1">
              <a:buFontTx/>
              <a:buNone/>
            </a:pPr>
            <a:r>
              <a:rPr lang="de-DE" sz="1400" dirty="0">
                <a:solidFill>
                  <a:schemeClr val="accent2">
                    <a:lumMod val="75000"/>
                  </a:schemeClr>
                </a:solidFill>
              </a:rPr>
              <a:t>§ 8 Abs 5 </a:t>
            </a:r>
            <a:r>
              <a:rPr lang="de-DE" sz="1400" dirty="0" err="1">
                <a:solidFill>
                  <a:schemeClr val="accent2">
                    <a:lumMod val="75000"/>
                  </a:schemeClr>
                </a:solidFill>
              </a:rPr>
              <a:t>ArtHG</a:t>
            </a:r>
            <a:r>
              <a:rPr lang="de-DE" sz="1400" dirty="0">
                <a:solidFill>
                  <a:schemeClr val="accent2">
                    <a:lumMod val="75000"/>
                  </a:schemeClr>
                </a:solidFill>
              </a:rPr>
              <a:t> </a:t>
            </a:r>
            <a:r>
              <a:rPr lang="de-DE" sz="1400" dirty="0" smtClean="0">
                <a:solidFill>
                  <a:schemeClr val="accent2">
                    <a:lumMod val="75000"/>
                  </a:schemeClr>
                </a:solidFill>
              </a:rPr>
              <a:t>(´</a:t>
            </a:r>
            <a:r>
              <a:rPr lang="de-DE" sz="1400" dirty="0" smtClean="0">
                <a:solidFill>
                  <a:schemeClr val="accent2">
                    <a:lumMod val="75000"/>
                  </a:schemeClr>
                </a:solidFill>
              </a:rPr>
              <a:t>09)</a:t>
            </a:r>
            <a:r>
              <a:rPr lang="de-DE" sz="1400" dirty="0">
                <a:solidFill>
                  <a:schemeClr val="accent2">
                    <a:lumMod val="75000"/>
                  </a:schemeClr>
                </a:solidFill>
              </a:rPr>
              <a:t>	</a:t>
            </a:r>
            <a:r>
              <a:rPr lang="de-DE" sz="1400" dirty="0" smtClean="0">
                <a:solidFill>
                  <a:schemeClr val="accent2">
                    <a:lumMod val="75000"/>
                  </a:schemeClr>
                </a:solidFill>
              </a:rPr>
              <a:t>	1.000</a:t>
            </a:r>
            <a:r>
              <a:rPr lang="de-DE" sz="1400" dirty="0"/>
              <a:t>		</a:t>
            </a:r>
            <a:r>
              <a:rPr lang="de-DE" sz="1400" dirty="0" smtClean="0"/>
              <a:t> -		-</a:t>
            </a:r>
            <a:endParaRPr lang="de-DE" sz="1400" dirty="0"/>
          </a:p>
        </p:txBody>
      </p:sp>
    </p:spTree>
    <p:extLst>
      <p:ext uri="{BB962C8B-B14F-4D97-AF65-F5344CB8AC3E}">
        <p14:creationId xmlns:p14="http://schemas.microsoft.com/office/powerpoint/2010/main" val="1056911467"/>
      </p:ext>
    </p:extLst>
  </p:cSld>
  <p:clrMapOvr>
    <a:masterClrMapping/>
  </p:clrMapOvr>
  <p:transition spd="slow">
    <p:wip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102"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9" name="Picture 101"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100"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1" name="Picture 99" descr="card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2" name="Text Box 93"/>
          <p:cNvSpPr txBox="1">
            <a:spLocks noChangeArrowheads="1"/>
          </p:cNvSpPr>
          <p:nvPr/>
        </p:nvSpPr>
        <p:spPr bwMode="auto">
          <a:xfrm>
            <a:off x="3124200" y="442913"/>
            <a:ext cx="5105400" cy="1570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9600" b="1">
                <a:solidFill>
                  <a:srgbClr val="FF0080"/>
                </a:solidFill>
              </a:rPr>
              <a:t>WINTER</a:t>
            </a:r>
            <a:endParaRPr lang="en-US" sz="9600">
              <a:solidFill>
                <a:srgbClr val="FF0080"/>
              </a:solidFill>
            </a:endParaRPr>
          </a:p>
        </p:txBody>
      </p:sp>
      <p:sp>
        <p:nvSpPr>
          <p:cNvPr id="4103" name="Text Box 90"/>
          <p:cNvSpPr txBox="1">
            <a:spLocks noChangeArrowheads="1"/>
          </p:cNvSpPr>
          <p:nvPr/>
        </p:nvSpPr>
        <p:spPr bwMode="auto">
          <a:xfrm>
            <a:off x="3352800" y="1677988"/>
            <a:ext cx="2133600" cy="646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600">
                <a:solidFill>
                  <a:schemeClr val="bg2"/>
                </a:solidFill>
              </a:rPr>
              <a:t>Template</a:t>
            </a:r>
            <a:endParaRPr lang="en-US"/>
          </a:p>
        </p:txBody>
      </p:sp>
      <p:pic>
        <p:nvPicPr>
          <p:cNvPr id="4104" name="Picture 98" descr="card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50" y="-3719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6" name="Rectangle 105"/>
          <p:cNvSpPr>
            <a:spLocks noChangeArrowheads="1"/>
          </p:cNvSpPr>
          <p:nvPr/>
        </p:nvSpPr>
        <p:spPr bwMode="auto">
          <a:xfrm>
            <a:off x="5715000" y="166688"/>
            <a:ext cx="1447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GB"/>
          </a:p>
        </p:txBody>
      </p:sp>
      <p:sp>
        <p:nvSpPr>
          <p:cNvPr id="14" name="Text Box 60"/>
          <p:cNvSpPr txBox="1">
            <a:spLocks noChangeArrowheads="1"/>
          </p:cNvSpPr>
          <p:nvPr/>
        </p:nvSpPr>
        <p:spPr bwMode="auto">
          <a:xfrm>
            <a:off x="6705600" y="166688"/>
            <a:ext cx="1066800" cy="19389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6000" dirty="0" smtClean="0">
                <a:solidFill>
                  <a:srgbClr val="F2FDF7"/>
                </a:solidFill>
              </a:rPr>
              <a:t>275</a:t>
            </a:r>
          </a:p>
        </p:txBody>
      </p:sp>
      <p:sp>
        <p:nvSpPr>
          <p:cNvPr id="17" name="Text Box 42"/>
          <p:cNvSpPr txBox="1">
            <a:spLocks noChangeArrowheads="1"/>
          </p:cNvSpPr>
          <p:nvPr/>
        </p:nvSpPr>
        <p:spPr bwMode="auto">
          <a:xfrm>
            <a:off x="507604" y="1239577"/>
            <a:ext cx="7259327" cy="52014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de-AT" sz="2000" b="1" dirty="0" smtClean="0"/>
              <a:t>C. Strafe bei gewerbsmäßiger Begehung (§ 38 Abs 2 FinStrG; BGBl I 2015/163)</a:t>
            </a:r>
          </a:p>
          <a:p>
            <a:endParaRPr lang="de-AT" sz="2000" b="1" dirty="0" smtClean="0"/>
          </a:p>
          <a:p>
            <a:r>
              <a:rPr lang="de-AT" sz="1600" dirty="0" smtClean="0"/>
              <a:t>Die </a:t>
            </a:r>
            <a:r>
              <a:rPr lang="de-AT" sz="1600" b="1" dirty="0" smtClean="0"/>
              <a:t>Geldstrafdrohung</a:t>
            </a:r>
            <a:r>
              <a:rPr lang="de-AT" sz="1600" dirty="0" smtClean="0"/>
              <a:t> der Abgabenhinterziehung, des Schmuggels und der Hinterziehung von Eingangs- und Ausgangsabgaben sowie der vorsätzlichen Abgabenhehlerei </a:t>
            </a:r>
            <a:r>
              <a:rPr lang="de-AT" sz="1600" b="1" dirty="0" smtClean="0"/>
              <a:t>steigt</a:t>
            </a:r>
            <a:r>
              <a:rPr lang="de-AT" sz="1600" dirty="0" smtClean="0"/>
              <a:t> </a:t>
            </a:r>
            <a:r>
              <a:rPr lang="de-AT" sz="1600" b="1" dirty="0" smtClean="0"/>
              <a:t>vom Zweifachen </a:t>
            </a:r>
            <a:r>
              <a:rPr lang="de-AT" sz="1600" dirty="0" smtClean="0"/>
              <a:t>auf das </a:t>
            </a:r>
            <a:r>
              <a:rPr lang="de-AT" sz="1600" b="1" dirty="0" smtClean="0"/>
              <a:t>Dreifache des stbWB</a:t>
            </a:r>
            <a:r>
              <a:rPr lang="de-AT" sz="1600" dirty="0" smtClean="0"/>
              <a:t>, wenn diese Finanzvergehen „gewerbsmäßig“ begangen werden. </a:t>
            </a:r>
            <a:r>
              <a:rPr lang="de-AT" sz="1600" dirty="0" smtClean="0"/>
              <a:t>Die Freiheitsstrafdrohung </a:t>
            </a:r>
            <a:r>
              <a:rPr lang="de-AT" sz="1600" dirty="0" smtClean="0"/>
              <a:t>steigt von zwei auf drei Jahre, bei einem stbWB über € 500.000 sogar auf fünf Jahre.</a:t>
            </a:r>
          </a:p>
          <a:p>
            <a:endParaRPr lang="de-DE" sz="1600" dirty="0" smtClean="0"/>
          </a:p>
          <a:p>
            <a:r>
              <a:rPr lang="de-DE" sz="1600" dirty="0" smtClean="0"/>
              <a:t>Dem Strafrechtsänderungsgesetz 2015 verdanken wir die Neudefinition der Gewerbsmäßigkeit nach § 70 StGB, weil die Gerichte den Anwendungsbereich dieses qualifizierenden Umstands zu weit ausgedehnt haben. Gewerbsmäßigkeit konnte schon beim Versuch der ersten Tat angenommen werden, wenn darin </a:t>
            </a:r>
            <a:r>
              <a:rPr lang="de-DE" sz="1600" dirty="0"/>
              <a:t>unter Berücksichtigung ihrer Begleit- und Nebenumstände die Absicht </a:t>
            </a:r>
            <a:r>
              <a:rPr lang="de-DE" sz="1600" dirty="0" smtClean="0"/>
              <a:t>des Täters </a:t>
            </a:r>
            <a:r>
              <a:rPr lang="de-DE" sz="1600" dirty="0"/>
              <a:t>klar und unmissverständlich zum Ausdruck </a:t>
            </a:r>
            <a:r>
              <a:rPr lang="de-DE" sz="1600" dirty="0" smtClean="0"/>
              <a:t>gekommen ist, </a:t>
            </a:r>
            <a:r>
              <a:rPr lang="de-DE" sz="1600" dirty="0"/>
              <a:t>sich durch die wiederkehrende Begehung </a:t>
            </a:r>
            <a:r>
              <a:rPr lang="de-DE" sz="1600" dirty="0" smtClean="0"/>
              <a:t>von Straftaten </a:t>
            </a:r>
            <a:r>
              <a:rPr lang="de-DE" sz="1600" dirty="0"/>
              <a:t>desselben Deliktstypus eine </a:t>
            </a:r>
            <a:r>
              <a:rPr lang="de-DE" sz="1600" b="1" dirty="0"/>
              <a:t>fortlaufende </a:t>
            </a:r>
            <a:r>
              <a:rPr lang="de-DE" sz="1600" b="1" dirty="0" smtClean="0"/>
              <a:t>Einnahme </a:t>
            </a:r>
            <a:r>
              <a:rPr lang="de-DE" sz="1600" dirty="0" smtClean="0"/>
              <a:t>verschaffen zu wollen, und seien es bloß geringfügige Nebeneinkünfte, die als </a:t>
            </a:r>
            <a:r>
              <a:rPr lang="de-DE" sz="1600" dirty="0"/>
              <a:t>Gesamtheit </a:t>
            </a:r>
            <a:r>
              <a:rPr lang="de-DE" sz="1600" dirty="0" smtClean="0"/>
              <a:t>nur die Bagatellgrenze (€ 100) übersteigen mussten.</a:t>
            </a:r>
            <a:endParaRPr lang="de-AT" sz="1600" dirty="0"/>
          </a:p>
        </p:txBody>
      </p:sp>
    </p:spTree>
    <p:extLst>
      <p:ext uri="{BB962C8B-B14F-4D97-AF65-F5344CB8AC3E}">
        <p14:creationId xmlns:p14="http://schemas.microsoft.com/office/powerpoint/2010/main" val="2870534822"/>
      </p:ext>
    </p:extLst>
  </p:cSld>
  <p:clrMapOvr>
    <a:masterClrMapping/>
  </p:clrMapOvr>
  <p:transition spd="slow">
    <p:wip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102"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9" name="Picture 101"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100"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1" name="Picture 99" descr="card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2" name="Text Box 93"/>
          <p:cNvSpPr txBox="1">
            <a:spLocks noChangeArrowheads="1"/>
          </p:cNvSpPr>
          <p:nvPr/>
        </p:nvSpPr>
        <p:spPr bwMode="auto">
          <a:xfrm>
            <a:off x="3124200" y="442913"/>
            <a:ext cx="5105400" cy="1570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9600" b="1" dirty="0">
                <a:solidFill>
                  <a:srgbClr val="FF0080"/>
                </a:solidFill>
              </a:rPr>
              <a:t>WINTER</a:t>
            </a:r>
            <a:endParaRPr lang="en-US" sz="9600" dirty="0">
              <a:solidFill>
                <a:srgbClr val="FF0080"/>
              </a:solidFill>
            </a:endParaRPr>
          </a:p>
        </p:txBody>
      </p:sp>
      <p:sp>
        <p:nvSpPr>
          <p:cNvPr id="4103" name="Text Box 90"/>
          <p:cNvSpPr txBox="1">
            <a:spLocks noChangeArrowheads="1"/>
          </p:cNvSpPr>
          <p:nvPr/>
        </p:nvSpPr>
        <p:spPr bwMode="auto">
          <a:xfrm>
            <a:off x="3352800" y="1677988"/>
            <a:ext cx="2133600" cy="646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600" dirty="0">
                <a:solidFill>
                  <a:schemeClr val="bg2"/>
                </a:solidFill>
              </a:rPr>
              <a:t>Template</a:t>
            </a:r>
            <a:endParaRPr lang="en-US" dirty="0"/>
          </a:p>
        </p:txBody>
      </p:sp>
      <p:pic>
        <p:nvPicPr>
          <p:cNvPr id="4104" name="Picture 98" descr="card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6" name="Rectangle 105"/>
          <p:cNvSpPr>
            <a:spLocks noChangeArrowheads="1"/>
          </p:cNvSpPr>
          <p:nvPr/>
        </p:nvSpPr>
        <p:spPr bwMode="auto">
          <a:xfrm>
            <a:off x="5715000" y="166688"/>
            <a:ext cx="1447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GB" dirty="0"/>
          </a:p>
        </p:txBody>
      </p:sp>
      <p:sp>
        <p:nvSpPr>
          <p:cNvPr id="14" name="Text Box 60"/>
          <p:cNvSpPr txBox="1">
            <a:spLocks noChangeArrowheads="1"/>
          </p:cNvSpPr>
          <p:nvPr/>
        </p:nvSpPr>
        <p:spPr bwMode="auto">
          <a:xfrm>
            <a:off x="6705600" y="166688"/>
            <a:ext cx="1066800"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6000" dirty="0" smtClean="0">
                <a:solidFill>
                  <a:srgbClr val="F2FDF7"/>
                </a:solidFill>
              </a:rPr>
              <a:t>02</a:t>
            </a:r>
          </a:p>
        </p:txBody>
      </p:sp>
      <p:sp>
        <p:nvSpPr>
          <p:cNvPr id="17" name="Text Box 42"/>
          <p:cNvSpPr txBox="1">
            <a:spLocks noChangeArrowheads="1"/>
          </p:cNvSpPr>
          <p:nvPr/>
        </p:nvSpPr>
        <p:spPr bwMode="auto">
          <a:xfrm>
            <a:off x="513073" y="1227931"/>
            <a:ext cx="7259327" cy="4770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lvl="1" indent="0"/>
            <a:endParaRPr lang="de-AT" sz="1600" b="1" dirty="0" smtClean="0"/>
          </a:p>
          <a:p>
            <a:pPr marL="1085850" lvl="1" indent="-342900">
              <a:buFont typeface="Arial" charset="0"/>
              <a:buChar char="•"/>
            </a:pPr>
            <a:r>
              <a:rPr lang="de-AT" sz="1600" b="1" dirty="0"/>
              <a:t>Auskunft</a:t>
            </a:r>
            <a:r>
              <a:rPr lang="de-AT" sz="1600" dirty="0"/>
              <a:t> über </a:t>
            </a:r>
            <a:r>
              <a:rPr lang="de-AT" sz="1600" b="1" dirty="0" smtClean="0"/>
              <a:t>IP-Adresse </a:t>
            </a:r>
            <a:r>
              <a:rPr lang="de-AT" sz="1600" dirty="0" smtClean="0"/>
              <a:t>und </a:t>
            </a:r>
            <a:r>
              <a:rPr lang="de-AT" sz="1600" b="1" dirty="0" smtClean="0"/>
              <a:t>Name und Adresse des Benutzers </a:t>
            </a:r>
            <a:r>
              <a:rPr lang="de-AT" sz="1600" dirty="0" smtClean="0"/>
              <a:t>einer bestimmten IP-Adresse zu einem bestimmten Zeitpunkt bei Verdacht eines vorsätzlichen in die Zuständigkeit des Spruchsenats  fallenden Finanzvergehens </a:t>
            </a:r>
            <a:r>
              <a:rPr lang="de-AT" sz="1600" dirty="0" smtClean="0"/>
              <a:t>(stbWB </a:t>
            </a:r>
            <a:r>
              <a:rPr lang="de-AT" sz="1600" dirty="0" smtClean="0"/>
              <a:t>größer als € 33.000 bzw € 15.000 und keine Finanzordnungswidrigkeit; § 99 Abs 3a, 3b FinStrG) – Aufklärung </a:t>
            </a:r>
            <a:r>
              <a:rPr lang="de-AT" sz="1600" dirty="0" smtClean="0"/>
              <a:t>von Abgabenverkürzungen im </a:t>
            </a:r>
            <a:r>
              <a:rPr lang="de-AT" sz="1600" dirty="0" smtClean="0"/>
              <a:t>„</a:t>
            </a:r>
            <a:r>
              <a:rPr lang="de-AT" sz="1600" b="1" dirty="0" smtClean="0"/>
              <a:t>Internethandel</a:t>
            </a:r>
            <a:r>
              <a:rPr lang="de-AT" sz="1600" dirty="0" smtClean="0"/>
              <a:t>“</a:t>
            </a:r>
          </a:p>
          <a:p>
            <a:pPr marL="1085850" lvl="1" indent="-342900">
              <a:buFont typeface="Arial" charset="0"/>
              <a:buChar char="•"/>
            </a:pPr>
            <a:r>
              <a:rPr lang="de-AT" sz="1600" dirty="0" smtClean="0"/>
              <a:t>Abnahme von </a:t>
            </a:r>
            <a:r>
              <a:rPr lang="de-AT" sz="1600" b="1" dirty="0" smtClean="0"/>
              <a:t>Pappilarlinienabdrücken </a:t>
            </a:r>
            <a:r>
              <a:rPr lang="de-AT" sz="1600" dirty="0" smtClean="0"/>
              <a:t>des Beschuldigten zur Auswertung von Spuren bei Verdacht einer in die Zuständigkeit des Spruchsenats fallenden </a:t>
            </a:r>
            <a:r>
              <a:rPr lang="de-AT" sz="1600" dirty="0" smtClean="0"/>
              <a:t>Zollfinanzstrafsache </a:t>
            </a:r>
            <a:r>
              <a:rPr lang="de-AT" sz="1600" dirty="0" smtClean="0"/>
              <a:t>(§ 99 Abs 5 FinStrG) </a:t>
            </a:r>
            <a:r>
              <a:rPr lang="de-AT" sz="1600" dirty="0" err="1" smtClean="0"/>
              <a:t>wg</a:t>
            </a:r>
            <a:r>
              <a:rPr lang="de-AT" sz="1600" dirty="0" smtClean="0"/>
              <a:t> Beweisschwierigkeiten bei LKW-Fahrern </a:t>
            </a:r>
            <a:endParaRPr lang="de-AT" sz="1600" dirty="0" smtClean="0"/>
          </a:p>
          <a:p>
            <a:pPr marL="1085850" lvl="1" indent="-342900">
              <a:buFont typeface="Arial" charset="0"/>
              <a:buChar char="•"/>
            </a:pPr>
            <a:r>
              <a:rPr lang="de-AT" sz="1600" dirty="0" smtClean="0"/>
              <a:t>Neuregelung der </a:t>
            </a:r>
            <a:r>
              <a:rPr lang="de-AT" sz="1600" b="1" dirty="0" smtClean="0"/>
              <a:t>Auskünfte über Bankkonten und Bankgeschäfte </a:t>
            </a:r>
            <a:r>
              <a:rPr lang="de-AT" sz="1600" dirty="0" smtClean="0"/>
              <a:t>im verwaltungsbehördlichen Finanzstrafverfahren (§ 99 Abs 6 FinStrG) – Anordnung durch Spruchsenatsvorsitzenden, Beschwerde nur Beschuldigte/Betroffene, </a:t>
            </a:r>
            <a:r>
              <a:rPr lang="de-AT" sz="1600" b="1" dirty="0" smtClean="0"/>
              <a:t>nicht mehr das Kreditinstitut </a:t>
            </a:r>
            <a:r>
              <a:rPr lang="de-AT" sz="1600" dirty="0" smtClean="0"/>
              <a:t>(daher auch Abschaffung des ohnedies nicht mehr bekämpfbar gewesenen Einleitungsbescheids nach § 83 Abs 2 FinStrG)</a:t>
            </a:r>
            <a:r>
              <a:rPr lang="de-AT" sz="1600" b="1" dirty="0" smtClean="0"/>
              <a:t> </a:t>
            </a:r>
          </a:p>
        </p:txBody>
      </p:sp>
    </p:spTree>
    <p:extLst>
      <p:ext uri="{BB962C8B-B14F-4D97-AF65-F5344CB8AC3E}">
        <p14:creationId xmlns:p14="http://schemas.microsoft.com/office/powerpoint/2010/main" val="3869385224"/>
      </p:ext>
    </p:extLst>
  </p:cSld>
  <p:clrMapOvr>
    <a:masterClrMapping/>
  </p:clrMapOvr>
  <p:transition spd="slow">
    <p:wip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102"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9" name="Picture 101"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100"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1" name="Picture 99" descr="card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2" name="Text Box 93"/>
          <p:cNvSpPr txBox="1">
            <a:spLocks noChangeArrowheads="1"/>
          </p:cNvSpPr>
          <p:nvPr/>
        </p:nvSpPr>
        <p:spPr bwMode="auto">
          <a:xfrm>
            <a:off x="3124200" y="442913"/>
            <a:ext cx="5105400" cy="1570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9600" b="1">
                <a:solidFill>
                  <a:srgbClr val="FF0080"/>
                </a:solidFill>
              </a:rPr>
              <a:t>WINTER</a:t>
            </a:r>
            <a:endParaRPr lang="en-US" sz="9600">
              <a:solidFill>
                <a:srgbClr val="FF0080"/>
              </a:solidFill>
            </a:endParaRPr>
          </a:p>
        </p:txBody>
      </p:sp>
      <p:sp>
        <p:nvSpPr>
          <p:cNvPr id="4103" name="Text Box 90"/>
          <p:cNvSpPr txBox="1">
            <a:spLocks noChangeArrowheads="1"/>
          </p:cNvSpPr>
          <p:nvPr/>
        </p:nvSpPr>
        <p:spPr bwMode="auto">
          <a:xfrm>
            <a:off x="3352800" y="1677988"/>
            <a:ext cx="2133600" cy="646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600">
                <a:solidFill>
                  <a:schemeClr val="bg2"/>
                </a:solidFill>
              </a:rPr>
              <a:t>Template</a:t>
            </a:r>
            <a:endParaRPr lang="en-US"/>
          </a:p>
        </p:txBody>
      </p:sp>
      <p:pic>
        <p:nvPicPr>
          <p:cNvPr id="4104" name="Picture 98" descr="card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50" y="-3719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6" name="Rectangle 105"/>
          <p:cNvSpPr>
            <a:spLocks noChangeArrowheads="1"/>
          </p:cNvSpPr>
          <p:nvPr/>
        </p:nvSpPr>
        <p:spPr bwMode="auto">
          <a:xfrm>
            <a:off x="5715000" y="166688"/>
            <a:ext cx="1447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GB"/>
          </a:p>
        </p:txBody>
      </p:sp>
      <p:sp>
        <p:nvSpPr>
          <p:cNvPr id="14" name="Text Box 60"/>
          <p:cNvSpPr txBox="1">
            <a:spLocks noChangeArrowheads="1"/>
          </p:cNvSpPr>
          <p:nvPr/>
        </p:nvSpPr>
        <p:spPr bwMode="auto">
          <a:xfrm>
            <a:off x="6705600" y="166688"/>
            <a:ext cx="1066800"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6000" dirty="0" smtClean="0">
                <a:solidFill>
                  <a:srgbClr val="F2FDF7"/>
                </a:solidFill>
              </a:rPr>
              <a:t>28</a:t>
            </a:r>
          </a:p>
        </p:txBody>
      </p:sp>
      <p:sp>
        <p:nvSpPr>
          <p:cNvPr id="17" name="Text Box 42"/>
          <p:cNvSpPr txBox="1">
            <a:spLocks noChangeArrowheads="1"/>
          </p:cNvSpPr>
          <p:nvPr/>
        </p:nvSpPr>
        <p:spPr bwMode="auto">
          <a:xfrm>
            <a:off x="507604" y="1196164"/>
            <a:ext cx="7259327" cy="4770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de-DE" sz="1600" dirty="0" smtClean="0"/>
              <a:t>Dem </a:t>
            </a:r>
            <a:r>
              <a:rPr lang="de-DE" sz="1600" dirty="0"/>
              <a:t>Täter </a:t>
            </a:r>
            <a:r>
              <a:rPr lang="de-DE" sz="1600" dirty="0" smtClean="0"/>
              <a:t>musste es </a:t>
            </a:r>
            <a:r>
              <a:rPr lang="de-DE" sz="1600" dirty="0"/>
              <a:t>zudem darauf ankommen, durch die wiederkehrende Begehung zumindest für einen längeren </a:t>
            </a:r>
            <a:r>
              <a:rPr lang="de-DE" sz="1600" dirty="0" smtClean="0"/>
              <a:t>Zeitraum ein </a:t>
            </a:r>
            <a:r>
              <a:rPr lang="de-DE" sz="1600" b="1" dirty="0"/>
              <a:t>Einkommen</a:t>
            </a:r>
            <a:r>
              <a:rPr lang="de-DE" sz="1600" dirty="0"/>
              <a:t> zu erzielen. Größere zeitliche Abstände zwischen den Taten </a:t>
            </a:r>
            <a:r>
              <a:rPr lang="de-DE" sz="1600" dirty="0" smtClean="0"/>
              <a:t>schlossen die</a:t>
            </a:r>
            <a:endParaRPr lang="de-DE" sz="1600" dirty="0"/>
          </a:p>
          <a:p>
            <a:r>
              <a:rPr lang="de-DE" sz="1600" dirty="0"/>
              <a:t>Gewerbsmäßigkeit grundsätzlich </a:t>
            </a:r>
            <a:r>
              <a:rPr lang="de-DE" sz="1600" dirty="0" smtClean="0"/>
              <a:t>aber nicht aus. </a:t>
            </a:r>
            <a:endParaRPr lang="de-DE" sz="1600" dirty="0"/>
          </a:p>
          <a:p>
            <a:endParaRPr lang="de-DE" sz="1600" dirty="0" smtClean="0"/>
          </a:p>
          <a:p>
            <a:r>
              <a:rPr lang="de-DE" sz="1600" i="1" dirty="0" smtClean="0"/>
              <a:t>Direkt nach dem Fall des „Eisernen Vorhangs“ bevölkern tschechische und slowakische „Bananendiebe“ das „</a:t>
            </a:r>
            <a:r>
              <a:rPr lang="de-DE" sz="1600" i="1" dirty="0" err="1" smtClean="0"/>
              <a:t>Landl</a:t>
            </a:r>
            <a:r>
              <a:rPr lang="de-DE" sz="1600" i="1" dirty="0" smtClean="0"/>
              <a:t>“, weil </a:t>
            </a:r>
            <a:r>
              <a:rPr lang="de-DE" sz="1600" i="1" dirty="0"/>
              <a:t>die Strafdrohung bei </a:t>
            </a:r>
            <a:r>
              <a:rPr lang="de-DE" sz="1600" i="1" dirty="0" smtClean="0"/>
              <a:t>gewerbsmäßigem, nicht schweren Diebstahl </a:t>
            </a:r>
            <a:r>
              <a:rPr lang="de-DE" sz="1600" i="1" dirty="0" smtClean="0"/>
              <a:t>statt </a:t>
            </a:r>
            <a:r>
              <a:rPr lang="de-DE" sz="1600" i="1" dirty="0" smtClean="0"/>
              <a:t>„</a:t>
            </a:r>
            <a:r>
              <a:rPr lang="de-DE" sz="1600" i="1" dirty="0" err="1" smtClean="0"/>
              <a:t>max</a:t>
            </a:r>
            <a:r>
              <a:rPr lang="de-DE" sz="1600" i="1" dirty="0" smtClean="0"/>
              <a:t> 6 Monate“ „6 Monate bis 5 Jahre“ beträgt und damit der Festnahme- und Untersuchungshaftgrund der Ausführungs- und Begehungsgefahr angewendet werden kann (§§ 170 Abs 1 Z 4, 173 Abs 2 Z 3 StPO).</a:t>
            </a:r>
          </a:p>
          <a:p>
            <a:endParaRPr lang="de-DE" sz="1600" dirty="0" smtClean="0"/>
          </a:p>
          <a:p>
            <a:r>
              <a:rPr lang="de-DE" sz="1600" dirty="0" smtClean="0"/>
              <a:t>Auch dem sollte durch § 70 StGB neu ein Riegel vorgeschoben werden. Die in RV so genannte „Erwerbsmäßige Begehung“ sollte nicht mehr Täter treffen, die  „</a:t>
            </a:r>
            <a:r>
              <a:rPr lang="de-DE" sz="1600" i="1" dirty="0" smtClean="0"/>
              <a:t>mehrere </a:t>
            </a:r>
            <a:r>
              <a:rPr lang="de-DE" sz="1600" i="1" dirty="0"/>
              <a:t>Taten mit jeweils geringem Wert der Beute </a:t>
            </a:r>
            <a:r>
              <a:rPr lang="de-DE" sz="1600" i="1" dirty="0" smtClean="0"/>
              <a:t>begangen</a:t>
            </a:r>
            <a:r>
              <a:rPr lang="de-DE" sz="1600" dirty="0" smtClean="0"/>
              <a:t>“ haben.</a:t>
            </a:r>
          </a:p>
          <a:p>
            <a:endParaRPr lang="de-DE" sz="1600" dirty="0"/>
          </a:p>
          <a:p>
            <a:r>
              <a:rPr lang="de-DE" sz="1600" dirty="0" smtClean="0"/>
              <a:t>Das FinStrG übernimmt diese Bestimmung unter Rücksicht „</a:t>
            </a:r>
            <a:r>
              <a:rPr lang="de-DE" sz="1600" i="1" dirty="0" smtClean="0"/>
              <a:t>auf </a:t>
            </a:r>
            <a:r>
              <a:rPr lang="de-DE" sz="1600" i="1" dirty="0"/>
              <a:t>die Besonderheiten des </a:t>
            </a:r>
            <a:r>
              <a:rPr lang="de-DE" sz="1600" i="1" dirty="0" smtClean="0"/>
              <a:t>Finanzstrafrechts</a:t>
            </a:r>
            <a:r>
              <a:rPr lang="de-DE" sz="1600" dirty="0" smtClean="0"/>
              <a:t>“ fast wörtlich, allerdings nicht im Geiste des Erfinders. </a:t>
            </a:r>
          </a:p>
        </p:txBody>
      </p:sp>
    </p:spTree>
    <p:extLst>
      <p:ext uri="{BB962C8B-B14F-4D97-AF65-F5344CB8AC3E}">
        <p14:creationId xmlns:p14="http://schemas.microsoft.com/office/powerpoint/2010/main" val="815567798"/>
      </p:ext>
    </p:extLst>
  </p:cSld>
  <p:clrMapOvr>
    <a:masterClrMapping/>
  </p:clrMapOvr>
  <p:transition spd="slow">
    <p:wipe/>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102"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9" name="Picture 101"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100"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1" name="Picture 99" descr="card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2" name="Text Box 93"/>
          <p:cNvSpPr txBox="1">
            <a:spLocks noChangeArrowheads="1"/>
          </p:cNvSpPr>
          <p:nvPr/>
        </p:nvSpPr>
        <p:spPr bwMode="auto">
          <a:xfrm>
            <a:off x="3124200" y="442913"/>
            <a:ext cx="5105400" cy="1570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9600" b="1">
                <a:solidFill>
                  <a:srgbClr val="FF0080"/>
                </a:solidFill>
              </a:rPr>
              <a:t>WINTER</a:t>
            </a:r>
            <a:endParaRPr lang="en-US" sz="9600">
              <a:solidFill>
                <a:srgbClr val="FF0080"/>
              </a:solidFill>
            </a:endParaRPr>
          </a:p>
        </p:txBody>
      </p:sp>
      <p:sp>
        <p:nvSpPr>
          <p:cNvPr id="4103" name="Text Box 90"/>
          <p:cNvSpPr txBox="1">
            <a:spLocks noChangeArrowheads="1"/>
          </p:cNvSpPr>
          <p:nvPr/>
        </p:nvSpPr>
        <p:spPr bwMode="auto">
          <a:xfrm>
            <a:off x="3352800" y="1677988"/>
            <a:ext cx="2133600" cy="646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600">
                <a:solidFill>
                  <a:schemeClr val="bg2"/>
                </a:solidFill>
              </a:rPr>
              <a:t>Template</a:t>
            </a:r>
            <a:endParaRPr lang="en-US"/>
          </a:p>
        </p:txBody>
      </p:sp>
      <p:pic>
        <p:nvPicPr>
          <p:cNvPr id="4104" name="Picture 98" descr="card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50" y="-3719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6" name="Rectangle 105"/>
          <p:cNvSpPr>
            <a:spLocks noChangeArrowheads="1"/>
          </p:cNvSpPr>
          <p:nvPr/>
        </p:nvSpPr>
        <p:spPr bwMode="auto">
          <a:xfrm>
            <a:off x="5715000" y="166688"/>
            <a:ext cx="1447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GB"/>
          </a:p>
        </p:txBody>
      </p:sp>
      <p:sp>
        <p:nvSpPr>
          <p:cNvPr id="14" name="Text Box 60"/>
          <p:cNvSpPr txBox="1">
            <a:spLocks noChangeArrowheads="1"/>
          </p:cNvSpPr>
          <p:nvPr/>
        </p:nvSpPr>
        <p:spPr bwMode="auto">
          <a:xfrm>
            <a:off x="6705600" y="166688"/>
            <a:ext cx="1066800"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6000" dirty="0" smtClean="0">
                <a:solidFill>
                  <a:srgbClr val="F2FDF7"/>
                </a:solidFill>
              </a:rPr>
              <a:t>29</a:t>
            </a:r>
          </a:p>
        </p:txBody>
      </p:sp>
      <p:sp>
        <p:nvSpPr>
          <p:cNvPr id="17" name="Text Box 42"/>
          <p:cNvSpPr txBox="1">
            <a:spLocks noChangeArrowheads="1"/>
          </p:cNvSpPr>
          <p:nvPr/>
        </p:nvSpPr>
        <p:spPr bwMode="auto">
          <a:xfrm>
            <a:off x="507604" y="1196164"/>
            <a:ext cx="7259327" cy="42780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de-DE" sz="1600" b="1" dirty="0" smtClean="0"/>
              <a:t>§ 38 Abs 2: „</a:t>
            </a:r>
            <a:r>
              <a:rPr lang="de-DE" sz="1600" i="1" dirty="0" smtClean="0"/>
              <a:t>Gewerbsmäßig </a:t>
            </a:r>
            <a:r>
              <a:rPr lang="de-DE" sz="1600" i="1" dirty="0"/>
              <a:t>begeht eine in Abs. 1 genannte Tat, wer sie mit der Absicht ausführt, sich durch ihre wiederkehrende Begehung </a:t>
            </a:r>
            <a:r>
              <a:rPr lang="de-DE" sz="1600" dirty="0" smtClean="0"/>
              <a:t>[StGB überdies:</a:t>
            </a:r>
            <a:r>
              <a:rPr lang="de-DE" sz="1600" strike="sngStrike" dirty="0" smtClean="0"/>
              <a:t> „längere Zeit hindurch</a:t>
            </a:r>
            <a:r>
              <a:rPr lang="de-DE" sz="1600" dirty="0" smtClean="0"/>
              <a:t>“] </a:t>
            </a:r>
            <a:r>
              <a:rPr lang="de-DE" sz="1600" i="1" dirty="0" smtClean="0"/>
              <a:t>einen </a:t>
            </a:r>
            <a:r>
              <a:rPr lang="de-DE" sz="1600" i="1" dirty="0"/>
              <a:t>nicht bloß geringfügigen fortlaufenden abgabenrechtlichen Vorteil </a:t>
            </a:r>
            <a:r>
              <a:rPr lang="de-DE" sz="1600" dirty="0" smtClean="0"/>
              <a:t>[StGB: „ein </a:t>
            </a:r>
            <a:r>
              <a:rPr lang="de-DE" sz="1600" dirty="0"/>
              <a:t>nicht bloß geringfügiges fortlaufendes </a:t>
            </a:r>
            <a:r>
              <a:rPr lang="de-DE" sz="1600" dirty="0" smtClean="0"/>
              <a:t>Einkommen“]</a:t>
            </a:r>
            <a:r>
              <a:rPr lang="de-DE" sz="1600" i="1" dirty="0" smtClean="0"/>
              <a:t> zu </a:t>
            </a:r>
            <a:r>
              <a:rPr lang="de-DE" sz="1600" i="1" dirty="0"/>
              <a:t>verschaffen, und </a:t>
            </a:r>
          </a:p>
          <a:p>
            <a:r>
              <a:rPr lang="de-DE" sz="1600" i="1" dirty="0"/>
              <a:t>1. unter Einsatz besonderer Fähigkeiten oder Mittel handelt, die eine wiederkehrende Begehung nahelegen, oder </a:t>
            </a:r>
          </a:p>
          <a:p>
            <a:r>
              <a:rPr lang="de-DE" sz="1600" i="1" dirty="0"/>
              <a:t>2. zwei weitere solche Taten schon im Einzelnen geplant hat oder </a:t>
            </a:r>
          </a:p>
          <a:p>
            <a:r>
              <a:rPr lang="de-DE" sz="1600" i="1" dirty="0"/>
              <a:t>3. bereits zwei solche Taten begangen hat oder einmal wegen einer solchen Tat bestraft </a:t>
            </a:r>
            <a:r>
              <a:rPr lang="de-DE" sz="1600" dirty="0" smtClean="0"/>
              <a:t>[StGB: „verurteilt“] </a:t>
            </a:r>
            <a:r>
              <a:rPr lang="de-DE" sz="1600" i="1" dirty="0" smtClean="0"/>
              <a:t>worden </a:t>
            </a:r>
            <a:r>
              <a:rPr lang="de-DE" sz="1600" i="1" dirty="0"/>
              <a:t>ist. </a:t>
            </a:r>
          </a:p>
          <a:p>
            <a:r>
              <a:rPr lang="de-DE" sz="1600" i="1" dirty="0"/>
              <a:t>Ein nicht bloß geringfügiger abgabenrechtlicher Vorteil </a:t>
            </a:r>
            <a:r>
              <a:rPr lang="de-DE" sz="1600" dirty="0" smtClean="0"/>
              <a:t>[StGB: „Einkommen“] </a:t>
            </a:r>
            <a:r>
              <a:rPr lang="de-DE" sz="1600" i="1" dirty="0" smtClean="0"/>
              <a:t>ist </a:t>
            </a:r>
            <a:r>
              <a:rPr lang="de-DE" sz="1600" i="1" dirty="0"/>
              <a:t>ein solcher, der nach einer jährlichen Durchschnittsbetrachtung monatlich den Betrag von 400 Euro übersteigt</a:t>
            </a:r>
            <a:r>
              <a:rPr lang="de-DE" sz="1600" i="1" dirty="0" smtClean="0"/>
              <a:t>.“</a:t>
            </a:r>
          </a:p>
          <a:p>
            <a:r>
              <a:rPr lang="de-DE" sz="1600" strike="sngStrike" dirty="0" smtClean="0"/>
              <a:t>[StGB: „</a:t>
            </a:r>
            <a:r>
              <a:rPr lang="de-DE" sz="1600" strike="sngStrike" dirty="0"/>
              <a:t> (3) Eine frühere Tat oder Verurteilung bleibt außer Betracht, wenn seit ihrer Begehung oder Rechtskraft bis zur folgenden Tat mehr als ein </a:t>
            </a:r>
            <a:r>
              <a:rPr lang="de-DE" sz="1600" strike="sngStrike" dirty="0" smtClean="0"/>
              <a:t>Jahr vergangen </a:t>
            </a:r>
            <a:r>
              <a:rPr lang="de-DE" sz="1600" strike="sngStrike" dirty="0"/>
              <a:t>ist. In diese Frist werden Zeiten, in denen der Täter auf </a:t>
            </a:r>
            <a:r>
              <a:rPr lang="de-DE" sz="1600" strike="sngStrike" dirty="0" smtClean="0"/>
              <a:t>behördliche Anordnung </a:t>
            </a:r>
            <a:r>
              <a:rPr lang="de-DE" sz="1600" strike="sngStrike" dirty="0"/>
              <a:t>angehalten worden ist, nicht eingerechnet</a:t>
            </a:r>
            <a:r>
              <a:rPr lang="de-DE" sz="1600" strike="sngStrike" dirty="0" smtClean="0"/>
              <a:t>.]</a:t>
            </a:r>
            <a:endParaRPr lang="de-DE" sz="1600" strike="sngStrike" dirty="0"/>
          </a:p>
        </p:txBody>
      </p:sp>
    </p:spTree>
    <p:extLst>
      <p:ext uri="{BB962C8B-B14F-4D97-AF65-F5344CB8AC3E}">
        <p14:creationId xmlns:p14="http://schemas.microsoft.com/office/powerpoint/2010/main" val="1118065588"/>
      </p:ext>
    </p:extLst>
  </p:cSld>
  <p:clrMapOvr>
    <a:masterClrMapping/>
  </p:clrMapOvr>
  <p:transition spd="slow">
    <p:wipe/>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102"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9" name="Picture 101"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100"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1" name="Picture 99" descr="card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2" name="Text Box 93"/>
          <p:cNvSpPr txBox="1">
            <a:spLocks noChangeArrowheads="1"/>
          </p:cNvSpPr>
          <p:nvPr/>
        </p:nvSpPr>
        <p:spPr bwMode="auto">
          <a:xfrm>
            <a:off x="3124200" y="442913"/>
            <a:ext cx="5105400" cy="1570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9600" b="1">
                <a:solidFill>
                  <a:srgbClr val="FF0080"/>
                </a:solidFill>
              </a:rPr>
              <a:t>WINTER</a:t>
            </a:r>
            <a:endParaRPr lang="en-US" sz="9600">
              <a:solidFill>
                <a:srgbClr val="FF0080"/>
              </a:solidFill>
            </a:endParaRPr>
          </a:p>
        </p:txBody>
      </p:sp>
      <p:sp>
        <p:nvSpPr>
          <p:cNvPr id="4103" name="Text Box 90"/>
          <p:cNvSpPr txBox="1">
            <a:spLocks noChangeArrowheads="1"/>
          </p:cNvSpPr>
          <p:nvPr/>
        </p:nvSpPr>
        <p:spPr bwMode="auto">
          <a:xfrm>
            <a:off x="3352800" y="1677988"/>
            <a:ext cx="2133600" cy="646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600">
                <a:solidFill>
                  <a:schemeClr val="bg2"/>
                </a:solidFill>
              </a:rPr>
              <a:t>Template</a:t>
            </a:r>
            <a:endParaRPr lang="en-US"/>
          </a:p>
        </p:txBody>
      </p:sp>
      <p:pic>
        <p:nvPicPr>
          <p:cNvPr id="4104" name="Picture 98" descr="card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50" y="-3719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6" name="Rectangle 105"/>
          <p:cNvSpPr>
            <a:spLocks noChangeArrowheads="1"/>
          </p:cNvSpPr>
          <p:nvPr/>
        </p:nvSpPr>
        <p:spPr bwMode="auto">
          <a:xfrm>
            <a:off x="5715000" y="166688"/>
            <a:ext cx="1447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GB"/>
          </a:p>
        </p:txBody>
      </p:sp>
      <p:sp>
        <p:nvSpPr>
          <p:cNvPr id="14" name="Text Box 60"/>
          <p:cNvSpPr txBox="1">
            <a:spLocks noChangeArrowheads="1"/>
          </p:cNvSpPr>
          <p:nvPr/>
        </p:nvSpPr>
        <p:spPr bwMode="auto">
          <a:xfrm>
            <a:off x="6705600" y="166688"/>
            <a:ext cx="1066800"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6000" dirty="0" smtClean="0">
                <a:solidFill>
                  <a:srgbClr val="F2FDF7"/>
                </a:solidFill>
              </a:rPr>
              <a:t>30</a:t>
            </a:r>
          </a:p>
        </p:txBody>
      </p:sp>
      <p:sp>
        <p:nvSpPr>
          <p:cNvPr id="17" name="Text Box 42"/>
          <p:cNvSpPr txBox="1">
            <a:spLocks noChangeArrowheads="1"/>
          </p:cNvSpPr>
          <p:nvPr/>
        </p:nvSpPr>
        <p:spPr bwMode="auto">
          <a:xfrm>
            <a:off x="507604" y="1196164"/>
            <a:ext cx="7259327" cy="40318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de-DE" sz="1600" dirty="0" smtClean="0"/>
              <a:t>Anders als nach dem StGB muss der Finanzstraftäter also keine wiederkehrenden Taten über „</a:t>
            </a:r>
            <a:r>
              <a:rPr lang="de-DE" sz="1600" i="1" dirty="0" smtClean="0"/>
              <a:t>längere Zeit </a:t>
            </a:r>
            <a:r>
              <a:rPr lang="de-DE" sz="1600" i="1" dirty="0" smtClean="0"/>
              <a:t>hindurch</a:t>
            </a:r>
            <a:r>
              <a:rPr lang="de-DE" sz="1600" dirty="0" smtClean="0"/>
              <a:t>“ beabsichtigen</a:t>
            </a:r>
            <a:r>
              <a:rPr lang="de-DE" sz="1600" dirty="0" smtClean="0"/>
              <a:t> – ein </a:t>
            </a:r>
            <a:r>
              <a:rPr lang="de-DE" sz="1600" dirty="0"/>
              <a:t>Jahr </a:t>
            </a:r>
            <a:r>
              <a:rPr lang="de-DE" sz="1600" dirty="0" smtClean="0"/>
              <a:t>lang ? </a:t>
            </a:r>
            <a:r>
              <a:rPr lang="de-DE" sz="1600" dirty="0"/>
              <a:t>– zur </a:t>
            </a:r>
            <a:r>
              <a:rPr lang="de-DE" sz="1600" dirty="0" smtClean="0"/>
              <a:t>Erzielung des (über einige Wochen, Monate) „</a:t>
            </a:r>
            <a:r>
              <a:rPr lang="de-DE" sz="1600" i="1" dirty="0" smtClean="0"/>
              <a:t>fortlaufenden</a:t>
            </a:r>
            <a:r>
              <a:rPr lang="de-DE" sz="1600" dirty="0" smtClean="0"/>
              <a:t>“ abgabenrechtlichen Vorteils.</a:t>
            </a:r>
          </a:p>
          <a:p>
            <a:endParaRPr lang="de-DE" sz="1600" dirty="0"/>
          </a:p>
          <a:p>
            <a:r>
              <a:rPr lang="de-DE" sz="1600" dirty="0" smtClean="0"/>
              <a:t>Und anders als nach dem StGB sind – aus Rücksicht auf die Jahressteuern wie </a:t>
            </a:r>
            <a:r>
              <a:rPr lang="de-DE" sz="1600" dirty="0" smtClean="0"/>
              <a:t>die ESt – Finanzstraftaten und </a:t>
            </a:r>
            <a:r>
              <a:rPr lang="de-DE" sz="1600" dirty="0" smtClean="0"/>
              <a:t>rechtskräftige Bestrafungen, die länger als ein Jahr zurückliegen, sehr wohl zu berücksichtigen.</a:t>
            </a:r>
          </a:p>
          <a:p>
            <a:endParaRPr lang="de-DE" sz="1600" dirty="0"/>
          </a:p>
          <a:p>
            <a:r>
              <a:rPr lang="de-DE" sz="1600" dirty="0" smtClean="0"/>
              <a:t>Auch muss der beabsichtigte </a:t>
            </a:r>
            <a:r>
              <a:rPr lang="de-DE" sz="1600" dirty="0"/>
              <a:t>„</a:t>
            </a:r>
            <a:r>
              <a:rPr lang="de-DE" sz="1600" i="1" dirty="0"/>
              <a:t>abgabenrechtliche </a:t>
            </a:r>
            <a:r>
              <a:rPr lang="de-DE" sz="1600" i="1" dirty="0" smtClean="0"/>
              <a:t>Vorteil</a:t>
            </a:r>
            <a:r>
              <a:rPr lang="de-DE" sz="1600" dirty="0" smtClean="0"/>
              <a:t>“ kein zum Lebensunterhalt beitragendes „(Neben)Einkommen“ darstellen, der abgabenrechtliche Vorteil (auch durch Verringerung des Saldo auf dem Abgabenkonto) muss nur „</a:t>
            </a:r>
            <a:r>
              <a:rPr lang="de-DE" sz="1600" i="1" dirty="0" smtClean="0"/>
              <a:t>nach jährlicher Durchschnittsbetrachtung</a:t>
            </a:r>
            <a:r>
              <a:rPr lang="de-DE" sz="1600" dirty="0" smtClean="0"/>
              <a:t>“ pro Monat € 400 übersteigen (in Summe € 1.203 </a:t>
            </a:r>
            <a:r>
              <a:rPr lang="de-DE" sz="1600" dirty="0" err="1" smtClean="0"/>
              <a:t>USt</a:t>
            </a:r>
            <a:r>
              <a:rPr lang="de-DE" sz="1600" dirty="0" smtClean="0"/>
              <a:t>-Vorauszahlung durch </a:t>
            </a:r>
            <a:r>
              <a:rPr lang="de-DE" sz="1600" dirty="0" smtClean="0"/>
              <a:t>drei </a:t>
            </a:r>
            <a:r>
              <a:rPr lang="de-DE" sz="1600" dirty="0" smtClean="0"/>
              <a:t>UVZ-Hinterziehungen?).</a:t>
            </a:r>
            <a:endParaRPr lang="de-DE" sz="1600" dirty="0" smtClean="0"/>
          </a:p>
          <a:p>
            <a:endParaRPr lang="de-DE" sz="1600" dirty="0" smtClean="0"/>
          </a:p>
        </p:txBody>
      </p:sp>
    </p:spTree>
    <p:extLst>
      <p:ext uri="{BB962C8B-B14F-4D97-AF65-F5344CB8AC3E}">
        <p14:creationId xmlns:p14="http://schemas.microsoft.com/office/powerpoint/2010/main" val="753520045"/>
      </p:ext>
    </p:extLst>
  </p:cSld>
  <p:clrMapOvr>
    <a:masterClrMapping/>
  </p:clrMapOvr>
  <p:transition spd="slow">
    <p:wipe/>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102"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9" name="Picture 101"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100"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1" name="Picture 99" descr="card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2" name="Text Box 93"/>
          <p:cNvSpPr txBox="1">
            <a:spLocks noChangeArrowheads="1"/>
          </p:cNvSpPr>
          <p:nvPr/>
        </p:nvSpPr>
        <p:spPr bwMode="auto">
          <a:xfrm>
            <a:off x="3124200" y="442913"/>
            <a:ext cx="5105400" cy="1570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9600" b="1">
                <a:solidFill>
                  <a:srgbClr val="FF0080"/>
                </a:solidFill>
              </a:rPr>
              <a:t>WINTER</a:t>
            </a:r>
            <a:endParaRPr lang="en-US" sz="9600">
              <a:solidFill>
                <a:srgbClr val="FF0080"/>
              </a:solidFill>
            </a:endParaRPr>
          </a:p>
        </p:txBody>
      </p:sp>
      <p:sp>
        <p:nvSpPr>
          <p:cNvPr id="4103" name="Text Box 90"/>
          <p:cNvSpPr txBox="1">
            <a:spLocks noChangeArrowheads="1"/>
          </p:cNvSpPr>
          <p:nvPr/>
        </p:nvSpPr>
        <p:spPr bwMode="auto">
          <a:xfrm>
            <a:off x="3352800" y="1677988"/>
            <a:ext cx="2133600" cy="646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600">
                <a:solidFill>
                  <a:schemeClr val="bg2"/>
                </a:solidFill>
              </a:rPr>
              <a:t>Template</a:t>
            </a:r>
            <a:endParaRPr lang="en-US"/>
          </a:p>
        </p:txBody>
      </p:sp>
      <p:pic>
        <p:nvPicPr>
          <p:cNvPr id="4104" name="Picture 98" descr="card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50" y="-3719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6" name="Rectangle 105"/>
          <p:cNvSpPr>
            <a:spLocks noChangeArrowheads="1"/>
          </p:cNvSpPr>
          <p:nvPr/>
        </p:nvSpPr>
        <p:spPr bwMode="auto">
          <a:xfrm>
            <a:off x="5715000" y="166688"/>
            <a:ext cx="1447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GB"/>
          </a:p>
        </p:txBody>
      </p:sp>
      <p:sp>
        <p:nvSpPr>
          <p:cNvPr id="14" name="Text Box 60"/>
          <p:cNvSpPr txBox="1">
            <a:spLocks noChangeArrowheads="1"/>
          </p:cNvSpPr>
          <p:nvPr/>
        </p:nvSpPr>
        <p:spPr bwMode="auto">
          <a:xfrm>
            <a:off x="6705600" y="166688"/>
            <a:ext cx="1066800"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6000" dirty="0" smtClean="0">
                <a:solidFill>
                  <a:srgbClr val="F2FDF7"/>
                </a:solidFill>
              </a:rPr>
              <a:t>31</a:t>
            </a:r>
          </a:p>
        </p:txBody>
      </p:sp>
      <p:sp>
        <p:nvSpPr>
          <p:cNvPr id="17" name="Text Box 42"/>
          <p:cNvSpPr txBox="1">
            <a:spLocks noChangeArrowheads="1"/>
          </p:cNvSpPr>
          <p:nvPr/>
        </p:nvSpPr>
        <p:spPr bwMode="auto">
          <a:xfrm>
            <a:off x="507604" y="1196164"/>
            <a:ext cx="7259327" cy="3046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de-DE" sz="1600" dirty="0" smtClean="0"/>
              <a:t>Gleich wie nach dem StGB ist aber gefordert, </a:t>
            </a:r>
          </a:p>
          <a:p>
            <a:endParaRPr lang="de-DE" sz="1600" dirty="0" smtClean="0"/>
          </a:p>
          <a:p>
            <a:pPr marL="285750" indent="-285750">
              <a:buFont typeface="Arial" panose="020B0604020202020204" pitchFamily="34" charset="0"/>
              <a:buChar char="•"/>
            </a:pPr>
            <a:r>
              <a:rPr lang="de-DE" sz="1600" dirty="0" smtClean="0"/>
              <a:t>dass „</a:t>
            </a:r>
            <a:r>
              <a:rPr lang="de-DE" sz="1600" i="1" dirty="0" smtClean="0"/>
              <a:t>besondere Fähigkeiten</a:t>
            </a:r>
            <a:r>
              <a:rPr lang="de-DE" sz="1600" dirty="0" smtClean="0"/>
              <a:t>“ (StGB: zB Trickdiebe; </a:t>
            </a:r>
            <a:r>
              <a:rPr lang="de-DE" sz="1600" strike="sngStrike" dirty="0" smtClean="0"/>
              <a:t>raffinierte Steuertricks?</a:t>
            </a:r>
            <a:r>
              <a:rPr lang="de-DE" sz="1600" dirty="0" smtClean="0"/>
              <a:t>) oder „</a:t>
            </a:r>
            <a:r>
              <a:rPr lang="de-DE" sz="1600" i="1" dirty="0" smtClean="0"/>
              <a:t>Mittel</a:t>
            </a:r>
            <a:r>
              <a:rPr lang="de-DE" sz="1600" dirty="0" smtClean="0"/>
              <a:t>“ (präparierte Koffer zum Schmuggeln; mehrfach verwendbare Scheinrechnungen, </a:t>
            </a:r>
            <a:r>
              <a:rPr lang="de-DE" sz="1600" dirty="0" smtClean="0"/>
              <a:t>Manipulationssoftware) </a:t>
            </a:r>
            <a:r>
              <a:rPr lang="de-DE" sz="1600" dirty="0" smtClean="0"/>
              <a:t>eingesetzt werden, die die wiederkehrende Begehung der in § 38 Abs 1 FinStrG genannten Taten „</a:t>
            </a:r>
            <a:r>
              <a:rPr lang="de-DE" sz="1600" i="1" dirty="0" smtClean="0"/>
              <a:t>nahelegen</a:t>
            </a:r>
            <a:r>
              <a:rPr lang="de-DE" sz="1600" dirty="0" smtClean="0"/>
              <a:t>“, </a:t>
            </a:r>
          </a:p>
          <a:p>
            <a:pPr marL="285750" indent="-285750">
              <a:buFont typeface="Arial" panose="020B0604020202020204" pitchFamily="34" charset="0"/>
              <a:buChar char="•"/>
            </a:pPr>
            <a:r>
              <a:rPr lang="de-DE" sz="1600" dirty="0" smtClean="0"/>
              <a:t>dass bereits zwei „</a:t>
            </a:r>
            <a:r>
              <a:rPr lang="de-DE" sz="1600" i="1" dirty="0" smtClean="0"/>
              <a:t>weitere solche</a:t>
            </a:r>
            <a:r>
              <a:rPr lang="de-DE" sz="1600" dirty="0" smtClean="0"/>
              <a:t>“ –</a:t>
            </a:r>
            <a:r>
              <a:rPr lang="de-DE" sz="1600" dirty="0"/>
              <a:t> </a:t>
            </a:r>
            <a:r>
              <a:rPr lang="de-DE" sz="1600" dirty="0" smtClean="0"/>
              <a:t>gemeint: „</a:t>
            </a:r>
            <a:r>
              <a:rPr lang="de-DE" sz="1600" i="1" dirty="0" smtClean="0"/>
              <a:t>gleichartige</a:t>
            </a:r>
            <a:r>
              <a:rPr lang="de-DE" sz="1600" dirty="0" smtClean="0"/>
              <a:t>“ – Taten </a:t>
            </a:r>
            <a:r>
              <a:rPr lang="de-DE" sz="1600" dirty="0" smtClean="0"/>
              <a:t>(also nicht </a:t>
            </a:r>
            <a:r>
              <a:rPr lang="de-DE" sz="1600" dirty="0" smtClean="0"/>
              <a:t>Schmuggel und Abgabenhinterziehung) konkret geplant sind oder </a:t>
            </a:r>
          </a:p>
          <a:p>
            <a:pPr marL="285750" indent="-285750">
              <a:buFont typeface="Arial" panose="020B0604020202020204" pitchFamily="34" charset="0"/>
              <a:buChar char="•"/>
            </a:pPr>
            <a:r>
              <a:rPr lang="de-DE" sz="1600" dirty="0" smtClean="0"/>
              <a:t>dass bereits zwei </a:t>
            </a:r>
            <a:r>
              <a:rPr lang="de-DE" sz="1600" dirty="0" smtClean="0"/>
              <a:t>solche </a:t>
            </a:r>
            <a:r>
              <a:rPr lang="de-DE" sz="1600" dirty="0" smtClean="0"/>
              <a:t>gleichartigen Taten begangen worden sind bzw dass der Täter wegen einer solchen gleichartigen Tat (auch vor Jahren) bereits gestraft worden ist (getilgte Strafen auch?). </a:t>
            </a:r>
          </a:p>
        </p:txBody>
      </p:sp>
    </p:spTree>
    <p:extLst>
      <p:ext uri="{BB962C8B-B14F-4D97-AF65-F5344CB8AC3E}">
        <p14:creationId xmlns:p14="http://schemas.microsoft.com/office/powerpoint/2010/main" val="3923504182"/>
      </p:ext>
    </p:extLst>
  </p:cSld>
  <p:clrMapOvr>
    <a:masterClrMapping/>
  </p:clrMapOvr>
  <p:transition spd="slow">
    <p:wipe/>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102"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9" name="Picture 101"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100"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1" name="Picture 99" descr="card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2" name="Text Box 93"/>
          <p:cNvSpPr txBox="1">
            <a:spLocks noChangeArrowheads="1"/>
          </p:cNvSpPr>
          <p:nvPr/>
        </p:nvSpPr>
        <p:spPr bwMode="auto">
          <a:xfrm>
            <a:off x="3124200" y="442913"/>
            <a:ext cx="5105400" cy="1570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9600" b="1">
                <a:solidFill>
                  <a:srgbClr val="FF0080"/>
                </a:solidFill>
              </a:rPr>
              <a:t>WINTER</a:t>
            </a:r>
            <a:endParaRPr lang="en-US" sz="9600">
              <a:solidFill>
                <a:srgbClr val="FF0080"/>
              </a:solidFill>
            </a:endParaRPr>
          </a:p>
        </p:txBody>
      </p:sp>
      <p:sp>
        <p:nvSpPr>
          <p:cNvPr id="4103" name="Text Box 90"/>
          <p:cNvSpPr txBox="1">
            <a:spLocks noChangeArrowheads="1"/>
          </p:cNvSpPr>
          <p:nvPr/>
        </p:nvSpPr>
        <p:spPr bwMode="auto">
          <a:xfrm>
            <a:off x="3352800" y="1677988"/>
            <a:ext cx="2133600" cy="646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600">
                <a:solidFill>
                  <a:schemeClr val="bg2"/>
                </a:solidFill>
              </a:rPr>
              <a:t>Template</a:t>
            </a:r>
            <a:endParaRPr lang="en-US"/>
          </a:p>
        </p:txBody>
      </p:sp>
      <p:pic>
        <p:nvPicPr>
          <p:cNvPr id="4104" name="Picture 98" descr="card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50" y="-3719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6" name="Rectangle 105"/>
          <p:cNvSpPr>
            <a:spLocks noChangeArrowheads="1"/>
          </p:cNvSpPr>
          <p:nvPr/>
        </p:nvSpPr>
        <p:spPr bwMode="auto">
          <a:xfrm>
            <a:off x="5715000" y="166688"/>
            <a:ext cx="1447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GB"/>
          </a:p>
        </p:txBody>
      </p:sp>
      <p:sp>
        <p:nvSpPr>
          <p:cNvPr id="14" name="Text Box 60"/>
          <p:cNvSpPr txBox="1">
            <a:spLocks noChangeArrowheads="1"/>
          </p:cNvSpPr>
          <p:nvPr/>
        </p:nvSpPr>
        <p:spPr bwMode="auto">
          <a:xfrm>
            <a:off x="6705600" y="166688"/>
            <a:ext cx="1066800"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6000" dirty="0" smtClean="0">
                <a:solidFill>
                  <a:srgbClr val="F2FDF7"/>
                </a:solidFill>
              </a:rPr>
              <a:t>32</a:t>
            </a:r>
          </a:p>
        </p:txBody>
      </p:sp>
      <p:sp>
        <p:nvSpPr>
          <p:cNvPr id="17" name="Text Box 42"/>
          <p:cNvSpPr txBox="1">
            <a:spLocks noChangeArrowheads="1"/>
          </p:cNvSpPr>
          <p:nvPr/>
        </p:nvSpPr>
        <p:spPr bwMode="auto">
          <a:xfrm>
            <a:off x="507604" y="1196164"/>
            <a:ext cx="7259327" cy="28007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de-DE" sz="1600" dirty="0" smtClean="0"/>
              <a:t>Ich fürchte, auf dem Gebiet des Finanzstrafrechts wird sich hinsichtlich der praktischen Bedeutung der „gewerbsmäßigen Begehung“ nicht viel ändern gegenüber der bisherigen Rechtslage, wobei lobend zu erwähnen ist, dass sich jedenfalls die Finanzstrafbehörden in verwaltungsbehördlichen Finanzstrafverfahren hinsichtlich der Gewerbsmäßigkeit nach meinen Erfahrungen bisher „vornehm“ bei der Annahme von Gewerbsmäßigkeit zurückgehalten haben.</a:t>
            </a:r>
          </a:p>
          <a:p>
            <a:endParaRPr lang="de-DE" sz="1600" dirty="0"/>
          </a:p>
          <a:p>
            <a:r>
              <a:rPr lang="de-DE" sz="1600" dirty="0" smtClean="0"/>
              <a:t>Warum, hat vermutlich rechtshistorische Gründe, mit denen ich Sie jetzt aber nicht </a:t>
            </a:r>
            <a:r>
              <a:rPr lang="de-DE" sz="1600" dirty="0" smtClean="0"/>
              <a:t>mehr belästigen </a:t>
            </a:r>
            <a:r>
              <a:rPr lang="de-DE" sz="1600" dirty="0" smtClean="0"/>
              <a:t>will.</a:t>
            </a:r>
            <a:endParaRPr lang="de-DE" sz="1600" dirty="0"/>
          </a:p>
          <a:p>
            <a:endParaRPr lang="de-DE" sz="1600" dirty="0" smtClean="0"/>
          </a:p>
        </p:txBody>
      </p:sp>
    </p:spTree>
    <p:extLst>
      <p:ext uri="{BB962C8B-B14F-4D97-AF65-F5344CB8AC3E}">
        <p14:creationId xmlns:p14="http://schemas.microsoft.com/office/powerpoint/2010/main" val="1304068001"/>
      </p:ext>
    </p:extLst>
  </p:cSld>
  <p:clrMapOvr>
    <a:masterClrMapping/>
  </p:clrMapOvr>
  <p:transition spd="slow">
    <p:wip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102"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9" name="Picture 101"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100"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1" name="Picture 99" descr="card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2" name="Text Box 93"/>
          <p:cNvSpPr txBox="1">
            <a:spLocks noChangeArrowheads="1"/>
          </p:cNvSpPr>
          <p:nvPr/>
        </p:nvSpPr>
        <p:spPr bwMode="auto">
          <a:xfrm>
            <a:off x="3124200" y="442913"/>
            <a:ext cx="5105400" cy="1570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9600" b="1">
                <a:solidFill>
                  <a:srgbClr val="FF0080"/>
                </a:solidFill>
              </a:rPr>
              <a:t>WINTER</a:t>
            </a:r>
            <a:endParaRPr lang="en-US" sz="9600">
              <a:solidFill>
                <a:srgbClr val="FF0080"/>
              </a:solidFill>
            </a:endParaRPr>
          </a:p>
        </p:txBody>
      </p:sp>
      <p:sp>
        <p:nvSpPr>
          <p:cNvPr id="4103" name="Text Box 90"/>
          <p:cNvSpPr txBox="1">
            <a:spLocks noChangeArrowheads="1"/>
          </p:cNvSpPr>
          <p:nvPr/>
        </p:nvSpPr>
        <p:spPr bwMode="auto">
          <a:xfrm>
            <a:off x="3352800" y="1677988"/>
            <a:ext cx="2133600" cy="646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600">
                <a:solidFill>
                  <a:schemeClr val="bg2"/>
                </a:solidFill>
              </a:rPr>
              <a:t>Template</a:t>
            </a:r>
            <a:endParaRPr lang="en-US"/>
          </a:p>
        </p:txBody>
      </p:sp>
      <p:pic>
        <p:nvPicPr>
          <p:cNvPr id="4104" name="Picture 98" descr="card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6" name="Rectangle 105"/>
          <p:cNvSpPr>
            <a:spLocks noChangeArrowheads="1"/>
          </p:cNvSpPr>
          <p:nvPr/>
        </p:nvSpPr>
        <p:spPr bwMode="auto">
          <a:xfrm>
            <a:off x="5715000" y="166688"/>
            <a:ext cx="1447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GB"/>
          </a:p>
        </p:txBody>
      </p:sp>
      <p:sp>
        <p:nvSpPr>
          <p:cNvPr id="14" name="Text Box 60"/>
          <p:cNvSpPr txBox="1">
            <a:spLocks noChangeArrowheads="1"/>
          </p:cNvSpPr>
          <p:nvPr/>
        </p:nvSpPr>
        <p:spPr bwMode="auto">
          <a:xfrm>
            <a:off x="6705600" y="166688"/>
            <a:ext cx="1066800"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6000" dirty="0" smtClean="0">
                <a:solidFill>
                  <a:srgbClr val="F2FDF7"/>
                </a:solidFill>
              </a:rPr>
              <a:t>03</a:t>
            </a:r>
          </a:p>
        </p:txBody>
      </p:sp>
      <p:sp>
        <p:nvSpPr>
          <p:cNvPr id="17" name="Text Box 42"/>
          <p:cNvSpPr txBox="1">
            <a:spLocks noChangeArrowheads="1"/>
          </p:cNvSpPr>
          <p:nvPr/>
        </p:nvSpPr>
        <p:spPr bwMode="auto">
          <a:xfrm>
            <a:off x="513073" y="1227931"/>
            <a:ext cx="7259327" cy="41549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de-AT" sz="2000" b="1" dirty="0" smtClean="0"/>
              <a:t>II. „Bankenpaket“ (BGBl I 2015/116)</a:t>
            </a:r>
          </a:p>
          <a:p>
            <a:pPr marL="342900" indent="-342900">
              <a:buFont typeface="Arial" charset="0"/>
              <a:buChar char="•"/>
            </a:pPr>
            <a:endParaRPr lang="de-AT" sz="2000" b="1" dirty="0" smtClean="0"/>
          </a:p>
          <a:p>
            <a:pPr marL="1028700" lvl="1">
              <a:buFont typeface="Arial" panose="020B0604020202020204" pitchFamily="34" charset="0"/>
              <a:buChar char="•"/>
            </a:pPr>
            <a:r>
              <a:rPr lang="de-AT" sz="1600" b="1" dirty="0" smtClean="0">
                <a:solidFill>
                  <a:schemeClr val="tx2">
                    <a:lumMod val="75000"/>
                  </a:schemeClr>
                </a:solidFill>
              </a:rPr>
              <a:t>vorsätzliche und grob fahrlässige Verletzung der Pflicht zur Übermittlung von Bankkontodaten </a:t>
            </a:r>
            <a:r>
              <a:rPr lang="de-AT" sz="1600" dirty="0" smtClean="0">
                <a:solidFill>
                  <a:schemeClr val="tx2">
                    <a:lumMod val="75000"/>
                  </a:schemeClr>
                </a:solidFill>
              </a:rPr>
              <a:t>(§ </a:t>
            </a:r>
            <a:r>
              <a:rPr lang="de-AT" sz="1600" dirty="0">
                <a:solidFill>
                  <a:schemeClr val="tx2">
                    <a:lumMod val="75000"/>
                  </a:schemeClr>
                </a:solidFill>
              </a:rPr>
              <a:t>7 </a:t>
            </a:r>
            <a:r>
              <a:rPr lang="de-AT" sz="1600" dirty="0" smtClean="0">
                <a:solidFill>
                  <a:schemeClr val="tx2">
                    <a:lumMod val="75000"/>
                  </a:schemeClr>
                </a:solidFill>
              </a:rPr>
              <a:t>KontRegG, § </a:t>
            </a:r>
            <a:r>
              <a:rPr lang="de-AT" sz="1600" dirty="0">
                <a:solidFill>
                  <a:schemeClr val="tx2">
                    <a:lumMod val="75000"/>
                  </a:schemeClr>
                </a:solidFill>
              </a:rPr>
              <a:t>13 </a:t>
            </a:r>
            <a:r>
              <a:rPr lang="de-AT" sz="1600" dirty="0" smtClean="0">
                <a:solidFill>
                  <a:schemeClr val="tx2">
                    <a:lumMod val="75000"/>
                  </a:schemeClr>
                </a:solidFill>
              </a:rPr>
              <a:t>Kapitalabfluss-Meldegesetz, §§ 107, 108 Gemeinsamer Meldestandard-Gesetz)</a:t>
            </a:r>
          </a:p>
          <a:p>
            <a:pPr marL="1028700" lvl="1">
              <a:buFont typeface="Arial" panose="020B0604020202020204" pitchFamily="34" charset="0"/>
              <a:buChar char="•"/>
            </a:pPr>
            <a:r>
              <a:rPr lang="de-AT" sz="1600" b="1" dirty="0" smtClean="0"/>
              <a:t>Auskünfte aus dem Kontenregister </a:t>
            </a:r>
            <a:r>
              <a:rPr lang="de-AT" sz="1600" dirty="0" smtClean="0"/>
              <a:t>über Vorliegen von Konten </a:t>
            </a:r>
            <a:r>
              <a:rPr lang="de-AT" sz="1600" dirty="0" smtClean="0"/>
              <a:t>konkret verdächtigter Personen </a:t>
            </a:r>
            <a:r>
              <a:rPr lang="de-AT" sz="1600" dirty="0" smtClean="0"/>
              <a:t>für „</a:t>
            </a:r>
            <a:r>
              <a:rPr lang="de-AT" sz="1600" b="1" dirty="0" smtClean="0"/>
              <a:t>finanzstrafrechtliche Zwecke</a:t>
            </a:r>
            <a:r>
              <a:rPr lang="de-AT" sz="1600" dirty="0" smtClean="0"/>
              <a:t>“ an StA, Gerichte, </a:t>
            </a:r>
            <a:r>
              <a:rPr lang="de-AT" sz="1600" dirty="0" smtClean="0"/>
              <a:t>Finanzstrafbehörden und </a:t>
            </a:r>
            <a:r>
              <a:rPr lang="de-AT" sz="1600" dirty="0" smtClean="0"/>
              <a:t>BFG (§ 4 Abs 1 Z 2 Kontenregistergesetz) – Auskunftsersuchen durch Finanzstrafbehörde, Staatsanwaltschaft usw </a:t>
            </a:r>
          </a:p>
          <a:p>
            <a:pPr marL="1028700" lvl="1">
              <a:buFont typeface="Arial" panose="020B0604020202020204" pitchFamily="34" charset="0"/>
              <a:buChar char="•"/>
            </a:pPr>
            <a:r>
              <a:rPr lang="de-AT" sz="1600" b="1" dirty="0" smtClean="0"/>
              <a:t>Auskünfte über Bankkonten und Bankgeschäfte zur Aufklärung gerichtlich/verwaltungsbehördlich strafbarer Finanzverbrechen und –vergehen </a:t>
            </a:r>
            <a:r>
              <a:rPr lang="de-AT" sz="1600" dirty="0" smtClean="0"/>
              <a:t>(§ 38 Abs 2 Z 1 Bankwesengesetz iVm §§ 116, 210 Abs 3 StPO bzw §§ 89, 99 Abs 6 FinStrG)</a:t>
            </a:r>
            <a:endParaRPr lang="de-AT" sz="1600" dirty="0"/>
          </a:p>
        </p:txBody>
      </p:sp>
    </p:spTree>
    <p:extLst>
      <p:ext uri="{BB962C8B-B14F-4D97-AF65-F5344CB8AC3E}">
        <p14:creationId xmlns:p14="http://schemas.microsoft.com/office/powerpoint/2010/main" val="1064623759"/>
      </p:ext>
    </p:extLst>
  </p:cSld>
  <p:clrMapOvr>
    <a:masterClrMapping/>
  </p:clrMapOvr>
  <p:transition spd="slow">
    <p:wip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102"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9" name="Picture 101"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100"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1" name="Picture 99" descr="card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2" name="Text Box 93"/>
          <p:cNvSpPr txBox="1">
            <a:spLocks noChangeArrowheads="1"/>
          </p:cNvSpPr>
          <p:nvPr/>
        </p:nvSpPr>
        <p:spPr bwMode="auto">
          <a:xfrm>
            <a:off x="3124200" y="442913"/>
            <a:ext cx="5105400" cy="1570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9600" b="1">
                <a:solidFill>
                  <a:srgbClr val="FF0080"/>
                </a:solidFill>
              </a:rPr>
              <a:t>WINTER</a:t>
            </a:r>
            <a:endParaRPr lang="en-US" sz="9600">
              <a:solidFill>
                <a:srgbClr val="FF0080"/>
              </a:solidFill>
            </a:endParaRPr>
          </a:p>
        </p:txBody>
      </p:sp>
      <p:sp>
        <p:nvSpPr>
          <p:cNvPr id="4103" name="Text Box 90"/>
          <p:cNvSpPr txBox="1">
            <a:spLocks noChangeArrowheads="1"/>
          </p:cNvSpPr>
          <p:nvPr/>
        </p:nvSpPr>
        <p:spPr bwMode="auto">
          <a:xfrm>
            <a:off x="3352800" y="1677988"/>
            <a:ext cx="2133600" cy="646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600">
                <a:solidFill>
                  <a:schemeClr val="bg2"/>
                </a:solidFill>
              </a:rPr>
              <a:t>Template</a:t>
            </a:r>
            <a:endParaRPr lang="en-US"/>
          </a:p>
        </p:txBody>
      </p:sp>
      <p:pic>
        <p:nvPicPr>
          <p:cNvPr id="4104" name="Picture 98" descr="card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6" name="Rectangle 105"/>
          <p:cNvSpPr>
            <a:spLocks noChangeArrowheads="1"/>
          </p:cNvSpPr>
          <p:nvPr/>
        </p:nvSpPr>
        <p:spPr bwMode="auto">
          <a:xfrm>
            <a:off x="5715000" y="166688"/>
            <a:ext cx="1447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GB"/>
          </a:p>
        </p:txBody>
      </p:sp>
      <p:sp>
        <p:nvSpPr>
          <p:cNvPr id="14" name="Text Box 60"/>
          <p:cNvSpPr txBox="1">
            <a:spLocks noChangeArrowheads="1"/>
          </p:cNvSpPr>
          <p:nvPr/>
        </p:nvSpPr>
        <p:spPr bwMode="auto">
          <a:xfrm>
            <a:off x="6705600" y="166688"/>
            <a:ext cx="1066800"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6000" dirty="0" smtClean="0">
                <a:solidFill>
                  <a:srgbClr val="F2FDF7"/>
                </a:solidFill>
              </a:rPr>
              <a:t>04</a:t>
            </a:r>
          </a:p>
        </p:txBody>
      </p:sp>
      <p:sp>
        <p:nvSpPr>
          <p:cNvPr id="17" name="Text Box 42"/>
          <p:cNvSpPr txBox="1">
            <a:spLocks noChangeArrowheads="1"/>
          </p:cNvSpPr>
          <p:nvPr/>
        </p:nvSpPr>
        <p:spPr bwMode="auto">
          <a:xfrm>
            <a:off x="513073" y="1227931"/>
            <a:ext cx="7259327" cy="53245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de-AT" sz="2000" b="1" dirty="0" smtClean="0"/>
              <a:t>III. Abgabenänderungsgesetz (BGBl I 2015/163)</a:t>
            </a:r>
          </a:p>
          <a:p>
            <a:pPr marL="1085850" lvl="1" indent="-342900">
              <a:buFont typeface="Arial" charset="0"/>
              <a:buChar char="•"/>
            </a:pPr>
            <a:endParaRPr lang="de-AT" sz="1600" dirty="0" smtClean="0"/>
          </a:p>
          <a:p>
            <a:pPr marL="1028700" lvl="1">
              <a:buFont typeface="Arial" panose="020B0604020202020204" pitchFamily="34" charset="0"/>
              <a:buChar char="•"/>
            </a:pPr>
            <a:r>
              <a:rPr lang="de-AT" sz="1600" b="1" dirty="0" smtClean="0"/>
              <a:t>Ausschluss der Strafbarkeit wegen „Unvertretbarer Darstellung wesentlicher Informationen über bestimmte Verbände“ usw </a:t>
            </a:r>
            <a:r>
              <a:rPr lang="de-AT" sz="1600" dirty="0" smtClean="0"/>
              <a:t>(§§ 163a, 163b StGB), wenn die wesentliche Information „wirtschaftlich nachteilig falsch oder unvollständig“ ist und </a:t>
            </a:r>
            <a:r>
              <a:rPr lang="de-AT" sz="1600" b="1" dirty="0" smtClean="0"/>
              <a:t>ausschließlich  der Abgabenhinterziehung </a:t>
            </a:r>
            <a:r>
              <a:rPr lang="de-AT" sz="1600" dirty="0" smtClean="0"/>
              <a:t>gedient hat (§ 22 </a:t>
            </a:r>
            <a:r>
              <a:rPr lang="de-AT" sz="1600" dirty="0"/>
              <a:t>Abs 4 FinStrG</a:t>
            </a:r>
            <a:r>
              <a:rPr lang="de-AT" sz="1600" dirty="0" smtClean="0"/>
              <a:t>) – Erleichterung vor allem der Selbstanzeige einer Finanzstraftat, wenn, wie üblich, tätige Reue nach § 163d StGB nicht mehr möglich ist</a:t>
            </a:r>
            <a:endParaRPr lang="de-AT" sz="1600" dirty="0"/>
          </a:p>
          <a:p>
            <a:pPr marL="1028700" lvl="1">
              <a:buFont typeface="Arial" panose="020B0604020202020204" pitchFamily="34" charset="0"/>
              <a:buChar char="•"/>
            </a:pPr>
            <a:r>
              <a:rPr lang="de-AT" sz="1600" b="1" dirty="0" smtClean="0"/>
              <a:t>Anpassung</a:t>
            </a:r>
            <a:r>
              <a:rPr lang="de-AT" sz="1600" dirty="0" smtClean="0"/>
              <a:t> des § 35 FinStrG an den am 1</a:t>
            </a:r>
            <a:r>
              <a:rPr lang="de-AT" sz="1600" dirty="0" smtClean="0"/>
              <a:t>. Mai 2016 </a:t>
            </a:r>
            <a:r>
              <a:rPr lang="de-AT" sz="1600" dirty="0" smtClean="0"/>
              <a:t>in Kraft </a:t>
            </a:r>
            <a:r>
              <a:rPr lang="de-AT" sz="1600" dirty="0" smtClean="0"/>
              <a:t>getretenen </a:t>
            </a:r>
            <a:r>
              <a:rPr lang="de-AT" sz="1600" b="1" dirty="0" smtClean="0"/>
              <a:t>neuen </a:t>
            </a:r>
            <a:r>
              <a:rPr lang="de-AT" sz="1600" b="1" dirty="0" smtClean="0"/>
              <a:t>Unionszollkodex</a:t>
            </a:r>
            <a:r>
              <a:rPr lang="de-AT" sz="1600" dirty="0" smtClean="0"/>
              <a:t> (widerrechtliches Verbringung aus Freizone/Freilager wird Entziehen aus der zollamtlichen Überwachung; Freilager werden abgeschafft)</a:t>
            </a:r>
          </a:p>
          <a:p>
            <a:pPr marL="1028700" lvl="1">
              <a:buFont typeface="Arial" panose="020B0604020202020204" pitchFamily="34" charset="0"/>
              <a:buChar char="•"/>
            </a:pPr>
            <a:r>
              <a:rPr lang="de-AT" sz="1600" b="1" dirty="0" smtClean="0">
                <a:solidFill>
                  <a:schemeClr val="tx2">
                    <a:lumMod val="75000"/>
                  </a:schemeClr>
                </a:solidFill>
              </a:rPr>
              <a:t>Strafe bei gewerbsmäßiger Begehung „neu“</a:t>
            </a:r>
            <a:r>
              <a:rPr lang="de-AT" sz="1600" dirty="0" smtClean="0">
                <a:solidFill>
                  <a:schemeClr val="tx2">
                    <a:lumMod val="75000"/>
                  </a:schemeClr>
                </a:solidFill>
              </a:rPr>
              <a:t> (§ 38 FinStrG)</a:t>
            </a:r>
          </a:p>
          <a:p>
            <a:pPr marL="1028700" lvl="1">
              <a:buFont typeface="Arial" panose="020B0604020202020204" pitchFamily="34" charset="0"/>
              <a:buChar char="•"/>
            </a:pPr>
            <a:r>
              <a:rPr lang="de-AT" sz="1600" dirty="0" smtClean="0"/>
              <a:t>weiterhin </a:t>
            </a:r>
            <a:r>
              <a:rPr lang="de-AT" sz="1600" b="1" dirty="0" smtClean="0"/>
              <a:t>Ausschluss der „</a:t>
            </a:r>
            <a:r>
              <a:rPr lang="de-AT" sz="1600" b="1" dirty="0"/>
              <a:t>Diversion</a:t>
            </a:r>
            <a:r>
              <a:rPr lang="de-AT" sz="1600" b="1" dirty="0" smtClean="0"/>
              <a:t>“ </a:t>
            </a:r>
            <a:r>
              <a:rPr lang="de-AT" sz="1600" dirty="0" smtClean="0"/>
              <a:t>(§ 203 FinStrG</a:t>
            </a:r>
            <a:r>
              <a:rPr lang="de-AT" sz="1600" dirty="0"/>
              <a:t>) </a:t>
            </a:r>
            <a:r>
              <a:rPr lang="de-AT" sz="1600" dirty="0" smtClean="0"/>
              <a:t>– nach § </a:t>
            </a:r>
            <a:r>
              <a:rPr lang="de-AT" sz="1600" dirty="0"/>
              <a:t>198 Abs 2 Z 1 </a:t>
            </a:r>
            <a:r>
              <a:rPr lang="de-AT" sz="1600" dirty="0" smtClean="0"/>
              <a:t>StPO neu wäre die Diversion (Abgabenbetrug bei stbWB von mehr als € 500.000 ausgenommen) im gerichtlichen Finanzstrafrecht möglich </a:t>
            </a:r>
            <a:r>
              <a:rPr lang="de-AT" sz="1600" dirty="0" smtClean="0"/>
              <a:t>geworden – (§ 31 Abs 4 </a:t>
            </a:r>
            <a:r>
              <a:rPr lang="de-AT" sz="1600" dirty="0" err="1" smtClean="0"/>
              <a:t>lit</a:t>
            </a:r>
            <a:r>
              <a:rPr lang="de-AT" sz="1600" dirty="0" smtClean="0"/>
              <a:t> d FinStrG – Nichteinrechnung </a:t>
            </a:r>
            <a:r>
              <a:rPr lang="de-AT" sz="1600" dirty="0" err="1" smtClean="0"/>
              <a:t>diversioneller</a:t>
            </a:r>
            <a:r>
              <a:rPr lang="de-AT" sz="1600" dirty="0" smtClean="0"/>
              <a:t> Maßnahmen in Frist der Verfolgungsverjährung übersehen) </a:t>
            </a:r>
            <a:endParaRPr lang="de-AT" sz="1600" dirty="0" smtClean="0"/>
          </a:p>
        </p:txBody>
      </p:sp>
    </p:spTree>
    <p:extLst>
      <p:ext uri="{BB962C8B-B14F-4D97-AF65-F5344CB8AC3E}">
        <p14:creationId xmlns:p14="http://schemas.microsoft.com/office/powerpoint/2010/main" val="3250629445"/>
      </p:ext>
    </p:extLst>
  </p:cSld>
  <p:clrMapOvr>
    <a:masterClrMapping/>
  </p:clrMapOvr>
  <p:transition spd="slow">
    <p:wip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102"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9" name="Picture 101"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100"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1" name="Picture 99" descr="card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2" name="Text Box 93"/>
          <p:cNvSpPr txBox="1">
            <a:spLocks noChangeArrowheads="1"/>
          </p:cNvSpPr>
          <p:nvPr/>
        </p:nvSpPr>
        <p:spPr bwMode="auto">
          <a:xfrm>
            <a:off x="3124200" y="442913"/>
            <a:ext cx="5105400" cy="1570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9600" b="1">
                <a:solidFill>
                  <a:srgbClr val="FF0080"/>
                </a:solidFill>
              </a:rPr>
              <a:t>WINTER</a:t>
            </a:r>
            <a:endParaRPr lang="en-US" sz="9600">
              <a:solidFill>
                <a:srgbClr val="FF0080"/>
              </a:solidFill>
            </a:endParaRPr>
          </a:p>
        </p:txBody>
      </p:sp>
      <p:sp>
        <p:nvSpPr>
          <p:cNvPr id="4103" name="Text Box 90"/>
          <p:cNvSpPr txBox="1">
            <a:spLocks noChangeArrowheads="1"/>
          </p:cNvSpPr>
          <p:nvPr/>
        </p:nvSpPr>
        <p:spPr bwMode="auto">
          <a:xfrm>
            <a:off x="3352800" y="1677988"/>
            <a:ext cx="2133600" cy="646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600">
                <a:solidFill>
                  <a:schemeClr val="bg2"/>
                </a:solidFill>
              </a:rPr>
              <a:t>Template</a:t>
            </a:r>
            <a:endParaRPr lang="en-US"/>
          </a:p>
        </p:txBody>
      </p:sp>
      <p:pic>
        <p:nvPicPr>
          <p:cNvPr id="4104" name="Picture 98" descr="card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6" name="Rectangle 105"/>
          <p:cNvSpPr>
            <a:spLocks noChangeArrowheads="1"/>
          </p:cNvSpPr>
          <p:nvPr/>
        </p:nvSpPr>
        <p:spPr bwMode="auto">
          <a:xfrm>
            <a:off x="5715000" y="166688"/>
            <a:ext cx="1447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GB"/>
          </a:p>
        </p:txBody>
      </p:sp>
      <p:sp>
        <p:nvSpPr>
          <p:cNvPr id="14" name="Text Box 60"/>
          <p:cNvSpPr txBox="1">
            <a:spLocks noChangeArrowheads="1"/>
          </p:cNvSpPr>
          <p:nvPr/>
        </p:nvSpPr>
        <p:spPr bwMode="auto">
          <a:xfrm>
            <a:off x="6705600" y="166688"/>
            <a:ext cx="1066800"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6000" dirty="0" smtClean="0">
                <a:solidFill>
                  <a:srgbClr val="F2FDF7"/>
                </a:solidFill>
              </a:rPr>
              <a:t>05</a:t>
            </a:r>
          </a:p>
        </p:txBody>
      </p:sp>
      <p:sp>
        <p:nvSpPr>
          <p:cNvPr id="17" name="Text Box 42"/>
          <p:cNvSpPr txBox="1">
            <a:spLocks noChangeArrowheads="1"/>
          </p:cNvSpPr>
          <p:nvPr/>
        </p:nvSpPr>
        <p:spPr bwMode="auto">
          <a:xfrm>
            <a:off x="513073" y="1227931"/>
            <a:ext cx="7259327" cy="42165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de-AT" sz="2000" b="1" dirty="0"/>
              <a:t>A. </a:t>
            </a:r>
            <a:r>
              <a:rPr lang="de-AT" sz="2000" b="1" dirty="0" smtClean="0"/>
              <a:t>Die Beschränkung </a:t>
            </a:r>
            <a:r>
              <a:rPr lang="de-AT" sz="2000" b="1" dirty="0"/>
              <a:t>der Strafbarkeit </a:t>
            </a:r>
            <a:r>
              <a:rPr lang="de-AT" sz="2000" b="1" dirty="0" smtClean="0"/>
              <a:t>einiger </a:t>
            </a:r>
            <a:r>
              <a:rPr lang="de-AT" sz="2000" b="1" dirty="0"/>
              <a:t>Fahrlässigkeitsfinanzvergehen auf „grobe Fahrlässigkeit“</a:t>
            </a:r>
            <a:endParaRPr lang="de-DE" sz="2000" dirty="0"/>
          </a:p>
          <a:p>
            <a:endParaRPr lang="de-AT" sz="2000" dirty="0" smtClean="0"/>
          </a:p>
          <a:p>
            <a:r>
              <a:rPr lang="de-AT" sz="1600" b="1" dirty="0" smtClean="0"/>
              <a:t>1. § 34 Abs 3 FinStrG (seit 1.1.1976): „</a:t>
            </a:r>
            <a:r>
              <a:rPr lang="de-DE" sz="1600" i="1" dirty="0" smtClean="0"/>
              <a:t>Macht </a:t>
            </a:r>
            <a:r>
              <a:rPr lang="de-DE" sz="1600" i="1" dirty="0"/>
              <a:t>sich ein Notar, ein Rechtsanwalt oder ein Wirtschaftstreuhänder in Ausübung seines Berufes bei der Vertretung oder Beratung in Abgabensachen einer fahrlässigen Abgabenverkürzung schuldig, so ist er nur dann strafbar, wenn ihn </a:t>
            </a:r>
            <a:r>
              <a:rPr lang="de-DE" sz="1600" i="1" dirty="0">
                <a:solidFill>
                  <a:schemeClr val="tx2">
                    <a:lumMod val="75000"/>
                  </a:schemeClr>
                </a:solidFill>
              </a:rPr>
              <a:t>ein</a:t>
            </a:r>
            <a:r>
              <a:rPr lang="de-DE" sz="1600" i="1" dirty="0"/>
              <a:t> </a:t>
            </a:r>
            <a:r>
              <a:rPr lang="de-DE" sz="1600" i="1" dirty="0">
                <a:solidFill>
                  <a:schemeClr val="tx2">
                    <a:lumMod val="75000"/>
                  </a:schemeClr>
                </a:solidFill>
              </a:rPr>
              <a:t>schweres Verschulden trifft</a:t>
            </a:r>
            <a:r>
              <a:rPr lang="de-DE" sz="1600" dirty="0" smtClean="0"/>
              <a:t>.“</a:t>
            </a:r>
            <a:endParaRPr lang="de-AT" sz="1600" b="1" dirty="0" smtClean="0"/>
          </a:p>
          <a:p>
            <a:pPr marL="457200" indent="-457200">
              <a:buAutoNum type="arabicPeriod"/>
            </a:pPr>
            <a:endParaRPr lang="de-AT" sz="1600" b="1" dirty="0"/>
          </a:p>
          <a:p>
            <a:r>
              <a:rPr lang="de-AT" sz="1600" dirty="0" smtClean="0"/>
              <a:t>Begründung </a:t>
            </a:r>
            <a:r>
              <a:rPr lang="de-AT" sz="1600" dirty="0" smtClean="0"/>
              <a:t>des FBA für diesen Strafausschließungsgrund (in RV nicht vorgesehen): die „</a:t>
            </a:r>
            <a:r>
              <a:rPr lang="de-AT" sz="1600" b="1" i="1" dirty="0" smtClean="0"/>
              <a:t>besondere Situation</a:t>
            </a:r>
            <a:r>
              <a:rPr lang="de-AT" sz="1600" dirty="0" smtClean="0"/>
              <a:t>“ der berufsmäßigen Parteienvertreter unter „</a:t>
            </a:r>
            <a:r>
              <a:rPr lang="de-AT" sz="1600" i="1" dirty="0" smtClean="0"/>
              <a:t>Hinweis auf § 88 Abs 2 StGB</a:t>
            </a:r>
            <a:r>
              <a:rPr lang="de-AT" sz="1600" dirty="0" smtClean="0"/>
              <a:t>“. Gemeint </a:t>
            </a:r>
            <a:r>
              <a:rPr lang="de-AT" sz="1600" dirty="0" smtClean="0"/>
              <a:t>ist die </a:t>
            </a:r>
            <a:r>
              <a:rPr lang="de-AT" sz="1600" dirty="0" smtClean="0"/>
              <a:t>„</a:t>
            </a:r>
            <a:r>
              <a:rPr lang="de-AT" sz="1600" i="1" dirty="0" smtClean="0"/>
              <a:t>notwendige Einschränkung der strafrechtlichen Haftung des Arztes</a:t>
            </a:r>
            <a:r>
              <a:rPr lang="de-AT" sz="1600" dirty="0" smtClean="0"/>
              <a:t>“ bei fahrlässiger Körperverletzung (bis 14 Tage Gesundheitsschädigung) „</a:t>
            </a:r>
            <a:r>
              <a:rPr lang="de-AT" sz="1600" b="1" i="1" dirty="0" smtClean="0"/>
              <a:t>für praktisch kaum vermeidbare Fahrlässigkeitsfehler</a:t>
            </a:r>
            <a:r>
              <a:rPr lang="de-AT" sz="1600" dirty="0" smtClean="0"/>
              <a:t>“ nach dem StRÄG 1971; </a:t>
            </a:r>
            <a:r>
              <a:rPr lang="de-AT" sz="1600" dirty="0" smtClean="0"/>
              <a:t>die „</a:t>
            </a:r>
            <a:r>
              <a:rPr lang="de-AT" sz="1600" b="1" i="1" dirty="0" smtClean="0"/>
              <a:t>besondere </a:t>
            </a:r>
            <a:r>
              <a:rPr lang="de-AT" sz="1600" b="1" i="1" dirty="0" smtClean="0"/>
              <a:t>Gefahrengeneigtheit</a:t>
            </a:r>
            <a:r>
              <a:rPr lang="de-AT" sz="1600" dirty="0" smtClean="0"/>
              <a:t>“ des Arztberufs, JAB zum StGB).</a:t>
            </a:r>
          </a:p>
        </p:txBody>
      </p:sp>
    </p:spTree>
    <p:extLst>
      <p:ext uri="{BB962C8B-B14F-4D97-AF65-F5344CB8AC3E}">
        <p14:creationId xmlns:p14="http://schemas.microsoft.com/office/powerpoint/2010/main" val="4093994591"/>
      </p:ext>
    </p:extLst>
  </p:cSld>
  <p:clrMapOvr>
    <a:masterClrMapping/>
  </p:clrMapOvr>
  <p:transition spd="slow">
    <p:wip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102"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9" name="Picture 101"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100"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1" name="Picture 99" descr="card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2" name="Text Box 93"/>
          <p:cNvSpPr txBox="1">
            <a:spLocks noChangeArrowheads="1"/>
          </p:cNvSpPr>
          <p:nvPr/>
        </p:nvSpPr>
        <p:spPr bwMode="auto">
          <a:xfrm>
            <a:off x="3124200" y="442913"/>
            <a:ext cx="5105400" cy="1570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9600" b="1">
                <a:solidFill>
                  <a:srgbClr val="FF0080"/>
                </a:solidFill>
              </a:rPr>
              <a:t>WINTER</a:t>
            </a:r>
            <a:endParaRPr lang="en-US" sz="9600">
              <a:solidFill>
                <a:srgbClr val="FF0080"/>
              </a:solidFill>
            </a:endParaRPr>
          </a:p>
        </p:txBody>
      </p:sp>
      <p:sp>
        <p:nvSpPr>
          <p:cNvPr id="4103" name="Text Box 90"/>
          <p:cNvSpPr txBox="1">
            <a:spLocks noChangeArrowheads="1"/>
          </p:cNvSpPr>
          <p:nvPr/>
        </p:nvSpPr>
        <p:spPr bwMode="auto">
          <a:xfrm>
            <a:off x="3352800" y="1677988"/>
            <a:ext cx="2133600" cy="646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600">
                <a:solidFill>
                  <a:schemeClr val="bg2"/>
                </a:solidFill>
              </a:rPr>
              <a:t>Template</a:t>
            </a:r>
            <a:endParaRPr lang="en-US"/>
          </a:p>
        </p:txBody>
      </p:sp>
      <p:pic>
        <p:nvPicPr>
          <p:cNvPr id="4104" name="Picture 98" descr="card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6" name="Rectangle 105"/>
          <p:cNvSpPr>
            <a:spLocks noChangeArrowheads="1"/>
          </p:cNvSpPr>
          <p:nvPr/>
        </p:nvSpPr>
        <p:spPr bwMode="auto">
          <a:xfrm>
            <a:off x="5715000" y="166688"/>
            <a:ext cx="1447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GB"/>
          </a:p>
        </p:txBody>
      </p:sp>
      <p:sp>
        <p:nvSpPr>
          <p:cNvPr id="14" name="Text Box 60"/>
          <p:cNvSpPr txBox="1">
            <a:spLocks noChangeArrowheads="1"/>
          </p:cNvSpPr>
          <p:nvPr/>
        </p:nvSpPr>
        <p:spPr bwMode="auto">
          <a:xfrm>
            <a:off x="6705600" y="166688"/>
            <a:ext cx="1066800"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6000" dirty="0" smtClean="0">
                <a:solidFill>
                  <a:srgbClr val="F2FDF7"/>
                </a:solidFill>
              </a:rPr>
              <a:t>06</a:t>
            </a:r>
          </a:p>
        </p:txBody>
      </p:sp>
      <p:sp>
        <p:nvSpPr>
          <p:cNvPr id="17" name="Text Box 42"/>
          <p:cNvSpPr txBox="1">
            <a:spLocks noChangeArrowheads="1"/>
          </p:cNvSpPr>
          <p:nvPr/>
        </p:nvSpPr>
        <p:spPr bwMode="auto">
          <a:xfrm>
            <a:off x="513073" y="1227931"/>
            <a:ext cx="7259327" cy="52629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endParaRPr lang="de-AT" sz="1600" dirty="0" smtClean="0"/>
          </a:p>
          <a:p>
            <a:r>
              <a:rPr lang="de-AT" sz="1600" dirty="0" smtClean="0"/>
              <a:t>Der OGH (11 Os 191/71) setzt „schweres Verschulden“ </a:t>
            </a:r>
            <a:r>
              <a:rPr lang="de-AT" sz="1600" b="1" dirty="0" smtClean="0"/>
              <a:t>des § 88 Abs 2 StGB </a:t>
            </a:r>
            <a:r>
              <a:rPr lang="de-AT" sz="1600" dirty="0" smtClean="0"/>
              <a:t>gleich mit „</a:t>
            </a:r>
            <a:r>
              <a:rPr lang="de-AT" sz="1600" b="1" dirty="0" smtClean="0"/>
              <a:t>grober Fahrlässigkeit</a:t>
            </a:r>
            <a:r>
              <a:rPr lang="de-AT" sz="1600" dirty="0" smtClean="0"/>
              <a:t>“ des Zivilrechts (zB </a:t>
            </a:r>
            <a:r>
              <a:rPr lang="de-AT" sz="1600" dirty="0" smtClean="0"/>
              <a:t>bei </a:t>
            </a:r>
            <a:r>
              <a:rPr lang="de-DE" sz="1600" dirty="0" smtClean="0"/>
              <a:t>§ </a:t>
            </a:r>
            <a:r>
              <a:rPr lang="de-DE" sz="1600" dirty="0"/>
              <a:t>1324 </a:t>
            </a:r>
            <a:r>
              <a:rPr lang="de-DE" sz="1600" dirty="0" smtClean="0"/>
              <a:t>ABGB)</a:t>
            </a:r>
            <a:r>
              <a:rPr lang="de-AT" sz="1600" dirty="0" smtClean="0"/>
              <a:t>: „</a:t>
            </a:r>
            <a:r>
              <a:rPr lang="de-AT" sz="1600" b="1" dirty="0" smtClean="0"/>
              <a:t>ungewöhnliche, auffallende Sorglosigkeit</a:t>
            </a:r>
            <a:r>
              <a:rPr lang="de-AT" sz="1600" dirty="0" smtClean="0"/>
              <a:t>“ und der „</a:t>
            </a:r>
            <a:r>
              <a:rPr lang="de-AT" sz="1600" b="1" dirty="0" smtClean="0"/>
              <a:t>Eintritt des Schadens</a:t>
            </a:r>
            <a:r>
              <a:rPr lang="de-AT" sz="1600" dirty="0" smtClean="0"/>
              <a:t>“ muss dem Täter „</a:t>
            </a:r>
            <a:r>
              <a:rPr lang="de-AT" sz="1600" b="1" dirty="0" smtClean="0"/>
              <a:t>als wahrscheinlich </a:t>
            </a:r>
            <a:r>
              <a:rPr lang="de-AT" sz="1600" dirty="0" smtClean="0"/>
              <a:t>– nicht etwa bloß als entfernt möglich – </a:t>
            </a:r>
            <a:r>
              <a:rPr lang="de-AT" sz="1600" b="1" dirty="0" smtClean="0"/>
              <a:t>vorhersehbar</a:t>
            </a:r>
            <a:r>
              <a:rPr lang="de-AT" sz="1600" dirty="0" smtClean="0"/>
              <a:t>“ gewesen sein.</a:t>
            </a:r>
          </a:p>
          <a:p>
            <a:endParaRPr lang="de-AT" sz="1600" dirty="0"/>
          </a:p>
          <a:p>
            <a:r>
              <a:rPr lang="de-AT" sz="1600" b="1" i="1" dirty="0" smtClean="0"/>
              <a:t>Burgstaller</a:t>
            </a:r>
            <a:r>
              <a:rPr lang="de-AT" sz="1600" b="1" dirty="0" smtClean="0"/>
              <a:t> (1974) zu § 88 Abs 2 StGB und in einem Rechtsgutachten für die KWTH zu § 34 Abs 3 FinStrG (1982)</a:t>
            </a:r>
            <a:r>
              <a:rPr lang="de-AT" sz="1600" dirty="0" smtClean="0"/>
              <a:t>: Ungewöhnlichkeit des Sorgfaltsverstoßes und Wahrscheinlichkeit des Erfolgseintritts betreffen das Fahrlässigkeits</a:t>
            </a:r>
            <a:r>
              <a:rPr lang="de-AT" sz="1600" b="1" dirty="0" smtClean="0"/>
              <a:t>unrecht</a:t>
            </a:r>
            <a:r>
              <a:rPr lang="de-AT" sz="1600" dirty="0" smtClean="0"/>
              <a:t>; das schwere Verschulden muss aber auch das Ausmaß der Fahrlässigkeits</a:t>
            </a:r>
            <a:r>
              <a:rPr lang="de-AT" sz="1600" b="1" dirty="0" smtClean="0"/>
              <a:t>schuld </a:t>
            </a:r>
            <a:r>
              <a:rPr lang="de-AT" sz="1600" dirty="0" smtClean="0"/>
              <a:t>berücksichtigen.</a:t>
            </a:r>
          </a:p>
          <a:p>
            <a:endParaRPr lang="de-AT" sz="1600" dirty="0"/>
          </a:p>
          <a:p>
            <a:r>
              <a:rPr lang="de-AT" sz="1600" dirty="0" smtClean="0"/>
              <a:t>Das für das betreffende Delikt </a:t>
            </a:r>
            <a:r>
              <a:rPr lang="de-AT" sz="1600" b="1" dirty="0" smtClean="0"/>
              <a:t>durchschnittliche</a:t>
            </a:r>
            <a:r>
              <a:rPr lang="de-AT" sz="1600" dirty="0" smtClean="0"/>
              <a:t> – dh eben nicht ungewöhnliche und deshalb nicht auffallende – </a:t>
            </a:r>
            <a:r>
              <a:rPr lang="de-AT" sz="1600" b="1" dirty="0" smtClean="0"/>
              <a:t>Maß an Fahrlässigkeit muss überschritten</a:t>
            </a:r>
            <a:r>
              <a:rPr lang="de-AT" sz="1600" dirty="0" smtClean="0"/>
              <a:t> sein.</a:t>
            </a:r>
          </a:p>
          <a:p>
            <a:endParaRPr lang="de-AT" sz="1600" dirty="0"/>
          </a:p>
          <a:p>
            <a:r>
              <a:rPr lang="de-AT" sz="1600" dirty="0"/>
              <a:t>Das </a:t>
            </a:r>
            <a:r>
              <a:rPr lang="de-AT" sz="1600" dirty="0" smtClean="0"/>
              <a:t>„schwere Verschulden“ </a:t>
            </a:r>
            <a:r>
              <a:rPr lang="de-AT" sz="1600" dirty="0"/>
              <a:t>hängt vom „gesamten, in der Tat konkret verwirklichten Handlungs- und Gesinnungsunwert ab</a:t>
            </a:r>
            <a:r>
              <a:rPr lang="de-AT" sz="1600" dirty="0" smtClean="0"/>
              <a:t>“: sowohl </a:t>
            </a:r>
            <a:r>
              <a:rPr lang="de-AT" sz="1600" dirty="0"/>
              <a:t>vom Ausmaß des objektiven Sorgfaltsverstoßes, als auch vom Ausmaß der konkret verwirklichten persönlichen Schuld</a:t>
            </a:r>
            <a:r>
              <a:rPr lang="de-AT" sz="1600" dirty="0" smtClean="0"/>
              <a:t>.</a:t>
            </a:r>
            <a:endParaRPr lang="de-AT" sz="1600" dirty="0"/>
          </a:p>
        </p:txBody>
      </p:sp>
    </p:spTree>
    <p:extLst>
      <p:ext uri="{BB962C8B-B14F-4D97-AF65-F5344CB8AC3E}">
        <p14:creationId xmlns:p14="http://schemas.microsoft.com/office/powerpoint/2010/main" val="3254193579"/>
      </p:ext>
    </p:extLst>
  </p:cSld>
  <p:clrMapOvr>
    <a:masterClrMapping/>
  </p:clrMapOvr>
  <p:transition spd="slow">
    <p:wip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102"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9" name="Picture 101"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100"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1" name="Picture 99" descr="card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2" name="Text Box 93"/>
          <p:cNvSpPr txBox="1">
            <a:spLocks noChangeArrowheads="1"/>
          </p:cNvSpPr>
          <p:nvPr/>
        </p:nvSpPr>
        <p:spPr bwMode="auto">
          <a:xfrm>
            <a:off x="3124200" y="442913"/>
            <a:ext cx="5105400" cy="1570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9600" b="1">
                <a:solidFill>
                  <a:srgbClr val="FF0080"/>
                </a:solidFill>
              </a:rPr>
              <a:t>WINTER</a:t>
            </a:r>
            <a:endParaRPr lang="en-US" sz="9600">
              <a:solidFill>
                <a:srgbClr val="FF0080"/>
              </a:solidFill>
            </a:endParaRPr>
          </a:p>
        </p:txBody>
      </p:sp>
      <p:sp>
        <p:nvSpPr>
          <p:cNvPr id="4103" name="Text Box 90"/>
          <p:cNvSpPr txBox="1">
            <a:spLocks noChangeArrowheads="1"/>
          </p:cNvSpPr>
          <p:nvPr/>
        </p:nvSpPr>
        <p:spPr bwMode="auto">
          <a:xfrm>
            <a:off x="3352800" y="1677988"/>
            <a:ext cx="2133600" cy="646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600">
                <a:solidFill>
                  <a:schemeClr val="bg2"/>
                </a:solidFill>
              </a:rPr>
              <a:t>Template</a:t>
            </a:r>
            <a:endParaRPr lang="en-US"/>
          </a:p>
        </p:txBody>
      </p:sp>
      <p:pic>
        <p:nvPicPr>
          <p:cNvPr id="4104" name="Picture 98" descr="card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50" y="-3719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6" name="Rectangle 105"/>
          <p:cNvSpPr>
            <a:spLocks noChangeArrowheads="1"/>
          </p:cNvSpPr>
          <p:nvPr/>
        </p:nvSpPr>
        <p:spPr bwMode="auto">
          <a:xfrm>
            <a:off x="5715000" y="166688"/>
            <a:ext cx="1447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GB"/>
          </a:p>
        </p:txBody>
      </p:sp>
      <p:sp>
        <p:nvSpPr>
          <p:cNvPr id="14" name="Text Box 60"/>
          <p:cNvSpPr txBox="1">
            <a:spLocks noChangeArrowheads="1"/>
          </p:cNvSpPr>
          <p:nvPr/>
        </p:nvSpPr>
        <p:spPr bwMode="auto">
          <a:xfrm>
            <a:off x="6705600" y="166688"/>
            <a:ext cx="1066800"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6000" dirty="0" smtClean="0">
                <a:solidFill>
                  <a:srgbClr val="F2FDF7"/>
                </a:solidFill>
              </a:rPr>
              <a:t>07</a:t>
            </a:r>
          </a:p>
        </p:txBody>
      </p:sp>
      <p:sp>
        <p:nvSpPr>
          <p:cNvPr id="17" name="Text Box 42"/>
          <p:cNvSpPr txBox="1">
            <a:spLocks noChangeArrowheads="1"/>
          </p:cNvSpPr>
          <p:nvPr/>
        </p:nvSpPr>
        <p:spPr bwMode="auto">
          <a:xfrm>
            <a:off x="513073" y="1227931"/>
            <a:ext cx="7259327" cy="52629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de-AT" sz="1600" dirty="0" smtClean="0"/>
              <a:t>Maßstab </a:t>
            </a:r>
            <a:r>
              <a:rPr lang="de-AT" sz="1600" dirty="0"/>
              <a:t>für die </a:t>
            </a:r>
            <a:r>
              <a:rPr lang="de-AT" sz="1600" b="1" dirty="0"/>
              <a:t>objektive Sorgfaltswidrigkeit </a:t>
            </a:r>
            <a:r>
              <a:rPr lang="de-AT" sz="1600" dirty="0"/>
              <a:t>(Handlungsunwert) ist der gewissenhafte und einsichtige berufsmäßige Parteienvertreter in </a:t>
            </a:r>
            <a:r>
              <a:rPr lang="de-AT" sz="1600" dirty="0" smtClean="0"/>
              <a:t>Abgabensachen.</a:t>
            </a:r>
          </a:p>
          <a:p>
            <a:endParaRPr lang="de-AT" sz="1600" dirty="0"/>
          </a:p>
          <a:p>
            <a:r>
              <a:rPr lang="de-AT" sz="1600" dirty="0" smtClean="0"/>
              <a:t>Das </a:t>
            </a:r>
            <a:r>
              <a:rPr lang="de-AT" sz="1600" b="1" dirty="0" smtClean="0"/>
              <a:t>Ausmaß der Schuld </a:t>
            </a:r>
            <a:r>
              <a:rPr lang="de-AT" sz="1600" dirty="0" smtClean="0"/>
              <a:t>(Gesinnungsunwert) bezieht sich auf die Elemente der Fahrlässigkeitsschuld (subjektive Sorgfaltswidrigkeit; subjektive </a:t>
            </a:r>
            <a:r>
              <a:rPr lang="de-AT" sz="1600" dirty="0"/>
              <a:t>Voraussehbarkeit des </a:t>
            </a:r>
            <a:r>
              <a:rPr lang="de-AT" sz="1600" dirty="0" smtClean="0"/>
              <a:t>Erfolgs/Kausalverlaufs; Zumutbarkeit sorgfältigen Verhaltens, die zu verneinen ist, wenn von </a:t>
            </a:r>
            <a:r>
              <a:rPr lang="de-AT" sz="1600" dirty="0"/>
              <a:t>einem mit den rechtlich geschützten Werten verbundenen Menschen in der Lage des Täters die Einhaltung der gebotenen Sorgfalt realistischer Weise aus besonderen Gründen nicht erwartet werden </a:t>
            </a:r>
            <a:r>
              <a:rPr lang="de-AT" sz="1600" dirty="0" smtClean="0"/>
              <a:t>kann). </a:t>
            </a:r>
          </a:p>
          <a:p>
            <a:endParaRPr lang="de-AT" sz="1600" dirty="0"/>
          </a:p>
          <a:p>
            <a:r>
              <a:rPr lang="de-AT" sz="1600" b="1" i="1" dirty="0" smtClean="0"/>
              <a:t>Schick</a:t>
            </a:r>
            <a:r>
              <a:rPr lang="de-AT" sz="1600" b="1" dirty="0" smtClean="0"/>
              <a:t> </a:t>
            </a:r>
            <a:r>
              <a:rPr lang="de-AT" sz="1600" dirty="0" smtClean="0"/>
              <a:t>verlangt zu Recht – für „schweres Verschulden“ auch besondere, </a:t>
            </a:r>
            <a:r>
              <a:rPr lang="de-AT" sz="1600" b="1" dirty="0" smtClean="0"/>
              <a:t>den individuellen „Schuldvorwurf“ steigernde Umstände</a:t>
            </a:r>
            <a:r>
              <a:rPr lang="de-AT" sz="1600" dirty="0" smtClean="0"/>
              <a:t>. </a:t>
            </a:r>
            <a:r>
              <a:rPr lang="de-AT" sz="1600" b="1" i="1" dirty="0" smtClean="0"/>
              <a:t>Burgstaller</a:t>
            </a:r>
            <a:r>
              <a:rPr lang="de-AT" sz="1600" b="1" dirty="0" smtClean="0"/>
              <a:t> </a:t>
            </a:r>
            <a:r>
              <a:rPr lang="de-AT" sz="1600" dirty="0" smtClean="0"/>
              <a:t>dagegen lässt unter Berufung auf Erfordernisse der „</a:t>
            </a:r>
            <a:r>
              <a:rPr lang="de-AT" sz="1600" i="1" dirty="0" smtClean="0"/>
              <a:t>sozialpsychologischen Aufgaben</a:t>
            </a:r>
            <a:r>
              <a:rPr lang="de-AT" sz="1600" dirty="0" smtClean="0"/>
              <a:t>“ der Generalprävention „</a:t>
            </a:r>
            <a:r>
              <a:rPr lang="de-AT" sz="1600" b="1" dirty="0" smtClean="0"/>
              <a:t>mittleres, durchschnittliches Ausmaß an spezifischem Schuldunwert</a:t>
            </a:r>
            <a:r>
              <a:rPr lang="de-AT" sz="1600" dirty="0" smtClean="0"/>
              <a:t>“ genügen: „Ist die entsprechende Unrechtskomponente verwirklicht, kann auch das Schulderfordernis des ´schweren Verschuldens´ bejaht werden, </a:t>
            </a:r>
            <a:r>
              <a:rPr lang="de-AT" sz="1600" b="1" dirty="0" smtClean="0"/>
              <a:t>wenn nicht </a:t>
            </a:r>
            <a:r>
              <a:rPr lang="de-AT" sz="1600" dirty="0" smtClean="0"/>
              <a:t>im konkreten Fall </a:t>
            </a:r>
            <a:r>
              <a:rPr lang="de-AT" sz="1600" b="1" dirty="0" smtClean="0"/>
              <a:t>Umstände </a:t>
            </a:r>
            <a:r>
              <a:rPr lang="de-AT" sz="1600" dirty="0" smtClean="0"/>
              <a:t>vorliegen, </a:t>
            </a:r>
            <a:r>
              <a:rPr lang="de-AT" sz="1600" b="1" dirty="0" smtClean="0"/>
              <a:t>die das Ausmaß der persönlichen Schuld </a:t>
            </a:r>
            <a:r>
              <a:rPr lang="de-AT" sz="1600" b="1" strike="sngStrike" dirty="0" smtClean="0"/>
              <a:t>nicht</a:t>
            </a:r>
            <a:r>
              <a:rPr lang="de-AT" sz="1600" b="1" dirty="0" smtClean="0"/>
              <a:t> ganz </a:t>
            </a:r>
            <a:r>
              <a:rPr lang="de-AT" sz="1600" b="1" strike="sngStrike" dirty="0" smtClean="0"/>
              <a:t>un</a:t>
            </a:r>
            <a:r>
              <a:rPr lang="de-AT" sz="1600" b="1" dirty="0" smtClean="0"/>
              <a:t>erheblich mindern</a:t>
            </a:r>
            <a:r>
              <a:rPr lang="de-AT" sz="1600" dirty="0" smtClean="0"/>
              <a:t>“.</a:t>
            </a:r>
          </a:p>
        </p:txBody>
      </p:sp>
    </p:spTree>
    <p:extLst>
      <p:ext uri="{BB962C8B-B14F-4D97-AF65-F5344CB8AC3E}">
        <p14:creationId xmlns:p14="http://schemas.microsoft.com/office/powerpoint/2010/main" val="1564150218"/>
      </p:ext>
    </p:extLst>
  </p:cSld>
  <p:clrMapOvr>
    <a:masterClrMapping/>
  </p:clrMapOvr>
  <p:transition spd="slow">
    <p:wip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102" descr="Untitled-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9" name="Picture 101" descr="card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0" name="Picture 100" descr="card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1" name="Picture 99" descr="card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 y="-2857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2" name="Text Box 93"/>
          <p:cNvSpPr txBox="1">
            <a:spLocks noChangeArrowheads="1"/>
          </p:cNvSpPr>
          <p:nvPr/>
        </p:nvSpPr>
        <p:spPr bwMode="auto">
          <a:xfrm>
            <a:off x="3124200" y="442913"/>
            <a:ext cx="5105400" cy="15700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9600" b="1">
                <a:solidFill>
                  <a:srgbClr val="FF0080"/>
                </a:solidFill>
              </a:rPr>
              <a:t>WINTER</a:t>
            </a:r>
            <a:endParaRPr lang="en-US" sz="9600">
              <a:solidFill>
                <a:srgbClr val="FF0080"/>
              </a:solidFill>
            </a:endParaRPr>
          </a:p>
        </p:txBody>
      </p:sp>
      <p:sp>
        <p:nvSpPr>
          <p:cNvPr id="4103" name="Text Box 90"/>
          <p:cNvSpPr txBox="1">
            <a:spLocks noChangeArrowheads="1"/>
          </p:cNvSpPr>
          <p:nvPr/>
        </p:nvSpPr>
        <p:spPr bwMode="auto">
          <a:xfrm>
            <a:off x="3352800" y="1677988"/>
            <a:ext cx="2133600" cy="646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3600">
                <a:solidFill>
                  <a:schemeClr val="bg2"/>
                </a:solidFill>
              </a:rPr>
              <a:t>Template</a:t>
            </a:r>
            <a:endParaRPr lang="en-US"/>
          </a:p>
        </p:txBody>
      </p:sp>
      <p:pic>
        <p:nvPicPr>
          <p:cNvPr id="4104" name="Picture 98" descr="card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050" y="-37195"/>
            <a:ext cx="9182100" cy="688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106" name="Rectangle 105"/>
          <p:cNvSpPr>
            <a:spLocks noChangeArrowheads="1"/>
          </p:cNvSpPr>
          <p:nvPr/>
        </p:nvSpPr>
        <p:spPr bwMode="auto">
          <a:xfrm>
            <a:off x="5715000" y="166688"/>
            <a:ext cx="1447800" cy="1006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GB"/>
          </a:p>
        </p:txBody>
      </p:sp>
      <p:sp>
        <p:nvSpPr>
          <p:cNvPr id="14" name="Text Box 60"/>
          <p:cNvSpPr txBox="1">
            <a:spLocks noChangeArrowheads="1"/>
          </p:cNvSpPr>
          <p:nvPr/>
        </p:nvSpPr>
        <p:spPr bwMode="auto">
          <a:xfrm>
            <a:off x="6705600" y="166688"/>
            <a:ext cx="1066800"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en-US" sz="6000" dirty="0" smtClean="0">
                <a:solidFill>
                  <a:srgbClr val="F2FDF7"/>
                </a:solidFill>
              </a:rPr>
              <a:t>08</a:t>
            </a:r>
          </a:p>
        </p:txBody>
      </p:sp>
      <p:sp>
        <p:nvSpPr>
          <p:cNvPr id="17" name="Text Box 42"/>
          <p:cNvSpPr txBox="1">
            <a:spLocks noChangeArrowheads="1"/>
          </p:cNvSpPr>
          <p:nvPr/>
        </p:nvSpPr>
        <p:spPr bwMode="auto">
          <a:xfrm>
            <a:off x="513073" y="1227931"/>
            <a:ext cx="7259327" cy="50167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de-AT" sz="1600" dirty="0"/>
              <a:t>Die Unterscheidung zwischen unbewusster </a:t>
            </a:r>
            <a:r>
              <a:rPr lang="de-AT" sz="1600" dirty="0" smtClean="0"/>
              <a:t>(§ 8 Abs 2 1. Satz FinStrG) und </a:t>
            </a:r>
            <a:r>
              <a:rPr lang="de-AT" sz="1600" dirty="0"/>
              <a:t>bewusster Fahrlässigkeit </a:t>
            </a:r>
            <a:r>
              <a:rPr lang="de-AT" sz="1600" dirty="0" smtClean="0"/>
              <a:t>(§ 8 Abs 2 2. Satz FinStrG) spielt </a:t>
            </a:r>
            <a:r>
              <a:rPr lang="de-AT" sz="1600" dirty="0"/>
              <a:t>keine entscheidende Rolle für die Frage des „schweren Verschuldens“:</a:t>
            </a:r>
            <a:r>
              <a:rPr lang="de-AT" sz="1600" baseline="30000" dirty="0"/>
              <a:t> </a:t>
            </a:r>
            <a:r>
              <a:rPr lang="de-AT" sz="1600" dirty="0"/>
              <a:t>Bewusste Fahrlässigkeit – der Täter erkennt das Risiko der Tatbildverwirklichung und hält die Verwirklichung des Tatbilds für möglich, vertraut aber darauf, dass er das Tatbild nicht verwirklicht – bedeutet nicht in jedem Fall </a:t>
            </a:r>
            <a:r>
              <a:rPr lang="de-AT" sz="1600" dirty="0" smtClean="0"/>
              <a:t>„schweres Verschulden“; </a:t>
            </a:r>
            <a:r>
              <a:rPr lang="de-AT" sz="1600" dirty="0"/>
              <a:t>und umgekehrt schließt unbewusste Fahrlässigkeit nicht per se </a:t>
            </a:r>
            <a:r>
              <a:rPr lang="de-AT" sz="1600" dirty="0" smtClean="0"/>
              <a:t>„schweres Verschulden““ </a:t>
            </a:r>
            <a:r>
              <a:rPr lang="de-AT" sz="1600" dirty="0"/>
              <a:t>aus. </a:t>
            </a:r>
            <a:endParaRPr lang="de-DE" sz="1600" dirty="0"/>
          </a:p>
          <a:p>
            <a:endParaRPr lang="de-AT" sz="1600" dirty="0" smtClean="0"/>
          </a:p>
          <a:p>
            <a:endParaRPr lang="de-AT" sz="1600" dirty="0"/>
          </a:p>
          <a:p>
            <a:r>
              <a:rPr lang="de-AT" sz="1600" b="1" i="1" dirty="0" smtClean="0"/>
              <a:t>Burgstallers</a:t>
            </a:r>
            <a:r>
              <a:rPr lang="de-AT" sz="1600" dirty="0" smtClean="0"/>
              <a:t> Ausführungen zur Fahrlässigkeit vor 40 Jahren sind noch immer „</a:t>
            </a:r>
            <a:r>
              <a:rPr lang="de-AT" sz="1600" dirty="0" err="1" smtClean="0"/>
              <a:t>state</a:t>
            </a:r>
            <a:r>
              <a:rPr lang="de-AT" sz="1600" dirty="0" smtClean="0"/>
              <a:t> of </a:t>
            </a:r>
            <a:r>
              <a:rPr lang="de-AT" sz="1600" dirty="0" err="1" smtClean="0"/>
              <a:t>the</a:t>
            </a:r>
            <a:r>
              <a:rPr lang="de-AT" sz="1600" dirty="0" smtClean="0"/>
              <a:t> </a:t>
            </a:r>
            <a:r>
              <a:rPr lang="de-AT" sz="1600" dirty="0" err="1" smtClean="0"/>
              <a:t>art</a:t>
            </a:r>
            <a:r>
              <a:rPr lang="de-AT" sz="1600" dirty="0" smtClean="0"/>
              <a:t>“ in Literatur und Rechtsprechung in Österreich. </a:t>
            </a:r>
          </a:p>
          <a:p>
            <a:endParaRPr lang="de-AT" sz="1600" dirty="0"/>
          </a:p>
          <a:p>
            <a:r>
              <a:rPr lang="de-AT" sz="1600" dirty="0"/>
              <a:t>Man kann, das sei vorweggenommen, </a:t>
            </a:r>
            <a:r>
              <a:rPr lang="de-AT" sz="1600" dirty="0" smtClean="0"/>
              <a:t>die „grobe </a:t>
            </a:r>
            <a:r>
              <a:rPr lang="de-AT" sz="1600" dirty="0"/>
              <a:t>Fahrlässigkeit“ nach § 8 Abs 3 FinStrG neu (2016) </a:t>
            </a:r>
            <a:r>
              <a:rPr lang="de-AT" sz="1600" dirty="0"/>
              <a:t>mit </a:t>
            </a:r>
            <a:r>
              <a:rPr lang="de-AT" sz="1600" dirty="0" smtClean="0"/>
              <a:t>dem „</a:t>
            </a:r>
            <a:r>
              <a:rPr lang="de-AT" sz="1600" dirty="0"/>
              <a:t>schwere Verschulden“ in § 34 Abs 3 FinStrG (1976) gleichsetzen </a:t>
            </a:r>
            <a:r>
              <a:rPr lang="de-AT" sz="1600" dirty="0"/>
              <a:t>– </a:t>
            </a:r>
            <a:r>
              <a:rPr lang="de-AT" sz="1600" dirty="0" smtClean="0"/>
              <a:t>hinsichtlich der Fahrlässigkeitsschuld strittig –, </a:t>
            </a:r>
            <a:r>
              <a:rPr lang="de-AT" sz="1600" dirty="0" err="1" smtClean="0"/>
              <a:t>va</a:t>
            </a:r>
            <a:r>
              <a:rPr lang="de-AT" sz="1600" dirty="0" smtClean="0"/>
              <a:t> weil </a:t>
            </a:r>
            <a:r>
              <a:rPr lang="de-DE" sz="1600" dirty="0" smtClean="0"/>
              <a:t>der </a:t>
            </a:r>
            <a:r>
              <a:rPr lang="de-DE" sz="1600" dirty="0"/>
              <a:t>Strafausschließungsgrund der berufsmäßigen Parteienvertreter (§ 34 Abs 3 FinStrG alt) </a:t>
            </a:r>
            <a:r>
              <a:rPr lang="de-DE" sz="1600" dirty="0" smtClean="0"/>
              <a:t>seit </a:t>
            </a:r>
            <a:r>
              <a:rPr lang="de-DE" sz="1600" dirty="0"/>
              <a:t>1.1.2016 (</a:t>
            </a:r>
            <a:r>
              <a:rPr lang="de-DE" sz="1600" dirty="0" smtClean="0"/>
              <a:t>Rechts)Geschichte ist: Er wurde als entbehrlich angesehen, durch die Anwendung der „groben Fahrlässigkeit“ für „alle“ werden sie nicht schlechter gestellt, für sie </a:t>
            </a:r>
            <a:r>
              <a:rPr lang="de-DE" sz="1600" dirty="0" smtClean="0"/>
              <a:t>sollte </a:t>
            </a:r>
            <a:r>
              <a:rPr lang="de-DE" sz="1600" dirty="0" smtClean="0"/>
              <a:t>sich nichts ändern.</a:t>
            </a:r>
            <a:r>
              <a:rPr lang="de-AT" sz="1600" dirty="0" smtClean="0"/>
              <a:t> </a:t>
            </a:r>
            <a:endParaRPr lang="de-AT" sz="1600" dirty="0"/>
          </a:p>
        </p:txBody>
      </p:sp>
    </p:spTree>
    <p:extLst>
      <p:ext uri="{BB962C8B-B14F-4D97-AF65-F5344CB8AC3E}">
        <p14:creationId xmlns:p14="http://schemas.microsoft.com/office/powerpoint/2010/main" val="2205066743"/>
      </p:ext>
    </p:extLst>
  </p:cSld>
  <p:clrMapOvr>
    <a:masterClrMapping/>
  </p:clrMapOvr>
  <p:transition spd="slow">
    <p:wipe/>
  </p:transition>
  <p:timing>
    <p:tnLst>
      <p:par>
        <p:cTn id="1" dur="indefinite" restart="never" nodeType="tmRoot"/>
      </p:par>
    </p:tnLst>
  </p:timing>
</p:sld>
</file>

<file path=ppt/theme/theme1.xml><?xml version="1.0" encoding="utf-8"?>
<a:theme xmlns:a="http://schemas.openxmlformats.org/drawingml/2006/main" name="Default Design">
  <a:themeElements>
    <a:clrScheme name="">
      <a:dk1>
        <a:srgbClr val="4C4C4C"/>
      </a:dk1>
      <a:lt1>
        <a:srgbClr val="CCCCCC"/>
      </a:lt1>
      <a:dk2>
        <a:srgbClr val="FF0080"/>
      </a:dk2>
      <a:lt2>
        <a:srgbClr val="666666"/>
      </a:lt2>
      <a:accent1>
        <a:srgbClr val="333333"/>
      </a:accent1>
      <a:accent2>
        <a:srgbClr val="66CCFF"/>
      </a:accent2>
      <a:accent3>
        <a:srgbClr val="E2E2E2"/>
      </a:accent3>
      <a:accent4>
        <a:srgbClr val="404040"/>
      </a:accent4>
      <a:accent5>
        <a:srgbClr val="ADADAD"/>
      </a:accent5>
      <a:accent6>
        <a:srgbClr val="5CB9E7"/>
      </a:accent6>
      <a:hlink>
        <a:srgbClr val="FF0080"/>
      </a:hlink>
      <a:folHlink>
        <a:srgbClr val="666666"/>
      </a:folHlink>
    </a:clrScheme>
    <a:fontScheme name="Default Design">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000066"/>
        </a:dk1>
        <a:lt1>
          <a:srgbClr val="FFFFFF"/>
        </a:lt1>
        <a:dk2>
          <a:srgbClr val="000066"/>
        </a:dk2>
        <a:lt2>
          <a:srgbClr val="808080"/>
        </a:lt2>
        <a:accent1>
          <a:srgbClr val="BBE0E3"/>
        </a:accent1>
        <a:accent2>
          <a:srgbClr val="333399"/>
        </a:accent2>
        <a:accent3>
          <a:srgbClr val="FFFFFF"/>
        </a:accent3>
        <a:accent4>
          <a:srgbClr val="000056"/>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14">
        <a:dk1>
          <a:srgbClr val="000066"/>
        </a:dk1>
        <a:lt1>
          <a:srgbClr val="FFFFFF"/>
        </a:lt1>
        <a:dk2>
          <a:srgbClr val="000066"/>
        </a:dk2>
        <a:lt2>
          <a:srgbClr val="808080"/>
        </a:lt2>
        <a:accent1>
          <a:srgbClr val="BBE0E3"/>
        </a:accent1>
        <a:accent2>
          <a:srgbClr val="333399"/>
        </a:accent2>
        <a:accent3>
          <a:srgbClr val="FFFFFF"/>
        </a:accent3>
        <a:accent4>
          <a:srgbClr val="000056"/>
        </a:accent4>
        <a:accent5>
          <a:srgbClr val="DAEDEF"/>
        </a:accent5>
        <a:accent6>
          <a:srgbClr val="2D2D8A"/>
        </a:accent6>
        <a:hlink>
          <a:srgbClr val="3366FF"/>
        </a:hlink>
        <a:folHlink>
          <a:srgbClr val="6699FF"/>
        </a:folHlink>
      </a:clrScheme>
      <a:clrMap bg1="lt1" tx1="dk1" bg2="lt2" tx2="dk2" accent1="accent1" accent2="accent2" accent3="accent3" accent4="accent4" accent5="accent5" accent6="accent6" hlink="hlink" folHlink="folHlink"/>
    </a:extraClrScheme>
    <a:extraClrScheme>
      <a:clrScheme name="Default Design 15">
        <a:dk1>
          <a:srgbClr val="000066"/>
        </a:dk1>
        <a:lt1>
          <a:srgbClr val="FFFFFF"/>
        </a:lt1>
        <a:dk2>
          <a:srgbClr val="000066"/>
        </a:dk2>
        <a:lt2>
          <a:srgbClr val="808080"/>
        </a:lt2>
        <a:accent1>
          <a:srgbClr val="BBE0E3"/>
        </a:accent1>
        <a:accent2>
          <a:srgbClr val="333399"/>
        </a:accent2>
        <a:accent3>
          <a:srgbClr val="FFFFFF"/>
        </a:accent3>
        <a:accent4>
          <a:srgbClr val="000056"/>
        </a:accent4>
        <a:accent5>
          <a:srgbClr val="DAEDEF"/>
        </a:accent5>
        <a:accent6>
          <a:srgbClr val="2D2D8A"/>
        </a:accent6>
        <a:hlink>
          <a:srgbClr val="000066"/>
        </a:hlink>
        <a:folHlink>
          <a:srgbClr val="3333FF"/>
        </a:folHlink>
      </a:clrScheme>
      <a:clrMap bg1="lt1" tx1="dk1" bg2="lt2" tx2="dk2" accent1="accent1" accent2="accent2" accent3="accent3" accent4="accent4" accent5="accent5" accent6="accent6" hlink="hlink" folHlink="folHlink"/>
    </a:extraClrScheme>
    <a:extraClrScheme>
      <a:clrScheme name="Default Design 16">
        <a:dk1>
          <a:srgbClr val="000066"/>
        </a:dk1>
        <a:lt1>
          <a:srgbClr val="FFFFFF"/>
        </a:lt1>
        <a:dk2>
          <a:srgbClr val="000066"/>
        </a:dk2>
        <a:lt2>
          <a:srgbClr val="808080"/>
        </a:lt2>
        <a:accent1>
          <a:srgbClr val="CCECFF"/>
        </a:accent1>
        <a:accent2>
          <a:srgbClr val="333399"/>
        </a:accent2>
        <a:accent3>
          <a:srgbClr val="FFFFFF"/>
        </a:accent3>
        <a:accent4>
          <a:srgbClr val="000056"/>
        </a:accent4>
        <a:accent5>
          <a:srgbClr val="E2F4FF"/>
        </a:accent5>
        <a:accent6>
          <a:srgbClr val="2D2D8A"/>
        </a:accent6>
        <a:hlink>
          <a:srgbClr val="000066"/>
        </a:hlink>
        <a:folHlink>
          <a:srgbClr val="3333F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3910</Words>
  <Application>Microsoft Office PowerPoint</Application>
  <PresentationFormat>Bildschirmpräsentation (4:3)</PresentationFormat>
  <Paragraphs>350</Paragraphs>
  <Slides>34</Slides>
  <Notes>34</Notes>
  <HiddenSlides>0</HiddenSlides>
  <MMClips>0</MMClips>
  <ScaleCrop>false</ScaleCrop>
  <HeadingPairs>
    <vt:vector size="4" baseType="variant">
      <vt:variant>
        <vt:lpstr>Design</vt:lpstr>
      </vt:variant>
      <vt:variant>
        <vt:i4>1</vt:i4>
      </vt:variant>
      <vt:variant>
        <vt:lpstr>Folientitel</vt:lpstr>
      </vt:variant>
      <vt:variant>
        <vt:i4>34</vt:i4>
      </vt:variant>
    </vt:vector>
  </HeadingPairs>
  <TitlesOfParts>
    <vt:vector size="35" baseType="lpstr">
      <vt:lpstr>Default Design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Presentation Magazine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Coloured slides template background</dc:title>
  <dc:creator>Presentation Magazine</dc:creator>
  <cp:lastModifiedBy>Scheil, Andreas</cp:lastModifiedBy>
  <cp:revision>753</cp:revision>
  <cp:lastPrinted>2016-04-28T15:05:37Z</cp:lastPrinted>
  <dcterms:modified xsi:type="dcterms:W3CDTF">2016-05-12T10:11:22Z</dcterms:modified>
</cp:coreProperties>
</file>