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67" r:id="rId3"/>
    <p:sldId id="369" r:id="rId4"/>
    <p:sldId id="370" r:id="rId5"/>
    <p:sldId id="371" r:id="rId6"/>
    <p:sldId id="372" r:id="rId7"/>
    <p:sldId id="373" r:id="rId8"/>
    <p:sldId id="374" r:id="rId9"/>
    <p:sldId id="375" r:id="rId10"/>
    <p:sldId id="376" r:id="rId11"/>
    <p:sldId id="377" r:id="rId12"/>
    <p:sldId id="378" r:id="rId13"/>
    <p:sldId id="379" r:id="rId14"/>
    <p:sldId id="380" r:id="rId15"/>
    <p:sldId id="381" r:id="rId16"/>
    <p:sldId id="382" r:id="rId17"/>
    <p:sldId id="383" r:id="rId18"/>
    <p:sldId id="384" r:id="rId19"/>
    <p:sldId id="385" r:id="rId20"/>
    <p:sldId id="386" r:id="rId21"/>
    <p:sldId id="387" r:id="rId22"/>
    <p:sldId id="388" r:id="rId23"/>
    <p:sldId id="389" r:id="rId24"/>
    <p:sldId id="390" r:id="rId25"/>
    <p:sldId id="391" r:id="rId26"/>
    <p:sldId id="392" r:id="rId27"/>
    <p:sldId id="393" r:id="rId28"/>
    <p:sldId id="394" r:id="rId29"/>
    <p:sldId id="395" r:id="rId30"/>
    <p:sldId id="396" r:id="rId31"/>
    <p:sldId id="397" r:id="rId32"/>
    <p:sldId id="398" r:id="rId33"/>
    <p:sldId id="399" r:id="rId34"/>
  </p:sldIdLst>
  <p:sldSz cx="9144000" cy="6858000" type="screen4x3"/>
  <p:notesSz cx="6811963" cy="99425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15:clr>
            <a:srgbClr val="A4A3A4"/>
          </p15:clr>
        </p15:guide>
        <p15:guide id="2" orient="horz" pos="192">
          <p15:clr>
            <a:srgbClr val="A4A3A4"/>
          </p15:clr>
        </p15:guide>
        <p15:guide id="3" orient="horz" pos="96">
          <p15:clr>
            <a:srgbClr val="A4A3A4"/>
          </p15:clr>
        </p15:guide>
        <p15:guide id="4">
          <p15:clr>
            <a:srgbClr val="A4A3A4"/>
          </p15:clr>
        </p15:guide>
        <p15:guide id="5" pos="48">
          <p15:clr>
            <a:srgbClr val="A4A3A4"/>
          </p15:clr>
        </p15:guide>
        <p15:guide id="6" pos="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77D"/>
    <a:srgbClr val="D5FBE1"/>
    <a:srgbClr val="FFFF66"/>
    <a:srgbClr val="F2FDF7"/>
    <a:srgbClr val="800040"/>
    <a:srgbClr val="FF0080"/>
    <a:srgbClr val="5D7E9D"/>
    <a:srgbClr val="191919"/>
    <a:srgbClr val="FFFDDD"/>
    <a:srgbClr val="CEC3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48" autoAdjust="0"/>
    <p:restoredTop sz="92980" autoAdjust="0"/>
  </p:normalViewPr>
  <p:slideViewPr>
    <p:cSldViewPr snapToObjects="1">
      <p:cViewPr varScale="1">
        <p:scale>
          <a:sx n="109" d="100"/>
          <a:sy n="109" d="100"/>
        </p:scale>
        <p:origin x="-1926" y="-90"/>
      </p:cViewPr>
      <p:guideLst>
        <p:guide orient="horz"/>
        <p:guide orient="horz" pos="192"/>
        <p:guide orient="horz" pos="96"/>
        <p:guide/>
        <p:guide pos="48"/>
        <p:guide pos="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sz="quarter" idx="1"/>
          </p:nvPr>
        </p:nvSpPr>
        <p:spPr bwMode="auto">
          <a:xfrm>
            <a:off x="3860115"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lgn="r">
              <a:defRPr sz="1200"/>
            </a:lvl1pPr>
          </a:lstStyle>
          <a:p>
            <a:pPr>
              <a:defRPr/>
            </a:pPr>
            <a:endParaRPr lang="en-US"/>
          </a:p>
        </p:txBody>
      </p:sp>
      <p:sp>
        <p:nvSpPr>
          <p:cNvPr id="25604" name="Rectangle 4"/>
          <p:cNvSpPr>
            <a:spLocks noGrp="1" noChangeArrowheads="1"/>
          </p:cNvSpPr>
          <p:nvPr>
            <p:ph type="ftr" sz="quarter" idx="2"/>
          </p:nvPr>
        </p:nvSpPr>
        <p:spPr bwMode="auto">
          <a:xfrm>
            <a:off x="0" y="9445389"/>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defRPr sz="1200"/>
            </a:lvl1pPr>
          </a:lstStyle>
          <a:p>
            <a:pPr>
              <a:defRPr/>
            </a:pPr>
            <a:endParaRPr lang="en-US"/>
          </a:p>
        </p:txBody>
      </p:sp>
      <p:sp>
        <p:nvSpPr>
          <p:cNvPr id="25605" name="Rectangle 5"/>
          <p:cNvSpPr>
            <a:spLocks noGrp="1" noChangeArrowheads="1"/>
          </p:cNvSpPr>
          <p:nvPr>
            <p:ph type="sldNum" sz="quarter" idx="3"/>
          </p:nvPr>
        </p:nvSpPr>
        <p:spPr bwMode="auto">
          <a:xfrm>
            <a:off x="3860115" y="9445389"/>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lgn="r">
              <a:defRPr sz="1200"/>
            </a:lvl1pPr>
          </a:lstStyle>
          <a:p>
            <a:pPr>
              <a:defRPr/>
            </a:pPr>
            <a:fld id="{5569AC57-721F-4840-B29E-2070452FFBF2}" type="slidenum">
              <a:rPr lang="en-US"/>
              <a:pPr>
                <a:defRPr/>
              </a:pPr>
              <a:t>‹Nr.›</a:t>
            </a:fld>
            <a:endParaRPr lang="en-US"/>
          </a:p>
        </p:txBody>
      </p:sp>
    </p:spTree>
    <p:extLst>
      <p:ext uri="{BB962C8B-B14F-4D97-AF65-F5344CB8AC3E}">
        <p14:creationId xmlns:p14="http://schemas.microsoft.com/office/powerpoint/2010/main" val="2224273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58539"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lgn="r">
              <a:defRPr sz="12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922338" y="747713"/>
            <a:ext cx="4967287" cy="37258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1197" y="4722696"/>
            <a:ext cx="5449570" cy="4474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43662"/>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58539" y="9443662"/>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lgn="r">
              <a:defRPr sz="1200"/>
            </a:lvl1pPr>
          </a:lstStyle>
          <a:p>
            <a:pPr>
              <a:defRPr/>
            </a:pPr>
            <a:fld id="{904524DE-AB6B-4220-AD61-B664D070D6DD}" type="slidenum">
              <a:rPr lang="en-US"/>
              <a:pPr>
                <a:defRPr/>
              </a:pPr>
              <a:t>‹Nr.›</a:t>
            </a:fld>
            <a:endParaRPr lang="en-US"/>
          </a:p>
        </p:txBody>
      </p:sp>
    </p:spTree>
    <p:extLst>
      <p:ext uri="{BB962C8B-B14F-4D97-AF65-F5344CB8AC3E}">
        <p14:creationId xmlns:p14="http://schemas.microsoft.com/office/powerpoint/2010/main" val="56697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26A5A948-A293-40B9-A514-D1DA4AF96AD9}" type="slidenum">
              <a:rPr lang="en-US" smtClean="0"/>
              <a:pPr eaLnBrk="1" hangingPunct="1"/>
              <a:t>1</a:t>
            </a:fld>
            <a:endParaRPr lang="en-US" dirty="0"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593935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10</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537916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11</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501810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33963610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42146552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427074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30415886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013878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17</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5491118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18</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433523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19</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497018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9762452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20</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0093944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21</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8391655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3148633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77617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7238249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33528947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4672278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27</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42776522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28</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8717854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29</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917559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1566999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30</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40608388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31</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1928866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5767771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639041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907156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3139433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981500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7</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363230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8</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337532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9</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070753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Text Box 18"/>
          <p:cNvSpPr txBox="1">
            <a:spLocks noChangeArrowheads="1"/>
          </p:cNvSpPr>
          <p:nvPr userDrawn="1"/>
        </p:nvSpPr>
        <p:spPr bwMode="auto">
          <a:xfrm rot="19237452">
            <a:off x="4622800" y="517525"/>
            <a:ext cx="18415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3074" name="Rectangle 2"/>
          <p:cNvSpPr>
            <a:spLocks noGrp="1" noChangeArrowheads="1"/>
          </p:cNvSpPr>
          <p:nvPr>
            <p:ph type="ctrTitle"/>
          </p:nvPr>
        </p:nvSpPr>
        <p:spPr>
          <a:xfrm>
            <a:off x="685800" y="1196975"/>
            <a:ext cx="7772400" cy="1470025"/>
          </a:xfrm>
        </p:spPr>
        <p:txBody>
          <a:bodyPr/>
          <a:lstStyle>
            <a:lvl1pPr>
              <a:defRPr b="1"/>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71600" y="295275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94095CB1-C58F-4C3E-A86A-F3EC73439A92}" type="slidenum">
              <a:rPr lang="en-US"/>
              <a:pPr>
                <a:defRPr/>
              </a:pPr>
              <a:t>‹Nr.›</a:t>
            </a:fld>
            <a:endParaRPr lang="en-US"/>
          </a:p>
        </p:txBody>
      </p:sp>
    </p:spTree>
    <p:extLst>
      <p:ext uri="{BB962C8B-B14F-4D97-AF65-F5344CB8AC3E}">
        <p14:creationId xmlns:p14="http://schemas.microsoft.com/office/powerpoint/2010/main" val="259736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5D4F63-3F8D-4B4B-9C38-5EC540193B1F}" type="slidenum">
              <a:rPr lang="en-US"/>
              <a:pPr>
                <a:defRPr/>
              </a:pPr>
              <a:t>‹Nr.›</a:t>
            </a:fld>
            <a:endParaRPr lang="en-US"/>
          </a:p>
        </p:txBody>
      </p:sp>
    </p:spTree>
    <p:extLst>
      <p:ext uri="{BB962C8B-B14F-4D97-AF65-F5344CB8AC3E}">
        <p14:creationId xmlns:p14="http://schemas.microsoft.com/office/powerpoint/2010/main" val="376093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44926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44926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2F4960-1A9A-464E-9CED-8C1FC98AE7E8}" type="slidenum">
              <a:rPr lang="en-US"/>
              <a:pPr>
                <a:defRPr/>
              </a:pPr>
              <a:t>‹Nr.›</a:t>
            </a:fld>
            <a:endParaRPr lang="en-US"/>
          </a:p>
        </p:txBody>
      </p:sp>
    </p:spTree>
    <p:extLst>
      <p:ext uri="{BB962C8B-B14F-4D97-AF65-F5344CB8AC3E}">
        <p14:creationId xmlns:p14="http://schemas.microsoft.com/office/powerpoint/2010/main" val="220575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Diagrammplatzhalter 2"/>
          <p:cNvSpPr>
            <a:spLocks noGrp="1"/>
          </p:cNvSpPr>
          <p:nvPr>
            <p:ph type="chart" idx="1"/>
          </p:nvPr>
        </p:nvSpPr>
        <p:spPr>
          <a:xfrm>
            <a:off x="457200" y="1066801"/>
            <a:ext cx="8229600" cy="3700463"/>
          </a:xfrm>
        </p:spPr>
        <p:txBody>
          <a:bodyPr/>
          <a:lstStyle/>
          <a:p>
            <a:pPr lvl="0"/>
            <a:endParaRPr lang="de-DE"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AC7023-01DF-440C-A736-3D4CBBE09505}" type="slidenum">
              <a:rPr lang="en-US"/>
              <a:pPr>
                <a:defRPr/>
              </a:pPr>
              <a:t>‹Nr.›</a:t>
            </a:fld>
            <a:endParaRPr lang="en-US"/>
          </a:p>
        </p:txBody>
      </p:sp>
    </p:spTree>
    <p:extLst>
      <p:ext uri="{BB962C8B-B14F-4D97-AF65-F5344CB8AC3E}">
        <p14:creationId xmlns:p14="http://schemas.microsoft.com/office/powerpoint/2010/main" val="4099654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1D6D7D2-205D-4F6F-BF64-C106C8FFF2E6}" type="slidenum">
              <a:rPr lang="en-US"/>
              <a:pPr>
                <a:defRPr/>
              </a:pPr>
              <a:t>‹Nr.›</a:t>
            </a:fld>
            <a:endParaRPr lang="en-US"/>
          </a:p>
        </p:txBody>
      </p:sp>
    </p:spTree>
    <p:extLst>
      <p:ext uri="{BB962C8B-B14F-4D97-AF65-F5344CB8AC3E}">
        <p14:creationId xmlns:p14="http://schemas.microsoft.com/office/powerpoint/2010/main" val="420569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5205E4-DCC3-4739-B008-BDBA88F339EE}" type="slidenum">
              <a:rPr lang="en-US"/>
              <a:pPr>
                <a:defRPr/>
              </a:pPr>
              <a:t>‹Nr.›</a:t>
            </a:fld>
            <a:endParaRPr lang="en-US"/>
          </a:p>
        </p:txBody>
      </p:sp>
    </p:spTree>
    <p:extLst>
      <p:ext uri="{BB962C8B-B14F-4D97-AF65-F5344CB8AC3E}">
        <p14:creationId xmlns:p14="http://schemas.microsoft.com/office/powerpoint/2010/main" val="323914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E40D12-E17A-4113-BD19-A0E054D949FB}" type="slidenum">
              <a:rPr lang="en-US"/>
              <a:pPr>
                <a:defRPr/>
              </a:pPr>
              <a:t>‹Nr.›</a:t>
            </a:fld>
            <a:endParaRPr lang="en-US"/>
          </a:p>
        </p:txBody>
      </p:sp>
    </p:spTree>
    <p:extLst>
      <p:ext uri="{BB962C8B-B14F-4D97-AF65-F5344CB8AC3E}">
        <p14:creationId xmlns:p14="http://schemas.microsoft.com/office/powerpoint/2010/main" val="214008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1725B-3612-4F0D-9001-E4464D82A955}" type="slidenum">
              <a:rPr lang="en-US"/>
              <a:pPr>
                <a:defRPr/>
              </a:pPr>
              <a:t>‹Nr.›</a:t>
            </a:fld>
            <a:endParaRPr lang="en-US"/>
          </a:p>
        </p:txBody>
      </p:sp>
    </p:spTree>
    <p:extLst>
      <p:ext uri="{BB962C8B-B14F-4D97-AF65-F5344CB8AC3E}">
        <p14:creationId xmlns:p14="http://schemas.microsoft.com/office/powerpoint/2010/main" val="327887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00A85D-79FA-46D8-BCF5-CF576626D195}" type="slidenum">
              <a:rPr lang="en-US"/>
              <a:pPr>
                <a:defRPr/>
              </a:pPr>
              <a:t>‹Nr.›</a:t>
            </a:fld>
            <a:endParaRPr lang="en-US"/>
          </a:p>
        </p:txBody>
      </p:sp>
    </p:spTree>
    <p:extLst>
      <p:ext uri="{BB962C8B-B14F-4D97-AF65-F5344CB8AC3E}">
        <p14:creationId xmlns:p14="http://schemas.microsoft.com/office/powerpoint/2010/main" val="202320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27B02EE-D26E-4079-8E87-FE1D686AC72D}" type="slidenum">
              <a:rPr lang="en-US"/>
              <a:pPr>
                <a:defRPr/>
              </a:pPr>
              <a:t>‹Nr.›</a:t>
            </a:fld>
            <a:endParaRPr lang="en-US"/>
          </a:p>
        </p:txBody>
      </p:sp>
    </p:spTree>
    <p:extLst>
      <p:ext uri="{BB962C8B-B14F-4D97-AF65-F5344CB8AC3E}">
        <p14:creationId xmlns:p14="http://schemas.microsoft.com/office/powerpoint/2010/main" val="128946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578ADF-5B23-483F-8C01-14B8BC613216}" type="slidenum">
              <a:rPr lang="en-US"/>
              <a:pPr>
                <a:defRPr/>
              </a:pPr>
              <a:t>‹Nr.›</a:t>
            </a:fld>
            <a:endParaRPr lang="en-US"/>
          </a:p>
        </p:txBody>
      </p:sp>
    </p:spTree>
    <p:extLst>
      <p:ext uri="{BB962C8B-B14F-4D97-AF65-F5344CB8AC3E}">
        <p14:creationId xmlns:p14="http://schemas.microsoft.com/office/powerpoint/2010/main" val="782356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6A3B2C-1C8E-428C-B3CC-26C6DEE7714D}" type="slidenum">
              <a:rPr lang="en-US"/>
              <a:pPr>
                <a:defRPr/>
              </a:pPr>
              <a:t>‹Nr.›</a:t>
            </a:fld>
            <a:endParaRPr lang="en-US"/>
          </a:p>
        </p:txBody>
      </p:sp>
    </p:spTree>
    <p:extLst>
      <p:ext uri="{BB962C8B-B14F-4D97-AF65-F5344CB8AC3E}">
        <p14:creationId xmlns:p14="http://schemas.microsoft.com/office/powerpoint/2010/main" val="1307239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BB0744A-F253-42CB-80FD-1B767E3FF160}" type="slidenum">
              <a:rPr lang="en-US"/>
              <a:pPr>
                <a:defRPr/>
              </a:pPr>
              <a:t>‹Nr.›</a:t>
            </a:fld>
            <a:endParaRPr lang="en-US"/>
          </a:p>
        </p:txBody>
      </p:sp>
    </p:spTree>
    <p:extLst>
      <p:ext uri="{BB962C8B-B14F-4D97-AF65-F5344CB8AC3E}">
        <p14:creationId xmlns:p14="http://schemas.microsoft.com/office/powerpoint/2010/main" val="155728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370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A7B471E-EB15-4E2C-80AF-424B2C0504A2}"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3079"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3080"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Text Box 103"/>
          <p:cNvSpPr txBox="1">
            <a:spLocks noChangeArrowheads="1"/>
          </p:cNvSpPr>
          <p:nvPr/>
        </p:nvSpPr>
        <p:spPr bwMode="auto">
          <a:xfrm>
            <a:off x="533400" y="1509713"/>
            <a:ext cx="79248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4000" dirty="0" smtClean="0">
                <a:solidFill>
                  <a:schemeClr val="tx2"/>
                </a:solidFill>
              </a:rPr>
              <a:t>Strafe bei gewerbsmäßiger</a:t>
            </a:r>
          </a:p>
          <a:p>
            <a:r>
              <a:rPr lang="de-DE" sz="4000" dirty="0" smtClean="0">
                <a:solidFill>
                  <a:schemeClr val="tx2"/>
                </a:solidFill>
              </a:rPr>
              <a:t>Begehung – § 38 FinStrG neu</a:t>
            </a:r>
            <a:endParaRPr lang="de-DE" sz="4000" dirty="0">
              <a:solidFill>
                <a:schemeClr val="tx2"/>
              </a:solidFill>
            </a:endParaRPr>
          </a:p>
          <a:p>
            <a:endParaRPr lang="de-DE" sz="1400" dirty="0" smtClean="0">
              <a:solidFill>
                <a:schemeClr val="tx2"/>
              </a:solidFill>
            </a:endParaRPr>
          </a:p>
          <a:p>
            <a:r>
              <a:rPr lang="de-DE" sz="1400" dirty="0" smtClean="0">
                <a:solidFill>
                  <a:schemeClr val="tx2"/>
                </a:solidFill>
              </a:rPr>
              <a:t>Finanzstrafrechtliches Symposion, Spital am Pyhrn 2016</a:t>
            </a:r>
          </a:p>
        </p:txBody>
      </p:sp>
      <p:sp>
        <p:nvSpPr>
          <p:cNvPr id="3082"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3083" name="Text Box 110"/>
          <p:cNvSpPr txBox="1">
            <a:spLocks noChangeArrowheads="1"/>
          </p:cNvSpPr>
          <p:nvPr/>
        </p:nvSpPr>
        <p:spPr bwMode="auto">
          <a:xfrm rot="5400000">
            <a:off x="4194969" y="4229894"/>
            <a:ext cx="20955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dirty="0"/>
              <a:t>Univ.-Prof. Dr. </a:t>
            </a:r>
            <a:r>
              <a:rPr lang="en-US" sz="2200" dirty="0" smtClean="0"/>
              <a:t>Andreas Scheil</a:t>
            </a:r>
            <a:endParaRPr lang="en-US" sz="2200" dirty="0"/>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DE" sz="1600" b="1" dirty="0" smtClean="0"/>
          </a:p>
          <a:p>
            <a:r>
              <a:rPr lang="de-DE" sz="1600" dirty="0"/>
              <a:t>Es solle daher nicht wie bisher nur auf die innere Tatseite, sondern auch auf objektive Kriterien abgestellt werden: </a:t>
            </a:r>
            <a:endParaRPr lang="de-DE" sz="1600" dirty="0" smtClean="0"/>
          </a:p>
          <a:p>
            <a:endParaRPr lang="de-DE" sz="1600" dirty="0"/>
          </a:p>
          <a:p>
            <a:r>
              <a:rPr lang="de-DE" sz="1600" dirty="0" smtClean="0"/>
              <a:t>die </a:t>
            </a:r>
            <a:r>
              <a:rPr lang="de-DE" sz="1600" dirty="0"/>
              <a:t>tatsächliche Begehung mehrerer </a:t>
            </a:r>
            <a:r>
              <a:rPr lang="de-DE" sz="1600" dirty="0" smtClean="0"/>
              <a:t>wird verlangt und </a:t>
            </a:r>
            <a:r>
              <a:rPr lang="de-DE" sz="1600" dirty="0"/>
              <a:t>Taten, bei denen es lediglich um geringe Beträge geht, sollen nicht einbezogen werden. </a:t>
            </a:r>
            <a:endParaRPr lang="de-DE" sz="1600" dirty="0" smtClean="0"/>
          </a:p>
          <a:p>
            <a:endParaRPr lang="de-DE" sz="1600" dirty="0"/>
          </a:p>
          <a:p>
            <a:r>
              <a:rPr lang="de-DE" sz="1600" dirty="0" smtClean="0"/>
              <a:t>ME </a:t>
            </a:r>
            <a:r>
              <a:rPr lang="de-DE" sz="1600" dirty="0" err="1" smtClean="0"/>
              <a:t>StrÄG</a:t>
            </a:r>
            <a:r>
              <a:rPr lang="de-DE" sz="1600" dirty="0" smtClean="0"/>
              <a:t> übernimmt Vorschlag: „</a:t>
            </a:r>
            <a:r>
              <a:rPr lang="de-DE" sz="1600" i="1" dirty="0" smtClean="0"/>
              <a:t>wer </a:t>
            </a:r>
            <a:r>
              <a:rPr lang="de-DE" sz="1600" i="1" dirty="0"/>
              <a:t>sie in der Absicht vornimmt, sich durch ihre wiederkehrende Begehung ein nicht bloß geringfügiges fortlaufendes Einkommen zu verschaffen und in den letzten zwölf Monaten zumindest zwei solche Taten begangen hat</a:t>
            </a:r>
            <a:r>
              <a:rPr lang="de-DE" sz="1600" dirty="0" smtClean="0"/>
              <a:t>.“</a:t>
            </a:r>
          </a:p>
          <a:p>
            <a:endParaRPr lang="de-DE" sz="1600" dirty="0"/>
          </a:p>
          <a:p>
            <a:r>
              <a:rPr lang="de-DE" sz="1600" dirty="0" smtClean="0"/>
              <a:t>Begutachtungsverfahren sehr kontrovers.“</a:t>
            </a:r>
            <a:endParaRPr lang="de-AT" sz="1600" dirty="0"/>
          </a:p>
        </p:txBody>
      </p:sp>
    </p:spTree>
    <p:extLst>
      <p:ext uri="{BB962C8B-B14F-4D97-AF65-F5344CB8AC3E}">
        <p14:creationId xmlns:p14="http://schemas.microsoft.com/office/powerpoint/2010/main" val="84550734"/>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III.RV neue Legaldefinition des § 70 StGB, die vom Gesetzgeber beschlossen und mit </a:t>
            </a:r>
            <a:r>
              <a:rPr lang="de-DE" sz="1600" dirty="0"/>
              <a:t>folgenden Abweichungen in § 38 </a:t>
            </a:r>
            <a:r>
              <a:rPr lang="de-DE" sz="1600" dirty="0" err="1"/>
              <a:t>Abs</a:t>
            </a:r>
            <a:r>
              <a:rPr lang="de-DE" sz="1600" dirty="0"/>
              <a:t> 2 FinStrG übernommen wird:</a:t>
            </a:r>
            <a:r>
              <a:rPr lang="de-DE" sz="1600" b="1" dirty="0"/>
              <a:t> </a:t>
            </a:r>
            <a:endParaRPr lang="de-AT" sz="1600" dirty="0"/>
          </a:p>
          <a:p>
            <a:endParaRPr lang="de-DE" sz="1600" b="1" dirty="0" smtClean="0"/>
          </a:p>
          <a:p>
            <a:r>
              <a:rPr lang="de-DE" sz="1600" b="1" dirty="0"/>
              <a:t>§ 38 </a:t>
            </a:r>
            <a:r>
              <a:rPr lang="de-DE" sz="1600" b="1" dirty="0" err="1"/>
              <a:t>Abs</a:t>
            </a:r>
            <a:r>
              <a:rPr lang="de-DE" sz="1600" b="1" dirty="0"/>
              <a:t> 2: „</a:t>
            </a:r>
            <a:r>
              <a:rPr lang="de-DE" sz="1600" i="1" dirty="0"/>
              <a:t>Gewerbsmäßig begeht eine in Abs. 1 genannte Tat, wer sie mit der Absicht ausführt, sich durch ihre wiederkehrende Begehung </a:t>
            </a:r>
            <a:r>
              <a:rPr lang="de-DE" sz="1600" dirty="0"/>
              <a:t>[StGB überdies:</a:t>
            </a:r>
            <a:r>
              <a:rPr lang="de-DE" sz="1600" strike="sngStrike" dirty="0"/>
              <a:t> „</a:t>
            </a:r>
            <a:r>
              <a:rPr lang="de-DE" sz="1600" strike="sngStrike" dirty="0">
                <a:solidFill>
                  <a:srgbClr val="C00000"/>
                </a:solidFill>
              </a:rPr>
              <a:t>längere Zeit hindurch</a:t>
            </a:r>
            <a:r>
              <a:rPr lang="de-DE" sz="1600" dirty="0"/>
              <a:t>“] </a:t>
            </a:r>
            <a:r>
              <a:rPr lang="de-DE" sz="1600" i="1" dirty="0"/>
              <a:t>einen nicht bloß geringfügigen fortlaufenden abgabenrechtlichen Vorteil </a:t>
            </a:r>
            <a:r>
              <a:rPr lang="de-DE" sz="1600" dirty="0"/>
              <a:t>[StGB: „</a:t>
            </a:r>
            <a:r>
              <a:rPr lang="de-DE" sz="1600" dirty="0">
                <a:solidFill>
                  <a:srgbClr val="C00000"/>
                </a:solidFill>
              </a:rPr>
              <a:t>ein nicht bloß geringfügiges fortlaufendes Einkommen</a:t>
            </a:r>
            <a:r>
              <a:rPr lang="de-DE" sz="1600" dirty="0"/>
              <a:t>“]</a:t>
            </a:r>
            <a:r>
              <a:rPr lang="de-DE" sz="1600" i="1" dirty="0"/>
              <a:t> zu verschaffen, und </a:t>
            </a:r>
          </a:p>
          <a:p>
            <a:r>
              <a:rPr lang="de-DE" sz="1600" i="1" dirty="0"/>
              <a:t>1. unter Einsatz besonderer Fähigkeiten oder Mittel handelt, die eine wiederkehrende Begehung nahelegen, oder </a:t>
            </a:r>
          </a:p>
          <a:p>
            <a:r>
              <a:rPr lang="de-DE" sz="1600" i="1" dirty="0"/>
              <a:t>2. zwei weitere solche Taten schon im Einzelnen geplant hat oder </a:t>
            </a:r>
          </a:p>
          <a:p>
            <a:r>
              <a:rPr lang="de-DE" sz="1600" i="1" dirty="0"/>
              <a:t>3. bereits zwei solche Taten begangen hat oder einmal wegen einer solchen Tat bestraft </a:t>
            </a:r>
            <a:r>
              <a:rPr lang="de-DE" sz="1600" dirty="0"/>
              <a:t>[StGB: „verurteilt“] </a:t>
            </a:r>
            <a:r>
              <a:rPr lang="de-DE" sz="1600" i="1" dirty="0"/>
              <a:t>worden ist. </a:t>
            </a:r>
          </a:p>
          <a:p>
            <a:r>
              <a:rPr lang="de-DE" sz="1600" i="1" dirty="0"/>
              <a:t>Ein nicht bloß geringfügiger abgabenrechtlicher Vorteil </a:t>
            </a:r>
            <a:r>
              <a:rPr lang="de-DE" sz="1600" dirty="0"/>
              <a:t>[StGB: „Einkommen“] </a:t>
            </a:r>
            <a:r>
              <a:rPr lang="de-DE" sz="1600" i="1" dirty="0"/>
              <a:t>ist ein solcher, der nach einer jährlichen Durchschnittsbetrachtung monatlich den Betrag von 400 Euro übersteigt.“</a:t>
            </a:r>
          </a:p>
          <a:p>
            <a:r>
              <a:rPr lang="de-DE" sz="1600" dirty="0"/>
              <a:t>[</a:t>
            </a:r>
            <a:r>
              <a:rPr lang="de-DE" sz="1600" dirty="0" smtClean="0"/>
              <a:t>StGB überdies: </a:t>
            </a:r>
            <a:r>
              <a:rPr lang="de-DE" sz="1600" strike="sngStrike" dirty="0" smtClean="0"/>
              <a:t>„</a:t>
            </a:r>
            <a:r>
              <a:rPr lang="de-DE" sz="1600" strike="sngStrike" dirty="0" smtClean="0">
                <a:solidFill>
                  <a:srgbClr val="C00000"/>
                </a:solidFill>
              </a:rPr>
              <a:t>(</a:t>
            </a:r>
            <a:r>
              <a:rPr lang="de-DE" sz="1600" strike="sngStrike" dirty="0">
                <a:solidFill>
                  <a:srgbClr val="C00000"/>
                </a:solidFill>
              </a:rPr>
              <a:t>3) Eine frühere Tat oder Verurteilung bleibt außer Betracht, wenn seit ihrer Begehung oder Rechtskraft bis zur folgenden Tat mehr als ein Jahr vergangen ist. In diese Frist werden Zeiten, in denen der Täter auf behördliche Anordnung angehalten worden ist, nicht eingerechnet</a:t>
            </a:r>
            <a:r>
              <a:rPr lang="de-DE" sz="1600" strike="sngStrike" dirty="0"/>
              <a:t>.]</a:t>
            </a:r>
          </a:p>
        </p:txBody>
      </p:sp>
    </p:spTree>
    <p:extLst>
      <p:ext uri="{BB962C8B-B14F-4D97-AF65-F5344CB8AC3E}">
        <p14:creationId xmlns:p14="http://schemas.microsoft.com/office/powerpoint/2010/main" val="4215875870"/>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Was bedeutet das alles?</a:t>
            </a:r>
            <a:endParaRPr lang="de-AT" sz="1600" dirty="0"/>
          </a:p>
          <a:p>
            <a:endParaRPr lang="de-DE" sz="1600" dirty="0" smtClean="0"/>
          </a:p>
          <a:p>
            <a:r>
              <a:rPr lang="de-DE" sz="1600" dirty="0" smtClean="0"/>
              <a:t>1</a:t>
            </a:r>
            <a:r>
              <a:rPr lang="de-DE" sz="1600" dirty="0"/>
              <a:t>. Zunächst ist festzuhalten, dass der Kreis der Finanzvergehen, deren gewerbsmäßige Begehung zu den höheren Strafdrohungen führt, ebenso gleich geblieben ist, wie die Strafdrohungen selbst. </a:t>
            </a:r>
            <a:endParaRPr lang="de-AT" sz="1600" dirty="0"/>
          </a:p>
          <a:p>
            <a:endParaRPr lang="de-DE" sz="1600" dirty="0" smtClean="0"/>
          </a:p>
          <a:p>
            <a:r>
              <a:rPr lang="de-DE" sz="1600" dirty="0" smtClean="0"/>
              <a:t>Abgabenhinterziehung</a:t>
            </a:r>
            <a:r>
              <a:rPr lang="de-DE" sz="1600" dirty="0"/>
              <a:t>, Schmuggel, Hinterziehung von Eingangs- und Ausgangsabgaben und vorsätzliche Abgabenhehlerei werden weiterhin mit Geldstrafe bis zum Dreifachen des strafbestimmenden Wertbetrags und mit Freiheitsstrafe bis zu drei Jahren, bei einem strafbestimmenden Wertbetrag über 500.000 Euro bis zu fünf Jahren bedroht. Auch bei der Strafe des Verfalls hat sich nichts geändert und weiterhin soll die Strafe wegen gewerbsmäßiger Begehung nur den an der Tat Beteiligten treffen, dessen Vorsatz die gewerbsmäßige Begehung umfasst (§ 38 </a:t>
            </a:r>
            <a:r>
              <a:rPr lang="de-DE" sz="1600" dirty="0" err="1"/>
              <a:t>Abs</a:t>
            </a:r>
            <a:r>
              <a:rPr lang="de-DE" sz="1600" dirty="0"/>
              <a:t> 1 FinStrG).</a:t>
            </a:r>
            <a:endParaRPr lang="de-AT" sz="1600" dirty="0"/>
          </a:p>
        </p:txBody>
      </p:sp>
    </p:spTree>
    <p:extLst>
      <p:ext uri="{BB962C8B-B14F-4D97-AF65-F5344CB8AC3E}">
        <p14:creationId xmlns:p14="http://schemas.microsoft.com/office/powerpoint/2010/main" val="1185056450"/>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2. Wie bisher hängt die Frage der Gewerbsmäßigkeit von der subjektiven Tatseite ab, von der „</a:t>
            </a:r>
            <a:r>
              <a:rPr lang="de-DE" sz="1600" b="1" dirty="0"/>
              <a:t>Gewerbsmäßigkeitsabsicht</a:t>
            </a:r>
            <a:r>
              <a:rPr lang="de-DE" sz="1600" dirty="0"/>
              <a:t>“. </a:t>
            </a:r>
            <a:endParaRPr lang="de-DE" sz="1600" dirty="0" smtClean="0"/>
          </a:p>
          <a:p>
            <a:endParaRPr lang="de-AT" sz="1600" dirty="0"/>
          </a:p>
          <a:p>
            <a:r>
              <a:rPr lang="de-DE" sz="1600" dirty="0"/>
              <a:t>Wie bisher wird sie getragen von der – im FinStrG im Gegensatz zu § 5 </a:t>
            </a:r>
            <a:r>
              <a:rPr lang="de-DE" sz="1600" dirty="0" err="1"/>
              <a:t>Abs</a:t>
            </a:r>
            <a:r>
              <a:rPr lang="de-DE" sz="1600" dirty="0"/>
              <a:t> 3 StGB – auch nicht näher definierten Absicht des Täters, die dadurch gekennzeichnet ist, dass auf der Wissensseite „ein für möglich halten“ genügt, während auf der </a:t>
            </a:r>
            <a:r>
              <a:rPr lang="de-DE" sz="1600" dirty="0" err="1"/>
              <a:t>Wollensseite</a:t>
            </a:r>
            <a:r>
              <a:rPr lang="de-DE" sz="1600" dirty="0"/>
              <a:t> verlangt wird, dass es dem Täter darauf ankommt, den von der Absicht umfassten Umstand zu verwirklichen, dass sich der Täter also die Verwirklichung dieses Umstands zum Ziel setzt. </a:t>
            </a:r>
            <a:endParaRPr lang="de-DE" sz="1600" dirty="0" smtClean="0"/>
          </a:p>
          <a:p>
            <a:endParaRPr lang="de-DE" sz="1600" dirty="0"/>
          </a:p>
          <a:p>
            <a:r>
              <a:rPr lang="de-DE" sz="1600" dirty="0" smtClean="0"/>
              <a:t>Ob </a:t>
            </a:r>
            <a:r>
              <a:rPr lang="de-DE" sz="1600" dirty="0"/>
              <a:t>er dieses Ziel erreicht; oder nicht, das ist irrelevant, es genügt, wenn er im Zeitpunkt der Tathandlung mit dieser Absicht agiert.</a:t>
            </a:r>
            <a:endParaRPr lang="de-AT" sz="1600" dirty="0"/>
          </a:p>
        </p:txBody>
      </p:sp>
    </p:spTree>
    <p:extLst>
      <p:ext uri="{BB962C8B-B14F-4D97-AF65-F5344CB8AC3E}">
        <p14:creationId xmlns:p14="http://schemas.microsoft.com/office/powerpoint/2010/main" val="3124850075"/>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3. Der erste Unterschied gegenüber der Gewerbsmäßigkeit vor dem 1.1.2016 betrifft einmal dieses Ziel selbst: </a:t>
            </a:r>
            <a:endParaRPr lang="de-DE" sz="1600" dirty="0" smtClean="0"/>
          </a:p>
          <a:p>
            <a:endParaRPr lang="de-DE" sz="1600" dirty="0"/>
          </a:p>
          <a:p>
            <a:r>
              <a:rPr lang="de-DE" sz="1600" dirty="0" smtClean="0"/>
              <a:t>Während </a:t>
            </a:r>
            <a:r>
              <a:rPr lang="de-DE" sz="1600" dirty="0"/>
              <a:t>es sich auch der Finanzstraftäter bis dahin zum Ziel setzen musste, sich durch die wiederkehrende Begehung der Grunddelikte eine „fortlaufende Einnahme“ zu verschaffen, verlangt § 70 StGB neu an dessen Stelle ein „fortlaufendes Einkommen“ und § 38 </a:t>
            </a:r>
            <a:r>
              <a:rPr lang="de-DE" sz="1600" dirty="0" err="1"/>
              <a:t>Abs</a:t>
            </a:r>
            <a:r>
              <a:rPr lang="de-DE" sz="1600" dirty="0"/>
              <a:t> 2 FinStrG einen „</a:t>
            </a:r>
            <a:r>
              <a:rPr lang="de-DE" sz="1600" b="1" dirty="0"/>
              <a:t>fortlaufenden abgabenrechtlichen Vorteil</a:t>
            </a:r>
            <a:r>
              <a:rPr lang="de-DE" sz="1600" dirty="0"/>
              <a:t>“. </a:t>
            </a:r>
            <a:endParaRPr lang="de-AT" sz="1600" dirty="0"/>
          </a:p>
          <a:p>
            <a:endParaRPr lang="de-DE" sz="1600" dirty="0" smtClean="0"/>
          </a:p>
          <a:p>
            <a:r>
              <a:rPr lang="de-DE" sz="1600" dirty="0" smtClean="0"/>
              <a:t>Wodurch </a:t>
            </a:r>
            <a:r>
              <a:rPr lang="de-DE" sz="1600" dirty="0"/>
              <a:t>unterscheiden sich diese Begriffe von der bisherigen „</a:t>
            </a:r>
            <a:r>
              <a:rPr lang="de-DE" sz="1600" b="1" dirty="0"/>
              <a:t>fortlaufenden Einnahme</a:t>
            </a:r>
            <a:r>
              <a:rPr lang="de-DE" sz="1600" dirty="0"/>
              <a:t>“?</a:t>
            </a:r>
            <a:endParaRPr lang="de-AT" sz="1600" dirty="0"/>
          </a:p>
          <a:p>
            <a:endParaRPr lang="de-DE" sz="1600" dirty="0" smtClean="0"/>
          </a:p>
          <a:p>
            <a:r>
              <a:rPr lang="de-DE" sz="1600" dirty="0" smtClean="0"/>
              <a:t>Der </a:t>
            </a:r>
            <a:r>
              <a:rPr lang="de-DE" sz="1600" dirty="0"/>
              <a:t>Begriff „Einkommen“ geht auf einen Vorschlag </a:t>
            </a:r>
            <a:r>
              <a:rPr lang="de-DE" sz="1600" dirty="0" err="1"/>
              <a:t>Schmollers</a:t>
            </a:r>
            <a:r>
              <a:rPr lang="de-DE" sz="1600" dirty="0"/>
              <a:t> in der Arbeitsgruppe zurück, der damit auch die von ihm präferierte Bezeichnung „berufsmäßige Begehung“ betonen sollte. Dieser Begriff ist im ME </a:t>
            </a:r>
            <a:r>
              <a:rPr lang="de-DE" sz="1600" dirty="0" err="1"/>
              <a:t>StrÄG</a:t>
            </a:r>
            <a:r>
              <a:rPr lang="de-DE" sz="1600" dirty="0"/>
              <a:t> 2015 übernommen worden, nach dem es aber nicht </a:t>
            </a:r>
            <a:r>
              <a:rPr lang="de-DE" sz="1600" dirty="0" smtClean="0"/>
              <a:t>auf </a:t>
            </a:r>
            <a:r>
              <a:rPr lang="de-DE" sz="1600" dirty="0"/>
              <a:t>das Verhältnis zwischen legalem und illegalem Einkommen ankommen soll, der Begriff „Einkommen“ soll aber auch geringfügige Zuflüsse ausschließen</a:t>
            </a:r>
            <a:r>
              <a:rPr lang="de-DE" sz="1600" dirty="0" smtClean="0"/>
              <a:t>.</a:t>
            </a:r>
            <a:endParaRPr lang="de-AT" sz="1600" dirty="0"/>
          </a:p>
        </p:txBody>
      </p:sp>
    </p:spTree>
    <p:extLst>
      <p:ext uri="{BB962C8B-B14F-4D97-AF65-F5344CB8AC3E}">
        <p14:creationId xmlns:p14="http://schemas.microsoft.com/office/powerpoint/2010/main" val="3124384453"/>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Wenn </a:t>
            </a:r>
            <a:r>
              <a:rPr lang="de-DE" sz="1600" dirty="0"/>
              <a:t>man Wörterbücher zu Rate zieht, dann ist der Begriff „Einkommen“ die umgangssprachliche Variante des Begriffs „Einnahme“, nämlich die Gesamtsumme der regelmäßigen Einnahmen, Einkünfte, Bezüge – im gegenständlichen Kontext – einer natürlichen Person</a:t>
            </a:r>
            <a:r>
              <a:rPr lang="de-DE" sz="1600" dirty="0" smtClean="0"/>
              <a:t>.</a:t>
            </a:r>
          </a:p>
          <a:p>
            <a:endParaRPr lang="de-DE" sz="1600" dirty="0"/>
          </a:p>
          <a:p>
            <a:r>
              <a:rPr lang="de-DE" sz="1600" dirty="0" smtClean="0"/>
              <a:t>Im </a:t>
            </a:r>
            <a:r>
              <a:rPr lang="de-DE" sz="1600" dirty="0"/>
              <a:t>Bereich des § 70 StGB hat sich daher keine Änderung ergeben</a:t>
            </a:r>
            <a:r>
              <a:rPr lang="de-DE" sz="1600" dirty="0" smtClean="0"/>
              <a:t>.</a:t>
            </a:r>
          </a:p>
          <a:p>
            <a:endParaRPr lang="de-DE" sz="1600" dirty="0"/>
          </a:p>
          <a:p>
            <a:r>
              <a:rPr lang="de-DE" sz="1600" dirty="0"/>
              <a:t>Kein Synonym für den jetzt in § 70 StGB verwendeten Begriff „Einkommen“ ist </a:t>
            </a:r>
            <a:r>
              <a:rPr lang="de-DE" sz="1600" dirty="0" smtClean="0"/>
              <a:t>aber </a:t>
            </a:r>
            <a:r>
              <a:rPr lang="de-DE" sz="1600" dirty="0"/>
              <a:t>der Begriff „</a:t>
            </a:r>
            <a:r>
              <a:rPr lang="de-DE" sz="1600" b="1" dirty="0"/>
              <a:t>abgabenrechtlicher Vorteil</a:t>
            </a:r>
            <a:r>
              <a:rPr lang="de-DE" sz="1600" dirty="0"/>
              <a:t>“, der in den Gesetzesmaterialien auch nicht erklärt wird. </a:t>
            </a:r>
            <a:endParaRPr lang="de-DE" sz="1600" dirty="0" smtClean="0"/>
          </a:p>
          <a:p>
            <a:endParaRPr lang="de-DE" sz="1600" dirty="0"/>
          </a:p>
          <a:p>
            <a:r>
              <a:rPr lang="de-DE" sz="1600" dirty="0" smtClean="0"/>
              <a:t>Ich </a:t>
            </a:r>
            <a:r>
              <a:rPr lang="de-DE" sz="1600" dirty="0"/>
              <a:t>gehe zwar davon aus, dass mit diesem Begriff dasselbe gemeint sein soll, wie mit dem Begriff „Einnahme“ zuvor gemeint war, zum Ausdruck gebracht wird das allerdings nirgends. </a:t>
            </a:r>
            <a:endParaRPr lang="de-AT" sz="1600" dirty="0"/>
          </a:p>
          <a:p>
            <a:endParaRPr lang="de-DE" sz="1600" dirty="0" smtClean="0"/>
          </a:p>
          <a:p>
            <a:r>
              <a:rPr lang="de-DE" sz="1600" dirty="0" smtClean="0"/>
              <a:t>Durch das „</a:t>
            </a:r>
            <a:r>
              <a:rPr lang="de-DE" sz="1600" dirty="0"/>
              <a:t>abgabenrechtlich“ ist dieser Begriff </a:t>
            </a:r>
            <a:r>
              <a:rPr lang="de-DE" sz="1600" dirty="0" smtClean="0"/>
              <a:t>enger, </a:t>
            </a:r>
            <a:r>
              <a:rPr lang="de-DE" sz="1600" dirty="0"/>
              <a:t>weil dadurch ein Bezug zum Abgabenrecht hergestellt wird. Der Begriff „Vorteil“ ist allerdings weiter als „Einkommen“, kann man unter „Vorteil“ doch alle Umstände, Eigenschaften, Lagen subsumieren, die sich für jemanden gegenüber anderen günstig auswirken, ihm Nutzen bringen oder sonst einen Gewinn bringen. </a:t>
            </a:r>
            <a:endParaRPr lang="de-AT" sz="1600" dirty="0"/>
          </a:p>
          <a:p>
            <a:endParaRPr lang="de-AT" sz="1600" dirty="0"/>
          </a:p>
        </p:txBody>
      </p:sp>
    </p:spTree>
    <p:extLst>
      <p:ext uri="{BB962C8B-B14F-4D97-AF65-F5344CB8AC3E}">
        <p14:creationId xmlns:p14="http://schemas.microsoft.com/office/powerpoint/2010/main" val="3469946909"/>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Weil der „abgabenrechtliche Vorteil“ allerdings „nicht bloß geringfügig“ sein muss (§ 38 </a:t>
            </a:r>
            <a:r>
              <a:rPr lang="de-DE" sz="1600" dirty="0" err="1"/>
              <a:t>Abs</a:t>
            </a:r>
            <a:r>
              <a:rPr lang="de-DE" sz="1600" dirty="0"/>
              <a:t> 2 letzter Satz FinStrG) und weil „ein nicht geringfügiger Vorteil“ ein „solcher“ sein muss, „der nach einer jährlichen Durchschnittsbetrachtung monatlich den Betrag von 400 Euro“ übersteigen muss, ist klargestellt, dass es sich dabei um einen „geldwerten“ Vorteil handeln muss. </a:t>
            </a:r>
            <a:endParaRPr lang="de-DE" sz="1600" dirty="0" smtClean="0"/>
          </a:p>
          <a:p>
            <a:endParaRPr lang="de-DE" sz="1600" dirty="0"/>
          </a:p>
          <a:p>
            <a:r>
              <a:rPr lang="de-DE" sz="1600" dirty="0" smtClean="0"/>
              <a:t>Ja</a:t>
            </a:r>
            <a:r>
              <a:rPr lang="de-DE" sz="1600" dirty="0"/>
              <a:t>, dass es sich dabei – sonst macht die jährliche Durchschnittsbetrachtung bezüglich eines monatlichen Betrags wenig Sinn –, um „Einkünfte“, also um regelmäßig fließende Einnahmen handeln muss, die pro Monat 400 Euro übersteigen, unabhängig davon, ob diese Summe durch tägliche Straftaten wöchentliche Finanzstraftaten wie beim Schmuggel oder der Abgabenhehlerei oder durch monatliche Umsatz- oder Lohnsteuerhinterziehungen oder durch jährlich begangene Einkommen- oder Körperschaftssteuerhinterziehungen erzielt werden.</a:t>
            </a:r>
            <a:endParaRPr lang="de-AT" sz="1600" dirty="0"/>
          </a:p>
          <a:p>
            <a:endParaRPr lang="de-AT" sz="1600" dirty="0" smtClean="0"/>
          </a:p>
        </p:txBody>
      </p:sp>
    </p:spTree>
    <p:extLst>
      <p:ext uri="{BB962C8B-B14F-4D97-AF65-F5344CB8AC3E}">
        <p14:creationId xmlns:p14="http://schemas.microsoft.com/office/powerpoint/2010/main" val="2590451919"/>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Die Absicht bei der </a:t>
            </a:r>
            <a:r>
              <a:rPr lang="de-DE" sz="1600" b="1" dirty="0" smtClean="0"/>
              <a:t>Anlasstat, die darauf geprüft wird, ob sich gewerbsmäßig begangen worden ist, </a:t>
            </a:r>
            <a:r>
              <a:rPr lang="de-DE" sz="1600" dirty="0"/>
              <a:t>muss also darauf gerichtet sein, </a:t>
            </a:r>
            <a:r>
              <a:rPr lang="de-DE" sz="1600" dirty="0" smtClean="0"/>
              <a:t>pro </a:t>
            </a:r>
            <a:r>
              <a:rPr lang="de-DE" sz="1600" dirty="0"/>
              <a:t>Monat mehr als 400 </a:t>
            </a:r>
            <a:r>
              <a:rPr lang="de-DE" sz="1600" dirty="0" smtClean="0"/>
              <a:t>Euro oder </a:t>
            </a:r>
            <a:r>
              <a:rPr lang="de-DE" sz="1600" dirty="0"/>
              <a:t>alle drei Monate mehr als </a:t>
            </a:r>
            <a:r>
              <a:rPr lang="de-DE" sz="1600" dirty="0" smtClean="0"/>
              <a:t>1.200 oder einmal </a:t>
            </a:r>
            <a:r>
              <a:rPr lang="de-DE" sz="1600" dirty="0"/>
              <a:t>im Jahr mehr als 4.800 </a:t>
            </a:r>
            <a:r>
              <a:rPr lang="de-DE" sz="1600" dirty="0" smtClean="0"/>
              <a:t>Euro abgaberechtlichen Vorteil zu </a:t>
            </a:r>
            <a:r>
              <a:rPr lang="de-DE" sz="1600" dirty="0" smtClean="0"/>
              <a:t>erzielen</a:t>
            </a:r>
            <a:endParaRPr lang="de-DE" sz="1600" dirty="0" smtClean="0"/>
          </a:p>
          <a:p>
            <a:endParaRPr lang="de-DE" sz="1600" dirty="0"/>
          </a:p>
          <a:p>
            <a:r>
              <a:rPr lang="de-DE" sz="1600" dirty="0" smtClean="0"/>
              <a:t>Wobei sich der </a:t>
            </a:r>
            <a:r>
              <a:rPr lang="de-DE" sz="1600" dirty="0"/>
              <a:t>„fortlaufende“ abgabenrechtliche Vorteil </a:t>
            </a:r>
            <a:r>
              <a:rPr lang="de-DE" sz="1600" dirty="0" smtClean="0"/>
              <a:t>auf die „Summe </a:t>
            </a:r>
            <a:r>
              <a:rPr lang="de-DE" sz="1600" dirty="0"/>
              <a:t>aller Einkünfte in einer bestimmten Zeitperiode</a:t>
            </a:r>
            <a:r>
              <a:rPr lang="de-DE" sz="1600" dirty="0" smtClean="0"/>
              <a:t>“ bezieht</a:t>
            </a:r>
            <a:endParaRPr lang="de-AT" sz="1600" dirty="0"/>
          </a:p>
        </p:txBody>
      </p:sp>
    </p:spTree>
    <p:extLst>
      <p:ext uri="{BB962C8B-B14F-4D97-AF65-F5344CB8AC3E}">
        <p14:creationId xmlns:p14="http://schemas.microsoft.com/office/powerpoint/2010/main" val="4210905255"/>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4</a:t>
            </a:r>
            <a:r>
              <a:rPr lang="de-DE" sz="1600" dirty="0"/>
              <a:t>. „Fortlaufend“ sind diese Vorteile dann, wenn sie regelmäßig erzielt werden sollen. Sie müssen auch durch die „wiederkehrende Begehung“ beabsichtigt werden, also durch die wiederholte Begehung der geplanten Finanzstraftaten. </a:t>
            </a:r>
            <a:endParaRPr lang="de-AT" sz="1600" dirty="0"/>
          </a:p>
          <a:p>
            <a:endParaRPr lang="de-DE" sz="1600" dirty="0" smtClean="0"/>
          </a:p>
          <a:p>
            <a:r>
              <a:rPr lang="de-DE" sz="1600" dirty="0" smtClean="0"/>
              <a:t>Nicht </a:t>
            </a:r>
            <a:r>
              <a:rPr lang="de-DE" sz="1600" dirty="0"/>
              <a:t>aber verlangt wird von § 38 </a:t>
            </a:r>
            <a:r>
              <a:rPr lang="de-DE" sz="1600" dirty="0" err="1"/>
              <a:t>Abs</a:t>
            </a:r>
            <a:r>
              <a:rPr lang="de-DE" sz="1600" dirty="0"/>
              <a:t> 1 FinStrG im Gegensatz zum § 70 StGB, dass </a:t>
            </a:r>
            <a:r>
              <a:rPr lang="de-DE" sz="1600" dirty="0" smtClean="0"/>
              <a:t>die wiederkehrende </a:t>
            </a:r>
            <a:r>
              <a:rPr lang="de-DE" sz="1600" dirty="0"/>
              <a:t>Begehung „</a:t>
            </a:r>
            <a:r>
              <a:rPr lang="de-DE" sz="1600" b="1" dirty="0"/>
              <a:t>längere Zeit</a:t>
            </a:r>
            <a:r>
              <a:rPr lang="de-DE" sz="1600" dirty="0"/>
              <a:t>“ hindurch beabsichtigt sein muss, wodurch zusätzlich zum Ausdruck gebracht werden soll, dass der Täter die Erzielung eines </a:t>
            </a:r>
            <a:r>
              <a:rPr lang="de-DE" sz="1600" b="1" dirty="0"/>
              <a:t>nachhalten illegalen Einkommens</a:t>
            </a:r>
            <a:r>
              <a:rPr lang="de-DE" sz="1600" dirty="0"/>
              <a:t> beabsichtigt, in dem sich die kriminelle Lebenseinstellung, seine Neigung zu chronischer Kriminalität zeigt. </a:t>
            </a:r>
            <a:endParaRPr lang="de-DE" sz="1600" dirty="0" smtClean="0"/>
          </a:p>
          <a:p>
            <a:endParaRPr lang="de-DE" sz="1600" dirty="0"/>
          </a:p>
          <a:p>
            <a:r>
              <a:rPr lang="de-DE" sz="1600" dirty="0" smtClean="0"/>
              <a:t>Der </a:t>
            </a:r>
            <a:r>
              <a:rPr lang="de-DE" sz="1600" dirty="0"/>
              <a:t>Schmuggler, der beabsichtigt, seine Schmuggelfahrten </a:t>
            </a:r>
            <a:r>
              <a:rPr lang="de-DE" sz="1600" b="1" dirty="0"/>
              <a:t>nur </a:t>
            </a:r>
            <a:r>
              <a:rPr lang="de-DE" sz="1600" b="1" dirty="0" smtClean="0"/>
              <a:t>eine kurze </a:t>
            </a:r>
            <a:r>
              <a:rPr lang="de-DE" sz="1600" b="1" dirty="0"/>
              <a:t>Zeit </a:t>
            </a:r>
            <a:r>
              <a:rPr lang="de-DE" sz="1600" b="1" dirty="0" smtClean="0"/>
              <a:t>lang zu </a:t>
            </a:r>
            <a:r>
              <a:rPr lang="de-DE" sz="1600" b="1" dirty="0"/>
              <a:t>wiederholen</a:t>
            </a:r>
            <a:r>
              <a:rPr lang="de-DE" sz="1600" dirty="0"/>
              <a:t>, ist daher anders als der Dieb </a:t>
            </a:r>
            <a:r>
              <a:rPr lang="de-DE" sz="1600" dirty="0" smtClean="0"/>
              <a:t>nicht </a:t>
            </a:r>
            <a:r>
              <a:rPr lang="de-DE" sz="1600" dirty="0"/>
              <a:t>vor Bestrafung wegen gewerbsmäßiger Begehung gefeit</a:t>
            </a:r>
            <a:r>
              <a:rPr lang="de-DE" sz="1600" dirty="0" smtClean="0"/>
              <a:t>.</a:t>
            </a:r>
          </a:p>
          <a:p>
            <a:endParaRPr lang="de-AT" sz="1600" dirty="0"/>
          </a:p>
          <a:p>
            <a:r>
              <a:rPr lang="de-DE" sz="1600" dirty="0" smtClean="0"/>
              <a:t>Auch </a:t>
            </a:r>
            <a:r>
              <a:rPr lang="de-DE" sz="1600" dirty="0"/>
              <a:t>in diesem Punkt entfernt sich das FinStrG von den grundsätzlichen Überlegungen über die Gewerbsmäßigkeit.</a:t>
            </a:r>
            <a:endParaRPr lang="de-AT" sz="1600" dirty="0"/>
          </a:p>
          <a:p>
            <a:endParaRPr lang="de-AT" sz="1600" dirty="0"/>
          </a:p>
          <a:p>
            <a:endParaRPr lang="de-AT" sz="1600" dirty="0"/>
          </a:p>
        </p:txBody>
      </p:sp>
    </p:spTree>
    <p:extLst>
      <p:ext uri="{BB962C8B-B14F-4D97-AF65-F5344CB8AC3E}">
        <p14:creationId xmlns:p14="http://schemas.microsoft.com/office/powerpoint/2010/main" val="2618420909"/>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Die Absicht muss sich daher kumulativ auf die wiederkehrende Begehung und auf die Erlangung eines fortlaufenden abgabenrechtlichen Vorteils beziehen. </a:t>
            </a:r>
            <a:endParaRPr lang="de-DE" sz="1600" dirty="0" smtClean="0"/>
          </a:p>
          <a:p>
            <a:endParaRPr lang="de-DE" sz="1600" dirty="0"/>
          </a:p>
          <a:p>
            <a:r>
              <a:rPr lang="de-DE" sz="1600" dirty="0" smtClean="0"/>
              <a:t>Diese </a:t>
            </a:r>
            <a:r>
              <a:rPr lang="de-DE" sz="1600" dirty="0"/>
              <a:t>Absicht schließt die Rechtsprechung </a:t>
            </a:r>
            <a:r>
              <a:rPr lang="de-DE" sz="1600" dirty="0" smtClean="0"/>
              <a:t>zum alten Recht aus </a:t>
            </a:r>
            <a:r>
              <a:rPr lang="de-DE" sz="1600" dirty="0"/>
              <a:t>der sorgfältigen Planung der Tat, aus der professionellen Vorgangsweise, aus ähnlichen Zeitabständen zwischen einzelnen Taten und aus einschlägigen Vorstrafen. Daran ändert sich nichts durch die Einführung der objektiven Voraussetzungen der Gewerbsmäßigkeit, die Absicht auf Erzielung eines fortlaufenden abgabenrechtlichen Vorteils darf nicht aus ihnen alleine abgeleitet werden, sie sind nicht mehr als ein Indiz dafür.</a:t>
            </a:r>
            <a:endParaRPr lang="de-AT" sz="1600" dirty="0"/>
          </a:p>
          <a:p>
            <a:endParaRPr lang="de-AT" sz="1600" dirty="0"/>
          </a:p>
        </p:txBody>
      </p:sp>
    </p:spTree>
    <p:extLst>
      <p:ext uri="{BB962C8B-B14F-4D97-AF65-F5344CB8AC3E}">
        <p14:creationId xmlns:p14="http://schemas.microsoft.com/office/powerpoint/2010/main" val="208936899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5386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b="1" dirty="0"/>
              <a:t>A. Historische Entwicklung der „</a:t>
            </a:r>
            <a:r>
              <a:rPr lang="de-DE" b="1" dirty="0" err="1"/>
              <a:t>Gewerbsmäßigkeit</a:t>
            </a:r>
            <a:r>
              <a:rPr lang="de-DE" b="1" dirty="0"/>
              <a:t>“ im Finanzstrafrecht</a:t>
            </a:r>
            <a:endParaRPr lang="de-AT" dirty="0"/>
          </a:p>
          <a:p>
            <a:endParaRPr lang="de-AT" sz="2000" b="1" dirty="0" smtClean="0"/>
          </a:p>
          <a:p>
            <a:r>
              <a:rPr lang="de-DE" sz="1600" b="1" dirty="0" smtClean="0"/>
              <a:t>I. „Strafe </a:t>
            </a:r>
            <a:r>
              <a:rPr lang="de-DE" sz="1600" b="1" dirty="0"/>
              <a:t>bei Vorliegen erschwerender </a:t>
            </a:r>
            <a:r>
              <a:rPr lang="de-DE" sz="1600" b="1" dirty="0" smtClean="0"/>
              <a:t>Umstände“ § </a:t>
            </a:r>
            <a:r>
              <a:rPr lang="de-DE" sz="1600" b="1" dirty="0"/>
              <a:t>38 </a:t>
            </a:r>
            <a:r>
              <a:rPr lang="de-DE" sz="1600" b="1" dirty="0" err="1"/>
              <a:t>Abs</a:t>
            </a:r>
            <a:r>
              <a:rPr lang="de-DE" sz="1600" b="1" dirty="0"/>
              <a:t> </a:t>
            </a:r>
            <a:r>
              <a:rPr lang="de-DE" sz="1600" b="1" dirty="0" err="1"/>
              <a:t>lit</a:t>
            </a:r>
            <a:r>
              <a:rPr lang="de-DE" sz="1600" b="1" dirty="0"/>
              <a:t> a FinStrG iduF </a:t>
            </a:r>
            <a:endParaRPr lang="de-DE" sz="1600" dirty="0" smtClean="0"/>
          </a:p>
          <a:p>
            <a:r>
              <a:rPr lang="de-DE" sz="1600" dirty="0" smtClean="0"/>
              <a:t>strenger </a:t>
            </a:r>
            <a:r>
              <a:rPr lang="de-DE" sz="1600" dirty="0"/>
              <a:t>Arrest bis zu 2 </a:t>
            </a:r>
            <a:r>
              <a:rPr lang="de-DE" sz="1600" dirty="0" smtClean="0"/>
              <a:t>Jahren, wer Schmuggel</a:t>
            </a:r>
            <a:r>
              <a:rPr lang="de-DE" sz="1600" dirty="0"/>
              <a:t>, </a:t>
            </a:r>
            <a:r>
              <a:rPr lang="de-DE" sz="1600" dirty="0" smtClean="0"/>
              <a:t>Hinterziehung </a:t>
            </a:r>
            <a:r>
              <a:rPr lang="de-DE" sz="1600" dirty="0"/>
              <a:t>von Verbrauchssteuern (Branntweinaufschlag) oder von Eingangs- oder </a:t>
            </a:r>
            <a:r>
              <a:rPr lang="de-DE" sz="1600" dirty="0" smtClean="0"/>
              <a:t>Ausgangsabgaben, vorsätzliche </a:t>
            </a:r>
            <a:r>
              <a:rPr lang="de-DE" sz="1600" dirty="0"/>
              <a:t>Abgabenhehlerei „gewerbsmäßig begeht“. </a:t>
            </a:r>
            <a:endParaRPr lang="de-DE" sz="1600" dirty="0" smtClean="0"/>
          </a:p>
          <a:p>
            <a:endParaRPr lang="de-DE" sz="1600" dirty="0"/>
          </a:p>
          <a:p>
            <a:r>
              <a:rPr lang="de-DE" sz="1600" dirty="0" smtClean="0"/>
              <a:t>„Daneben“ sind die </a:t>
            </a:r>
            <a:r>
              <a:rPr lang="de-DE" sz="1600" dirty="0"/>
              <a:t>Vermögensstrafen der </a:t>
            </a:r>
            <a:r>
              <a:rPr lang="de-DE" sz="1600" dirty="0" smtClean="0"/>
              <a:t>Grunddelikte §§ </a:t>
            </a:r>
            <a:r>
              <a:rPr lang="de-DE" sz="1600" dirty="0"/>
              <a:t>33, 35 und 37 FinStrG iduF </a:t>
            </a:r>
            <a:r>
              <a:rPr lang="de-DE" sz="1600" dirty="0" smtClean="0"/>
              <a:t>(Geldstrafe </a:t>
            </a:r>
            <a:r>
              <a:rPr lang="de-DE" sz="1600" dirty="0"/>
              <a:t>bis zum Zweifachen des strafbestimmenden Wertbetrags und Verfall</a:t>
            </a:r>
            <a:r>
              <a:rPr lang="de-DE" sz="1600" dirty="0" smtClean="0"/>
              <a:t>).</a:t>
            </a:r>
            <a:endParaRPr lang="de-AT" sz="1600" dirty="0"/>
          </a:p>
          <a:p>
            <a:endParaRPr lang="de-AT" sz="1600" dirty="0"/>
          </a:p>
          <a:p>
            <a:r>
              <a:rPr lang="de-AT" sz="1600" dirty="0" smtClean="0"/>
              <a:t>Keine Legaldefinition von Gewerbsmäßigkeit</a:t>
            </a:r>
          </a:p>
          <a:p>
            <a:endParaRPr lang="de-AT" sz="1600" dirty="0"/>
          </a:p>
          <a:p>
            <a:r>
              <a:rPr lang="de-AT" sz="1600" i="1" dirty="0" smtClean="0"/>
              <a:t>Lager-</a:t>
            </a:r>
            <a:r>
              <a:rPr lang="de-AT" sz="1600" i="1" dirty="0" err="1" smtClean="0"/>
              <a:t>Komarek</a:t>
            </a:r>
            <a:r>
              <a:rPr lang="de-AT" sz="1600" i="1" dirty="0" smtClean="0"/>
              <a:t>-Wais</a:t>
            </a:r>
            <a:r>
              <a:rPr lang="de-AT" sz="1600" dirty="0" smtClean="0"/>
              <a:t>: </a:t>
            </a:r>
            <a:r>
              <a:rPr lang="de-DE" sz="1600" dirty="0"/>
              <a:t>wenn der Täter die Absicht hat, sich durch wiederholten Schmuggel </a:t>
            </a:r>
            <a:r>
              <a:rPr lang="de-DE" sz="1600" dirty="0" smtClean="0"/>
              <a:t>…“ </a:t>
            </a:r>
            <a:r>
              <a:rPr lang="de-DE" sz="1600" dirty="0" err="1" smtClean="0"/>
              <a:t>usw</a:t>
            </a:r>
            <a:r>
              <a:rPr lang="de-DE" sz="1600" dirty="0" smtClean="0"/>
              <a:t>  </a:t>
            </a:r>
            <a:r>
              <a:rPr lang="de-DE" sz="1600" dirty="0"/>
              <a:t>„laufend Einnahmen zu </a:t>
            </a:r>
            <a:r>
              <a:rPr lang="de-DE" sz="1600" dirty="0" smtClean="0"/>
              <a:t>verschaffen. … </a:t>
            </a:r>
            <a:r>
              <a:rPr lang="de-DE" sz="1600" dirty="0"/>
              <a:t>schon eine einzige Betätigung zur Verwirklichung des Tatbestandes </a:t>
            </a:r>
            <a:r>
              <a:rPr lang="de-DE" sz="1600" dirty="0" smtClean="0"/>
              <a:t>reicht aus, </a:t>
            </a:r>
            <a:r>
              <a:rPr lang="de-DE" sz="1600" dirty="0"/>
              <a:t>wenn sie in der Absicht begangen worden ist, die Straftat zur Erzielung von Einnahmen zu wiederholen.</a:t>
            </a:r>
            <a:endParaRPr lang="de-AT" sz="1600" dirty="0"/>
          </a:p>
          <a:p>
            <a:endParaRPr lang="de-AT" sz="1600" dirty="0" smtClean="0"/>
          </a:p>
        </p:txBody>
      </p:sp>
    </p:spTree>
    <p:extLst>
      <p:ext uri="{BB962C8B-B14F-4D97-AF65-F5344CB8AC3E}">
        <p14:creationId xmlns:p14="http://schemas.microsoft.com/office/powerpoint/2010/main" val="747929117"/>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5. Wie bisher kann nur der Täter der gewerbsmäßigen Begehung sein, der sich selbst einen Vorteil verspricht („eigennütziges Handeln“). Das gilt auch für beteiligte Bestimmungs- und Beitragstäter (§ 38 </a:t>
            </a:r>
            <a:r>
              <a:rPr lang="de-DE" sz="1600" dirty="0" err="1"/>
              <a:t>Abs</a:t>
            </a:r>
            <a:r>
              <a:rPr lang="de-DE" sz="1600" dirty="0"/>
              <a:t> 1 letzter Satz FinStrG), sofern auch ihre Absicht auf die Erlangung des abgabenrechtlichen Vorteils gerichtet ist. </a:t>
            </a:r>
            <a:endParaRPr lang="de-DE" sz="1600" dirty="0" smtClean="0"/>
          </a:p>
          <a:p>
            <a:endParaRPr lang="de-DE" sz="1600" dirty="0"/>
          </a:p>
          <a:p>
            <a:r>
              <a:rPr lang="de-DE" sz="1600" dirty="0" smtClean="0"/>
              <a:t>Nach </a:t>
            </a:r>
            <a:r>
              <a:rPr lang="de-DE" sz="1600" dirty="0"/>
              <a:t>der Judikatur des OGH zum Begriff „Einnahmen“ des  § 70 StGB alt genügt es, dass der </a:t>
            </a:r>
            <a:r>
              <a:rPr lang="de-DE" sz="1600" b="1" dirty="0"/>
              <a:t>Täter zumindest partiell profitiert</a:t>
            </a:r>
            <a:r>
              <a:rPr lang="de-DE" sz="1600" dirty="0"/>
              <a:t>, es schadet aber nicht, dass der andere Teil einem Dritten zukommen soll oder zukommt. Wer die „Einnahme“ </a:t>
            </a:r>
            <a:r>
              <a:rPr lang="de-DE" sz="1600" dirty="0" smtClean="0"/>
              <a:t>allerdings ausschließlich </a:t>
            </a:r>
            <a:r>
              <a:rPr lang="de-DE" sz="1600" dirty="0"/>
              <a:t>einem Dritten, sei es eine natürliche, sei es eine juristische Person usw zukommen lassen will, handelt nicht mit dem für Gewerbsmäßigkeit erforderlichen Eigennutz</a:t>
            </a:r>
            <a:r>
              <a:rPr lang="de-DE" sz="1600" dirty="0" smtClean="0"/>
              <a:t>.</a:t>
            </a:r>
          </a:p>
          <a:p>
            <a:endParaRPr lang="de-AT" sz="1600" dirty="0"/>
          </a:p>
          <a:p>
            <a:r>
              <a:rPr lang="de-DE" sz="1600" dirty="0"/>
              <a:t>Das Postulat des „eigennützigen Handelns“ bei der Gewerbsmäßigkeit hat der OGH nach alter Rechtslage dank „wirtschaftlicher Betrachtungsweise“ zB dann bejaht, wenn der Geschäftsführer einer GmbH einen Betrug oder eine Abgabenhinterziehung (</a:t>
            </a:r>
            <a:r>
              <a:rPr lang="de-DE" sz="1600" dirty="0" smtClean="0"/>
              <a:t>Lohn- </a:t>
            </a:r>
            <a:r>
              <a:rPr lang="de-DE" sz="1600" dirty="0"/>
              <a:t>oder Körperschaftssteuer) zugunsten der GmbH begangen hat, so er auch Gesellschafter dieser GmbH ist und deshalb über eine höhere Gewinnausschüttung einen wirtschaftlichen Vorteil erlangen konnte. Ebenso wenn dem Angestellten, der für sein Unternehmen </a:t>
            </a:r>
            <a:r>
              <a:rPr lang="de-DE" sz="1600" dirty="0" err="1"/>
              <a:t>delinquiert</a:t>
            </a:r>
            <a:r>
              <a:rPr lang="de-DE" sz="1600" dirty="0"/>
              <a:t>, so ihm eine Erfolgsprämie oder Gewinnbeteiligung in Aussicht gestellt wird. </a:t>
            </a:r>
            <a:endParaRPr lang="de-AT" sz="1600" dirty="0"/>
          </a:p>
        </p:txBody>
      </p:sp>
    </p:spTree>
    <p:extLst>
      <p:ext uri="{BB962C8B-B14F-4D97-AF65-F5344CB8AC3E}">
        <p14:creationId xmlns:p14="http://schemas.microsoft.com/office/powerpoint/2010/main" val="1450419709"/>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Gewinnausschüttungen </a:t>
            </a:r>
            <a:r>
              <a:rPr lang="de-DE" sz="1600" dirty="0"/>
              <a:t>und Gewinnbeteiligungen </a:t>
            </a:r>
            <a:r>
              <a:rPr lang="de-DE" sz="1600" dirty="0" err="1"/>
              <a:t>bwz</a:t>
            </a:r>
            <a:r>
              <a:rPr lang="de-DE" sz="1600" dirty="0"/>
              <a:t> Erfolgsprämien konnten unter den Begriff „fortlaufende Einnahme“ subsumiert werden, sofern sich die Absicht des Täters auf die „fortlaufende Erlangung irgendeines wirtschaftlichen Vorteils“ durch die wiederkehrende Tatbegehung richtet</a:t>
            </a:r>
            <a:r>
              <a:rPr lang="de-DE" sz="1600" dirty="0" smtClean="0"/>
              <a:t>.</a:t>
            </a:r>
          </a:p>
          <a:p>
            <a:endParaRPr lang="de-DE" sz="1600" dirty="0"/>
          </a:p>
          <a:p>
            <a:r>
              <a:rPr lang="de-DE" sz="1600" dirty="0"/>
              <a:t>Sind aber die Früchte des Verbrechens, die der Geschäftsführer der GmbH zukommen </a:t>
            </a:r>
            <a:r>
              <a:rPr lang="de-DE" sz="1600" dirty="0" smtClean="0"/>
              <a:t>lässt, indem er ihr </a:t>
            </a:r>
            <a:r>
              <a:rPr lang="de-DE" sz="1600" dirty="0" err="1" smtClean="0"/>
              <a:t>zB</a:t>
            </a:r>
            <a:r>
              <a:rPr lang="de-DE" sz="1600" dirty="0" smtClean="0"/>
              <a:t> </a:t>
            </a:r>
            <a:r>
              <a:rPr lang="de-DE" sz="1600" dirty="0"/>
              <a:t>durch Lohnsteuer- oder Umsatzsteuerhinterziehungen einen abgabenrechtlichen Vorteil </a:t>
            </a:r>
            <a:r>
              <a:rPr lang="de-DE" sz="1600" dirty="0" smtClean="0"/>
              <a:t>zuschanzt, </a:t>
            </a:r>
            <a:r>
              <a:rPr lang="de-DE" sz="1600" dirty="0"/>
              <a:t>und an denen er, so er Allein- oder Mitgesellschafter der GmbH ist, durch höhere Gewinnausschüttungen mitnascht, ein „abgabenrechtlicher Vorteil“  für ihn selbst? </a:t>
            </a:r>
            <a:endParaRPr lang="de-DE" sz="1600" dirty="0" smtClean="0"/>
          </a:p>
          <a:p>
            <a:endParaRPr lang="de-AT" sz="1600" dirty="0"/>
          </a:p>
          <a:p>
            <a:r>
              <a:rPr lang="de-DE" sz="1600" dirty="0" smtClean="0"/>
              <a:t>Hier habe ich schwere Zweifel, ob die indirekte Beteiligung am abgabenrechtlichen Vorteil der GmbH auch ein </a:t>
            </a:r>
            <a:r>
              <a:rPr lang="de-DE" sz="1600" b="1" dirty="0" smtClean="0"/>
              <a:t>abgabenrechtlicher</a:t>
            </a:r>
            <a:r>
              <a:rPr lang="de-DE" sz="1600" dirty="0" smtClean="0"/>
              <a:t> Vorteil für den Gesellschafter-Geschäftsführer ist, wenn er den Gewinn an sich ausschüttet. Vorteil ja, aber </a:t>
            </a:r>
            <a:r>
              <a:rPr lang="de-DE" sz="1600" dirty="0" smtClean="0"/>
              <a:t>keiner, </a:t>
            </a:r>
            <a:r>
              <a:rPr lang="de-DE" sz="1600" dirty="0" smtClean="0"/>
              <a:t>der das Eigenschaftswort „abgabenrechtlich“ verträgt. Möglicherweise </a:t>
            </a:r>
            <a:r>
              <a:rPr lang="de-DE" sz="1600" dirty="0"/>
              <a:t>hat sich der Gesetzgeber hier, ohne es zu wollen, ein Eigentor geschossen.</a:t>
            </a:r>
            <a:endParaRPr lang="de-AT" sz="1600" dirty="0"/>
          </a:p>
          <a:p>
            <a:endParaRPr lang="de-AT" sz="1600" dirty="0"/>
          </a:p>
        </p:txBody>
      </p:sp>
    </p:spTree>
    <p:extLst>
      <p:ext uri="{BB962C8B-B14F-4D97-AF65-F5344CB8AC3E}">
        <p14:creationId xmlns:p14="http://schemas.microsoft.com/office/powerpoint/2010/main" val="3312266836"/>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6. </a:t>
            </a:r>
            <a:r>
              <a:rPr lang="de-DE" sz="1600" dirty="0" smtClean="0"/>
              <a:t>Den mit Gewerbsmäßigkeit angestrebten abgabenrechtlichen Vorteil muss sich der Täter</a:t>
            </a:r>
            <a:endParaRPr lang="de-AT" sz="1600" dirty="0"/>
          </a:p>
          <a:p>
            <a:endParaRPr lang="de-DE" sz="1600" dirty="0" smtClean="0"/>
          </a:p>
          <a:p>
            <a:r>
              <a:rPr lang="de-DE" sz="1600" dirty="0" smtClean="0"/>
              <a:t>a</a:t>
            </a:r>
            <a:r>
              <a:rPr lang="de-DE" sz="1600" dirty="0"/>
              <a:t>. u</a:t>
            </a:r>
            <a:r>
              <a:rPr lang="de-DE" sz="1600" dirty="0" smtClean="0"/>
              <a:t>nter Einsatz </a:t>
            </a:r>
            <a:r>
              <a:rPr lang="de-DE" sz="1600" dirty="0"/>
              <a:t>besonderer Fähigkeiten oder Mittel, die eine wiederkehrende Begehung nahe legen (§ 38 </a:t>
            </a:r>
            <a:r>
              <a:rPr lang="de-DE" sz="1600" dirty="0" err="1"/>
              <a:t>Abs</a:t>
            </a:r>
            <a:r>
              <a:rPr lang="de-DE" sz="1600" dirty="0"/>
              <a:t> 2 Z 1 FinStrG).</a:t>
            </a:r>
            <a:endParaRPr lang="de-AT" sz="1600" dirty="0"/>
          </a:p>
          <a:p>
            <a:endParaRPr lang="de-DE" sz="1600" dirty="0" smtClean="0"/>
          </a:p>
          <a:p>
            <a:r>
              <a:rPr lang="de-DE" sz="1600" dirty="0" smtClean="0"/>
              <a:t>Für </a:t>
            </a:r>
            <a:r>
              <a:rPr lang="de-DE" sz="1600" dirty="0"/>
              <a:t>den Bereich des StGB wird bei den „besonderen Fähigkeiten“ an Trickdiebe und Hütchenspieler gedacht. Ob man im Bereich des Finanzstrafrechts darunter „besonders raffinierte Steuertricks“ subsumieren kann, stelle ich nur zur Diskussion, da kennen Sie sich dabei weit besser aus als ich. </a:t>
            </a:r>
            <a:endParaRPr lang="de-DE" sz="1600" dirty="0" smtClean="0"/>
          </a:p>
          <a:p>
            <a:endParaRPr lang="de-AT" sz="1600" dirty="0"/>
          </a:p>
          <a:p>
            <a:r>
              <a:rPr lang="de-DE" sz="1600" dirty="0"/>
              <a:t>Bei den „besonderen Mitteln“, die die wiederkehrende Begehung indizieren, ist für den Bereich des Finanzstrafrechts an fürs Schmuggeln „präparierte Koffer“ oder mit doppeltem Boden oder sonstigen Verstecken versehene Transportmittel zu denken, an wiederverwendbare Scheinrechnungen, aber auch an Software, die zum Manipulieren der Bücher und sonstigen Aufzeichnungen eingesetzt werden</a:t>
            </a:r>
            <a:r>
              <a:rPr lang="de-DE" sz="1600" dirty="0" smtClean="0"/>
              <a:t>.</a:t>
            </a:r>
            <a:endParaRPr lang="de-AT" sz="1600" dirty="0"/>
          </a:p>
        </p:txBody>
      </p:sp>
    </p:spTree>
    <p:extLst>
      <p:ext uri="{BB962C8B-B14F-4D97-AF65-F5344CB8AC3E}">
        <p14:creationId xmlns:p14="http://schemas.microsoft.com/office/powerpoint/2010/main" val="2468964357"/>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Für </a:t>
            </a:r>
            <a:r>
              <a:rPr lang="de-DE" sz="1600" dirty="0"/>
              <a:t>den Bereich des Suchtmittelgesetzes, in dem die gewerbsmäßige Begehung an zwei Stellen zur Strafsatzerhöhung führt, hat das BMJ in einem „Einführungserlass“ mit dem bemerkenswerten Datum 24.12.2015 klargestellt – das könnte die Zöllner hier interessieren, muss es aber nicht –: „Mit Blick auf eine in der Praxis häufig auftretende Begehungsweise wird festgehalten, dass nach Ansicht des Bundesministeriums für Justiz das bloße Verbergen von Suchtmittel am Körper oder in Körperöffnungen nicht als ´besonderes Mittel´ im Sinn von § 70 Abs. 1 Z 1 StGB anzusehen ist</a:t>
            </a:r>
            <a:r>
              <a:rPr lang="de-DE" sz="1600" dirty="0" smtClean="0"/>
              <a:t>.“</a:t>
            </a:r>
          </a:p>
          <a:p>
            <a:endParaRPr lang="de-AT" sz="1600" dirty="0"/>
          </a:p>
          <a:p>
            <a:r>
              <a:rPr lang="de-DE" sz="1600" dirty="0"/>
              <a:t>Nach dieser Variante genügt für die Annahme der gewerbsmäßigen Begehung wie bisher eine einzige Tat als Anlasstat, ja sogar, </a:t>
            </a:r>
            <a:r>
              <a:rPr lang="de-DE" sz="1600" dirty="0" smtClean="0"/>
              <a:t>dass </a:t>
            </a:r>
            <a:r>
              <a:rPr lang="de-DE" sz="1600" dirty="0"/>
              <a:t>sie nur in das Stadium des Versuchs gelangt – die diesbezügliche Kritik insbesondere der vom BMJ eingesetzten Arbeitsgruppe daran wurde also nicht gehört, im Gegenteil, was bisher durch Lehre und Rechtsprechung zur Annahme von Gewerbsmäßigkeit auch bei einer einzigen Tat selbst im Versuch entwickelt worden ist, ist jetzt auch im FinStrG geschriebenes Recht. </a:t>
            </a:r>
            <a:endParaRPr lang="de-AT" sz="1600" dirty="0"/>
          </a:p>
          <a:p>
            <a:endParaRPr lang="de-AT" sz="1600" dirty="0"/>
          </a:p>
        </p:txBody>
      </p:sp>
    </p:spTree>
    <p:extLst>
      <p:ext uri="{BB962C8B-B14F-4D97-AF65-F5344CB8AC3E}">
        <p14:creationId xmlns:p14="http://schemas.microsoft.com/office/powerpoint/2010/main" val="2870479824"/>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Wie </a:t>
            </a:r>
            <a:r>
              <a:rPr lang="de-DE" sz="1600" dirty="0"/>
              <a:t>bisher wird neben den Fähigkeiten und Mitteln, die die wiederkehrende Begehung indizieren, das Verhalten des Täters vor, während und nach der Tat eine maßgebliche Rolle </a:t>
            </a:r>
            <a:r>
              <a:rPr lang="de-DE" sz="1600" dirty="0" smtClean="0"/>
              <a:t>spielen für die Beantwortung der Frage, ob er mit Gewerbsmäßigkeitsabsicht gehandelt hat.</a:t>
            </a:r>
          </a:p>
          <a:p>
            <a:endParaRPr lang="de-DE" sz="1600" dirty="0" smtClean="0"/>
          </a:p>
          <a:p>
            <a:r>
              <a:rPr lang="de-DE" sz="1600" dirty="0"/>
              <a:t>b. Weiteres Indiz für die gewerbsmäßige Begehung ist, dass der Täter bereits „zwei weitere solche Taten schon im Einzelnen geplant hat“ </a:t>
            </a:r>
            <a:r>
              <a:rPr lang="de-DE" sz="1600" dirty="0" smtClean="0"/>
              <a:t>(§ 38 Abs </a:t>
            </a:r>
            <a:r>
              <a:rPr lang="de-DE" sz="1600" dirty="0"/>
              <a:t>2 Z 2).</a:t>
            </a:r>
            <a:endParaRPr lang="de-AT" sz="1600" dirty="0"/>
          </a:p>
          <a:p>
            <a:endParaRPr lang="de-DE" sz="1600" dirty="0" smtClean="0"/>
          </a:p>
          <a:p>
            <a:r>
              <a:rPr lang="de-DE" sz="1600" dirty="0" smtClean="0"/>
              <a:t>Zwei </a:t>
            </a:r>
            <a:r>
              <a:rPr lang="de-DE" sz="1600" dirty="0"/>
              <a:t>„solche“ Taten müssen jedenfalls </a:t>
            </a:r>
            <a:r>
              <a:rPr lang="de-DE" sz="1600" b="1" dirty="0"/>
              <a:t>gleichartige Taten</a:t>
            </a:r>
            <a:r>
              <a:rPr lang="de-DE" sz="1600" dirty="0"/>
              <a:t> (</a:t>
            </a:r>
            <a:r>
              <a:rPr lang="de-DE" sz="1600" b="1" dirty="0"/>
              <a:t>derselbe Typus</a:t>
            </a:r>
            <a:r>
              <a:rPr lang="de-DE" sz="1600" dirty="0"/>
              <a:t>) sein, also </a:t>
            </a:r>
            <a:r>
              <a:rPr lang="de-DE" sz="1600" dirty="0" err="1"/>
              <a:t>zB</a:t>
            </a:r>
            <a:r>
              <a:rPr lang="de-DE" sz="1600" dirty="0"/>
              <a:t> zwei weitere Abgabenhinterziehungen oder zwei weitere Schmuggel(</a:t>
            </a:r>
            <a:r>
              <a:rPr lang="de-DE" sz="1600" dirty="0" err="1"/>
              <a:t>fahrten</a:t>
            </a:r>
            <a:r>
              <a:rPr lang="de-DE" sz="1600" dirty="0"/>
              <a:t>). Wer eine weitere Abgabenhinterziehung und einen weiteren Schmuggel konkret geplant hat, der fällt nicht unter diese Bestimmung. </a:t>
            </a:r>
            <a:endParaRPr lang="de-DE" sz="1600" dirty="0" smtClean="0"/>
          </a:p>
          <a:p>
            <a:endParaRPr lang="de-DE" sz="1600" dirty="0"/>
          </a:p>
          <a:p>
            <a:r>
              <a:rPr lang="de-DE" sz="1600" dirty="0" smtClean="0"/>
              <a:t>Aber </a:t>
            </a:r>
            <a:r>
              <a:rPr lang="de-DE" sz="1600" dirty="0"/>
              <a:t>im Gesetz ist von „</a:t>
            </a:r>
            <a:r>
              <a:rPr lang="de-DE" sz="1600" b="1" dirty="0"/>
              <a:t>solchen</a:t>
            </a:r>
            <a:r>
              <a:rPr lang="de-DE" sz="1600" dirty="0"/>
              <a:t>“ Taten die Rede? </a:t>
            </a:r>
            <a:endParaRPr lang="de-AT" sz="1600" dirty="0"/>
          </a:p>
        </p:txBody>
      </p:sp>
    </p:spTree>
    <p:extLst>
      <p:ext uri="{BB962C8B-B14F-4D97-AF65-F5344CB8AC3E}">
        <p14:creationId xmlns:p14="http://schemas.microsoft.com/office/powerpoint/2010/main" val="3872283737"/>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Wie </a:t>
            </a:r>
            <a:r>
              <a:rPr lang="de-DE" sz="1600" dirty="0"/>
              <a:t>schaut es </a:t>
            </a:r>
            <a:r>
              <a:rPr lang="de-DE" sz="1600" dirty="0" smtClean="0"/>
              <a:t>aus </a:t>
            </a:r>
            <a:r>
              <a:rPr lang="de-DE" sz="1600" dirty="0"/>
              <a:t>beim Mischdelikt </a:t>
            </a:r>
            <a:r>
              <a:rPr lang="de-DE" sz="1600" dirty="0" smtClean="0"/>
              <a:t>Abgabenhinterziehung, </a:t>
            </a:r>
            <a:r>
              <a:rPr lang="de-DE" sz="1600" dirty="0"/>
              <a:t>das insgesamt vier Alternativen </a:t>
            </a:r>
            <a:r>
              <a:rPr lang="de-DE" sz="1600" dirty="0" smtClean="0"/>
              <a:t>kennt?</a:t>
            </a:r>
          </a:p>
          <a:p>
            <a:endParaRPr lang="de-DE" sz="1600" dirty="0" smtClean="0"/>
          </a:p>
          <a:p>
            <a:r>
              <a:rPr lang="de-DE" sz="1600" dirty="0" smtClean="0"/>
              <a:t>Sind </a:t>
            </a:r>
            <a:r>
              <a:rPr lang="de-DE" sz="1600" dirty="0"/>
              <a:t>zwei Abgabenhinterziehungen nach § 33 Abs </a:t>
            </a:r>
            <a:r>
              <a:rPr lang="de-DE" sz="1600" dirty="0" smtClean="0"/>
              <a:t>4 </a:t>
            </a:r>
            <a:r>
              <a:rPr lang="de-DE" sz="1600" dirty="0"/>
              <a:t>FinStrG durch Verwendung von Sachen, für die eine Abgabenbegünstigung gewährt worden ist, zu einem anderen als jenen Zweck, für den die die Abgabebegünstigung zur Bedingung gemacht worden ist, bei Unterlassung der rechtzeitigen Anzeige der anderweitigen </a:t>
            </a:r>
            <a:r>
              <a:rPr lang="de-DE" sz="1600" dirty="0" smtClean="0"/>
              <a:t>Verwendung, zwei „solche Taten“, wenn der Täter sie bereits geplant hat bei seiner Anlasstat, durch die er eine Lohnsteuerhinterziehung verwirklicht? Hat er dann die Lohnsteuerhinterziehung gewerbsmäßig begangen? </a:t>
            </a:r>
          </a:p>
          <a:p>
            <a:endParaRPr lang="de-DE" sz="1600" dirty="0"/>
          </a:p>
          <a:p>
            <a:r>
              <a:rPr lang="de-DE" sz="1600" dirty="0" smtClean="0"/>
              <a:t>Da </a:t>
            </a:r>
            <a:r>
              <a:rPr lang="de-DE" sz="1600" dirty="0"/>
              <a:t>es sich die Abgabenhinterziehung diesbezüglich um ein kumulatives Mischdelikt handelt, weil die diese zwei Deliktstypen ganz andere Sinn- und Wertgehalte definieren, erscheint mir das </a:t>
            </a:r>
            <a:r>
              <a:rPr lang="de-DE" sz="1600" dirty="0" smtClean="0"/>
              <a:t>mehr als fraglich.</a:t>
            </a:r>
          </a:p>
          <a:p>
            <a:endParaRPr lang="de-DE" sz="1600" dirty="0"/>
          </a:p>
          <a:p>
            <a:endParaRPr lang="de-DE" sz="1600" dirty="0" smtClean="0"/>
          </a:p>
          <a:p>
            <a:endParaRPr lang="de-AT" sz="1600" dirty="0"/>
          </a:p>
        </p:txBody>
      </p:sp>
    </p:spTree>
    <p:extLst>
      <p:ext uri="{BB962C8B-B14F-4D97-AF65-F5344CB8AC3E}">
        <p14:creationId xmlns:p14="http://schemas.microsoft.com/office/powerpoint/2010/main" val="2602133263"/>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Die </a:t>
            </a:r>
            <a:r>
              <a:rPr lang="de-DE" sz="1600" dirty="0"/>
              <a:t>EBRV </a:t>
            </a:r>
            <a:r>
              <a:rPr lang="de-DE" sz="1600" dirty="0" err="1" smtClean="0"/>
              <a:t>StrÄG</a:t>
            </a:r>
            <a:r>
              <a:rPr lang="de-DE" sz="1600" dirty="0" smtClean="0"/>
              <a:t> 2015 </a:t>
            </a:r>
            <a:r>
              <a:rPr lang="de-DE" sz="1600" dirty="0"/>
              <a:t>betonen zu § 70 </a:t>
            </a:r>
            <a:r>
              <a:rPr lang="de-DE" sz="1600" dirty="0" smtClean="0"/>
              <a:t>StGB, </a:t>
            </a:r>
            <a:r>
              <a:rPr lang="de-DE" sz="1600" dirty="0"/>
              <a:t>dass die Z 2 </a:t>
            </a:r>
            <a:r>
              <a:rPr lang="de-DE" sz="1600" dirty="0" smtClean="0"/>
              <a:t>nur </a:t>
            </a:r>
            <a:r>
              <a:rPr lang="de-DE" sz="1600" dirty="0"/>
              <a:t>dann zu Anwendung kommen soll, wenn der Täter </a:t>
            </a:r>
            <a:r>
              <a:rPr lang="de-DE" sz="1600" dirty="0" smtClean="0"/>
              <a:t>im Zeitpunkt der Anlasstat die </a:t>
            </a:r>
            <a:r>
              <a:rPr lang="de-DE" sz="1600" dirty="0"/>
              <a:t>weiteren Taten schon im Einzelnen konkret geplant und auch bereits den Entschluss zu ihrer Begehung gefasst hat; dass die weiteren Taten bereits in das Stadium des Versuchs gekommen sind, ist nicht erforderlich. Und die unbestimmte Absicht, in Zukunft weitere Taten zu begehen, reicht nicht </a:t>
            </a:r>
            <a:r>
              <a:rPr lang="de-DE" sz="1600" dirty="0" smtClean="0"/>
              <a:t>aus.</a:t>
            </a:r>
          </a:p>
          <a:p>
            <a:endParaRPr lang="de-AT" sz="1600" dirty="0"/>
          </a:p>
          <a:p>
            <a:r>
              <a:rPr lang="de-DE" sz="1600" dirty="0"/>
              <a:t>Indiz für die konkrete Planung – die weiteren Taten müssen für den Täter schon bezüglich Zeit, Ort und Modus feststehen – wäre nach den EBRV </a:t>
            </a:r>
            <a:r>
              <a:rPr lang="de-DE" sz="1600" dirty="0" err="1" smtClean="0"/>
              <a:t>StrÄG</a:t>
            </a:r>
            <a:r>
              <a:rPr lang="de-DE" sz="1600" dirty="0" smtClean="0"/>
              <a:t> 2015 </a:t>
            </a:r>
            <a:r>
              <a:rPr lang="de-DE" sz="1600" dirty="0" err="1"/>
              <a:t>zB</a:t>
            </a:r>
            <a:r>
              <a:rPr lang="de-DE" sz="1600" dirty="0"/>
              <a:t> eine Karte mit weiteren Zielen für Einbruchsdiebstähle. </a:t>
            </a:r>
            <a:endParaRPr lang="de-DE" sz="1600" dirty="0" smtClean="0"/>
          </a:p>
          <a:p>
            <a:endParaRPr lang="de-DE" sz="1600" dirty="0"/>
          </a:p>
          <a:p>
            <a:r>
              <a:rPr lang="de-DE" sz="1600" dirty="0" smtClean="0"/>
              <a:t>Der </a:t>
            </a:r>
            <a:r>
              <a:rPr lang="de-DE" sz="1600" dirty="0"/>
              <a:t>Phantasie sind keine Grenzen gesetzt, ob es solch schlagende Beweise auch im Finanzstrafrecht gibt, mir jedenfalls ist solch ein „Croquis“ noch nicht untergekommen, in dem weitere Finanzstraftaten aufgezeichnet </a:t>
            </a:r>
            <a:r>
              <a:rPr lang="de-DE" sz="1600" dirty="0" smtClean="0"/>
              <a:t>wären. </a:t>
            </a:r>
            <a:r>
              <a:rPr lang="de-DE" sz="1600" dirty="0"/>
              <a:t>Auch aus den „Fachbüchern“ des Herrn </a:t>
            </a:r>
            <a:r>
              <a:rPr lang="de-DE" sz="1600" dirty="0" smtClean="0"/>
              <a:t>Rombold</a:t>
            </a:r>
            <a:r>
              <a:rPr lang="de-DE" sz="1600" dirty="0"/>
              <a:t>, was man bei der Begehung einer Finanzstraftat </a:t>
            </a:r>
            <a:r>
              <a:rPr lang="de-DE" sz="1600" dirty="0" smtClean="0"/>
              <a:t>zur Vermeidung selbstbelastender Beweise nicht tun darf, </a:t>
            </a:r>
            <a:r>
              <a:rPr lang="de-DE" sz="1600" dirty="0"/>
              <a:t>ist mir diesbezüglich nichts in Erinnerung</a:t>
            </a:r>
            <a:r>
              <a:rPr lang="de-DE" sz="1600" dirty="0" smtClean="0"/>
              <a:t>.</a:t>
            </a:r>
            <a:endParaRPr lang="de-AT" sz="1600" dirty="0"/>
          </a:p>
        </p:txBody>
      </p:sp>
    </p:spTree>
    <p:extLst>
      <p:ext uri="{BB962C8B-B14F-4D97-AF65-F5344CB8AC3E}">
        <p14:creationId xmlns:p14="http://schemas.microsoft.com/office/powerpoint/2010/main" val="3985837193"/>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Aber </a:t>
            </a:r>
            <a:r>
              <a:rPr lang="de-DE" sz="1600" dirty="0"/>
              <a:t>wann muss der Entschluss zu Begehung weiterer Taten vorliegen? Schon bei der ersten Tat? Oder genügt es, wenn dieser Entschluss später gefasst wird? Für </a:t>
            </a:r>
            <a:r>
              <a:rPr lang="de-DE" sz="1600" i="1" dirty="0" err="1"/>
              <a:t>Fabrizi</a:t>
            </a:r>
            <a:r>
              <a:rPr lang="de-DE" sz="1600" dirty="0"/>
              <a:t> </a:t>
            </a:r>
            <a:r>
              <a:rPr lang="de-DE" sz="1600" dirty="0" smtClean="0"/>
              <a:t>(Kommentar zum StGB) ginge </a:t>
            </a:r>
            <a:r>
              <a:rPr lang="de-DE" sz="1600" dirty="0"/>
              <a:t>es zu weit zu verlangen, dass dieser Entschluss bereits bei der ersten Tat vorliegen muss; er sagt aber nicht, welchen Zeitpunkt er für maßgeblich hält</a:t>
            </a:r>
            <a:r>
              <a:rPr lang="de-DE" sz="1600" dirty="0" smtClean="0"/>
              <a:t>.</a:t>
            </a:r>
          </a:p>
          <a:p>
            <a:endParaRPr lang="de-AT" sz="1600" dirty="0"/>
          </a:p>
          <a:p>
            <a:r>
              <a:rPr lang="de-DE" sz="1600" dirty="0"/>
              <a:t>Also auch hier kann, wie bisher, Gewerbsmäßigkeit bereits bei einer einzigen Anlasstat angenommen werden, soweit mit der für das Strafverfahrensrecht erforderlichen Gewissheit die </a:t>
            </a:r>
            <a:r>
              <a:rPr lang="de-DE" sz="1600" dirty="0" smtClean="0"/>
              <a:t>konkrete Planung </a:t>
            </a:r>
            <a:r>
              <a:rPr lang="de-DE" sz="1600" dirty="0"/>
              <a:t>zweier weiterer solcher Taten nachgewiesen werden kann. Wie das gehen soll, wenn nichts Belastendes außerhalb des Kopfes des Beschuldigten vorliegt, wir werden es sehen</a:t>
            </a:r>
            <a:r>
              <a:rPr lang="de-DE" sz="1600" dirty="0" smtClean="0"/>
              <a:t>.</a:t>
            </a:r>
            <a:endParaRPr lang="de-AT" sz="1600" dirty="0"/>
          </a:p>
        </p:txBody>
      </p:sp>
    </p:spTree>
    <p:extLst>
      <p:ext uri="{BB962C8B-B14F-4D97-AF65-F5344CB8AC3E}">
        <p14:creationId xmlns:p14="http://schemas.microsoft.com/office/powerpoint/2010/main" val="954066979"/>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c. Schließlich ist objektive Bedingung der Strafbarkeit wegen Gewerbsmäßigkeit, dass der Täter „zwei solche Taten“ begangen hat oder dass er wegen einer „solchen Tat“ bereits bestraft worden ist </a:t>
            </a:r>
            <a:r>
              <a:rPr lang="de-DE" sz="1600" dirty="0" smtClean="0"/>
              <a:t>(§ 38 Abs </a:t>
            </a:r>
            <a:r>
              <a:rPr lang="de-DE" sz="1600" dirty="0"/>
              <a:t>2 Z 3).</a:t>
            </a:r>
            <a:endParaRPr lang="de-AT" sz="1600" dirty="0"/>
          </a:p>
          <a:p>
            <a:endParaRPr lang="de-DE" sz="1600" dirty="0" smtClean="0"/>
          </a:p>
          <a:p>
            <a:r>
              <a:rPr lang="de-DE" sz="1600" dirty="0" smtClean="0"/>
              <a:t>Dass </a:t>
            </a:r>
            <a:r>
              <a:rPr lang="de-DE" sz="1600" dirty="0"/>
              <a:t>im FinStrG von Bestrafung und nicht von Verurteilung die Rede ist, hat nur sprachliche Gründe und ist alleine dem Umstand geschuldet, dass § 38 FinStrG auf Taten anwendbar sein soll, die von den Finanzstrafbehörden zu ahnden sind, die mit Straferkenntnissen statt mit Urteilen die Strafbarkeit feststellen und Sanktionen verhängen.</a:t>
            </a:r>
            <a:endParaRPr lang="de-AT" sz="1600" dirty="0"/>
          </a:p>
          <a:p>
            <a:endParaRPr lang="de-DE" sz="1600" dirty="0" smtClean="0"/>
          </a:p>
          <a:p>
            <a:r>
              <a:rPr lang="de-DE" sz="1600" dirty="0" smtClean="0"/>
              <a:t>Die </a:t>
            </a:r>
            <a:r>
              <a:rPr lang="de-DE" sz="1600" dirty="0"/>
              <a:t>zwei „solchen“ Vortaten müssen Taten desselben Deliktstypus sein; auch die Vorstrafe muss wegen einer Tat desselben Typs ausgesprochen worden sein</a:t>
            </a:r>
            <a:r>
              <a:rPr lang="de-DE" sz="1600" dirty="0" smtClean="0"/>
              <a:t>. Weil es sich auch hier um „solche Taten“ handeln muss, gilt das oben zu den konkret geplanten Taten Gesagte auch hier. </a:t>
            </a:r>
          </a:p>
          <a:p>
            <a:endParaRPr lang="de-DE" sz="1600" dirty="0"/>
          </a:p>
          <a:p>
            <a:r>
              <a:rPr lang="de-DE" sz="1600" dirty="0" smtClean="0"/>
              <a:t>Sowohl </a:t>
            </a:r>
            <a:r>
              <a:rPr lang="de-DE" sz="1600" dirty="0"/>
              <a:t>die Vortaten, als auch die Vorstrafe dienen nur der Veranschaulichung der Gewerbsmäßigkeitsabsicht, sie ersetzen sie nicht</a:t>
            </a:r>
            <a:r>
              <a:rPr lang="de-DE" sz="1600" dirty="0" smtClean="0"/>
              <a:t>, die Gewerbsmäßigkeitsabsicht </a:t>
            </a:r>
            <a:r>
              <a:rPr lang="de-DE" sz="1600" dirty="0"/>
              <a:t>ist als unabhängig davon zu prüfen und zu bejahen</a:t>
            </a:r>
            <a:r>
              <a:rPr lang="de-DE" sz="1600" dirty="0" smtClean="0"/>
              <a:t>.</a:t>
            </a:r>
            <a:endParaRPr lang="de-AT" sz="1600" dirty="0"/>
          </a:p>
        </p:txBody>
      </p:sp>
    </p:spTree>
    <p:extLst>
      <p:ext uri="{BB962C8B-B14F-4D97-AF65-F5344CB8AC3E}">
        <p14:creationId xmlns:p14="http://schemas.microsoft.com/office/powerpoint/2010/main" val="1212053402"/>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Weder die Vortaten, noch die Tat, die zur Vorstrafe geführt hat, müssen bereits mit Gewerbsmäßigkeitsabsicht begangen worden sein. </a:t>
            </a:r>
            <a:endParaRPr lang="de-DE" sz="1600" dirty="0" smtClean="0"/>
          </a:p>
          <a:p>
            <a:endParaRPr lang="de-AT" sz="1600" dirty="0"/>
          </a:p>
          <a:p>
            <a:r>
              <a:rPr lang="de-DE" sz="1600" dirty="0"/>
              <a:t>Ob bereits zwei </a:t>
            </a:r>
            <a:r>
              <a:rPr lang="de-DE" sz="1600" dirty="0" smtClean="0"/>
              <a:t>„solche Taten“ also Vortaten </a:t>
            </a:r>
            <a:r>
              <a:rPr lang="de-DE" sz="1600" dirty="0"/>
              <a:t>desselben Typs vorliegen, muss im laufenden Verfahren ebenso festgestellt werden („Tat-Lösung“), wie das Vorliegen der Vorstrafe. </a:t>
            </a:r>
            <a:endParaRPr lang="de-DE" sz="1600" dirty="0" smtClean="0"/>
          </a:p>
          <a:p>
            <a:endParaRPr lang="de-DE" sz="1600" dirty="0" smtClean="0"/>
          </a:p>
          <a:p>
            <a:r>
              <a:rPr lang="de-DE" sz="1600" dirty="0"/>
              <a:t>Welche Anforderungen sind an die mindestens zwei Vortaten zu stellen? Muss festgestellt werden, dass sie sämtliche Voraussetzungen der Strafbarkeit erfüllen, insbesondere dass sie tatbestandsgemäß, rechtswidrig und schuldhaft begangen worden sind und auch den sonstigen Voraussetzungen der Strafbarkeit genügen, also </a:t>
            </a:r>
            <a:r>
              <a:rPr lang="de-DE" sz="1600" dirty="0" err="1"/>
              <a:t>zB</a:t>
            </a:r>
            <a:r>
              <a:rPr lang="de-DE" sz="1600" dirty="0"/>
              <a:t> auch noch nicht verjährt sind? Oder genügt die Feststellung, dass die Vortaten nur den Tatbestand der Abgabenhinterziehung, des Schmuggels, der Hinterziehung der Eingangs- oder Ausgangsabgaben oder der vorsätzlichen Abgabenhehlerei verwirklicht haben und auch nicht – was im Finanzstrafrecht ohnedies keine Rolle spielt – durch einen Rechtfertigungsgrund gerechtfertigt sind</a:t>
            </a:r>
            <a:r>
              <a:rPr lang="de-DE" sz="1600" dirty="0" smtClean="0"/>
              <a:t>?</a:t>
            </a:r>
            <a:endParaRPr lang="de-AT" sz="1600" dirty="0"/>
          </a:p>
        </p:txBody>
      </p:sp>
    </p:spTree>
    <p:extLst>
      <p:ext uri="{BB962C8B-B14F-4D97-AF65-F5344CB8AC3E}">
        <p14:creationId xmlns:p14="http://schemas.microsoft.com/office/powerpoint/2010/main" val="2943471691"/>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b="1" dirty="0" smtClean="0"/>
              <a:t>II</a:t>
            </a:r>
            <a:r>
              <a:rPr lang="de-DE" sz="1600" b="1" dirty="0"/>
              <a:t>. Die Finanzstrafgesetznovelle </a:t>
            </a:r>
            <a:r>
              <a:rPr lang="de-DE" sz="1600" b="1" dirty="0" smtClean="0"/>
              <a:t>1975</a:t>
            </a:r>
          </a:p>
          <a:p>
            <a:endParaRPr lang="de-DE" sz="1600" dirty="0" smtClean="0"/>
          </a:p>
          <a:p>
            <a:r>
              <a:rPr lang="de-DE" sz="1600" dirty="0" smtClean="0"/>
              <a:t>zwingend </a:t>
            </a:r>
            <a:r>
              <a:rPr lang="de-DE" sz="1600" dirty="0"/>
              <a:t>vorgesehene Freiheitsstrafe wird abgeschafft. </a:t>
            </a:r>
            <a:endParaRPr lang="de-DE" sz="1600" dirty="0" smtClean="0"/>
          </a:p>
          <a:p>
            <a:endParaRPr lang="de-DE" sz="1600" dirty="0"/>
          </a:p>
          <a:p>
            <a:r>
              <a:rPr lang="de-DE" sz="1600" dirty="0" smtClean="0"/>
              <a:t>Neben </a:t>
            </a:r>
            <a:r>
              <a:rPr lang="de-DE" sz="1600" dirty="0"/>
              <a:t>den Vermögensstrafen </a:t>
            </a:r>
            <a:r>
              <a:rPr lang="de-DE" sz="1600" dirty="0" smtClean="0"/>
              <a:t>aber</a:t>
            </a:r>
            <a:r>
              <a:rPr lang="de-DE" sz="1600" dirty="0"/>
              <a:t>, wie sonst auch, bei general- oder spezialpräventivem Strafbedürfnis nach § 15 </a:t>
            </a:r>
            <a:r>
              <a:rPr lang="de-DE" sz="1600" dirty="0" err="1"/>
              <a:t>Abs</a:t>
            </a:r>
            <a:r>
              <a:rPr lang="de-DE" sz="1600" dirty="0"/>
              <a:t> 2 FinStrG </a:t>
            </a:r>
            <a:r>
              <a:rPr lang="de-DE" sz="1600" dirty="0" smtClean="0"/>
              <a:t>Freiheitsstrafe, </a:t>
            </a:r>
            <a:r>
              <a:rPr lang="de-DE" sz="1600" dirty="0"/>
              <a:t>wie bisher, bis zu zwei Jahren. </a:t>
            </a:r>
            <a:endParaRPr lang="de-DE" sz="1600" dirty="0" smtClean="0"/>
          </a:p>
          <a:p>
            <a:endParaRPr lang="de-AT" sz="1600" dirty="0"/>
          </a:p>
          <a:p>
            <a:r>
              <a:rPr lang="de-DE" sz="1600" dirty="0" smtClean="0"/>
              <a:t>Wegen „hohem Unrechtsgehalt“ </a:t>
            </a:r>
            <a:r>
              <a:rPr lang="de-DE" sz="1600" dirty="0"/>
              <a:t>bei gewerbsmäßiger Begehung </a:t>
            </a:r>
            <a:r>
              <a:rPr lang="de-DE" sz="1600" dirty="0" smtClean="0"/>
              <a:t>wird Strafrahmen </a:t>
            </a:r>
            <a:r>
              <a:rPr lang="de-DE" sz="1600" dirty="0"/>
              <a:t>für die Geldstrafe vom Zweifachen auf das Vierfache des strafbestimmenden Wertbetrags erhöht. </a:t>
            </a:r>
            <a:endParaRPr lang="de-DE" sz="1600" dirty="0" smtClean="0"/>
          </a:p>
          <a:p>
            <a:endParaRPr lang="de-DE" sz="1600" dirty="0"/>
          </a:p>
          <a:p>
            <a:r>
              <a:rPr lang="de-DE" sz="1600" dirty="0" smtClean="0"/>
              <a:t>Verfall wird auf </a:t>
            </a:r>
            <a:r>
              <a:rPr lang="de-DE" sz="1600" dirty="0"/>
              <a:t>Beförderungsmittel ausgedehnt.</a:t>
            </a:r>
            <a:endParaRPr lang="de-AT" sz="1600" dirty="0"/>
          </a:p>
          <a:p>
            <a:endParaRPr lang="de-DE" sz="1600" dirty="0" smtClean="0"/>
          </a:p>
          <a:p>
            <a:r>
              <a:rPr lang="de-DE" sz="1600" dirty="0" smtClean="0"/>
              <a:t>§  </a:t>
            </a:r>
            <a:r>
              <a:rPr lang="de-DE" sz="1600" dirty="0"/>
              <a:t>38 </a:t>
            </a:r>
            <a:r>
              <a:rPr lang="de-DE" sz="1600" dirty="0" err="1"/>
              <a:t>Abs</a:t>
            </a:r>
            <a:r>
              <a:rPr lang="de-DE" sz="1600" dirty="0"/>
              <a:t> 1 </a:t>
            </a:r>
            <a:r>
              <a:rPr lang="de-DE" sz="1600" dirty="0" err="1"/>
              <a:t>lit</a:t>
            </a:r>
            <a:r>
              <a:rPr lang="de-DE" sz="1600" dirty="0"/>
              <a:t> a definiert jetzt „gewerbsmäßige Begehung“ durch wörtliche Übernahme der Legaldefinition der Gewerbsmäßigkeit in § 70 StGB: Danach begeht einen Schmuggel </a:t>
            </a:r>
            <a:r>
              <a:rPr lang="de-DE" sz="1600" dirty="0" err="1"/>
              <a:t>usw</a:t>
            </a:r>
            <a:r>
              <a:rPr lang="de-DE" sz="1600" dirty="0"/>
              <a:t> gewerbsmäßig, „wobei es ihm darauf ankommt, sich durch die wiederkehrende Begehung eine fortlaufende Einnahme zu verschaffen.“ </a:t>
            </a:r>
            <a:endParaRPr lang="de-DE" sz="1600" dirty="0" smtClean="0"/>
          </a:p>
        </p:txBody>
      </p:sp>
    </p:spTree>
    <p:extLst>
      <p:ext uri="{BB962C8B-B14F-4D97-AF65-F5344CB8AC3E}">
        <p14:creationId xmlns:p14="http://schemas.microsoft.com/office/powerpoint/2010/main" val="2038578218"/>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AT" sz="1600" dirty="0"/>
          </a:p>
          <a:p>
            <a:r>
              <a:rPr lang="de-DE" sz="1600" dirty="0"/>
              <a:t>Die zweite Variante wird zB von </a:t>
            </a:r>
            <a:r>
              <a:rPr lang="de-DE" sz="1600" i="1" dirty="0"/>
              <a:t>Salimi</a:t>
            </a:r>
            <a:r>
              <a:rPr lang="de-DE" sz="1600" dirty="0"/>
              <a:t> </a:t>
            </a:r>
            <a:r>
              <a:rPr lang="de-DE" sz="1600" dirty="0" smtClean="0"/>
              <a:t>bevorzugt. </a:t>
            </a:r>
            <a:r>
              <a:rPr lang="de-DE" sz="1600" dirty="0"/>
              <a:t>M</a:t>
            </a:r>
            <a:r>
              <a:rPr lang="de-DE" sz="1600" dirty="0" smtClean="0"/>
              <a:t>it </a:t>
            </a:r>
            <a:r>
              <a:rPr lang="de-DE" sz="1600" dirty="0"/>
              <a:t>guten Gründen, weil schon durch die rechtswidrige Tatbestandsverwirklichung die kriminelle Lebenseinstellung zum Ausdruck gebracht wird, es sein denn dass es gibt Zweifel an seiner kriminellen Einstellung, weil er sich bei einer Vortat  in einem Verbotsirrtum, entschuldigen Notstand befunden hat, vom Versuch strafbefreiend zurückgetreten ist oder – auf das Finanzstrafrecht übertragen – Selbstanzeige wegen einer Fahrlässigkeitstat erstattet hat. Vortaten, die zu Freisprüchen </a:t>
            </a:r>
            <a:r>
              <a:rPr lang="de-DE" sz="1600" dirty="0" err="1"/>
              <a:t>bzw</a:t>
            </a:r>
            <a:r>
              <a:rPr lang="de-DE" sz="1600" dirty="0"/>
              <a:t> Einstellungen geführt haben, sind wohl auch außer Acht zu lassen</a:t>
            </a:r>
            <a:r>
              <a:rPr lang="de-DE" sz="1600" dirty="0" smtClean="0"/>
              <a:t>.</a:t>
            </a:r>
          </a:p>
          <a:p>
            <a:endParaRPr lang="de-AT" sz="1600" dirty="0"/>
          </a:p>
        </p:txBody>
      </p:sp>
    </p:spTree>
    <p:extLst>
      <p:ext uri="{BB962C8B-B14F-4D97-AF65-F5344CB8AC3E}">
        <p14:creationId xmlns:p14="http://schemas.microsoft.com/office/powerpoint/2010/main" val="1647385693"/>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AT" sz="1600" dirty="0"/>
          </a:p>
          <a:p>
            <a:r>
              <a:rPr lang="de-DE" sz="1600" b="1" dirty="0" smtClean="0"/>
              <a:t>Anders </a:t>
            </a:r>
            <a:r>
              <a:rPr lang="de-DE" sz="1600" b="1" dirty="0"/>
              <a:t>als im StGB schadet es der Annahme der Gewerbsmäßigkeit im FinStrG nicht, wenn die einschlägigen Vortaten </a:t>
            </a:r>
            <a:r>
              <a:rPr lang="de-DE" sz="1600" b="1" dirty="0" err="1"/>
              <a:t>bzw</a:t>
            </a:r>
            <a:r>
              <a:rPr lang="de-DE" sz="1600" b="1" dirty="0"/>
              <a:t> wenn die die Bestrafung länger als ein Jahr zurückliegen. </a:t>
            </a:r>
            <a:endParaRPr lang="de-DE" sz="1600" b="1" dirty="0" smtClean="0"/>
          </a:p>
          <a:p>
            <a:endParaRPr lang="de-AT" sz="1600" dirty="0"/>
          </a:p>
          <a:p>
            <a:r>
              <a:rPr lang="de-DE" sz="1600" dirty="0"/>
              <a:t>§ 38 </a:t>
            </a:r>
            <a:r>
              <a:rPr lang="de-DE" sz="1600" dirty="0" smtClean="0"/>
              <a:t>FinStrG </a:t>
            </a:r>
            <a:r>
              <a:rPr lang="de-DE" sz="1600" dirty="0"/>
              <a:t>hat ganz bewusst diese Einschränkung des § 70 StGB nicht übernommen, um auch die Hinterziehung von Abgaben, </a:t>
            </a:r>
            <a:r>
              <a:rPr lang="de-DE" sz="1600" dirty="0" smtClean="0"/>
              <a:t>die „</a:t>
            </a:r>
            <a:r>
              <a:rPr lang="de-DE" sz="1600" dirty="0" smtClean="0"/>
              <a:t>jährlich“ </a:t>
            </a:r>
            <a:r>
              <a:rPr lang="de-DE" sz="1600" dirty="0" smtClean="0"/>
              <a:t>veranlagt werden – </a:t>
            </a:r>
            <a:r>
              <a:rPr lang="de-DE" sz="1600" dirty="0"/>
              <a:t>Einkommen- und Körperschaftssteuer zB - und bei denen die Tatzeitpunkte daher länger als ein Jahr auseinander liegen können, mit den Sanktionen der gewerbsmäßigen Begehung </a:t>
            </a:r>
            <a:r>
              <a:rPr lang="de-DE" sz="1600" dirty="0" smtClean="0"/>
              <a:t>sanktionieren z</a:t>
            </a:r>
            <a:r>
              <a:rPr lang="de-DE" sz="1600" dirty="0" smtClean="0"/>
              <a:t>u </a:t>
            </a:r>
            <a:r>
              <a:rPr lang="de-DE" sz="1600" dirty="0"/>
              <a:t>können. </a:t>
            </a:r>
            <a:endParaRPr lang="de-AT" sz="1600" dirty="0"/>
          </a:p>
          <a:p>
            <a:endParaRPr lang="de-DE" sz="1600" dirty="0" smtClean="0"/>
          </a:p>
          <a:p>
            <a:r>
              <a:rPr lang="de-DE" sz="1600" dirty="0" smtClean="0"/>
              <a:t>Ist </a:t>
            </a:r>
            <a:r>
              <a:rPr lang="de-DE" sz="1600" dirty="0"/>
              <a:t>das aber sachgerecht? Zwei Taten, die mehrere Jahre zurückliegen, können doch nicht mehr die kriminelle, auf regelmäßige Tatbegehung ausgerichtete Lebenseinstellung des Täters zum Ausdruck bringen, wenn er jetzt mit Gewerbsmäßigkeitsabsicht wieder eine solche Tat begeht. </a:t>
            </a:r>
            <a:endParaRPr lang="de-DE" sz="1600" dirty="0" smtClean="0"/>
          </a:p>
        </p:txBody>
      </p:sp>
    </p:spTree>
    <p:extLst>
      <p:ext uri="{BB962C8B-B14F-4D97-AF65-F5344CB8AC3E}">
        <p14:creationId xmlns:p14="http://schemas.microsoft.com/office/powerpoint/2010/main" val="2591368318"/>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AT" sz="1600" dirty="0"/>
          </a:p>
          <a:p>
            <a:r>
              <a:rPr lang="de-DE" sz="1600" dirty="0" smtClean="0"/>
              <a:t>Im </a:t>
            </a:r>
            <a:r>
              <a:rPr lang="de-DE" sz="1600" dirty="0"/>
              <a:t>Finanzstrafrecht bei </a:t>
            </a:r>
            <a:r>
              <a:rPr lang="de-DE" sz="1600" dirty="0" smtClean="0"/>
              <a:t>„jährlich zu veranlagenden Abgaben“ auf </a:t>
            </a:r>
            <a:r>
              <a:rPr lang="de-DE" sz="1600" dirty="0"/>
              <a:t>die Jahresgrenze zu verzichten, kann ich </a:t>
            </a:r>
            <a:r>
              <a:rPr lang="de-DE" sz="1600" dirty="0" smtClean="0"/>
              <a:t>irgendwie noch </a:t>
            </a:r>
            <a:r>
              <a:rPr lang="de-DE" sz="1600" dirty="0"/>
              <a:t>nachvollziehen. </a:t>
            </a:r>
            <a:endParaRPr lang="de-DE" sz="1600" dirty="0" smtClean="0"/>
          </a:p>
          <a:p>
            <a:endParaRPr lang="de-DE" sz="1600" dirty="0"/>
          </a:p>
          <a:p>
            <a:r>
              <a:rPr lang="de-DE" sz="1600" dirty="0" smtClean="0"/>
              <a:t>Für </a:t>
            </a:r>
            <a:r>
              <a:rPr lang="de-DE" sz="1600" dirty="0" smtClean="0"/>
              <a:t>sie </a:t>
            </a:r>
            <a:r>
              <a:rPr lang="de-DE" sz="1600" dirty="0"/>
              <a:t>aber keine – von mir aus – Zweijahresgrenze einzuziehen; und </a:t>
            </a:r>
            <a:r>
              <a:rPr lang="de-DE" sz="1600" dirty="0" smtClean="0"/>
              <a:t>für die Hinterziehung von Abgaben mit kürzeren Perioden oder bei denen gar keine Perioden </a:t>
            </a:r>
            <a:r>
              <a:rPr lang="de-DE" sz="1600" dirty="0" smtClean="0"/>
              <a:t>besteuert werden; </a:t>
            </a:r>
            <a:r>
              <a:rPr lang="de-DE" sz="1600" dirty="0" smtClean="0"/>
              <a:t>und beim beim </a:t>
            </a:r>
            <a:r>
              <a:rPr lang="de-DE" sz="1600" dirty="0"/>
              <a:t>Schmuggel, bei der Hinterziehung von Eingangs- und Ausgangsabgaben und bei der der </a:t>
            </a:r>
            <a:r>
              <a:rPr lang="de-DE" sz="1600" dirty="0" smtClean="0"/>
              <a:t>Abgabenhehlerei auf </a:t>
            </a:r>
            <a:r>
              <a:rPr lang="de-DE" sz="1600" dirty="0"/>
              <a:t>die Jahresgrenze zu verzichten, das scheint mir nicht sachgerecht zu sein.</a:t>
            </a:r>
            <a:endParaRPr lang="de-AT" sz="1600" dirty="0"/>
          </a:p>
          <a:p>
            <a:endParaRPr lang="de-DE" sz="1600" dirty="0" smtClean="0"/>
          </a:p>
        </p:txBody>
      </p:sp>
    </p:spTree>
    <p:extLst>
      <p:ext uri="{BB962C8B-B14F-4D97-AF65-F5344CB8AC3E}">
        <p14:creationId xmlns:p14="http://schemas.microsoft.com/office/powerpoint/2010/main" val="1126204893"/>
      </p:ext>
    </p:extLst>
  </p:cSld>
  <p:clrMapOvr>
    <a:masterClrMapping/>
  </p:clrMapOvr>
  <p:transition spd="slow">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Warum </a:t>
            </a:r>
            <a:r>
              <a:rPr lang="de-DE" sz="1600" dirty="0"/>
              <a:t>auch </a:t>
            </a:r>
            <a:r>
              <a:rPr lang="de-DE" sz="1600" dirty="0" smtClean="0"/>
              <a:t>die  </a:t>
            </a:r>
            <a:r>
              <a:rPr lang="de-DE" sz="1600" dirty="0"/>
              <a:t>Bestrafung (Straferkenntnis, Urteil) wegen eines einschlägigen Finanzvergehens für die Annahme von Gewerbsmäßigkeit reicht, wenn sie länger als ein Jahr zurückliegt, das kann ich mir mit den zitierten „Besonderheiten des Finanzstrafrechts“ ebenfalls nicht erklären. </a:t>
            </a:r>
            <a:endParaRPr lang="de-AT" sz="1600" dirty="0"/>
          </a:p>
          <a:p>
            <a:endParaRPr lang="de-DE" sz="1600" dirty="0" smtClean="0"/>
          </a:p>
          <a:p>
            <a:r>
              <a:rPr lang="de-DE" sz="1600" dirty="0" smtClean="0"/>
              <a:t>Die </a:t>
            </a:r>
            <a:r>
              <a:rPr lang="de-DE" sz="1600" dirty="0"/>
              <a:t>Idee dieser objektiven Bedingung der qualifizierten Strafbarkeit nach § 70 StGB ist doch die in der Tatwiederholung trotz Bestrafung, die nicht länger als ein Jahr zurück liegt, zum Ausdruck kommende „kriminelle Einstellung“. </a:t>
            </a:r>
            <a:endParaRPr lang="de-DE" sz="1600" dirty="0" smtClean="0"/>
          </a:p>
          <a:p>
            <a:endParaRPr lang="de-DE" sz="1600" dirty="0"/>
          </a:p>
          <a:p>
            <a:r>
              <a:rPr lang="de-DE" sz="1600" dirty="0" smtClean="0"/>
              <a:t>Warum </a:t>
            </a:r>
            <a:r>
              <a:rPr lang="de-DE" sz="1600" dirty="0"/>
              <a:t>diese Überlegung beim </a:t>
            </a:r>
            <a:r>
              <a:rPr lang="de-DE" sz="1600" dirty="0" err="1"/>
              <a:t>Abgabenhinterzieher</a:t>
            </a:r>
            <a:r>
              <a:rPr lang="de-DE" sz="1600" dirty="0"/>
              <a:t> und Schmuggler nicht, beim Dieb und Betrüger aber schon gelten soll, darauf fehlt mir die Antwort.</a:t>
            </a:r>
            <a:endParaRPr lang="de-AT" sz="1600" dirty="0"/>
          </a:p>
          <a:p>
            <a:endParaRPr lang="de-DE" sz="1600" dirty="0" smtClean="0"/>
          </a:p>
          <a:p>
            <a:r>
              <a:rPr lang="de-DE" sz="1600" dirty="0" smtClean="0"/>
              <a:t>Und </a:t>
            </a:r>
            <a:r>
              <a:rPr lang="de-DE" sz="1600" dirty="0"/>
              <a:t>zählt auch eine Vorstrafe </a:t>
            </a:r>
            <a:r>
              <a:rPr lang="de-DE" sz="1600" dirty="0" err="1"/>
              <a:t>zB</a:t>
            </a:r>
            <a:r>
              <a:rPr lang="de-DE" sz="1600" dirty="0"/>
              <a:t> wegen grob fahrlässiger Abgabenverkürzung für die Annahme von Gewerbsmäßigkeit, wenn die Anlasstat eine vorsätzliche Abgabenhinterziehung ist? Nein, das Erfordernis, dass die Bestrafung wegen einer „solchen Tat“ wie die Anlasstat erfolgt sein muss, schließt </a:t>
            </a:r>
            <a:r>
              <a:rPr lang="de-DE" sz="1600" dirty="0" smtClean="0"/>
              <a:t>eine fahrlässig begangene Vortat als objektive Bedingung der Strafbarkeit für die Annahme der Gewerbsmäßigkeit aus</a:t>
            </a:r>
            <a:r>
              <a:rPr lang="de-DE" sz="1600" dirty="0" smtClean="0"/>
              <a:t>.</a:t>
            </a:r>
            <a:endParaRPr lang="de-AT" sz="1600" dirty="0"/>
          </a:p>
          <a:p>
            <a:endParaRPr lang="de-DE" sz="1600" dirty="0"/>
          </a:p>
          <a:p>
            <a:endParaRPr lang="de-AT" sz="1600" dirty="0"/>
          </a:p>
        </p:txBody>
      </p:sp>
    </p:spTree>
    <p:extLst>
      <p:ext uri="{BB962C8B-B14F-4D97-AF65-F5344CB8AC3E}">
        <p14:creationId xmlns:p14="http://schemas.microsoft.com/office/powerpoint/2010/main" val="3978755982"/>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AT" sz="1600" dirty="0"/>
          </a:p>
          <a:p>
            <a:r>
              <a:rPr lang="de-DE" sz="1600" dirty="0"/>
              <a:t>Darunter ist die Absicht (das Ziel) zu verstehen, sich eine fortlaufende Einnahme zu </a:t>
            </a:r>
            <a:r>
              <a:rPr lang="de-DE" sz="1600" dirty="0" smtClean="0"/>
              <a:t>verschaffen</a:t>
            </a:r>
            <a:r>
              <a:rPr lang="de-DE" sz="1600" dirty="0"/>
              <a:t>. </a:t>
            </a:r>
            <a:endParaRPr lang="de-DE" sz="1600" dirty="0" smtClean="0"/>
          </a:p>
          <a:p>
            <a:endParaRPr lang="de-DE" sz="1600" dirty="0"/>
          </a:p>
          <a:p>
            <a:r>
              <a:rPr lang="de-DE" sz="1600" dirty="0" smtClean="0"/>
              <a:t>§ </a:t>
            </a:r>
            <a:r>
              <a:rPr lang="de-DE" sz="1600" dirty="0"/>
              <a:t>38 </a:t>
            </a:r>
            <a:r>
              <a:rPr lang="de-DE" sz="1600" dirty="0" err="1"/>
              <a:t>Abs</a:t>
            </a:r>
            <a:r>
              <a:rPr lang="de-DE" sz="1600" dirty="0"/>
              <a:t> 2 stellt überdies klar, dass der erschwerende Umstand der gewerbsmäßigen Begehung „nur für diejenigen Beteiligten“ gilt, „deren Vorsatz“ sie „umfasst“.</a:t>
            </a:r>
            <a:endParaRPr lang="de-AT" sz="1600" dirty="0"/>
          </a:p>
          <a:p>
            <a:endParaRPr lang="de-DE" sz="1600" b="1" dirty="0" smtClean="0"/>
          </a:p>
          <a:p>
            <a:r>
              <a:rPr lang="de-DE" sz="1600" b="1" dirty="0" smtClean="0"/>
              <a:t>III</a:t>
            </a:r>
            <a:r>
              <a:rPr lang="de-DE" sz="1600" b="1" dirty="0"/>
              <a:t>. Das Abgabenänderungsgesetz 1998</a:t>
            </a:r>
            <a:endParaRPr lang="de-DE" sz="1600" b="1" dirty="0" smtClean="0"/>
          </a:p>
          <a:p>
            <a:endParaRPr lang="de-DE" sz="1600" dirty="0" smtClean="0"/>
          </a:p>
          <a:p>
            <a:r>
              <a:rPr lang="de-DE" sz="1600" dirty="0" smtClean="0"/>
              <a:t>obligatorische </a:t>
            </a:r>
            <a:r>
              <a:rPr lang="de-DE" sz="1600" dirty="0"/>
              <a:t>Gerichtszuständigkeit, „wenn sich die Strafe wegen erschwerender Umstände nach § 38 richtet“ (§ 53 </a:t>
            </a:r>
            <a:r>
              <a:rPr lang="de-DE" sz="1600" dirty="0" err="1"/>
              <a:t>Abs</a:t>
            </a:r>
            <a:r>
              <a:rPr lang="de-DE" sz="1600" dirty="0"/>
              <a:t> 1 </a:t>
            </a:r>
            <a:r>
              <a:rPr lang="de-DE" sz="1600" dirty="0" err="1"/>
              <a:t>lit</a:t>
            </a:r>
            <a:r>
              <a:rPr lang="de-DE" sz="1600" dirty="0"/>
              <a:t> a FinStrG), </a:t>
            </a:r>
            <a:r>
              <a:rPr lang="de-DE" sz="1600" dirty="0" smtClean="0"/>
              <a:t>und </a:t>
            </a:r>
            <a:r>
              <a:rPr lang="de-DE" sz="1600" dirty="0"/>
              <a:t>zwar unabhängig von der Höhe des strafbestimmenden </a:t>
            </a:r>
            <a:r>
              <a:rPr lang="de-DE" sz="1600" dirty="0" smtClean="0"/>
              <a:t>Wertbetrags, wird abgeschafft</a:t>
            </a:r>
          </a:p>
          <a:p>
            <a:endParaRPr lang="de-DE" sz="1600" dirty="0"/>
          </a:p>
          <a:p>
            <a:r>
              <a:rPr lang="de-DE" sz="1600" dirty="0"/>
              <a:t>Kreis der Delikte für gewerbsmäßige Begehung </a:t>
            </a:r>
            <a:r>
              <a:rPr lang="de-DE" sz="1600" dirty="0" smtClean="0"/>
              <a:t>wird erweitert </a:t>
            </a:r>
            <a:r>
              <a:rPr lang="de-DE" sz="1600" dirty="0"/>
              <a:t>auf </a:t>
            </a:r>
            <a:r>
              <a:rPr lang="de-DE" sz="1600" dirty="0" smtClean="0"/>
              <a:t>die Abgabenhinterziehung </a:t>
            </a:r>
          </a:p>
          <a:p>
            <a:endParaRPr lang="de-DE" sz="1600" dirty="0"/>
          </a:p>
          <a:p>
            <a:r>
              <a:rPr lang="de-DE" sz="1600" dirty="0"/>
              <a:t>Freiheitsstrafdrohung </a:t>
            </a:r>
            <a:r>
              <a:rPr lang="de-DE" sz="1600" dirty="0" smtClean="0"/>
              <a:t>von </a:t>
            </a:r>
            <a:r>
              <a:rPr lang="de-DE" sz="1600" dirty="0"/>
              <a:t>zwei auf drei Jahre </a:t>
            </a:r>
            <a:r>
              <a:rPr lang="de-DE" sz="1600" dirty="0" smtClean="0"/>
              <a:t>erhöht (Freiheitsstrafen </a:t>
            </a:r>
            <a:r>
              <a:rPr lang="de-DE" sz="1600" dirty="0"/>
              <a:t>bei den Grunddelikten von einem auf zwei Jahre erhöht </a:t>
            </a:r>
            <a:r>
              <a:rPr lang="de-DE" sz="1600" dirty="0" smtClean="0"/>
              <a:t>werden) und Geldstrafdrohung </a:t>
            </a:r>
            <a:r>
              <a:rPr lang="de-DE" sz="1600" dirty="0"/>
              <a:t>vom Vierfachen auf das Dreifache des </a:t>
            </a:r>
            <a:r>
              <a:rPr lang="de-DE" sz="1600" dirty="0" err="1" smtClean="0"/>
              <a:t>stbWB</a:t>
            </a:r>
            <a:r>
              <a:rPr lang="de-DE" sz="1600" dirty="0" smtClean="0"/>
              <a:t> reduziert</a:t>
            </a:r>
          </a:p>
        </p:txBody>
      </p:sp>
    </p:spTree>
    <p:extLst>
      <p:ext uri="{BB962C8B-B14F-4D97-AF65-F5344CB8AC3E}">
        <p14:creationId xmlns:p14="http://schemas.microsoft.com/office/powerpoint/2010/main" val="1675515913"/>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AT" sz="1600" dirty="0"/>
          </a:p>
          <a:p>
            <a:endParaRPr lang="de-DE" sz="1600" b="1" dirty="0"/>
          </a:p>
          <a:p>
            <a:r>
              <a:rPr lang="de-DE" sz="1600" b="1" dirty="0" smtClean="0"/>
              <a:t>IV</a:t>
            </a:r>
            <a:r>
              <a:rPr lang="de-DE" sz="1600" b="1" dirty="0"/>
              <a:t>. Steuerreformgesetz 2005</a:t>
            </a:r>
            <a:r>
              <a:rPr lang="de-DE" sz="1600" dirty="0"/>
              <a:t> </a:t>
            </a:r>
            <a:r>
              <a:rPr lang="de-DE" sz="1600" dirty="0" smtClean="0"/>
              <a:t>erhöht Strafrahmen der Freiheitsstrafe auf fünf Jahre bei </a:t>
            </a:r>
            <a:r>
              <a:rPr lang="de-DE" sz="1600" dirty="0" err="1" smtClean="0"/>
              <a:t>stbWB</a:t>
            </a:r>
            <a:r>
              <a:rPr lang="de-DE" sz="1600" dirty="0" smtClean="0"/>
              <a:t> &gt; 500.000 Euro, </a:t>
            </a:r>
            <a:r>
              <a:rPr lang="de-DE" sz="1600" b="1" dirty="0" smtClean="0"/>
              <a:t>Wachstums- </a:t>
            </a:r>
            <a:r>
              <a:rPr lang="de-DE" sz="1600" b="1" dirty="0"/>
              <a:t>und Beschäftigungsgesetz 2005 </a:t>
            </a:r>
            <a:r>
              <a:rPr lang="de-DE" sz="1600" dirty="0" smtClean="0"/>
              <a:t>sieben </a:t>
            </a:r>
            <a:r>
              <a:rPr lang="de-DE" sz="1600" dirty="0"/>
              <a:t>Jahre bei einem </a:t>
            </a:r>
            <a:r>
              <a:rPr lang="de-DE" sz="1600" dirty="0" err="1"/>
              <a:t>stbWB</a:t>
            </a:r>
            <a:r>
              <a:rPr lang="de-DE" sz="1600" dirty="0"/>
              <a:t> </a:t>
            </a:r>
            <a:r>
              <a:rPr lang="de-DE" sz="1600" dirty="0" smtClean="0"/>
              <a:t>&gt; 3 </a:t>
            </a:r>
            <a:r>
              <a:rPr lang="de-DE" sz="1600" dirty="0"/>
              <a:t>Millionen </a:t>
            </a:r>
            <a:r>
              <a:rPr lang="de-DE" sz="1600" dirty="0" smtClean="0"/>
              <a:t>Euro</a:t>
            </a:r>
            <a:r>
              <a:rPr lang="en-US" sz="1600" dirty="0" smtClean="0"/>
              <a:t>.</a:t>
            </a:r>
            <a:endParaRPr lang="de-AT" sz="1600" dirty="0"/>
          </a:p>
          <a:p>
            <a:endParaRPr lang="de-DE" sz="1600" b="1" dirty="0" smtClean="0"/>
          </a:p>
          <a:p>
            <a:r>
              <a:rPr lang="de-DE" sz="1600" b="1" dirty="0" smtClean="0"/>
              <a:t>V</a:t>
            </a:r>
            <a:r>
              <a:rPr lang="de-DE" sz="1600" b="1" dirty="0"/>
              <a:t>. Die Finanzstrafgesetznovelle 2010</a:t>
            </a:r>
            <a:endParaRPr lang="de-DE" sz="1600" b="1" dirty="0" smtClean="0"/>
          </a:p>
          <a:p>
            <a:endParaRPr lang="de-DE" sz="1600" dirty="0" smtClean="0"/>
          </a:p>
          <a:p>
            <a:r>
              <a:rPr lang="de-DE" sz="1600" dirty="0" smtClean="0"/>
              <a:t>trennt </a:t>
            </a:r>
            <a:r>
              <a:rPr lang="de-DE" sz="1600" dirty="0"/>
              <a:t>die bis dahin vereinten drei Begehungsformen in zwei </a:t>
            </a:r>
            <a:r>
              <a:rPr lang="de-DE" sz="1600" dirty="0" smtClean="0"/>
              <a:t>Tatbestände und </a:t>
            </a:r>
            <a:r>
              <a:rPr lang="de-DE" sz="1600" dirty="0"/>
              <a:t>weist die gewerbsmäßige Begehung alleine § 38 FinStrG mit </a:t>
            </a:r>
            <a:r>
              <a:rPr lang="de-DE" sz="1600" dirty="0" smtClean="0"/>
              <a:t>neuer Überschrift</a:t>
            </a:r>
            <a:r>
              <a:rPr lang="de-DE" sz="1600" dirty="0"/>
              <a:t>: „Strafe bei gewerbsmäßiger Begehung“ zu und beseitigt </a:t>
            </a:r>
            <a:r>
              <a:rPr lang="de-DE" sz="1600" dirty="0" smtClean="0"/>
              <a:t>wieder die fünf Jahre zuvor eingeführte Freiheitsstrafdrohung bis zu sieben Jahren wegen Einführung des Abgabenbetrugs</a:t>
            </a:r>
          </a:p>
          <a:p>
            <a:endParaRPr lang="de-DE" sz="1600" dirty="0"/>
          </a:p>
          <a:p>
            <a:r>
              <a:rPr lang="de-DE" sz="1600" b="1" dirty="0"/>
              <a:t>VI. Das Abgabenänderungsgesetz 2012</a:t>
            </a:r>
          </a:p>
          <a:p>
            <a:endParaRPr lang="de-DE" sz="1600" dirty="0"/>
          </a:p>
          <a:p>
            <a:r>
              <a:rPr lang="de-DE" sz="1600" dirty="0"/>
              <a:t>ordnet Reihenfolge der Grunddelikte systematisch</a:t>
            </a:r>
          </a:p>
          <a:p>
            <a:endParaRPr lang="de-DE" sz="1600" dirty="0" smtClean="0"/>
          </a:p>
        </p:txBody>
      </p:sp>
    </p:spTree>
    <p:extLst>
      <p:ext uri="{BB962C8B-B14F-4D97-AF65-F5344CB8AC3E}">
        <p14:creationId xmlns:p14="http://schemas.microsoft.com/office/powerpoint/2010/main" val="875746228"/>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DE" sz="1600" b="1" dirty="0" smtClean="0"/>
          </a:p>
          <a:p>
            <a:r>
              <a:rPr lang="de-DE" sz="1600" b="1" dirty="0" smtClean="0"/>
              <a:t>B</a:t>
            </a:r>
            <a:r>
              <a:rPr lang="de-DE" sz="1600" b="1" dirty="0"/>
              <a:t>. Die „Strafe wegen gewerbsmäßiger Begehung“ </a:t>
            </a:r>
            <a:r>
              <a:rPr lang="de-DE" sz="1600" b="1" dirty="0" smtClean="0"/>
              <a:t>neu nach dem </a:t>
            </a:r>
            <a:r>
              <a:rPr lang="de-DE" sz="1600" b="1" dirty="0"/>
              <a:t>Abgabenänderungsgesetz </a:t>
            </a:r>
            <a:r>
              <a:rPr lang="de-DE" sz="1600" b="1" dirty="0" smtClean="0"/>
              <a:t>2015</a:t>
            </a:r>
          </a:p>
          <a:p>
            <a:endParaRPr lang="de-DE" sz="1600" b="1" dirty="0"/>
          </a:p>
          <a:p>
            <a:r>
              <a:rPr lang="de-DE" sz="1600" b="1" dirty="0"/>
              <a:t>I. </a:t>
            </a:r>
            <a:r>
              <a:rPr lang="de-DE" sz="1600" dirty="0"/>
              <a:t>Anlass </a:t>
            </a:r>
            <a:r>
              <a:rPr lang="de-DE" sz="1600" dirty="0" smtClean="0"/>
              <a:t>ist </a:t>
            </a:r>
            <a:r>
              <a:rPr lang="de-DE" sz="1600" dirty="0"/>
              <a:t>das Strafrechtsänderungsgesetz 2015, das die Legaldefinition der „Gewerbsmäßigen Begehung“ in § 70 StGB </a:t>
            </a:r>
            <a:r>
              <a:rPr lang="de-DE" sz="1600" dirty="0" smtClean="0"/>
              <a:t>ändert </a:t>
            </a:r>
            <a:endParaRPr lang="de-AT" sz="1600" dirty="0"/>
          </a:p>
          <a:p>
            <a:r>
              <a:rPr lang="de-DE" sz="1600" dirty="0"/>
              <a:t> </a:t>
            </a:r>
            <a:endParaRPr lang="de-DE" sz="1600" dirty="0" smtClean="0"/>
          </a:p>
          <a:p>
            <a:r>
              <a:rPr lang="de-DE" sz="1600" dirty="0" smtClean="0"/>
              <a:t>„</a:t>
            </a:r>
            <a:r>
              <a:rPr lang="de-DE" sz="1600" dirty="0"/>
              <a:t>Mit dem Strafrechtsänderungsgesetz 2015 wurde die Definition der Gewerbsmäßigkeit des § 70 StGB tiefgreifend geändert. Es soll daher auch die Gewerbsmäßigkeit nach § 38 FinStrG entsprechend</a:t>
            </a:r>
            <a:endParaRPr lang="de-AT" sz="1600" dirty="0"/>
          </a:p>
          <a:p>
            <a:r>
              <a:rPr lang="de-DE" sz="1600" dirty="0"/>
              <a:t>angepasst werden, wobei jedoch auf die Besonderheiten des Finanzstrafrechts Bedacht zu nehmen ist. Da die (wiederholte) Begehung von Verkürzungsdelikten insbesondere bei jährlich zu veranlagenden Abgaben systembedingt nur in längeren Zeitabständen möglich ist, wurde die in § 70 Abs. 3 StGB vorgesehene Einschränkung auf nur innerhalb eines Jahres begangene Taten nicht übernommen.“ </a:t>
            </a:r>
            <a:endParaRPr lang="de-DE" sz="1600" dirty="0" smtClean="0"/>
          </a:p>
        </p:txBody>
      </p:sp>
    </p:spTree>
    <p:extLst>
      <p:ext uri="{BB962C8B-B14F-4D97-AF65-F5344CB8AC3E}">
        <p14:creationId xmlns:p14="http://schemas.microsoft.com/office/powerpoint/2010/main" val="2662843415"/>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DE" sz="1600" b="1" dirty="0" smtClean="0"/>
          </a:p>
          <a:p>
            <a:r>
              <a:rPr lang="de-DE" sz="1600" b="1" dirty="0" smtClean="0"/>
              <a:t>II. </a:t>
            </a:r>
            <a:r>
              <a:rPr lang="de-DE" sz="1600" b="1" dirty="0"/>
              <a:t>Was </a:t>
            </a:r>
            <a:r>
              <a:rPr lang="de-DE" sz="1600" b="1" dirty="0" smtClean="0"/>
              <a:t>war Grund für </a:t>
            </a:r>
            <a:r>
              <a:rPr lang="de-DE" sz="1600" b="1" dirty="0"/>
              <a:t>die Änderung der Legaldefinition der Gewerbsmäßigkeit in § 70 </a:t>
            </a:r>
            <a:r>
              <a:rPr lang="de-DE" sz="1600" b="1" dirty="0" smtClean="0"/>
              <a:t>StGB?</a:t>
            </a:r>
          </a:p>
          <a:p>
            <a:endParaRPr lang="de-DE" sz="1600" dirty="0"/>
          </a:p>
          <a:p>
            <a:r>
              <a:rPr lang="de-DE" sz="1600" dirty="0" smtClean="0"/>
              <a:t>Negative Kritik an der weiten Auslegung des § 70 StGB durch die Strafgerichte </a:t>
            </a:r>
          </a:p>
          <a:p>
            <a:endParaRPr lang="de-DE" sz="1600" dirty="0"/>
          </a:p>
          <a:p>
            <a:r>
              <a:rPr lang="de-DE" sz="1600" dirty="0" smtClean="0"/>
              <a:t>Anwendungsbereich des gewerbsmäßigen </a:t>
            </a:r>
            <a:r>
              <a:rPr lang="de-DE" sz="1600" dirty="0" smtClean="0"/>
              <a:t>Diebstahls nach </a:t>
            </a:r>
            <a:r>
              <a:rPr lang="de-DE" sz="1600" dirty="0" smtClean="0"/>
              <a:t>§ 130 </a:t>
            </a:r>
            <a:r>
              <a:rPr lang="de-DE" sz="1600" dirty="0" smtClean="0"/>
              <a:t>Abs 1 StGB</a:t>
            </a:r>
            <a:r>
              <a:rPr lang="de-DE" sz="1600" dirty="0" smtClean="0"/>
              <a:t>, der unabhängig vom Wert der </a:t>
            </a:r>
            <a:r>
              <a:rPr lang="de-DE" sz="1600" dirty="0" smtClean="0"/>
              <a:t>Beute </a:t>
            </a:r>
            <a:r>
              <a:rPr lang="de-DE" sz="1600" dirty="0" smtClean="0"/>
              <a:t>eine Freiheitsstrafe </a:t>
            </a:r>
            <a:r>
              <a:rPr lang="de-DE" sz="1600" dirty="0" smtClean="0"/>
              <a:t>bis zu drei Jahren (bei Einbruchsdiebstahl nach § 130 Abs 2 Freiheitsstrafe von </a:t>
            </a:r>
            <a:r>
              <a:rPr lang="de-DE" sz="1600" dirty="0" smtClean="0"/>
              <a:t>6 Monaten bis fünf </a:t>
            </a:r>
            <a:r>
              <a:rPr lang="de-DE" sz="1600" dirty="0" smtClean="0"/>
              <a:t>Jahren) </a:t>
            </a:r>
            <a:r>
              <a:rPr lang="de-DE" sz="1600" dirty="0" smtClean="0"/>
              <a:t>androht: </a:t>
            </a:r>
          </a:p>
          <a:p>
            <a:endParaRPr lang="de-DE" sz="1600" dirty="0"/>
          </a:p>
          <a:p>
            <a:r>
              <a:rPr lang="de-DE" sz="1600" dirty="0" smtClean="0"/>
              <a:t>1975: 0,97 % Anteil an den Diebstählen, 2013: 37,85 %</a:t>
            </a:r>
          </a:p>
          <a:p>
            <a:endParaRPr lang="de-DE" sz="1600" dirty="0"/>
          </a:p>
          <a:p>
            <a:r>
              <a:rPr lang="de-DE" sz="1600" dirty="0" smtClean="0"/>
              <a:t> § 130 StGB ermöglicht U-Haft bei Annahme der Tatbegehungsgefahr, die beim Grunddelikt als Haftgrund ausgeschlossen ist</a:t>
            </a:r>
          </a:p>
        </p:txBody>
      </p:sp>
    </p:spTree>
    <p:extLst>
      <p:ext uri="{BB962C8B-B14F-4D97-AF65-F5344CB8AC3E}">
        <p14:creationId xmlns:p14="http://schemas.microsoft.com/office/powerpoint/2010/main" val="1787539092"/>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DE" sz="1600" b="1" dirty="0" smtClean="0"/>
          </a:p>
          <a:p>
            <a:r>
              <a:rPr lang="de-DE" sz="1600" dirty="0"/>
              <a:t>Gewerbsmäßigkeit konnte schon beim Versuch der ersten Tat angenommen werden, wenn darin unter Berücksichtigung ihrer Begleit- und Nebenumstände die Absicht des Täters klar und unmissverständlich zum Ausdruck gekommen ist, sich durch die </a:t>
            </a:r>
            <a:r>
              <a:rPr lang="de-DE" sz="1600" b="1" dirty="0"/>
              <a:t>wiederkehrende Begehung</a:t>
            </a:r>
            <a:r>
              <a:rPr lang="de-DE" sz="1600" dirty="0"/>
              <a:t> von Straftaten desselben Deliktstypus für einige Wochen oder einen Monat eine </a:t>
            </a:r>
            <a:r>
              <a:rPr lang="de-DE" sz="1600" b="1" dirty="0"/>
              <a:t>fortlaufende Einnahme  </a:t>
            </a:r>
            <a:r>
              <a:rPr lang="de-DE" sz="1600" dirty="0"/>
              <a:t>verschaffen zu wollen, und seien es bloß geringfügige Nebeneinkünfte, die zusammengerechnet nach der Rechtsprechung des OGH nur die Grenze von 100 Euro übersteigen mussten</a:t>
            </a:r>
            <a:r>
              <a:rPr lang="de-DE" sz="1600" dirty="0" smtClean="0"/>
              <a:t>.</a:t>
            </a:r>
          </a:p>
          <a:p>
            <a:endParaRPr lang="de-AT" sz="1600" dirty="0"/>
          </a:p>
          <a:p>
            <a:r>
              <a:rPr lang="de-DE" sz="1600" dirty="0"/>
              <a:t>Dem Täter musste es zudem darauf ankommen, durch die wiederkehrende Begehung zumindest für einen längeren Zeitraum – der OGH ließ dafür einige wenige Wochen genügen - eine </a:t>
            </a:r>
            <a:r>
              <a:rPr lang="de-DE" sz="1600" b="1" dirty="0"/>
              <a:t>Einnahme </a:t>
            </a:r>
            <a:r>
              <a:rPr lang="de-DE" sz="1600" dirty="0"/>
              <a:t>zu erzielen. Größere zeitliche Abstände zwischen den Taten schlossen die Gewerbsmäßigkeit grundsätzlich aber nicht aus. </a:t>
            </a:r>
            <a:endParaRPr lang="de-AT" sz="1600" dirty="0"/>
          </a:p>
        </p:txBody>
      </p:sp>
    </p:spTree>
    <p:extLst>
      <p:ext uri="{BB962C8B-B14F-4D97-AF65-F5344CB8AC3E}">
        <p14:creationId xmlns:p14="http://schemas.microsoft.com/office/powerpoint/2010/main" val="1328147530"/>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7" name="Text Box 42"/>
          <p:cNvSpPr txBox="1">
            <a:spLocks noChangeArrowheads="1"/>
          </p:cNvSpPr>
          <p:nvPr/>
        </p:nvSpPr>
        <p:spPr bwMode="auto">
          <a:xfrm>
            <a:off x="513073" y="1227931"/>
            <a:ext cx="7259327"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DE" sz="1600" b="1" dirty="0" smtClean="0"/>
          </a:p>
          <a:p>
            <a:r>
              <a:rPr lang="de-DE" sz="1600" dirty="0"/>
              <a:t>Seit Februar 2013 tagte eine vom BMJ eingesetzte Arbeitsgruppe, die in ihrem „Bericht“ eine Neufassung des § 70 StGB unter der Überschrift „Berufsmäßige Begehung“ empfiehlt vor allem mit den Argumenten</a:t>
            </a:r>
            <a:r>
              <a:rPr lang="de-DE" sz="1600" dirty="0" smtClean="0"/>
              <a:t>,</a:t>
            </a:r>
          </a:p>
          <a:p>
            <a:endParaRPr lang="de-DE" sz="1600" dirty="0"/>
          </a:p>
          <a:p>
            <a:r>
              <a:rPr lang="de-DE" sz="1600" dirty="0" smtClean="0"/>
              <a:t>dass </a:t>
            </a:r>
            <a:r>
              <a:rPr lang="de-DE" sz="1600" dirty="0"/>
              <a:t>die bisherige Regelung wegen des Sprungs zu sehr hohen Strafdrohungen </a:t>
            </a:r>
            <a:r>
              <a:rPr lang="de-DE" sz="1600" b="1" dirty="0"/>
              <a:t>alleine aufgrund der in die Zukunft gerichteten Absicht</a:t>
            </a:r>
            <a:r>
              <a:rPr lang="de-DE" sz="1600" dirty="0"/>
              <a:t> des Täters in Konflikt gerate mit dem </a:t>
            </a:r>
            <a:r>
              <a:rPr lang="de-DE" sz="1600" b="1" dirty="0"/>
              <a:t>Konzept des Tatstrafrechts</a:t>
            </a:r>
            <a:r>
              <a:rPr lang="de-DE" sz="1600" dirty="0"/>
              <a:t>; </a:t>
            </a:r>
            <a:endParaRPr lang="de-DE" sz="1600" dirty="0" smtClean="0"/>
          </a:p>
          <a:p>
            <a:endParaRPr lang="de-DE" sz="1600" dirty="0"/>
          </a:p>
          <a:p>
            <a:r>
              <a:rPr lang="de-DE" sz="1600" dirty="0" smtClean="0"/>
              <a:t>dass es </a:t>
            </a:r>
            <a:r>
              <a:rPr lang="de-DE" sz="1600" b="1" dirty="0" smtClean="0"/>
              <a:t>Beweisschwierigkeiten</a:t>
            </a:r>
            <a:r>
              <a:rPr lang="de-DE" sz="1600" dirty="0" smtClean="0"/>
              <a:t> </a:t>
            </a:r>
            <a:r>
              <a:rPr lang="de-DE" sz="1600" dirty="0"/>
              <a:t>bei der Feststellung der Absicht </a:t>
            </a:r>
            <a:r>
              <a:rPr lang="de-DE" sz="1600" dirty="0" smtClean="0"/>
              <a:t>gibt</a:t>
            </a:r>
          </a:p>
          <a:p>
            <a:endParaRPr lang="de-DE" sz="1600" dirty="0"/>
          </a:p>
          <a:p>
            <a:r>
              <a:rPr lang="de-DE" sz="1600" dirty="0" smtClean="0"/>
              <a:t>und </a:t>
            </a:r>
            <a:r>
              <a:rPr lang="de-DE" sz="1600" dirty="0"/>
              <a:t>dass es in Praxis Fälle gibt, in denen die bei Gewerbsmäßigkeit angedrohten Strafen völlig außer Verhältnis zur Tat stehen. </a:t>
            </a:r>
            <a:endParaRPr lang="de-DE" sz="1600" dirty="0" smtClean="0"/>
          </a:p>
          <a:p>
            <a:endParaRPr lang="de-DE" sz="1600" dirty="0"/>
          </a:p>
          <a:p>
            <a:r>
              <a:rPr lang="de-DE" sz="1600" dirty="0" smtClean="0"/>
              <a:t>Einige </a:t>
            </a:r>
            <a:r>
              <a:rPr lang="de-DE" sz="1600" dirty="0"/>
              <a:t>Mitglieder diese Arbeitsgruppe waren für die ersatzlose Streichung der Gewerbsmäßigkeit</a:t>
            </a:r>
            <a:r>
              <a:rPr lang="de-DE" sz="1600" dirty="0" smtClean="0"/>
              <a:t>.</a:t>
            </a:r>
            <a:endParaRPr lang="de-AT" sz="1600" dirty="0"/>
          </a:p>
        </p:txBody>
      </p:sp>
    </p:spTree>
    <p:extLst>
      <p:ext uri="{BB962C8B-B14F-4D97-AF65-F5344CB8AC3E}">
        <p14:creationId xmlns:p14="http://schemas.microsoft.com/office/powerpoint/2010/main" val="3658254864"/>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4C4C4C"/>
      </a:dk1>
      <a:lt1>
        <a:srgbClr val="CCCCCC"/>
      </a:lt1>
      <a:dk2>
        <a:srgbClr val="FF0080"/>
      </a:dk2>
      <a:lt2>
        <a:srgbClr val="666666"/>
      </a:lt2>
      <a:accent1>
        <a:srgbClr val="333333"/>
      </a:accent1>
      <a:accent2>
        <a:srgbClr val="66CCFF"/>
      </a:accent2>
      <a:accent3>
        <a:srgbClr val="E2E2E2"/>
      </a:accent3>
      <a:accent4>
        <a:srgbClr val="404040"/>
      </a:accent4>
      <a:accent5>
        <a:srgbClr val="ADADAD"/>
      </a:accent5>
      <a:accent6>
        <a:srgbClr val="5CB9E7"/>
      </a:accent6>
      <a:hlink>
        <a:srgbClr val="FF0080"/>
      </a:hlink>
      <a:folHlink>
        <a:srgbClr val="666666"/>
      </a:folHlink>
    </a:clrScheme>
    <a:fontScheme name="Default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4140</Words>
  <Application>Microsoft Office PowerPoint</Application>
  <PresentationFormat>Bildschirmpräsentation (4:3)</PresentationFormat>
  <Paragraphs>309</Paragraphs>
  <Slides>33</Slides>
  <Notes>33</Notes>
  <HiddenSlides>0</HiddenSlides>
  <MMClips>0</MMClips>
  <ScaleCrop>false</ScaleCrop>
  <HeadingPairs>
    <vt:vector size="4" baseType="variant">
      <vt:variant>
        <vt:lpstr>Design</vt:lpstr>
      </vt:variant>
      <vt:variant>
        <vt:i4>1</vt:i4>
      </vt:variant>
      <vt:variant>
        <vt:lpstr>Folientitel</vt:lpstr>
      </vt:variant>
      <vt:variant>
        <vt:i4>33</vt:i4>
      </vt:variant>
    </vt:vector>
  </HeadingPairs>
  <TitlesOfParts>
    <vt:vector size="34" baseType="lpstr">
      <vt:lpstr>Default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Coloured slides template background</dc:title>
  <dc:creator>Presentation Magazine</dc:creator>
  <cp:lastModifiedBy>Scheil, Andreas</cp:lastModifiedBy>
  <cp:revision>801</cp:revision>
  <cp:lastPrinted>2016-04-28T15:05:37Z</cp:lastPrinted>
  <dcterms:modified xsi:type="dcterms:W3CDTF">2016-09-17T13:23:29Z</dcterms:modified>
</cp:coreProperties>
</file>