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383" r:id="rId2"/>
    <p:sldId id="495" r:id="rId3"/>
    <p:sldId id="475" r:id="rId4"/>
    <p:sldId id="330" r:id="rId5"/>
    <p:sldId id="486" r:id="rId6"/>
    <p:sldId id="496" r:id="rId7"/>
    <p:sldId id="494" r:id="rId8"/>
    <p:sldId id="503" r:id="rId9"/>
    <p:sldId id="488" r:id="rId10"/>
    <p:sldId id="502" r:id="rId11"/>
    <p:sldId id="492" r:id="rId12"/>
    <p:sldId id="498" r:id="rId13"/>
    <p:sldId id="500" r:id="rId14"/>
    <p:sldId id="501" r:id="rId15"/>
    <p:sldId id="489" r:id="rId16"/>
    <p:sldId id="499" r:id="rId17"/>
    <p:sldId id="490" r:id="rId18"/>
  </p:sldIdLst>
  <p:sldSz cx="9144000" cy="6858000" type="screen4x3"/>
  <p:notesSz cx="6669088" cy="9928225"/>
  <p:defaultTextStyle>
    <a:defPPr>
      <a:defRPr lang="de-DE"/>
    </a:defPPr>
    <a:lvl1pPr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5pPr>
    <a:lvl6pPr marL="2286000" algn="l" defTabSz="914400" rtl="0" eaLnBrk="1" latinLnBrk="0" hangingPunct="1">
      <a:defRPr kern="1200">
        <a:solidFill>
          <a:schemeClr val="tx1"/>
        </a:solidFill>
        <a:latin typeface="Arial" charset="0"/>
        <a:ea typeface="ＭＳ Ｐゴシック" pitchFamily="-104" charset="-128"/>
        <a:cs typeface="+mn-cs"/>
      </a:defRPr>
    </a:lvl6pPr>
    <a:lvl7pPr marL="2743200" algn="l" defTabSz="914400" rtl="0" eaLnBrk="1" latinLnBrk="0" hangingPunct="1">
      <a:defRPr kern="1200">
        <a:solidFill>
          <a:schemeClr val="tx1"/>
        </a:solidFill>
        <a:latin typeface="Arial" charset="0"/>
        <a:ea typeface="ＭＳ Ｐゴシック" pitchFamily="-104" charset="-128"/>
        <a:cs typeface="+mn-cs"/>
      </a:defRPr>
    </a:lvl7pPr>
    <a:lvl8pPr marL="3200400" algn="l" defTabSz="914400" rtl="0" eaLnBrk="1" latinLnBrk="0" hangingPunct="1">
      <a:defRPr kern="1200">
        <a:solidFill>
          <a:schemeClr val="tx1"/>
        </a:solidFill>
        <a:latin typeface="Arial" charset="0"/>
        <a:ea typeface="ＭＳ Ｐゴシック" pitchFamily="-104" charset="-128"/>
        <a:cs typeface="+mn-cs"/>
      </a:defRPr>
    </a:lvl8pPr>
    <a:lvl9pPr marL="3657600" algn="l" defTabSz="914400" rtl="0" eaLnBrk="1" latinLnBrk="0" hangingPunct="1">
      <a:defRPr kern="1200">
        <a:solidFill>
          <a:schemeClr val="tx1"/>
        </a:solidFill>
        <a:latin typeface="Arial" charset="0"/>
        <a:ea typeface="ＭＳ Ｐゴシック" pitchFamily="-10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8">
          <p15:clr>
            <a:srgbClr val="A4A3A4"/>
          </p15:clr>
        </p15:guide>
        <p15:guide id="2" pos="2161">
          <p15:clr>
            <a:srgbClr val="A4A3A4"/>
          </p15:clr>
        </p15:guide>
        <p15:guide id="3" orient="horz" pos="3127">
          <p15:clr>
            <a:srgbClr val="A4A3A4"/>
          </p15:clr>
        </p15:guide>
        <p15:guide id="4"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A765"/>
    <a:srgbClr val="001E3C"/>
    <a:srgbClr val="E378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0944" autoAdjust="0"/>
  </p:normalViewPr>
  <p:slideViewPr>
    <p:cSldViewPr snapToGrid="0" snapToObjects="1">
      <p:cViewPr varScale="1">
        <p:scale>
          <a:sx n="90" d="100"/>
          <a:sy n="90" d="100"/>
        </p:scale>
        <p:origin x="108" y="20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62" d="100"/>
          <a:sy n="62" d="100"/>
        </p:scale>
        <p:origin x="-3250" y="-91"/>
      </p:cViewPr>
      <p:guideLst>
        <p:guide orient="horz" pos="3148"/>
        <p:guide pos="2161"/>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4"/>
            <a:ext cx="2890349" cy="496648"/>
          </a:xfrm>
          <a:prstGeom prst="rect">
            <a:avLst/>
          </a:prstGeom>
        </p:spPr>
        <p:txBody>
          <a:bodyPr vert="horz" lIns="90596" tIns="45298" rIns="90596" bIns="45298" rtlCol="0"/>
          <a:lstStyle>
            <a:lvl1pPr algn="l">
              <a:defRPr sz="1200"/>
            </a:lvl1pPr>
          </a:lstStyle>
          <a:p>
            <a:endParaRPr lang="de-DE"/>
          </a:p>
        </p:txBody>
      </p:sp>
      <p:sp>
        <p:nvSpPr>
          <p:cNvPr id="3" name="Datumsplatzhalter 2"/>
          <p:cNvSpPr>
            <a:spLocks noGrp="1"/>
          </p:cNvSpPr>
          <p:nvPr>
            <p:ph type="dt" sz="quarter" idx="1"/>
          </p:nvPr>
        </p:nvSpPr>
        <p:spPr>
          <a:xfrm>
            <a:off x="3777200" y="4"/>
            <a:ext cx="2890349" cy="496648"/>
          </a:xfrm>
          <a:prstGeom prst="rect">
            <a:avLst/>
          </a:prstGeom>
        </p:spPr>
        <p:txBody>
          <a:bodyPr vert="horz" lIns="90596" tIns="45298" rIns="90596" bIns="45298" rtlCol="0"/>
          <a:lstStyle>
            <a:lvl1pPr algn="r">
              <a:defRPr sz="1200"/>
            </a:lvl1pPr>
          </a:lstStyle>
          <a:p>
            <a:fld id="{51B330BC-EF7B-4C18-8701-93F94B80AA80}" type="datetimeFigureOut">
              <a:rPr lang="de-DE" smtClean="0"/>
              <a:t>05.05.2020</a:t>
            </a:fld>
            <a:endParaRPr lang="de-DE"/>
          </a:p>
        </p:txBody>
      </p:sp>
      <p:sp>
        <p:nvSpPr>
          <p:cNvPr id="4" name="Fußzeilenplatzhalter 3"/>
          <p:cNvSpPr>
            <a:spLocks noGrp="1"/>
          </p:cNvSpPr>
          <p:nvPr>
            <p:ph type="ftr" sz="quarter" idx="2"/>
          </p:nvPr>
        </p:nvSpPr>
        <p:spPr>
          <a:xfrm>
            <a:off x="3" y="9430002"/>
            <a:ext cx="2890349" cy="496647"/>
          </a:xfrm>
          <a:prstGeom prst="rect">
            <a:avLst/>
          </a:prstGeom>
        </p:spPr>
        <p:txBody>
          <a:bodyPr vert="horz" lIns="90596" tIns="45298" rIns="90596" bIns="45298" rtlCol="0" anchor="b"/>
          <a:lstStyle>
            <a:lvl1pPr algn="l">
              <a:defRPr sz="1200"/>
            </a:lvl1pPr>
          </a:lstStyle>
          <a:p>
            <a:endParaRPr lang="de-DE"/>
          </a:p>
        </p:txBody>
      </p:sp>
      <p:sp>
        <p:nvSpPr>
          <p:cNvPr id="5" name="Foliennummernplatzhalter 4"/>
          <p:cNvSpPr>
            <a:spLocks noGrp="1"/>
          </p:cNvSpPr>
          <p:nvPr>
            <p:ph type="sldNum" sz="quarter" idx="3"/>
          </p:nvPr>
        </p:nvSpPr>
        <p:spPr>
          <a:xfrm>
            <a:off x="3777200" y="9430002"/>
            <a:ext cx="2890349" cy="496647"/>
          </a:xfrm>
          <a:prstGeom prst="rect">
            <a:avLst/>
          </a:prstGeom>
        </p:spPr>
        <p:txBody>
          <a:bodyPr vert="horz" lIns="90596" tIns="45298" rIns="90596" bIns="45298" rtlCol="0" anchor="b"/>
          <a:lstStyle>
            <a:lvl1pPr algn="r">
              <a:defRPr sz="1200"/>
            </a:lvl1pPr>
          </a:lstStyle>
          <a:p>
            <a:fld id="{6A9435BD-AB86-4ABE-8A1F-D1A9BAD4CFF3}" type="slidenum">
              <a:rPr lang="de-DE" smtClean="0"/>
              <a:t>‹Nr.›</a:t>
            </a:fld>
            <a:endParaRPr lang="de-DE"/>
          </a:p>
        </p:txBody>
      </p:sp>
    </p:spTree>
    <p:extLst>
      <p:ext uri="{BB962C8B-B14F-4D97-AF65-F5344CB8AC3E}">
        <p14:creationId xmlns:p14="http://schemas.microsoft.com/office/powerpoint/2010/main" val="33207463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2890934" cy="496490"/>
          </a:xfrm>
          <a:prstGeom prst="rect">
            <a:avLst/>
          </a:prstGeom>
        </p:spPr>
        <p:txBody>
          <a:bodyPr vert="horz" lIns="91200" tIns="45601" rIns="91200" bIns="45601" rtlCol="0"/>
          <a:lstStyle>
            <a:lvl1pPr algn="l">
              <a:defRPr sz="1200">
                <a:latin typeface="Arial" charset="0"/>
                <a:ea typeface="ＭＳ Ｐゴシック" pitchFamily="-104" charset="-128"/>
                <a:cs typeface="+mn-cs"/>
              </a:defRPr>
            </a:lvl1pPr>
          </a:lstStyle>
          <a:p>
            <a:pPr>
              <a:defRPr/>
            </a:pPr>
            <a:endParaRPr lang="de-DE"/>
          </a:p>
        </p:txBody>
      </p:sp>
      <p:sp>
        <p:nvSpPr>
          <p:cNvPr id="3" name="Datumsplatzhalter 2"/>
          <p:cNvSpPr>
            <a:spLocks noGrp="1"/>
          </p:cNvSpPr>
          <p:nvPr>
            <p:ph type="dt" idx="1"/>
          </p:nvPr>
        </p:nvSpPr>
        <p:spPr>
          <a:xfrm>
            <a:off x="3776587" y="2"/>
            <a:ext cx="2890933" cy="496490"/>
          </a:xfrm>
          <a:prstGeom prst="rect">
            <a:avLst/>
          </a:prstGeom>
        </p:spPr>
        <p:txBody>
          <a:bodyPr vert="horz" wrap="square" lIns="91200" tIns="45601" rIns="91200" bIns="45601" numCol="1" anchor="t" anchorCtr="0" compatLnSpc="1">
            <a:prstTxWarp prst="textNoShape">
              <a:avLst/>
            </a:prstTxWarp>
          </a:bodyPr>
          <a:lstStyle>
            <a:lvl1pPr algn="r">
              <a:defRPr sz="1200">
                <a:latin typeface="Arial" panose="020B0604020202020204" pitchFamily="34" charset="0"/>
                <a:ea typeface="MS PGothic" panose="020B0600070205080204" pitchFamily="34" charset="-128"/>
              </a:defRPr>
            </a:lvl1pPr>
          </a:lstStyle>
          <a:p>
            <a:pPr>
              <a:defRPr/>
            </a:pPr>
            <a:fld id="{89F1CF03-1D9A-4D6B-92DD-E3FDDBA8F9F3}" type="datetimeFigureOut">
              <a:rPr lang="de-DE" altLang="de-DE"/>
              <a:pPr>
                <a:defRPr/>
              </a:pPr>
              <a:t>05.05.2020</a:t>
            </a:fld>
            <a:endParaRPr lang="de-DE" altLang="de-DE"/>
          </a:p>
        </p:txBody>
      </p:sp>
      <p:sp>
        <p:nvSpPr>
          <p:cNvPr id="4" name="Folienbildplatzhalt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200" tIns="45601" rIns="91200" bIns="45601" rtlCol="0" anchor="ctr"/>
          <a:lstStyle/>
          <a:p>
            <a:pPr lvl="0"/>
            <a:endParaRPr lang="de-DE" noProof="0"/>
          </a:p>
        </p:txBody>
      </p:sp>
      <p:sp>
        <p:nvSpPr>
          <p:cNvPr id="5" name="Notizenplatzhalter 4"/>
          <p:cNvSpPr>
            <a:spLocks noGrp="1"/>
          </p:cNvSpPr>
          <p:nvPr>
            <p:ph type="body" sz="quarter" idx="3"/>
          </p:nvPr>
        </p:nvSpPr>
        <p:spPr>
          <a:xfrm>
            <a:off x="665812" y="4715868"/>
            <a:ext cx="5337469" cy="4468419"/>
          </a:xfrm>
          <a:prstGeom prst="rect">
            <a:avLst/>
          </a:prstGeom>
        </p:spPr>
        <p:txBody>
          <a:bodyPr vert="horz" wrap="square" lIns="91200" tIns="45601" rIns="91200" bIns="45601" numCol="1" anchor="t" anchorCtr="0" compatLnSpc="1">
            <a:prstTxWarp prst="textNoShape">
              <a:avLst/>
            </a:prstTxWarp>
          </a:bodyPr>
          <a:lstStyle/>
          <a:p>
            <a:pPr lvl="0"/>
            <a:r>
              <a:rPr lang="de-DE" altLang="de-DE" noProof="0"/>
              <a:t>Textmasterformat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6" name="Fußzeilenplatzhalter 5"/>
          <p:cNvSpPr>
            <a:spLocks noGrp="1"/>
          </p:cNvSpPr>
          <p:nvPr>
            <p:ph type="ftr" sz="quarter" idx="4"/>
          </p:nvPr>
        </p:nvSpPr>
        <p:spPr>
          <a:xfrm>
            <a:off x="1" y="9430140"/>
            <a:ext cx="2890934" cy="496489"/>
          </a:xfrm>
          <a:prstGeom prst="rect">
            <a:avLst/>
          </a:prstGeom>
        </p:spPr>
        <p:txBody>
          <a:bodyPr vert="horz" lIns="91200" tIns="45601" rIns="91200" bIns="45601" rtlCol="0" anchor="b"/>
          <a:lstStyle>
            <a:lvl1pPr algn="l">
              <a:defRPr sz="1200">
                <a:latin typeface="Arial" charset="0"/>
                <a:ea typeface="ＭＳ Ｐゴシック" pitchFamily="-104" charset="-128"/>
                <a:cs typeface="+mn-cs"/>
              </a:defRPr>
            </a:lvl1pPr>
          </a:lstStyle>
          <a:p>
            <a:pPr>
              <a:defRPr/>
            </a:pPr>
            <a:endParaRPr lang="de-DE"/>
          </a:p>
        </p:txBody>
      </p:sp>
      <p:sp>
        <p:nvSpPr>
          <p:cNvPr id="7" name="Foliennummernplatzhalter 6"/>
          <p:cNvSpPr>
            <a:spLocks noGrp="1"/>
          </p:cNvSpPr>
          <p:nvPr>
            <p:ph type="sldNum" sz="quarter" idx="5"/>
          </p:nvPr>
        </p:nvSpPr>
        <p:spPr>
          <a:xfrm>
            <a:off x="3776587" y="9430140"/>
            <a:ext cx="2890933" cy="496489"/>
          </a:xfrm>
          <a:prstGeom prst="rect">
            <a:avLst/>
          </a:prstGeom>
        </p:spPr>
        <p:txBody>
          <a:bodyPr vert="horz" wrap="square" lIns="91200" tIns="45601" rIns="91200" bIns="45601" numCol="1" anchor="b" anchorCtr="0" compatLnSpc="1">
            <a:prstTxWarp prst="textNoShape">
              <a:avLst/>
            </a:prstTxWarp>
          </a:bodyPr>
          <a:lstStyle>
            <a:lvl1pPr algn="r">
              <a:defRPr sz="1200"/>
            </a:lvl1pPr>
          </a:lstStyle>
          <a:p>
            <a:pPr>
              <a:defRPr/>
            </a:pPr>
            <a:fld id="{C14E46A4-C200-47D6-9851-01503BE7142C}" type="slidenum">
              <a:rPr lang="de-DE" altLang="de-DE"/>
              <a:pPr>
                <a:defRPr/>
              </a:pPr>
              <a:t>‹Nr.›</a:t>
            </a:fld>
            <a:endParaRPr lang="de-DE" altLang="de-DE"/>
          </a:p>
        </p:txBody>
      </p:sp>
    </p:spTree>
    <p:extLst>
      <p:ext uri="{BB962C8B-B14F-4D97-AF65-F5344CB8AC3E}">
        <p14:creationId xmlns:p14="http://schemas.microsoft.com/office/powerpoint/2010/main" val="153071198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itchFamily="-10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pitchFamily="-10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2</a:t>
            </a:fld>
            <a:endParaRPr lang="de-DE" altLang="de-DE"/>
          </a:p>
        </p:txBody>
      </p:sp>
    </p:spTree>
    <p:extLst>
      <p:ext uri="{BB962C8B-B14F-4D97-AF65-F5344CB8AC3E}">
        <p14:creationId xmlns:p14="http://schemas.microsoft.com/office/powerpoint/2010/main" val="3970590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11</a:t>
            </a:fld>
            <a:endParaRPr lang="de-DE" altLang="de-DE"/>
          </a:p>
        </p:txBody>
      </p:sp>
    </p:spTree>
    <p:extLst>
      <p:ext uri="{BB962C8B-B14F-4D97-AF65-F5344CB8AC3E}">
        <p14:creationId xmlns:p14="http://schemas.microsoft.com/office/powerpoint/2010/main" val="3594363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12</a:t>
            </a:fld>
            <a:endParaRPr lang="de-DE" altLang="de-DE"/>
          </a:p>
        </p:txBody>
      </p:sp>
    </p:spTree>
    <p:extLst>
      <p:ext uri="{BB962C8B-B14F-4D97-AF65-F5344CB8AC3E}">
        <p14:creationId xmlns:p14="http://schemas.microsoft.com/office/powerpoint/2010/main" val="3370444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13</a:t>
            </a:fld>
            <a:endParaRPr lang="de-DE" altLang="de-DE"/>
          </a:p>
        </p:txBody>
      </p:sp>
    </p:spTree>
    <p:extLst>
      <p:ext uri="{BB962C8B-B14F-4D97-AF65-F5344CB8AC3E}">
        <p14:creationId xmlns:p14="http://schemas.microsoft.com/office/powerpoint/2010/main" val="2046572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14</a:t>
            </a:fld>
            <a:endParaRPr lang="de-DE" altLang="de-DE"/>
          </a:p>
        </p:txBody>
      </p:sp>
    </p:spTree>
    <p:extLst>
      <p:ext uri="{BB962C8B-B14F-4D97-AF65-F5344CB8AC3E}">
        <p14:creationId xmlns:p14="http://schemas.microsoft.com/office/powerpoint/2010/main" val="2910061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15</a:t>
            </a:fld>
            <a:endParaRPr lang="de-DE" altLang="de-DE"/>
          </a:p>
        </p:txBody>
      </p:sp>
    </p:spTree>
    <p:extLst>
      <p:ext uri="{BB962C8B-B14F-4D97-AF65-F5344CB8AC3E}">
        <p14:creationId xmlns:p14="http://schemas.microsoft.com/office/powerpoint/2010/main" val="4068499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16</a:t>
            </a:fld>
            <a:endParaRPr lang="de-DE" altLang="de-DE"/>
          </a:p>
        </p:txBody>
      </p:sp>
    </p:spTree>
    <p:extLst>
      <p:ext uri="{BB962C8B-B14F-4D97-AF65-F5344CB8AC3E}">
        <p14:creationId xmlns:p14="http://schemas.microsoft.com/office/powerpoint/2010/main" val="457077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17</a:t>
            </a:fld>
            <a:endParaRPr lang="de-DE" altLang="de-DE"/>
          </a:p>
        </p:txBody>
      </p:sp>
    </p:spTree>
    <p:extLst>
      <p:ext uri="{BB962C8B-B14F-4D97-AF65-F5344CB8AC3E}">
        <p14:creationId xmlns:p14="http://schemas.microsoft.com/office/powerpoint/2010/main" val="3594928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3</a:t>
            </a:fld>
            <a:endParaRPr lang="de-DE" altLang="de-DE"/>
          </a:p>
        </p:txBody>
      </p:sp>
    </p:spTree>
    <p:extLst>
      <p:ext uri="{BB962C8B-B14F-4D97-AF65-F5344CB8AC3E}">
        <p14:creationId xmlns:p14="http://schemas.microsoft.com/office/powerpoint/2010/main" val="1320294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4</a:t>
            </a:fld>
            <a:endParaRPr lang="de-DE" altLang="de-DE"/>
          </a:p>
        </p:txBody>
      </p:sp>
    </p:spTree>
    <p:extLst>
      <p:ext uri="{BB962C8B-B14F-4D97-AF65-F5344CB8AC3E}">
        <p14:creationId xmlns:p14="http://schemas.microsoft.com/office/powerpoint/2010/main" val="3299248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5</a:t>
            </a:fld>
            <a:endParaRPr lang="de-DE" altLang="de-DE"/>
          </a:p>
        </p:txBody>
      </p:sp>
    </p:spTree>
    <p:extLst>
      <p:ext uri="{BB962C8B-B14F-4D97-AF65-F5344CB8AC3E}">
        <p14:creationId xmlns:p14="http://schemas.microsoft.com/office/powerpoint/2010/main" val="2169601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6</a:t>
            </a:fld>
            <a:endParaRPr lang="de-DE" altLang="de-DE"/>
          </a:p>
        </p:txBody>
      </p:sp>
    </p:spTree>
    <p:extLst>
      <p:ext uri="{BB962C8B-B14F-4D97-AF65-F5344CB8AC3E}">
        <p14:creationId xmlns:p14="http://schemas.microsoft.com/office/powerpoint/2010/main" val="907486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7</a:t>
            </a:fld>
            <a:endParaRPr lang="de-DE" altLang="de-DE"/>
          </a:p>
        </p:txBody>
      </p:sp>
    </p:spTree>
    <p:extLst>
      <p:ext uri="{BB962C8B-B14F-4D97-AF65-F5344CB8AC3E}">
        <p14:creationId xmlns:p14="http://schemas.microsoft.com/office/powerpoint/2010/main" val="3148251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8</a:t>
            </a:fld>
            <a:endParaRPr lang="de-DE" altLang="de-DE"/>
          </a:p>
        </p:txBody>
      </p:sp>
    </p:spTree>
    <p:extLst>
      <p:ext uri="{BB962C8B-B14F-4D97-AF65-F5344CB8AC3E}">
        <p14:creationId xmlns:p14="http://schemas.microsoft.com/office/powerpoint/2010/main" val="3194913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9</a:t>
            </a:fld>
            <a:endParaRPr lang="de-DE" altLang="de-DE"/>
          </a:p>
        </p:txBody>
      </p:sp>
    </p:spTree>
    <p:extLst>
      <p:ext uri="{BB962C8B-B14F-4D97-AF65-F5344CB8AC3E}">
        <p14:creationId xmlns:p14="http://schemas.microsoft.com/office/powerpoint/2010/main" val="2627881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C14E46A4-C200-47D6-9851-01503BE7142C}" type="slidenum">
              <a:rPr lang="de-DE" altLang="de-DE" smtClean="0"/>
              <a:pPr>
                <a:defRPr/>
              </a:pPr>
              <a:t>10</a:t>
            </a:fld>
            <a:endParaRPr lang="de-DE" altLang="de-DE"/>
          </a:p>
        </p:txBody>
      </p:sp>
    </p:spTree>
    <p:extLst>
      <p:ext uri="{BB962C8B-B14F-4D97-AF65-F5344CB8AC3E}">
        <p14:creationId xmlns:p14="http://schemas.microsoft.com/office/powerpoint/2010/main" val="3287548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3" name="Bild 2" descr="PP-Vorlage-allgemein-2011-optimiert-0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75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Rechteck 3"/>
          <p:cNvSpPr/>
          <p:nvPr userDrawn="1"/>
        </p:nvSpPr>
        <p:spPr>
          <a:xfrm>
            <a:off x="503238" y="5545138"/>
            <a:ext cx="6602412" cy="533400"/>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de-DE">
              <a:solidFill>
                <a:srgbClr val="FFFFFF"/>
              </a:solidFill>
              <a:ea typeface="ＭＳ Ｐゴシック" pitchFamily="-104" charset="-128"/>
            </a:endParaRPr>
          </a:p>
        </p:txBody>
      </p:sp>
      <p:sp>
        <p:nvSpPr>
          <p:cNvPr id="5" name="Textfeld 4"/>
          <p:cNvSpPr txBox="1"/>
          <p:nvPr userDrawn="1"/>
        </p:nvSpPr>
        <p:spPr>
          <a:xfrm>
            <a:off x="515938" y="6259513"/>
            <a:ext cx="7726362" cy="369887"/>
          </a:xfrm>
          <a:prstGeom prst="rect">
            <a:avLst/>
          </a:prstGeom>
          <a:noFill/>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defRPr/>
            </a:pPr>
            <a:r>
              <a:rPr lang="de-DE" altLang="de-DE" sz="900">
                <a:solidFill>
                  <a:srgbClr val="404040"/>
                </a:solidFill>
                <a:cs typeface="Arial" panose="020B0604020202020204" pitchFamily="34" charset="0"/>
              </a:rPr>
              <a:t>Gegründet im Jahr 1669, ist die Universität Innsbruck heute mit mehr als 28.000 Studierenden und über 4.000 Mitarbeitenden die größte und wichtigste Forschungs- und Bildungseinrichtung in Westösterreich. </a:t>
            </a:r>
            <a:r>
              <a:rPr lang="de-DE" altLang="de-DE" sz="900" b="1">
                <a:solidFill>
                  <a:srgbClr val="404040"/>
                </a:solidFill>
                <a:cs typeface="Arial" panose="020B0604020202020204" pitchFamily="34" charset="0"/>
              </a:rPr>
              <a:t>Alle weiteren Informationen finden Sie im Internet unter: www.uibk.ac.at.</a:t>
            </a:r>
          </a:p>
        </p:txBody>
      </p:sp>
      <p:sp>
        <p:nvSpPr>
          <p:cNvPr id="9" name="Titel 8"/>
          <p:cNvSpPr>
            <a:spLocks noGrp="1"/>
          </p:cNvSpPr>
          <p:nvPr>
            <p:ph type="title"/>
          </p:nvPr>
        </p:nvSpPr>
        <p:spPr>
          <a:xfrm>
            <a:off x="512309" y="5564460"/>
            <a:ext cx="6507162" cy="515938"/>
          </a:xfrm>
          <a:prstGeom prst="rect">
            <a:avLst/>
          </a:prstGeom>
        </p:spPr>
        <p:txBody>
          <a:bodyPr vert="horz"/>
          <a:lstStyle>
            <a:lvl1pPr algn="l">
              <a:defRPr sz="2200" b="1">
                <a:solidFill>
                  <a:srgbClr val="7F7F7F"/>
                </a:solidFill>
                <a:latin typeface="Arial"/>
                <a:cs typeface="Arial"/>
              </a:defRPr>
            </a:lvl1pPr>
          </a:lstStyle>
          <a:p>
            <a:r>
              <a:rPr lang="de-AT"/>
              <a:t>Mastertitelformat bearbeiten</a:t>
            </a:r>
            <a:endParaRPr lang="de-DE" dirty="0"/>
          </a:p>
        </p:txBody>
      </p:sp>
    </p:spTree>
    <p:extLst>
      <p:ext uri="{BB962C8B-B14F-4D97-AF65-F5344CB8AC3E}">
        <p14:creationId xmlns:p14="http://schemas.microsoft.com/office/powerpoint/2010/main" val="1584001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 und Inhalt">
    <p:spTree>
      <p:nvGrpSpPr>
        <p:cNvPr id="1" name=""/>
        <p:cNvGrpSpPr/>
        <p:nvPr/>
      </p:nvGrpSpPr>
      <p:grpSpPr>
        <a:xfrm>
          <a:off x="0" y="0"/>
          <a:ext cx="0" cy="0"/>
          <a:chOff x="0" y="0"/>
          <a:chExt cx="0" cy="0"/>
        </a:xfrm>
      </p:grpSpPr>
      <p:pic>
        <p:nvPicPr>
          <p:cNvPr id="3" name="Bild 2" descr="PP-Vorlage-allgemein-2011-optimiert-0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75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Rechteck 3"/>
          <p:cNvSpPr/>
          <p:nvPr userDrawn="1"/>
        </p:nvSpPr>
        <p:spPr>
          <a:xfrm>
            <a:off x="503238" y="5029200"/>
            <a:ext cx="6602412" cy="1066800"/>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de-DE">
              <a:solidFill>
                <a:srgbClr val="FFFFFF"/>
              </a:solidFill>
              <a:ea typeface="ＭＳ Ｐゴシック" pitchFamily="-104" charset="-128"/>
            </a:endParaRPr>
          </a:p>
        </p:txBody>
      </p:sp>
      <p:sp>
        <p:nvSpPr>
          <p:cNvPr id="5" name="Textfeld 4"/>
          <p:cNvSpPr txBox="1"/>
          <p:nvPr userDrawn="1"/>
        </p:nvSpPr>
        <p:spPr>
          <a:xfrm>
            <a:off x="515938" y="6259513"/>
            <a:ext cx="7726362" cy="369887"/>
          </a:xfrm>
          <a:prstGeom prst="rect">
            <a:avLst/>
          </a:prstGeom>
          <a:noFill/>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defRPr/>
            </a:pPr>
            <a:r>
              <a:rPr lang="de-DE" altLang="de-DE" sz="900">
                <a:solidFill>
                  <a:srgbClr val="404040"/>
                </a:solidFill>
                <a:cs typeface="Arial" panose="020B0604020202020204" pitchFamily="34" charset="0"/>
              </a:rPr>
              <a:t>Gegründet im Jahr 1669, ist die Universität Innsbruck heute mit mehr als 28.000 Studierenden und über 4.000 Mitarbeitenden die größte und wichtigste Forschungs- und Bildungseinrichtung in Westösterreich. </a:t>
            </a:r>
            <a:r>
              <a:rPr lang="de-DE" altLang="de-DE" sz="900" b="1">
                <a:solidFill>
                  <a:srgbClr val="404040"/>
                </a:solidFill>
                <a:cs typeface="Arial" panose="020B0604020202020204" pitchFamily="34" charset="0"/>
              </a:rPr>
              <a:t>Alle weiteren Informationen finden Sie im Internet unter: www.uibk.ac.at.</a:t>
            </a:r>
          </a:p>
        </p:txBody>
      </p:sp>
      <p:sp>
        <p:nvSpPr>
          <p:cNvPr id="13" name="Titel 12"/>
          <p:cNvSpPr>
            <a:spLocks noGrp="1"/>
          </p:cNvSpPr>
          <p:nvPr>
            <p:ph type="title"/>
          </p:nvPr>
        </p:nvSpPr>
        <p:spPr>
          <a:xfrm>
            <a:off x="512309" y="4907645"/>
            <a:ext cx="6498091" cy="1143000"/>
          </a:xfrm>
          <a:custGeom>
            <a:avLst/>
            <a:gdLst>
              <a:gd name="connsiteX0" fmla="*/ 0 w 6498091"/>
              <a:gd name="connsiteY0" fmla="*/ 0 h 1143000"/>
              <a:gd name="connsiteX1" fmla="*/ 6498091 w 6498091"/>
              <a:gd name="connsiteY1" fmla="*/ 0 h 1143000"/>
              <a:gd name="connsiteX2" fmla="*/ 6498091 w 6498091"/>
              <a:gd name="connsiteY2" fmla="*/ 1143000 h 1143000"/>
              <a:gd name="connsiteX3" fmla="*/ 0 w 6498091"/>
              <a:gd name="connsiteY3" fmla="*/ 1143000 h 1143000"/>
              <a:gd name="connsiteX4" fmla="*/ 0 w 6498091"/>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091" h="1143000">
                <a:moveTo>
                  <a:pt x="0" y="0"/>
                </a:moveTo>
                <a:lnTo>
                  <a:pt x="6498091" y="0"/>
                </a:lnTo>
                <a:lnTo>
                  <a:pt x="6498091" y="1143000"/>
                </a:lnTo>
                <a:lnTo>
                  <a:pt x="0" y="1143000"/>
                </a:lnTo>
                <a:lnTo>
                  <a:pt x="0" y="0"/>
                </a:lnTo>
                <a:close/>
              </a:path>
            </a:pathLst>
          </a:custGeom>
        </p:spPr>
        <p:txBody>
          <a:bodyPr vert="horz" anchor="t"/>
          <a:lstStyle>
            <a:lvl1pPr algn="l">
              <a:lnSpc>
                <a:spcPct val="150000"/>
              </a:lnSpc>
              <a:spcAft>
                <a:spcPts val="0"/>
              </a:spcAft>
              <a:defRPr sz="2200" b="1" baseline="0">
                <a:solidFill>
                  <a:schemeClr val="bg1">
                    <a:lumMod val="50000"/>
                  </a:schemeClr>
                </a:solidFill>
                <a:latin typeface="Arial"/>
                <a:cs typeface="Arial"/>
              </a:defRPr>
            </a:lvl1pPr>
          </a:lstStyle>
          <a:p>
            <a:r>
              <a:rPr lang="de-AT"/>
              <a:t>Mastertitelformat bearbeiten</a:t>
            </a:r>
            <a:endParaRPr lang="de-DE" dirty="0"/>
          </a:p>
        </p:txBody>
      </p:sp>
    </p:spTree>
    <p:extLst>
      <p:ext uri="{BB962C8B-B14F-4D97-AF65-F5344CB8AC3E}">
        <p14:creationId xmlns:p14="http://schemas.microsoft.com/office/powerpoint/2010/main" val="86522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bschnittsüberschrift">
    <p:spTree>
      <p:nvGrpSpPr>
        <p:cNvPr id="1" name=""/>
        <p:cNvGrpSpPr/>
        <p:nvPr/>
      </p:nvGrpSpPr>
      <p:grpSpPr>
        <a:xfrm>
          <a:off x="0" y="0"/>
          <a:ext cx="0" cy="0"/>
          <a:chOff x="0" y="0"/>
          <a:chExt cx="0" cy="0"/>
        </a:xfrm>
      </p:grpSpPr>
      <p:sp>
        <p:nvSpPr>
          <p:cNvPr id="7" name="Titel 6"/>
          <p:cNvSpPr>
            <a:spLocks noGrp="1"/>
          </p:cNvSpPr>
          <p:nvPr>
            <p:ph type="title"/>
          </p:nvPr>
        </p:nvSpPr>
        <p:spPr>
          <a:xfrm>
            <a:off x="990600" y="2057400"/>
            <a:ext cx="7086600" cy="457200"/>
          </a:xfrm>
          <a:prstGeom prst="rect">
            <a:avLst/>
          </a:prstGeom>
        </p:spPr>
        <p:txBody>
          <a:bodyPr vert="horz"/>
          <a:lstStyle>
            <a:lvl1pPr algn="l">
              <a:defRPr sz="2200" b="1" baseline="0">
                <a:solidFill>
                  <a:srgbClr val="E37823"/>
                </a:solidFill>
                <a:latin typeface="Arial"/>
                <a:cs typeface="Arial"/>
              </a:defRPr>
            </a:lvl1pPr>
          </a:lstStyle>
          <a:p>
            <a:r>
              <a:rPr lang="de-AT"/>
              <a:t>Mastertitelformat bearbeiten</a:t>
            </a:r>
            <a:endParaRPr lang="de-DE" dirty="0"/>
          </a:p>
        </p:txBody>
      </p:sp>
      <p:sp>
        <p:nvSpPr>
          <p:cNvPr id="15" name="Inhaltsplatzhalter 14"/>
          <p:cNvSpPr>
            <a:spLocks noGrp="1"/>
          </p:cNvSpPr>
          <p:nvPr>
            <p:ph sz="quarter" idx="11"/>
          </p:nvPr>
        </p:nvSpPr>
        <p:spPr>
          <a:xfrm>
            <a:off x="990600" y="2590800"/>
            <a:ext cx="7086600" cy="3810000"/>
          </a:xfrm>
          <a:prstGeom prst="rect">
            <a:avLst/>
          </a:prstGeom>
        </p:spPr>
        <p:txBody>
          <a:bodyPr vert="horz"/>
          <a:lstStyle>
            <a:lvl1pPr marL="0" indent="0" algn="just">
              <a:spcBef>
                <a:spcPts val="0"/>
              </a:spcBef>
              <a:buFontTx/>
              <a:buNone/>
              <a:defRPr sz="2000" b="0" baseline="0">
                <a:solidFill>
                  <a:schemeClr val="tx1">
                    <a:lumMod val="65000"/>
                    <a:lumOff val="35000"/>
                  </a:schemeClr>
                </a:solidFill>
                <a:latin typeface="Arial"/>
              </a:defRPr>
            </a:lvl1pPr>
          </a:lstStyle>
          <a:p>
            <a:pPr lvl="0"/>
            <a:r>
              <a:rPr lang="de-AT"/>
              <a:t>Mastertextformat bearbeiten</a:t>
            </a:r>
          </a:p>
        </p:txBody>
      </p:sp>
    </p:spTree>
    <p:extLst>
      <p:ext uri="{BB962C8B-B14F-4D97-AF65-F5344CB8AC3E}">
        <p14:creationId xmlns:p14="http://schemas.microsoft.com/office/powerpoint/2010/main" val="139161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Abschnittsüberschrift">
    <p:spTree>
      <p:nvGrpSpPr>
        <p:cNvPr id="1" name=""/>
        <p:cNvGrpSpPr/>
        <p:nvPr/>
      </p:nvGrpSpPr>
      <p:grpSpPr>
        <a:xfrm>
          <a:off x="0" y="0"/>
          <a:ext cx="0" cy="0"/>
          <a:chOff x="0" y="0"/>
          <a:chExt cx="0" cy="0"/>
        </a:xfrm>
      </p:grpSpPr>
      <p:sp>
        <p:nvSpPr>
          <p:cNvPr id="7" name="Titel 6"/>
          <p:cNvSpPr>
            <a:spLocks noGrp="1"/>
          </p:cNvSpPr>
          <p:nvPr>
            <p:ph type="title"/>
          </p:nvPr>
        </p:nvSpPr>
        <p:spPr>
          <a:xfrm>
            <a:off x="990600" y="2057400"/>
            <a:ext cx="7086600" cy="457200"/>
          </a:xfrm>
          <a:prstGeom prst="rect">
            <a:avLst/>
          </a:prstGeom>
        </p:spPr>
        <p:txBody>
          <a:bodyPr vert="horz"/>
          <a:lstStyle>
            <a:lvl1pPr algn="l">
              <a:defRPr sz="2200" b="1" baseline="0">
                <a:solidFill>
                  <a:srgbClr val="E37823"/>
                </a:solidFill>
                <a:latin typeface="Arial"/>
                <a:cs typeface="Arial"/>
              </a:defRPr>
            </a:lvl1pPr>
          </a:lstStyle>
          <a:p>
            <a:r>
              <a:rPr lang="de-AT"/>
              <a:t>Mastertitelformat bearbeiten</a:t>
            </a:r>
            <a:endParaRPr lang="de-DE" dirty="0"/>
          </a:p>
        </p:txBody>
      </p:sp>
      <p:sp>
        <p:nvSpPr>
          <p:cNvPr id="15" name="Inhaltsplatzhalter 14"/>
          <p:cNvSpPr>
            <a:spLocks noGrp="1"/>
          </p:cNvSpPr>
          <p:nvPr>
            <p:ph sz="quarter" idx="11"/>
          </p:nvPr>
        </p:nvSpPr>
        <p:spPr>
          <a:xfrm>
            <a:off x="990600" y="2895600"/>
            <a:ext cx="7086600" cy="3505200"/>
          </a:xfrm>
          <a:prstGeom prst="rect">
            <a:avLst/>
          </a:prstGeom>
        </p:spPr>
        <p:txBody>
          <a:bodyPr vert="horz"/>
          <a:lstStyle>
            <a:lvl1pPr marL="0" indent="0" algn="just">
              <a:spcBef>
                <a:spcPts val="0"/>
              </a:spcBef>
              <a:buFontTx/>
              <a:buNone/>
              <a:defRPr sz="2000" b="0" baseline="0">
                <a:solidFill>
                  <a:schemeClr val="tx1">
                    <a:lumMod val="65000"/>
                    <a:lumOff val="35000"/>
                  </a:schemeClr>
                </a:solidFill>
                <a:latin typeface="Arial"/>
              </a:defRPr>
            </a:lvl1pPr>
          </a:lstStyle>
          <a:p>
            <a:pPr lvl="0"/>
            <a:r>
              <a:rPr lang="de-AT"/>
              <a:t>Mastertextformat bearbeiten</a:t>
            </a:r>
          </a:p>
        </p:txBody>
      </p:sp>
      <p:sp>
        <p:nvSpPr>
          <p:cNvPr id="5" name="Textplatzhalter 4"/>
          <p:cNvSpPr>
            <a:spLocks noGrp="1"/>
          </p:cNvSpPr>
          <p:nvPr>
            <p:ph type="body" sz="quarter" idx="12"/>
          </p:nvPr>
        </p:nvSpPr>
        <p:spPr>
          <a:xfrm>
            <a:off x="990600" y="2590800"/>
            <a:ext cx="7086600" cy="457200"/>
          </a:xfrm>
          <a:prstGeom prst="rect">
            <a:avLst/>
          </a:prstGeom>
        </p:spPr>
        <p:txBody>
          <a:bodyPr vert="horz"/>
          <a:lstStyle>
            <a:lvl1pPr marL="0" indent="0">
              <a:spcBef>
                <a:spcPts val="0"/>
              </a:spcBef>
              <a:buFontTx/>
              <a:buNone/>
              <a:defRPr sz="2000" b="1" baseline="0">
                <a:solidFill>
                  <a:srgbClr val="001E3C"/>
                </a:solidFill>
                <a:latin typeface="Arial"/>
                <a:cs typeface="Arial"/>
              </a:defRPr>
            </a:lvl1pPr>
          </a:lstStyle>
          <a:p>
            <a:pPr lvl="0"/>
            <a:r>
              <a:rPr lang="de-AT"/>
              <a:t>Mastertextformat bearbeiten</a:t>
            </a:r>
          </a:p>
        </p:txBody>
      </p:sp>
    </p:spTree>
    <p:extLst>
      <p:ext uri="{BB962C8B-B14F-4D97-AF65-F5344CB8AC3E}">
        <p14:creationId xmlns:p14="http://schemas.microsoft.com/office/powerpoint/2010/main" val="215726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Abschnittsüberschrift">
    <p:spTree>
      <p:nvGrpSpPr>
        <p:cNvPr id="1" name=""/>
        <p:cNvGrpSpPr/>
        <p:nvPr/>
      </p:nvGrpSpPr>
      <p:grpSpPr>
        <a:xfrm>
          <a:off x="0" y="0"/>
          <a:ext cx="0" cy="0"/>
          <a:chOff x="0" y="0"/>
          <a:chExt cx="0" cy="0"/>
        </a:xfrm>
      </p:grpSpPr>
      <p:sp>
        <p:nvSpPr>
          <p:cNvPr id="7" name="Titel 6"/>
          <p:cNvSpPr>
            <a:spLocks noGrp="1"/>
          </p:cNvSpPr>
          <p:nvPr>
            <p:ph type="title"/>
          </p:nvPr>
        </p:nvSpPr>
        <p:spPr>
          <a:xfrm>
            <a:off x="990600" y="2057400"/>
            <a:ext cx="7086600" cy="457200"/>
          </a:xfrm>
          <a:prstGeom prst="rect">
            <a:avLst/>
          </a:prstGeom>
        </p:spPr>
        <p:txBody>
          <a:bodyPr vert="horz"/>
          <a:lstStyle>
            <a:lvl1pPr algn="l">
              <a:defRPr sz="2200" b="1" baseline="0">
                <a:solidFill>
                  <a:srgbClr val="E37823"/>
                </a:solidFill>
                <a:latin typeface="Arial"/>
                <a:cs typeface="Arial"/>
              </a:defRPr>
            </a:lvl1pPr>
          </a:lstStyle>
          <a:p>
            <a:r>
              <a:rPr lang="de-AT"/>
              <a:t>Mastertitelformat bearbeiten</a:t>
            </a:r>
            <a:endParaRPr lang="de-DE" dirty="0"/>
          </a:p>
        </p:txBody>
      </p:sp>
      <p:sp>
        <p:nvSpPr>
          <p:cNvPr id="15" name="Inhaltsplatzhalter 14"/>
          <p:cNvSpPr>
            <a:spLocks noGrp="1"/>
          </p:cNvSpPr>
          <p:nvPr>
            <p:ph sz="quarter" idx="11"/>
          </p:nvPr>
        </p:nvSpPr>
        <p:spPr>
          <a:xfrm>
            <a:off x="990600" y="2590800"/>
            <a:ext cx="7086600" cy="3810000"/>
          </a:xfrm>
          <a:prstGeom prst="rect">
            <a:avLst/>
          </a:prstGeom>
        </p:spPr>
        <p:txBody>
          <a:bodyPr vert="horz"/>
          <a:lstStyle>
            <a:lvl1pPr marL="180000" indent="-180000" algn="l">
              <a:spcBef>
                <a:spcPts val="0"/>
              </a:spcBef>
              <a:buClr>
                <a:srgbClr val="E37823"/>
              </a:buClr>
              <a:buFont typeface="Arial"/>
              <a:buChar char="•"/>
              <a:defRPr sz="2000" b="0" baseline="0">
                <a:solidFill>
                  <a:schemeClr val="tx1">
                    <a:lumMod val="65000"/>
                    <a:lumOff val="35000"/>
                  </a:schemeClr>
                </a:solidFill>
                <a:latin typeface="Arial"/>
              </a:defRPr>
            </a:lvl1pPr>
          </a:lstStyle>
          <a:p>
            <a:pPr lvl="0"/>
            <a:r>
              <a:rPr lang="de-AT"/>
              <a:t>Mastertextformat bearbeiten</a:t>
            </a:r>
          </a:p>
        </p:txBody>
      </p:sp>
    </p:spTree>
    <p:extLst>
      <p:ext uri="{BB962C8B-B14F-4D97-AF65-F5344CB8AC3E}">
        <p14:creationId xmlns:p14="http://schemas.microsoft.com/office/powerpoint/2010/main" val="942918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664" y="269792"/>
            <a:ext cx="8229600" cy="800056"/>
          </a:xfrm>
          <a:prstGeom prst="rect">
            <a:avLst/>
          </a:prstGeom>
        </p:spPr>
        <p:txBody>
          <a:bodyPr/>
          <a:lstStyle/>
          <a:p>
            <a:r>
              <a:rPr lang="en-US" noProof="0"/>
              <a:t>Click to edit Master title style</a:t>
            </a:r>
            <a:endParaRPr lang="en-GB" noProof="0"/>
          </a:p>
        </p:txBody>
      </p:sp>
      <p:sp>
        <p:nvSpPr>
          <p:cNvPr id="3" name="Content Placeholder 2"/>
          <p:cNvSpPr>
            <a:spLocks noGrp="1"/>
          </p:cNvSpPr>
          <p:nvPr>
            <p:ph idx="1"/>
          </p:nvPr>
        </p:nvSpPr>
        <p:spPr>
          <a:xfrm>
            <a:off x="266894" y="1520825"/>
            <a:ext cx="8229600" cy="4528484"/>
          </a:xfrm>
          <a:prstGeom prst="rect">
            <a:avLst/>
          </a:prstGeo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Footer Placeholder 4"/>
          <p:cNvSpPr>
            <a:spLocks noGrp="1"/>
          </p:cNvSpPr>
          <p:nvPr>
            <p:ph type="ftr" sz="quarter" idx="10"/>
          </p:nvPr>
        </p:nvSpPr>
        <p:spPr>
          <a:xfrm>
            <a:off x="269875" y="6346825"/>
            <a:ext cx="5557838" cy="365125"/>
          </a:xfrm>
          <a:prstGeom prst="rect">
            <a:avLst/>
          </a:prstGeom>
        </p:spPr>
        <p:txBody>
          <a:bodyPr/>
          <a:lstStyle>
            <a:lvl1pPr>
              <a:defRPr>
                <a:solidFill>
                  <a:prstClr val="black">
                    <a:tint val="75000"/>
                  </a:prstClr>
                </a:solidFill>
                <a:latin typeface="Arial" panose="020B0604020202020204" pitchFamily="34" charset="0"/>
                <a:ea typeface="ＭＳ Ｐゴシック" panose="020B0600070205080204" pitchFamily="34" charset="-128"/>
                <a:cs typeface="+mn-cs"/>
              </a:defRPr>
            </a:lvl1pPr>
          </a:lstStyle>
          <a:p>
            <a:pPr>
              <a:defRPr/>
            </a:pPr>
            <a:endParaRPr lang="en-GB"/>
          </a:p>
        </p:txBody>
      </p:sp>
      <p:sp>
        <p:nvSpPr>
          <p:cNvPr id="5" name="Slide Number Placeholder 5"/>
          <p:cNvSpPr>
            <a:spLocks noGrp="1"/>
          </p:cNvSpPr>
          <p:nvPr>
            <p:ph type="sldNum" sz="quarter" idx="11"/>
          </p:nvPr>
        </p:nvSpPr>
        <p:spPr>
          <a:xfrm>
            <a:off x="6731000" y="6346825"/>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898989"/>
                </a:solidFill>
              </a:defRPr>
            </a:lvl1pPr>
          </a:lstStyle>
          <a:p>
            <a:pPr>
              <a:defRPr/>
            </a:pPr>
            <a:fld id="{7481B526-CF5C-40E6-B77A-1A68152865BE}" type="slidenum">
              <a:rPr lang="en-GB" altLang="de-DE"/>
              <a:pPr>
                <a:defRPr/>
              </a:pPr>
              <a:t>‹Nr.›</a:t>
            </a:fld>
            <a:endParaRPr lang="en-GB" altLang="de-DE"/>
          </a:p>
        </p:txBody>
      </p:sp>
    </p:spTree>
    <p:extLst>
      <p:ext uri="{BB962C8B-B14F-4D97-AF65-F5344CB8AC3E}">
        <p14:creationId xmlns:p14="http://schemas.microsoft.com/office/powerpoint/2010/main" val="406264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Bild 6" descr="PP-Vorlage-allgemein-2011-optimiert-05.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9144000" cy="6875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4"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pitchFamily="-104"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pitchFamily="-104"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pitchFamily="-104"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pitchFamily="-104"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bindergroesswang.at/publikationen/newsletter/2020/gesetzlichemassnahmenzurbekaempfungvonsars-cov-2inoesterreich/?utm_source=dialog-Mail&amp;utm_medium=email&amp;utm_content=%C3%96sterreich&amp;utm_campaign=7.+NL+Taskforce-Corona"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parlament.gv.at/PAKT/VHG/XXVII/BNR/BNR_00035/index.s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parlament.gv.at/PAKT/VHG/BR/BRSITZ/BRSITZ_00906/index.shtml#tab-Beschluess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parlament.gv.at/PAKT/VHG/XXVII/A/A_00518/index.shtml#tab-ParlamentarischesVerfahren"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5"/>
          <p:cNvSpPr>
            <a:spLocks noGrp="1"/>
          </p:cNvSpPr>
          <p:nvPr>
            <p:ph type="title"/>
          </p:nvPr>
        </p:nvSpPr>
        <p:spPr bwMode="auto">
          <a:xfrm>
            <a:off x="1098550" y="755537"/>
            <a:ext cx="7086600" cy="286659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a:r>
              <a:rPr lang="de-DE" sz="3200" dirty="0"/>
              <a:t/>
            </a:r>
            <a:br>
              <a:rPr lang="de-DE" sz="3200" dirty="0"/>
            </a:br>
            <a:r>
              <a:rPr lang="de-DE" sz="3200" dirty="0"/>
              <a:t/>
            </a:r>
            <a:br>
              <a:rPr lang="de-DE" sz="3200" dirty="0"/>
            </a:br>
            <a:r>
              <a:rPr lang="de-DE" sz="4000" dirty="0"/>
              <a:t>Das COVID-19-Maßnahmengesetz aus verwaltungs- und verfassungsrechtlicher Sicht</a:t>
            </a:r>
            <a:r>
              <a:rPr lang="de-DE" altLang="de-DE" sz="2800" dirty="0">
                <a:latin typeface="Arial" charset="0"/>
                <a:cs typeface="Arial" charset="0"/>
              </a:rPr>
              <a:t/>
            </a:r>
            <a:br>
              <a:rPr lang="de-DE" altLang="de-DE" sz="2800" dirty="0">
                <a:latin typeface="Arial" charset="0"/>
                <a:cs typeface="Arial" charset="0"/>
              </a:rPr>
            </a:br>
            <a:r>
              <a:rPr lang="de-DE" altLang="de-DE" sz="2800" dirty="0">
                <a:latin typeface="Arial" charset="0"/>
                <a:cs typeface="Arial" charset="0"/>
              </a:rPr>
              <a:t/>
            </a:r>
            <a:br>
              <a:rPr lang="de-DE" altLang="de-DE" sz="2800" dirty="0">
                <a:latin typeface="Arial" charset="0"/>
                <a:cs typeface="Arial" charset="0"/>
              </a:rPr>
            </a:br>
            <a:r>
              <a:rPr lang="de-DE" altLang="de-DE" sz="2800" dirty="0">
                <a:latin typeface="Arial" charset="0"/>
                <a:cs typeface="Arial" charset="0"/>
              </a:rPr>
              <a:t/>
            </a:r>
            <a:br>
              <a:rPr lang="de-DE" altLang="de-DE" sz="2800" dirty="0">
                <a:latin typeface="Arial" charset="0"/>
                <a:cs typeface="Arial" charset="0"/>
              </a:rPr>
            </a:br>
            <a:endParaRPr lang="de-DE" altLang="de-DE" sz="2800" dirty="0">
              <a:latin typeface="Arial" charset="0"/>
              <a:cs typeface="Arial" charset="0"/>
            </a:endParaRPr>
          </a:p>
        </p:txBody>
      </p:sp>
      <p:sp>
        <p:nvSpPr>
          <p:cNvPr id="5123" name="Inhaltsplatzhalter 6"/>
          <p:cNvSpPr>
            <a:spLocks noGrp="1"/>
          </p:cNvSpPr>
          <p:nvPr>
            <p:ph sz="quarter" idx="11"/>
          </p:nvPr>
        </p:nvSpPr>
        <p:spPr bwMode="auto">
          <a:xfrm>
            <a:off x="990520" y="4492619"/>
            <a:ext cx="7086600" cy="3810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eaLnBrk="1" hangingPunct="1">
              <a:spcBef>
                <a:spcPct val="0"/>
              </a:spcBef>
            </a:pPr>
            <a:endParaRPr lang="de-DE" altLang="de-DE" dirty="0">
              <a:solidFill>
                <a:srgbClr val="595959"/>
              </a:solidFill>
              <a:latin typeface="Arial" charset="0"/>
            </a:endParaRPr>
          </a:p>
          <a:p>
            <a:pPr algn="ctr" eaLnBrk="1" hangingPunct="1">
              <a:spcBef>
                <a:spcPct val="0"/>
              </a:spcBef>
            </a:pPr>
            <a:endParaRPr lang="de-DE" altLang="de-DE" b="1" dirty="0">
              <a:solidFill>
                <a:srgbClr val="595959"/>
              </a:solidFill>
              <a:latin typeface="Arial" charset="0"/>
            </a:endParaRPr>
          </a:p>
          <a:p>
            <a:pPr algn="ctr" eaLnBrk="1" hangingPunct="1">
              <a:spcBef>
                <a:spcPct val="0"/>
              </a:spcBef>
            </a:pPr>
            <a:endParaRPr lang="de-DE" altLang="de-DE" b="1" dirty="0">
              <a:solidFill>
                <a:srgbClr val="595959"/>
              </a:solidFill>
              <a:latin typeface="Arial" charset="0"/>
            </a:endParaRPr>
          </a:p>
          <a:p>
            <a:pPr algn="ctr" eaLnBrk="1" hangingPunct="1">
              <a:spcBef>
                <a:spcPct val="0"/>
              </a:spcBef>
            </a:pPr>
            <a:r>
              <a:rPr lang="de-DE" altLang="de-DE" b="1" dirty="0" err="1">
                <a:solidFill>
                  <a:srgbClr val="595959"/>
                </a:solidFill>
                <a:latin typeface="Arial" charset="0"/>
              </a:rPr>
              <a:t>assoz</a:t>
            </a:r>
            <a:r>
              <a:rPr lang="de-DE" altLang="de-DE" b="1" dirty="0">
                <a:solidFill>
                  <a:srgbClr val="595959"/>
                </a:solidFill>
                <a:latin typeface="Arial" charset="0"/>
              </a:rPr>
              <a:t>.-Prof. Dr. Thomas Müller, LL.M.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10</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624192" y="1035838"/>
            <a:ext cx="7086600" cy="5476672"/>
          </a:xfrm>
        </p:spPr>
        <p:txBody>
          <a:bodyPr/>
          <a:lstStyle/>
          <a:p>
            <a:pPr marL="342900" indent="-342900" algn="l">
              <a:spcBef>
                <a:spcPct val="0"/>
              </a:spcBef>
              <a:buClr>
                <a:schemeClr val="accent6">
                  <a:lumMod val="75000"/>
                </a:schemeClr>
              </a:buClr>
              <a:buFont typeface="Arial" charset="0"/>
              <a:buChar char="•"/>
            </a:pPr>
            <a:r>
              <a:rPr lang="de-DE" sz="2400" b="1" dirty="0">
                <a:solidFill>
                  <a:srgbClr val="898989"/>
                </a:solidFill>
                <a:latin typeface="Arial" charset="0"/>
              </a:rPr>
              <a:t>Betreten von Betriebsstätten zum Zweck des Erwerbs von Waren und Dienstleistungen sowie </a:t>
            </a:r>
            <a:r>
              <a:rPr lang="de-DE" sz="2400" b="1" dirty="0" smtClean="0">
                <a:solidFill>
                  <a:srgbClr val="898989"/>
                </a:solidFill>
                <a:latin typeface="Arial" charset="0"/>
              </a:rPr>
              <a:t>von Arbeitsorten</a:t>
            </a:r>
            <a:endParaRPr lang="de-DE" sz="2400" b="1" dirty="0">
              <a:solidFill>
                <a:srgbClr val="898989"/>
              </a:solidFill>
              <a:latin typeface="Arial" charset="0"/>
            </a:endParaRPr>
          </a:p>
          <a:p>
            <a:pPr marL="400050" lvl="2" indent="0">
              <a:spcBef>
                <a:spcPct val="0"/>
              </a:spcBef>
              <a:buClr>
                <a:srgbClr val="E46C0A"/>
              </a:buClr>
              <a:buNone/>
            </a:pPr>
            <a:endParaRPr lang="de-DE" sz="1200" b="1" dirty="0">
              <a:latin typeface="Arial" charset="0"/>
            </a:endParaRPr>
          </a:p>
          <a:p>
            <a:pPr marL="400050" lvl="2" indent="0">
              <a:spcBef>
                <a:spcPct val="0"/>
              </a:spcBef>
              <a:buClr>
                <a:srgbClr val="E46C0A"/>
              </a:buClr>
              <a:buNone/>
            </a:pPr>
            <a:r>
              <a:rPr lang="de-DE" sz="1600" b="1" dirty="0">
                <a:latin typeface="Arial" charset="0"/>
              </a:rPr>
              <a:t>§ 1.</a:t>
            </a:r>
          </a:p>
          <a:p>
            <a:pPr marL="400050" lvl="2" indent="0">
              <a:spcBef>
                <a:spcPct val="0"/>
              </a:spcBef>
              <a:buClr>
                <a:srgbClr val="E46C0A"/>
              </a:buClr>
              <a:buNone/>
            </a:pPr>
            <a:r>
              <a:rPr lang="de-DE" sz="1600" b="1" dirty="0">
                <a:latin typeface="Arial" charset="0"/>
              </a:rPr>
              <a:t>Beim Auftreten von </a:t>
            </a:r>
            <a:r>
              <a:rPr lang="de-DE" sz="1600" b="1" u="sng" dirty="0">
                <a:latin typeface="Arial" charset="0"/>
              </a:rPr>
              <a:t>COVID-19</a:t>
            </a:r>
            <a:r>
              <a:rPr lang="de-DE" sz="1600" b="1" dirty="0">
                <a:latin typeface="Arial" charset="0"/>
              </a:rPr>
              <a:t> </a:t>
            </a:r>
            <a:r>
              <a:rPr lang="de-DE" sz="1600" b="1" dirty="0">
                <a:solidFill>
                  <a:srgbClr val="FF0000"/>
                </a:solidFill>
                <a:latin typeface="Arial" charset="0"/>
              </a:rPr>
              <a:t>kann</a:t>
            </a:r>
            <a:r>
              <a:rPr lang="de-DE" sz="1600" b="1" dirty="0">
                <a:latin typeface="Arial" charset="0"/>
              </a:rPr>
              <a:t> der </a:t>
            </a:r>
            <a:r>
              <a:rPr lang="de-DE" sz="1600" b="1" u="sng" dirty="0">
                <a:latin typeface="Arial" charset="0"/>
              </a:rPr>
              <a:t>Bundesminister</a:t>
            </a:r>
            <a:r>
              <a:rPr lang="de-DE" sz="1600" b="1" dirty="0">
                <a:latin typeface="Arial" charset="0"/>
              </a:rPr>
              <a:t> für Soziales, Gesundheit, Pflege und Konsumentenschutz durch Verordnung das </a:t>
            </a:r>
            <a:r>
              <a:rPr lang="de-DE" sz="1600" b="1" u="sng" dirty="0">
                <a:solidFill>
                  <a:srgbClr val="FF0000"/>
                </a:solidFill>
                <a:latin typeface="Arial" charset="0"/>
              </a:rPr>
              <a:t>Betreten von Betriebsstätten oder nur bestimmten Betriebsstätten</a:t>
            </a:r>
            <a:r>
              <a:rPr lang="de-DE" sz="1600" b="1" dirty="0">
                <a:latin typeface="Arial" charset="0"/>
              </a:rPr>
              <a:t> zum Zweck des </a:t>
            </a:r>
            <a:r>
              <a:rPr lang="de-DE" sz="1600" b="1" u="sng" dirty="0">
                <a:solidFill>
                  <a:srgbClr val="FF0000"/>
                </a:solidFill>
                <a:latin typeface="Arial" charset="0"/>
              </a:rPr>
              <a:t>Erwerbs von Waren und Dienstleistungen</a:t>
            </a:r>
            <a:r>
              <a:rPr lang="de-DE" sz="1600" b="1" u="sng" dirty="0">
                <a:latin typeface="Arial" charset="0"/>
              </a:rPr>
              <a:t> oder </a:t>
            </a:r>
            <a:r>
              <a:rPr lang="de-DE" sz="1600" b="1" u="sng" dirty="0">
                <a:solidFill>
                  <a:srgbClr val="FF0000"/>
                </a:solidFill>
                <a:latin typeface="Arial" charset="0"/>
              </a:rPr>
              <a:t>Arbeitsorte</a:t>
            </a:r>
            <a:r>
              <a:rPr lang="de-DE" sz="1600" b="1" u="sng" dirty="0">
                <a:latin typeface="Arial" charset="0"/>
              </a:rPr>
              <a:t> im Sinne des § 2 Abs. 3 </a:t>
            </a:r>
            <a:r>
              <a:rPr lang="de-DE" sz="1600" b="1" u="sng" dirty="0" err="1">
                <a:latin typeface="Arial" charset="0"/>
              </a:rPr>
              <a:t>ArbeitnehmerInnenschutzgesetz</a:t>
            </a:r>
            <a:r>
              <a:rPr lang="de-DE" sz="1600" b="1" u="sng" dirty="0">
                <a:latin typeface="Arial" charset="0"/>
              </a:rPr>
              <a:t> untersagen</a:t>
            </a:r>
            <a:r>
              <a:rPr lang="de-DE" sz="1600" b="1" dirty="0">
                <a:latin typeface="Arial" charset="0"/>
              </a:rPr>
              <a:t>, soweit dies zur Verhinderung der Verbreitung von COVID-19 </a:t>
            </a:r>
            <a:r>
              <a:rPr lang="de-DE" sz="1600" b="1" u="sng" dirty="0">
                <a:solidFill>
                  <a:srgbClr val="FF0000"/>
                </a:solidFill>
                <a:latin typeface="Arial" charset="0"/>
              </a:rPr>
              <a:t>erforderlich</a:t>
            </a:r>
            <a:r>
              <a:rPr lang="de-DE" sz="1600" b="1" dirty="0">
                <a:latin typeface="Arial" charset="0"/>
              </a:rPr>
              <a:t> ist. In der Verordnung kann geregelt werden, in welcher Zahl und zu welcher Zeit jene Betriebsstätten betreten werden dürfen, die vom Betretungsverbot ausgenommen sind. Darüber hinaus kann geregelt werden, unter welchen bestimmten Voraussetzungen oder Auflagen Betriebsstätten oder Arbeitsorte betreten werden dürfen.</a:t>
            </a:r>
            <a:endParaRPr lang="de-DE" sz="3200" dirty="0"/>
          </a:p>
          <a:p>
            <a:pPr marL="742950" lvl="2" indent="-342900">
              <a:spcBef>
                <a:spcPct val="0"/>
              </a:spcBef>
              <a:buClr>
                <a:srgbClr val="E46C0A"/>
              </a:buClr>
              <a:buFont typeface="Wingdings" pitchFamily="2" charset="2"/>
              <a:buChar char="Ø"/>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3. COVID-19-MaßnahmenG</a:t>
            </a:r>
            <a:endParaRPr lang="de-DE" sz="2000" dirty="0"/>
          </a:p>
        </p:txBody>
      </p:sp>
    </p:spTree>
    <p:extLst>
      <p:ext uri="{BB962C8B-B14F-4D97-AF65-F5344CB8AC3E}">
        <p14:creationId xmlns:p14="http://schemas.microsoft.com/office/powerpoint/2010/main" val="3505010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11</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624192" y="930265"/>
            <a:ext cx="7086600" cy="5476672"/>
          </a:xfrm>
        </p:spPr>
        <p:txBody>
          <a:bodyPr/>
          <a:lstStyle/>
          <a:p>
            <a:pPr marL="342900" indent="-342900" algn="l">
              <a:spcBef>
                <a:spcPct val="0"/>
              </a:spcBef>
              <a:buClr>
                <a:schemeClr val="accent6">
                  <a:lumMod val="75000"/>
                </a:schemeClr>
              </a:buClr>
              <a:buFont typeface="Arial" charset="0"/>
              <a:buChar char="•"/>
            </a:pPr>
            <a:r>
              <a:rPr lang="de-DE" sz="2400" b="1" dirty="0">
                <a:solidFill>
                  <a:srgbClr val="898989"/>
                </a:solidFill>
                <a:latin typeface="Arial" charset="0"/>
                <a:cs typeface="+mn-cs"/>
              </a:rPr>
              <a:t>VO des BMSGPK BGBl II 96/2020 idF BGBl II 162/2020 (außer Kraft)</a:t>
            </a:r>
          </a:p>
          <a:p>
            <a:pPr marL="400050" lvl="2" indent="0">
              <a:spcBef>
                <a:spcPct val="0"/>
              </a:spcBef>
              <a:buClr>
                <a:srgbClr val="E46C0A"/>
              </a:buClr>
              <a:buNone/>
            </a:pPr>
            <a:endParaRPr lang="de-DE" sz="1100" b="1" dirty="0">
              <a:latin typeface="Arial" charset="0"/>
            </a:endParaRPr>
          </a:p>
          <a:p>
            <a:pPr marL="400050" lvl="2" indent="0">
              <a:spcBef>
                <a:spcPct val="0"/>
              </a:spcBef>
              <a:buClr>
                <a:srgbClr val="E46C0A"/>
              </a:buClr>
              <a:buNone/>
            </a:pPr>
            <a:r>
              <a:rPr lang="de-DE" sz="1600" b="1" dirty="0">
                <a:latin typeface="Arial" charset="0"/>
              </a:rPr>
              <a:t>§ 1.</a:t>
            </a:r>
          </a:p>
          <a:p>
            <a:pPr marL="400050" lvl="2" indent="0">
              <a:spcBef>
                <a:spcPct val="0"/>
              </a:spcBef>
              <a:buClr>
                <a:srgbClr val="E46C0A"/>
              </a:buClr>
              <a:buNone/>
            </a:pPr>
            <a:r>
              <a:rPr lang="de-DE" sz="1600" b="1" dirty="0">
                <a:latin typeface="Arial" charset="0"/>
              </a:rPr>
              <a:t>Das Betreten des Kundenbereichs von </a:t>
            </a:r>
            <a:r>
              <a:rPr lang="de-DE" sz="1600" b="1" u="sng" dirty="0">
                <a:solidFill>
                  <a:srgbClr val="FF0000"/>
                </a:solidFill>
                <a:latin typeface="Arial" charset="0"/>
              </a:rPr>
              <a:t>Betriebsstätten des Handels und von Dienstleistungsunternehmen</a:t>
            </a:r>
            <a:r>
              <a:rPr lang="de-DE" sz="1600" b="1" dirty="0">
                <a:solidFill>
                  <a:srgbClr val="FF0000"/>
                </a:solidFill>
                <a:latin typeface="Arial" charset="0"/>
              </a:rPr>
              <a:t> </a:t>
            </a:r>
            <a:r>
              <a:rPr lang="de-DE" sz="1600" b="1" dirty="0">
                <a:latin typeface="Arial" charset="0"/>
              </a:rPr>
              <a:t>sowie von </a:t>
            </a:r>
            <a:r>
              <a:rPr lang="de-DE" sz="1600" b="1" u="sng" dirty="0">
                <a:solidFill>
                  <a:srgbClr val="FF0000"/>
                </a:solidFill>
                <a:latin typeface="Arial" charset="0"/>
              </a:rPr>
              <a:t>Freizeit- und Sportbetrieben</a:t>
            </a:r>
            <a:r>
              <a:rPr lang="de-DE" sz="1600" b="1" dirty="0">
                <a:latin typeface="Arial" charset="0"/>
              </a:rPr>
              <a:t> zum Zweck des Erwerbs von Waren oder der Inanspruchnahme von Dienstleistungen oder der Benützung von Freizeit- und Sportbetrieben ist untersagt.</a:t>
            </a:r>
            <a:endParaRPr lang="de-DE" sz="3200" dirty="0"/>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§2 </a:t>
            </a:r>
          </a:p>
          <a:p>
            <a:pPr marL="400050" lvl="2" indent="0">
              <a:spcBef>
                <a:spcPct val="0"/>
              </a:spcBef>
              <a:buClr>
                <a:srgbClr val="E46C0A"/>
              </a:buClr>
              <a:buNone/>
            </a:pPr>
            <a:r>
              <a:rPr lang="de-DE" sz="1600" b="1" dirty="0">
                <a:latin typeface="Arial" charset="0"/>
              </a:rPr>
              <a:t>(1) § 1 gilt nicht für folgende Bereiche:</a:t>
            </a:r>
          </a:p>
          <a:p>
            <a:pPr marL="400050" lvl="2" indent="0">
              <a:spcBef>
                <a:spcPct val="0"/>
              </a:spcBef>
              <a:buClr>
                <a:srgbClr val="E46C0A"/>
              </a:buClr>
              <a:buNone/>
            </a:pPr>
            <a:r>
              <a:rPr lang="de-DE" sz="1600" b="1" dirty="0">
                <a:latin typeface="Arial" charset="0"/>
              </a:rPr>
              <a:t>1. öffentliche Apotheken</a:t>
            </a:r>
          </a:p>
          <a:p>
            <a:pPr marL="400050" lvl="2" indent="0">
              <a:spcBef>
                <a:spcPct val="0"/>
              </a:spcBef>
              <a:buClr>
                <a:srgbClr val="E46C0A"/>
              </a:buClr>
              <a:buNone/>
            </a:pPr>
            <a:r>
              <a:rPr lang="de-DE" sz="1600" b="1" dirty="0">
                <a:latin typeface="Arial" charset="0"/>
              </a:rPr>
              <a:t>2. Lebensmittelhandel […]</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 3.</a:t>
            </a:r>
          </a:p>
          <a:p>
            <a:pPr marL="400050" lvl="2" indent="0">
              <a:spcBef>
                <a:spcPct val="0"/>
              </a:spcBef>
              <a:buClr>
                <a:srgbClr val="E46C0A"/>
              </a:buClr>
              <a:buNone/>
            </a:pPr>
            <a:r>
              <a:rPr lang="de-DE" sz="1600" b="1" dirty="0">
                <a:latin typeface="Arial" charset="0"/>
              </a:rPr>
              <a:t>(1) Das Betreten von Betriebsstätten sämtlicher Betriebsarten der </a:t>
            </a:r>
            <a:r>
              <a:rPr lang="de-DE" sz="1600" b="1" dirty="0">
                <a:solidFill>
                  <a:srgbClr val="FF0000"/>
                </a:solidFill>
                <a:latin typeface="Arial" charset="0"/>
              </a:rPr>
              <a:t>Gastgewerbe</a:t>
            </a:r>
            <a:r>
              <a:rPr lang="de-DE" sz="1600" b="1" dirty="0">
                <a:latin typeface="Arial" charset="0"/>
              </a:rPr>
              <a:t> ist untersagt.</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(3) Abs. 1 gilt nicht für </a:t>
            </a:r>
            <a:r>
              <a:rPr lang="de-DE" sz="1600" b="1" dirty="0">
                <a:solidFill>
                  <a:srgbClr val="FF0000"/>
                </a:solidFill>
                <a:latin typeface="Arial" charset="0"/>
              </a:rPr>
              <a:t>Beherbergungsbetriebe, wenn in der Betriebsstätte Speisen und Getränke ausschließlich an Beherbergungsgäste verabreicht und ausgeschenkt werden</a:t>
            </a:r>
            <a:r>
              <a:rPr lang="de-DE" sz="1600" b="1" dirty="0">
                <a:latin typeface="Arial" charset="0"/>
              </a:rPr>
              <a:t>.</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endParaRPr lang="de-DE" sz="2000" b="1" dirty="0">
              <a:latin typeface="Arial" charset="0"/>
            </a:endParaRPr>
          </a:p>
          <a:p>
            <a:pPr marL="400050" lvl="2" indent="0">
              <a:spcBef>
                <a:spcPct val="0"/>
              </a:spcBef>
              <a:buClr>
                <a:srgbClr val="E46C0A"/>
              </a:buClr>
              <a:buNone/>
            </a:pPr>
            <a:endParaRPr lang="de-DE" sz="2000" b="1" dirty="0">
              <a:latin typeface="Arial" charset="0"/>
            </a:endParaRPr>
          </a:p>
          <a:p>
            <a:pPr marL="400050" lvl="2" indent="0">
              <a:spcBef>
                <a:spcPct val="0"/>
              </a:spcBef>
              <a:buClr>
                <a:srgbClr val="E46C0A"/>
              </a:buClr>
              <a:buNone/>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2311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3. COVID-19-MaßnahmenG</a:t>
            </a:r>
            <a:endParaRPr lang="de-DE" sz="2000" dirty="0"/>
          </a:p>
        </p:txBody>
      </p:sp>
    </p:spTree>
    <p:extLst>
      <p:ext uri="{BB962C8B-B14F-4D97-AF65-F5344CB8AC3E}">
        <p14:creationId xmlns:p14="http://schemas.microsoft.com/office/powerpoint/2010/main" val="176264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12</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624192" y="1035838"/>
            <a:ext cx="7086600" cy="5476672"/>
          </a:xfrm>
        </p:spPr>
        <p:txBody>
          <a:bodyPr/>
          <a:lstStyle/>
          <a:p>
            <a:pPr marL="342900" indent="-342900" algn="l">
              <a:spcBef>
                <a:spcPct val="0"/>
              </a:spcBef>
              <a:buClr>
                <a:schemeClr val="accent6">
                  <a:lumMod val="75000"/>
                </a:schemeClr>
              </a:buClr>
              <a:buFont typeface="Arial" charset="0"/>
              <a:buChar char="•"/>
            </a:pPr>
            <a:r>
              <a:rPr lang="de-DE" sz="2400" b="1" dirty="0">
                <a:solidFill>
                  <a:srgbClr val="898989"/>
                </a:solidFill>
                <a:latin typeface="Arial" charset="0"/>
                <a:cs typeface="+mn-cs"/>
              </a:rPr>
              <a:t>Nunmehr COVID-19-Lockerungsverordnung, BGBl II 197/2020</a:t>
            </a:r>
          </a:p>
          <a:p>
            <a:pPr marL="400050" lvl="2" indent="0">
              <a:spcBef>
                <a:spcPct val="0"/>
              </a:spcBef>
              <a:buClr>
                <a:srgbClr val="E46C0A"/>
              </a:buClr>
              <a:buNone/>
            </a:pPr>
            <a:endParaRPr lang="de-DE" sz="1200" b="1" dirty="0">
              <a:latin typeface="Arial" charset="0"/>
            </a:endParaRPr>
          </a:p>
          <a:p>
            <a:pPr marL="400050" lvl="2" indent="0">
              <a:spcBef>
                <a:spcPct val="0"/>
              </a:spcBef>
              <a:buClr>
                <a:srgbClr val="E46C0A"/>
              </a:buClr>
              <a:buNone/>
            </a:pPr>
            <a:r>
              <a:rPr lang="de-DE" sz="1600" b="1" dirty="0">
                <a:latin typeface="Arial" charset="0"/>
              </a:rPr>
              <a:t>§ </a:t>
            </a:r>
            <a:r>
              <a:rPr lang="de-DE" sz="1600" b="1" dirty="0" smtClean="0">
                <a:latin typeface="Arial" charset="0"/>
              </a:rPr>
              <a:t>2</a:t>
            </a:r>
            <a:endParaRPr lang="de-DE" sz="1600" b="1" dirty="0">
              <a:latin typeface="Arial" charset="0"/>
            </a:endParaRPr>
          </a:p>
          <a:p>
            <a:pPr marL="400050" lvl="2" indent="0">
              <a:spcBef>
                <a:spcPct val="0"/>
              </a:spcBef>
              <a:buClr>
                <a:srgbClr val="E46C0A"/>
              </a:buClr>
              <a:buNone/>
            </a:pPr>
            <a:r>
              <a:rPr lang="de-DE" sz="1600" b="1" dirty="0">
                <a:latin typeface="Arial" charset="0"/>
              </a:rPr>
              <a:t>(1) Das Betreten des Kundenbereichs von </a:t>
            </a:r>
            <a:r>
              <a:rPr lang="de-DE" sz="1600" b="1" dirty="0">
                <a:solidFill>
                  <a:srgbClr val="FF0000"/>
                </a:solidFill>
                <a:latin typeface="Arial" charset="0"/>
              </a:rPr>
              <a:t>Betriebsstätten</a:t>
            </a:r>
            <a:r>
              <a:rPr lang="de-DE" sz="1600" b="1" dirty="0">
                <a:latin typeface="Arial" charset="0"/>
              </a:rPr>
              <a:t> ist unter folgenden Voraussetzungen zulässig: </a:t>
            </a:r>
            <a:r>
              <a:rPr lang="de-DE" sz="1600" b="1" dirty="0" smtClean="0">
                <a:latin typeface="Arial" charset="0"/>
              </a:rPr>
              <a:t>[…]</a:t>
            </a:r>
            <a:endParaRPr lang="de-DE" sz="1600" b="1" dirty="0">
              <a:latin typeface="Arial" charset="0"/>
            </a:endParaRPr>
          </a:p>
          <a:p>
            <a:pPr marL="400050" lvl="2" indent="0">
              <a:spcBef>
                <a:spcPct val="0"/>
              </a:spcBef>
              <a:buClr>
                <a:srgbClr val="E46C0A"/>
              </a:buClr>
              <a:buNone/>
            </a:pPr>
            <a:endParaRPr lang="de-DE" sz="1600" b="1" u="sng" dirty="0" smtClean="0">
              <a:solidFill>
                <a:srgbClr val="FF0000"/>
              </a:solidFill>
              <a:latin typeface="Arial" charset="0"/>
            </a:endParaRPr>
          </a:p>
          <a:p>
            <a:pPr marL="400050" lvl="2" indent="0">
              <a:spcBef>
                <a:spcPct val="0"/>
              </a:spcBef>
              <a:buClr>
                <a:srgbClr val="E46C0A"/>
              </a:buClr>
              <a:buNone/>
            </a:pPr>
            <a:r>
              <a:rPr lang="de-DE" sz="1600" b="1" u="sng" dirty="0" smtClean="0">
                <a:solidFill>
                  <a:srgbClr val="FF0000"/>
                </a:solidFill>
                <a:latin typeface="Arial" charset="0"/>
              </a:rPr>
              <a:t>Gastgewerbe</a:t>
            </a:r>
            <a:endParaRPr lang="de-DE" sz="1600" b="1" u="sng" dirty="0">
              <a:solidFill>
                <a:srgbClr val="FF0000"/>
              </a:solidFill>
              <a:latin typeface="Arial" charset="0"/>
            </a:endParaRPr>
          </a:p>
          <a:p>
            <a:pPr marL="400050" lvl="2" indent="0">
              <a:spcBef>
                <a:spcPct val="0"/>
              </a:spcBef>
              <a:buClr>
                <a:srgbClr val="E46C0A"/>
              </a:buClr>
              <a:buNone/>
            </a:pPr>
            <a:r>
              <a:rPr lang="de-DE" sz="1600" b="1" u="sng" dirty="0">
                <a:latin typeface="Arial" charset="0"/>
              </a:rPr>
              <a:t>§ 6</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(1) Das Betreten von Betriebsstätten sämtlicher Betriebsarten der Gastgewerbe ist untersagt. […]</a:t>
            </a:r>
          </a:p>
          <a:p>
            <a:pPr marL="400050" lvl="2" indent="0">
              <a:spcBef>
                <a:spcPct val="0"/>
              </a:spcBef>
              <a:buClr>
                <a:srgbClr val="E46C0A"/>
              </a:buClr>
              <a:buNone/>
            </a:pPr>
            <a:r>
              <a:rPr lang="de-DE" sz="1600" b="1" dirty="0">
                <a:latin typeface="Arial" charset="0"/>
              </a:rPr>
              <a:t>(3) Abs. 1 gilt nicht für Beherbergungsbetriebe, wenn in der Betriebsstätte Speisen und Getränke ausschließlich an Beherbergungsgäste verabreicht und ausgeschenkt werden</a:t>
            </a:r>
            <a:r>
              <a:rPr lang="de-DE" sz="1600" b="1" dirty="0" smtClean="0">
                <a:latin typeface="Arial" charset="0"/>
              </a:rPr>
              <a:t>.</a:t>
            </a:r>
            <a:endParaRPr lang="de-DE" sz="2000" b="1" dirty="0">
              <a:latin typeface="Arial" charset="0"/>
            </a:endParaRPr>
          </a:p>
          <a:p>
            <a:pPr marL="400050" lvl="2" indent="0">
              <a:spcBef>
                <a:spcPct val="0"/>
              </a:spcBef>
              <a:buClr>
                <a:srgbClr val="E46C0A"/>
              </a:buClr>
              <a:buNone/>
            </a:pPr>
            <a:endParaRPr lang="de-DE" sz="1600" b="1" u="sng" dirty="0" smtClean="0">
              <a:solidFill>
                <a:srgbClr val="FF0000"/>
              </a:solidFill>
              <a:latin typeface="Arial" charset="0"/>
            </a:endParaRPr>
          </a:p>
          <a:p>
            <a:pPr marL="400050" lvl="2" indent="0">
              <a:spcBef>
                <a:spcPct val="0"/>
              </a:spcBef>
              <a:buClr>
                <a:srgbClr val="E46C0A"/>
              </a:buClr>
              <a:buNone/>
            </a:pPr>
            <a:r>
              <a:rPr lang="de-DE" sz="1600" b="1" u="sng" dirty="0" smtClean="0">
                <a:solidFill>
                  <a:srgbClr val="FF0000"/>
                </a:solidFill>
                <a:latin typeface="Arial" charset="0"/>
              </a:rPr>
              <a:t>Beherbergungsbetriebe</a:t>
            </a:r>
            <a:endParaRPr lang="de-DE" sz="1600" b="1" u="sng" dirty="0">
              <a:solidFill>
                <a:srgbClr val="FF0000"/>
              </a:solidFill>
              <a:latin typeface="Arial" charset="0"/>
            </a:endParaRPr>
          </a:p>
          <a:p>
            <a:pPr marL="400050" lvl="2" indent="0">
              <a:spcBef>
                <a:spcPct val="0"/>
              </a:spcBef>
              <a:buClr>
                <a:srgbClr val="E46C0A"/>
              </a:buClr>
              <a:buNone/>
            </a:pPr>
            <a:r>
              <a:rPr lang="de-DE" sz="1600" b="1" dirty="0">
                <a:latin typeface="Arial" charset="0"/>
              </a:rPr>
              <a:t>§ 7.</a:t>
            </a:r>
          </a:p>
          <a:p>
            <a:pPr marL="400050" lvl="2" indent="0">
              <a:spcBef>
                <a:spcPct val="0"/>
              </a:spcBef>
              <a:buClr>
                <a:srgbClr val="E46C0A"/>
              </a:buClr>
              <a:buNone/>
            </a:pPr>
            <a:r>
              <a:rPr lang="de-DE" sz="1600" b="1" dirty="0" smtClean="0">
                <a:latin typeface="Arial" charset="0"/>
              </a:rPr>
              <a:t>(1) Das </a:t>
            </a:r>
            <a:r>
              <a:rPr lang="de-DE" sz="1600" b="1" dirty="0">
                <a:latin typeface="Arial" charset="0"/>
              </a:rPr>
              <a:t>Betreten von Beherbergungsbetrieben zum Zweck der Erholung und Freizeitgestaltung ist untersagt</a:t>
            </a:r>
            <a:r>
              <a:rPr lang="de-DE" sz="1600" b="1" dirty="0" smtClean="0">
                <a:latin typeface="Arial" charset="0"/>
              </a:rPr>
              <a:t>.</a:t>
            </a:r>
          </a:p>
          <a:p>
            <a:pPr marL="400050" lvl="2" indent="0">
              <a:spcBef>
                <a:spcPct val="0"/>
              </a:spcBef>
              <a:buClr>
                <a:srgbClr val="E46C0A"/>
              </a:buClr>
              <a:buNone/>
            </a:pPr>
            <a:endParaRPr lang="de-DE" sz="1600" b="1" dirty="0" smtClean="0">
              <a:latin typeface="Arial" charset="0"/>
            </a:endParaRPr>
          </a:p>
          <a:p>
            <a:pPr marL="400050" lvl="2" indent="0">
              <a:spcBef>
                <a:spcPct val="0"/>
              </a:spcBef>
              <a:buClr>
                <a:srgbClr val="E46C0A"/>
              </a:buClr>
              <a:buNone/>
            </a:pPr>
            <a:r>
              <a:rPr lang="de-DE" sz="1600" b="1" dirty="0" smtClean="0">
                <a:latin typeface="Arial" charset="0"/>
              </a:rPr>
              <a:t>Ferner: Betretungsverbot für </a:t>
            </a:r>
            <a:r>
              <a:rPr lang="de-DE" sz="1600" b="1" dirty="0" smtClean="0">
                <a:solidFill>
                  <a:srgbClr val="FF0000"/>
                </a:solidFill>
                <a:latin typeface="Arial" charset="0"/>
              </a:rPr>
              <a:t>Seilbahnen</a:t>
            </a:r>
            <a:r>
              <a:rPr lang="de-DE" sz="1600" b="1" dirty="0" smtClean="0">
                <a:latin typeface="Arial" charset="0"/>
              </a:rPr>
              <a:t> (§ 9)</a:t>
            </a: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3. COVID-19-MaßnahmenG</a:t>
            </a:r>
            <a:endParaRPr lang="de-DE" sz="2000" dirty="0"/>
          </a:p>
        </p:txBody>
      </p:sp>
    </p:spTree>
    <p:extLst>
      <p:ext uri="{BB962C8B-B14F-4D97-AF65-F5344CB8AC3E}">
        <p14:creationId xmlns:p14="http://schemas.microsoft.com/office/powerpoint/2010/main" val="3568145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13</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624192" y="865847"/>
            <a:ext cx="7086600" cy="5476672"/>
          </a:xfrm>
        </p:spPr>
        <p:txBody>
          <a:bodyPr/>
          <a:lstStyle/>
          <a:p>
            <a:pPr marL="342900" indent="-342900" algn="l">
              <a:spcBef>
                <a:spcPct val="0"/>
              </a:spcBef>
              <a:buClr>
                <a:schemeClr val="accent6">
                  <a:lumMod val="75000"/>
                </a:schemeClr>
              </a:buClr>
              <a:buFont typeface="Arial" charset="0"/>
              <a:buChar char="•"/>
            </a:pPr>
            <a:r>
              <a:rPr lang="de-DE" sz="2800" b="1" dirty="0">
                <a:solidFill>
                  <a:srgbClr val="898989"/>
                </a:solidFill>
                <a:latin typeface="Arial" charset="0"/>
                <a:cs typeface="+mn-cs"/>
              </a:rPr>
              <a:t>Betreten von bestimmten Orten</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 2.</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Beim Auftreten von COVID-19 kann durch Verordnung das Betreten von </a:t>
            </a:r>
            <a:r>
              <a:rPr lang="de-DE" sz="1600" b="1" dirty="0">
                <a:solidFill>
                  <a:srgbClr val="FF0000"/>
                </a:solidFill>
                <a:latin typeface="Arial" charset="0"/>
              </a:rPr>
              <a:t>bestimmten Orten </a:t>
            </a:r>
            <a:r>
              <a:rPr lang="de-DE" sz="1600" b="1" dirty="0">
                <a:latin typeface="Arial" charset="0"/>
              </a:rPr>
              <a:t>untersagt werden, soweit dies zur Verhinderung der Verbreitung von COVID-19 erforderlich ist. Die Verordnung ist</a:t>
            </a:r>
          </a:p>
          <a:p>
            <a:pPr marL="400050" lvl="2" indent="0">
              <a:spcBef>
                <a:spcPct val="0"/>
              </a:spcBef>
              <a:buClr>
                <a:srgbClr val="E46C0A"/>
              </a:buClr>
              <a:buNone/>
            </a:pPr>
            <a:r>
              <a:rPr lang="de-DE" sz="1600" b="1" dirty="0">
                <a:latin typeface="Arial" charset="0"/>
              </a:rPr>
              <a:t>										</a:t>
            </a:r>
          </a:p>
          <a:p>
            <a:pPr marL="400050" lvl="2" indent="0">
              <a:spcBef>
                <a:spcPct val="0"/>
              </a:spcBef>
              <a:buClr>
                <a:srgbClr val="E46C0A"/>
              </a:buClr>
              <a:buNone/>
            </a:pPr>
            <a:r>
              <a:rPr lang="de-DE" sz="1600" b="1" dirty="0">
                <a:latin typeface="Arial" charset="0"/>
              </a:rPr>
              <a:t>1. vom Bundesminister […], wenn sich ihre Anwendung auf das gesamte Bundesgebiet erstreckt,</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2. vom </a:t>
            </a:r>
            <a:r>
              <a:rPr lang="de-DE" sz="1600" b="1" dirty="0">
                <a:solidFill>
                  <a:srgbClr val="FF0000"/>
                </a:solidFill>
                <a:latin typeface="Arial" charset="0"/>
              </a:rPr>
              <a:t>Landeshauptmann</a:t>
            </a:r>
            <a:r>
              <a:rPr lang="de-DE" sz="1600" b="1" dirty="0">
                <a:latin typeface="Arial" charset="0"/>
              </a:rPr>
              <a:t> zu erlassen, wenn sich ihre Anwendung auf das gesamte Landesgebiet erstreckt, oder</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3. von der </a:t>
            </a:r>
            <a:r>
              <a:rPr lang="de-DE" sz="1600" b="1" dirty="0">
                <a:solidFill>
                  <a:srgbClr val="FF0000"/>
                </a:solidFill>
                <a:latin typeface="Arial" charset="0"/>
              </a:rPr>
              <a:t>Bezirksverwaltungsbehörde</a:t>
            </a:r>
            <a:r>
              <a:rPr lang="de-DE" sz="1600" b="1" dirty="0">
                <a:latin typeface="Arial" charset="0"/>
              </a:rPr>
              <a:t> zu erlassen, wenn sich ihre Anwendung auf den politischen Bezirk oder Teile desselben erstreckt.</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Das Betretungsverbot kann sich auf bestimmte Zeiten beschränken. Darüber hinaus kann geregelt werden, unter welchen bestimmten Voraussetzungen oder Auflagen jene bestimmten Orte betreten werden dürfen.</a:t>
            </a:r>
          </a:p>
          <a:p>
            <a:pPr marL="742950" lvl="2" indent="-342900">
              <a:spcBef>
                <a:spcPct val="0"/>
              </a:spcBef>
              <a:buClr>
                <a:srgbClr val="E46C0A"/>
              </a:buClr>
              <a:buFont typeface="Wingdings" pitchFamily="2" charset="2"/>
              <a:buChar char="Ø"/>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3. COVID-19-MaßnahmenG</a:t>
            </a:r>
            <a:endParaRPr lang="de-DE" sz="2000" dirty="0"/>
          </a:p>
        </p:txBody>
      </p:sp>
    </p:spTree>
    <p:extLst>
      <p:ext uri="{BB962C8B-B14F-4D97-AF65-F5344CB8AC3E}">
        <p14:creationId xmlns:p14="http://schemas.microsoft.com/office/powerpoint/2010/main" val="3032051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14</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624192" y="956453"/>
            <a:ext cx="7086600" cy="5476672"/>
          </a:xfrm>
        </p:spPr>
        <p:txBody>
          <a:bodyPr/>
          <a:lstStyle/>
          <a:p>
            <a:pPr marL="342900" indent="-342900" algn="l">
              <a:spcBef>
                <a:spcPct val="0"/>
              </a:spcBef>
              <a:buClr>
                <a:schemeClr val="accent6">
                  <a:lumMod val="75000"/>
                </a:schemeClr>
              </a:buClr>
              <a:buFont typeface="Arial" charset="0"/>
              <a:buChar char="•"/>
            </a:pPr>
            <a:r>
              <a:rPr lang="de-DE" sz="2800" b="1" dirty="0" smtClean="0">
                <a:solidFill>
                  <a:srgbClr val="898989"/>
                </a:solidFill>
                <a:latin typeface="Arial" charset="0"/>
                <a:cs typeface="+mn-cs"/>
              </a:rPr>
              <a:t>Rechtsfrage</a:t>
            </a:r>
            <a:endParaRPr lang="de-DE" sz="2800" b="1" dirty="0">
              <a:solidFill>
                <a:srgbClr val="898989"/>
              </a:solidFill>
              <a:latin typeface="Arial" charset="0"/>
              <a:cs typeface="+mn-cs"/>
            </a:endParaRPr>
          </a:p>
          <a:p>
            <a:pPr marL="400050" lvl="2" indent="0">
              <a:spcBef>
                <a:spcPct val="0"/>
              </a:spcBef>
              <a:buClr>
                <a:srgbClr val="E46C0A"/>
              </a:buClr>
              <a:buNone/>
            </a:pPr>
            <a:endParaRPr lang="de-DE" sz="1200" b="1" dirty="0">
              <a:latin typeface="Arial" charset="0"/>
            </a:endParaRPr>
          </a:p>
          <a:p>
            <a:pPr marL="685800" lvl="2" indent="-285750">
              <a:spcBef>
                <a:spcPct val="0"/>
              </a:spcBef>
              <a:buClr>
                <a:srgbClr val="E46C0A"/>
              </a:buClr>
              <a:buFont typeface="Wingdings" pitchFamily="2" charset="2"/>
              <a:buChar char="Ø"/>
            </a:pPr>
            <a:r>
              <a:rPr lang="de-DE" sz="2000" dirty="0"/>
              <a:t>Beruhen die (faktischen) Betriebsschließungen der LH auf Basis des § 2 Z 2 COVID-19-MG auf der richtigen Rechtsgrundlage?</a:t>
            </a:r>
          </a:p>
          <a:p>
            <a:pPr marL="685800" lvl="2" indent="-285750">
              <a:spcBef>
                <a:spcPct val="0"/>
              </a:spcBef>
              <a:buClr>
                <a:srgbClr val="E46C0A"/>
              </a:buClr>
              <a:buFont typeface="Wingdings" pitchFamily="2" charset="2"/>
              <a:buChar char="Ø"/>
            </a:pPr>
            <a:endParaRPr lang="de-DE" dirty="0"/>
          </a:p>
          <a:p>
            <a:pPr marL="1143000" lvl="2" indent="-285750">
              <a:spcBef>
                <a:spcPct val="0"/>
              </a:spcBef>
              <a:buClr>
                <a:srgbClr val="E46C0A"/>
              </a:buClr>
              <a:buFont typeface="Wingdings" pitchFamily="2" charset="2"/>
              <a:buChar char="Ø"/>
            </a:pPr>
            <a:r>
              <a:rPr lang="de-DE" sz="2000" dirty="0"/>
              <a:t>Beispiel: </a:t>
            </a:r>
            <a:r>
              <a:rPr lang="de-DE" sz="2000" dirty="0" err="1"/>
              <a:t>Tir</a:t>
            </a:r>
            <a:r>
              <a:rPr lang="de-DE" sz="2000" dirty="0"/>
              <a:t> </a:t>
            </a:r>
            <a:r>
              <a:rPr lang="de-DE" sz="2000" dirty="0" err="1"/>
              <a:t>LGBl</a:t>
            </a:r>
            <a:r>
              <a:rPr lang="de-DE" sz="2000" dirty="0"/>
              <a:t> 38/2020: </a:t>
            </a:r>
            <a:r>
              <a:rPr lang="de-DE" sz="2000" dirty="0" smtClean="0"/>
              <a:t>Betretungsverbot hinsichtlich Schibus-Kraftfahrlinienverkehr</a:t>
            </a:r>
            <a:r>
              <a:rPr lang="de-DE" sz="2000" dirty="0"/>
              <a:t>, Seilbahnanlagen und </a:t>
            </a:r>
            <a:r>
              <a:rPr lang="de-DE" sz="2000" dirty="0" smtClean="0"/>
              <a:t>Beherbergungsbetrieben </a:t>
            </a:r>
            <a:r>
              <a:rPr lang="de-DE" sz="2000" dirty="0"/>
              <a:t>zu touristischen </a:t>
            </a:r>
            <a:r>
              <a:rPr lang="de-DE" sz="2000" dirty="0" smtClean="0"/>
              <a:t>Zwecken</a:t>
            </a:r>
            <a:endParaRPr lang="de-DE" sz="2000" dirty="0"/>
          </a:p>
          <a:p>
            <a:pPr marL="1143000" lvl="2" indent="-285750">
              <a:spcBef>
                <a:spcPct val="0"/>
              </a:spcBef>
              <a:buClr>
                <a:srgbClr val="E46C0A"/>
              </a:buClr>
              <a:buFont typeface="Wingdings" pitchFamily="2" charset="2"/>
              <a:buChar char="Ø"/>
            </a:pPr>
            <a:r>
              <a:rPr lang="de-DE" sz="2000" dirty="0"/>
              <a:t>Wortlaut: „Bestimmte Orte“ können auch nicht-öffentliche Orte sein, </a:t>
            </a:r>
            <a:r>
              <a:rPr lang="de-DE" sz="2000" b="1" dirty="0"/>
              <a:t>aber</a:t>
            </a:r>
            <a:r>
              <a:rPr lang="de-DE" sz="2000" dirty="0" smtClean="0"/>
              <a:t>:</a:t>
            </a:r>
            <a:endParaRPr lang="de-DE" sz="2000" dirty="0"/>
          </a:p>
          <a:p>
            <a:pPr marL="1143000" lvl="2" indent="-285750">
              <a:spcBef>
                <a:spcPct val="0"/>
              </a:spcBef>
              <a:buClr>
                <a:srgbClr val="E46C0A"/>
              </a:buClr>
              <a:buFont typeface="Wingdings" pitchFamily="2" charset="2"/>
              <a:buChar char="Ø"/>
            </a:pPr>
            <a:r>
              <a:rPr lang="de-DE" sz="2000" dirty="0"/>
              <a:t>396/A XXVII. </a:t>
            </a:r>
            <a:r>
              <a:rPr lang="de-DE" sz="2000" dirty="0"/>
              <a:t>GP, 11: Bestimmte Orte sind etwa „</a:t>
            </a:r>
            <a:r>
              <a:rPr lang="de-DE" sz="2000" i="1" dirty="0"/>
              <a:t>Kinderspielplätze, Sportplätze, See- und Flussufer oder konsumfreie Aufenthaltszonen</a:t>
            </a:r>
            <a:r>
              <a:rPr lang="de-DE" sz="2000" dirty="0" smtClean="0"/>
              <a:t>“</a:t>
            </a:r>
            <a:endParaRPr lang="de-DE" sz="2000" dirty="0"/>
          </a:p>
          <a:p>
            <a:pPr marL="1143000" lvl="2" indent="-285750">
              <a:spcBef>
                <a:spcPct val="0"/>
              </a:spcBef>
              <a:buClr>
                <a:srgbClr val="E46C0A"/>
              </a:buClr>
              <a:buFont typeface="Wingdings" pitchFamily="2" charset="2"/>
              <a:buChar char="Ø"/>
            </a:pPr>
            <a:r>
              <a:rPr lang="de-DE" sz="2000" dirty="0"/>
              <a:t>Systematik des </a:t>
            </a:r>
            <a:r>
              <a:rPr lang="de-DE" sz="2000" dirty="0" smtClean="0"/>
              <a:t>Gesetzes</a:t>
            </a:r>
            <a:endParaRPr lang="de-DE" sz="2000" dirty="0"/>
          </a:p>
          <a:p>
            <a:pPr marL="1143000" lvl="2" indent="-285750">
              <a:spcBef>
                <a:spcPct val="0"/>
              </a:spcBef>
              <a:buClr>
                <a:srgbClr val="E46C0A"/>
              </a:buClr>
              <a:buFont typeface="Wingdings" pitchFamily="2" charset="2"/>
              <a:buChar char="Ø"/>
            </a:pPr>
            <a:r>
              <a:rPr lang="de-DE" sz="2000" dirty="0"/>
              <a:t>Entwicklung der Rechtslage</a:t>
            </a:r>
          </a:p>
          <a:p>
            <a:pPr marL="571500" lvl="2" indent="-171450">
              <a:spcBef>
                <a:spcPct val="0"/>
              </a:spcBef>
              <a:buClr>
                <a:srgbClr val="E46C0A"/>
              </a:buClr>
            </a:pPr>
            <a:endParaRPr lang="de-DE" sz="1200" b="1" u="sng" dirty="0">
              <a:latin typeface="Arial" charset="0"/>
            </a:endParaRPr>
          </a:p>
          <a:p>
            <a:pPr marL="742950" lvl="2" indent="-342900">
              <a:spcBef>
                <a:spcPct val="0"/>
              </a:spcBef>
              <a:buClr>
                <a:srgbClr val="E46C0A"/>
              </a:buClr>
              <a:buFont typeface="Wingdings" pitchFamily="2" charset="2"/>
              <a:buChar char="Ø"/>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3. COVID-19-MaßnahmenG</a:t>
            </a:r>
            <a:endParaRPr lang="de-DE" sz="2000" dirty="0"/>
          </a:p>
        </p:txBody>
      </p:sp>
    </p:spTree>
    <p:extLst>
      <p:ext uri="{BB962C8B-B14F-4D97-AF65-F5344CB8AC3E}">
        <p14:creationId xmlns:p14="http://schemas.microsoft.com/office/powerpoint/2010/main" val="392084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15</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624192" y="1035838"/>
            <a:ext cx="7086600" cy="5476672"/>
          </a:xfrm>
        </p:spPr>
        <p:txBody>
          <a:bodyPr/>
          <a:lstStyle/>
          <a:p>
            <a:pPr marL="342900" indent="-342900" algn="l">
              <a:spcBef>
                <a:spcPct val="0"/>
              </a:spcBef>
              <a:buClr>
                <a:schemeClr val="accent6">
                  <a:lumMod val="75000"/>
                </a:schemeClr>
              </a:buClr>
              <a:buFont typeface="Arial" charset="0"/>
              <a:buChar char="•"/>
            </a:pPr>
            <a:r>
              <a:rPr lang="de-DE" sz="2800" b="1" dirty="0">
                <a:solidFill>
                  <a:srgbClr val="898989"/>
                </a:solidFill>
                <a:latin typeface="Arial" charset="0"/>
                <a:cs typeface="+mn-cs"/>
              </a:rPr>
              <a:t>Verhältnis zum </a:t>
            </a:r>
            <a:r>
              <a:rPr lang="de-DE" sz="2800" b="1" dirty="0" err="1">
                <a:solidFill>
                  <a:srgbClr val="898989"/>
                </a:solidFill>
                <a:latin typeface="Arial" charset="0"/>
                <a:cs typeface="+mn-cs"/>
              </a:rPr>
              <a:t>EpG</a:t>
            </a:r>
            <a:endParaRPr lang="de-DE" sz="2800" b="1" dirty="0">
              <a:solidFill>
                <a:srgbClr val="898989"/>
              </a:solidFill>
              <a:latin typeface="Arial" charset="0"/>
              <a:cs typeface="+mn-cs"/>
            </a:endParaRPr>
          </a:p>
          <a:p>
            <a:pPr marL="400050" lvl="2" indent="0">
              <a:spcBef>
                <a:spcPct val="0"/>
              </a:spcBef>
              <a:buClr>
                <a:srgbClr val="E46C0A"/>
              </a:buClr>
              <a:buNone/>
            </a:pPr>
            <a:endParaRPr lang="de-DE" sz="1200" b="1" dirty="0">
              <a:latin typeface="Arial" charset="0"/>
            </a:endParaRPr>
          </a:p>
          <a:p>
            <a:pPr marL="400050" lvl="2" indent="0">
              <a:spcBef>
                <a:spcPct val="0"/>
              </a:spcBef>
              <a:buClr>
                <a:srgbClr val="E46C0A"/>
              </a:buClr>
              <a:buNone/>
            </a:pPr>
            <a:r>
              <a:rPr lang="de-DE" sz="1600" b="1" dirty="0">
                <a:latin typeface="Arial" charset="0"/>
              </a:rPr>
              <a:t>§ 4.</a:t>
            </a:r>
          </a:p>
          <a:p>
            <a:pPr marL="400050" lvl="2" indent="0">
              <a:spcBef>
                <a:spcPct val="0"/>
              </a:spcBef>
              <a:buClr>
                <a:srgbClr val="E46C0A"/>
              </a:buClr>
              <a:buNone/>
            </a:pPr>
            <a:r>
              <a:rPr lang="de-DE" sz="1600" b="1" dirty="0">
                <a:latin typeface="Arial" charset="0"/>
              </a:rPr>
              <a:t>(1) Dieses Bundesgesetz tritt mit Ablauf des Tages der Kundmachung in Kraft und mit Ablauf des 31. Dezember 2020 außer Kraft.</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(1a) Abs. 2 in der Fassung des Bundesgesetzes BGBl. I Nr. 16/2020 tritt </a:t>
            </a:r>
            <a:r>
              <a:rPr lang="de-DE" sz="1600" b="1" u="sng" dirty="0">
                <a:latin typeface="Arial" charset="0"/>
              </a:rPr>
              <a:t>rückwirkend</a:t>
            </a:r>
            <a:r>
              <a:rPr lang="de-DE" sz="1600" b="1" dirty="0">
                <a:latin typeface="Arial" charset="0"/>
              </a:rPr>
              <a:t> mit 16. März 2020 in Kraft.</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(2) Hat der </a:t>
            </a:r>
            <a:r>
              <a:rPr lang="de-DE" sz="1600" b="1" u="sng" dirty="0">
                <a:latin typeface="Arial" charset="0"/>
              </a:rPr>
              <a:t>Bundesminister [</a:t>
            </a:r>
            <a:r>
              <a:rPr lang="de-DE" sz="1600" b="1" u="sng" dirty="0">
                <a:solidFill>
                  <a:srgbClr val="FF0000"/>
                </a:solidFill>
                <a:latin typeface="Arial" charset="0"/>
              </a:rPr>
              <a:t>es fehlen: der LH/die BVB</a:t>
            </a:r>
            <a:r>
              <a:rPr lang="de-DE" sz="1600" b="1" u="sng" dirty="0">
                <a:latin typeface="Arial" charset="0"/>
              </a:rPr>
              <a:t>]</a:t>
            </a:r>
            <a:r>
              <a:rPr lang="de-DE" sz="1600" b="1" dirty="0">
                <a:latin typeface="Arial" charset="0"/>
              </a:rPr>
              <a:t> gemäß § 1 eine Verordnung erlassen, gelangen die </a:t>
            </a:r>
            <a:r>
              <a:rPr lang="de-DE" sz="1600" b="1" u="sng" dirty="0">
                <a:latin typeface="Arial" charset="0"/>
              </a:rPr>
              <a:t>Bestimmungen des </a:t>
            </a:r>
            <a:r>
              <a:rPr lang="de-DE" sz="1600" b="1" u="sng" dirty="0" err="1">
                <a:latin typeface="Arial" charset="0"/>
              </a:rPr>
              <a:t>Epidemiegesetzes</a:t>
            </a:r>
            <a:r>
              <a:rPr lang="de-DE" sz="1600" b="1" u="sng" dirty="0">
                <a:latin typeface="Arial" charset="0"/>
              </a:rPr>
              <a:t> 1950</a:t>
            </a:r>
            <a:r>
              <a:rPr lang="de-DE" sz="1600" b="1" dirty="0">
                <a:latin typeface="Arial" charset="0"/>
              </a:rPr>
              <a:t>, BGBl. Nr. 186/1950, betreffend die Schließung von Betriebsstätten </a:t>
            </a:r>
            <a:r>
              <a:rPr lang="de-DE" sz="1600" b="1" u="sng" dirty="0">
                <a:latin typeface="Arial" charset="0"/>
              </a:rPr>
              <a:t>im Rahmen des Anwendungsbereichs</a:t>
            </a:r>
            <a:r>
              <a:rPr lang="de-DE" sz="1600" b="1" dirty="0">
                <a:latin typeface="Arial" charset="0"/>
              </a:rPr>
              <a:t> dieser Verordnung </a:t>
            </a:r>
            <a:r>
              <a:rPr lang="de-DE" sz="1600" b="1" u="sng" dirty="0">
                <a:latin typeface="Arial" charset="0"/>
              </a:rPr>
              <a:t>nicht zur Anwendung</a:t>
            </a:r>
            <a:r>
              <a:rPr lang="de-DE" sz="1600" b="1" dirty="0">
                <a:latin typeface="Arial" charset="0"/>
              </a:rPr>
              <a:t>.</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r>
              <a:rPr lang="de-DE" sz="1600" b="1" dirty="0">
                <a:latin typeface="Arial" charset="0"/>
              </a:rPr>
              <a:t>(3) Die Bestimmungen des </a:t>
            </a:r>
            <a:r>
              <a:rPr lang="de-DE" sz="1600" b="1" dirty="0" err="1">
                <a:latin typeface="Arial" charset="0"/>
              </a:rPr>
              <a:t>Epidemiegesetzes</a:t>
            </a:r>
            <a:r>
              <a:rPr lang="de-DE" sz="1600" b="1" dirty="0">
                <a:latin typeface="Arial" charset="0"/>
              </a:rPr>
              <a:t> 1950 bleiben </a:t>
            </a:r>
            <a:r>
              <a:rPr lang="de-DE" sz="1600" b="1" u="sng" dirty="0">
                <a:latin typeface="Arial" charset="0"/>
              </a:rPr>
              <a:t>unberührt</a:t>
            </a:r>
            <a:r>
              <a:rPr lang="de-DE" sz="1600" b="1" dirty="0">
                <a:latin typeface="Arial" charset="0"/>
              </a:rPr>
              <a:t>.</a:t>
            </a: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endParaRPr lang="de-DE" sz="2000" b="1" dirty="0">
              <a:latin typeface="Arial" charset="0"/>
            </a:endParaRPr>
          </a:p>
          <a:p>
            <a:pPr marL="742950" lvl="2" indent="-342900">
              <a:spcBef>
                <a:spcPct val="0"/>
              </a:spcBef>
              <a:buClr>
                <a:srgbClr val="E46C0A"/>
              </a:buClr>
              <a:buFont typeface="Wingdings" pitchFamily="2" charset="2"/>
              <a:buChar char="Ø"/>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3. COVID-19-MaßnahmenG</a:t>
            </a:r>
            <a:endParaRPr lang="de-DE" sz="2000" dirty="0"/>
          </a:p>
        </p:txBody>
      </p:sp>
    </p:spTree>
    <p:extLst>
      <p:ext uri="{BB962C8B-B14F-4D97-AF65-F5344CB8AC3E}">
        <p14:creationId xmlns:p14="http://schemas.microsoft.com/office/powerpoint/2010/main" val="3402304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16</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624192" y="1035838"/>
            <a:ext cx="7086600" cy="5476672"/>
          </a:xfrm>
        </p:spPr>
        <p:txBody>
          <a:bodyPr/>
          <a:lstStyle/>
          <a:p>
            <a:pPr marL="342900" indent="-342900" algn="l">
              <a:spcBef>
                <a:spcPct val="0"/>
              </a:spcBef>
              <a:buClr>
                <a:schemeClr val="accent6">
                  <a:lumMod val="75000"/>
                </a:schemeClr>
              </a:buClr>
              <a:buFont typeface="Arial" charset="0"/>
              <a:buChar char="•"/>
            </a:pPr>
            <a:r>
              <a:rPr lang="de-DE" sz="2800" b="1" dirty="0">
                <a:solidFill>
                  <a:srgbClr val="898989"/>
                </a:solidFill>
                <a:latin typeface="Arial" charset="0"/>
                <a:cs typeface="+mn-cs"/>
              </a:rPr>
              <a:t>Rechtsfragen</a:t>
            </a:r>
          </a:p>
          <a:p>
            <a:pPr marL="400050" lvl="2" indent="0">
              <a:spcBef>
                <a:spcPct val="0"/>
              </a:spcBef>
              <a:buClr>
                <a:srgbClr val="E46C0A"/>
              </a:buClr>
              <a:buNone/>
            </a:pPr>
            <a:endParaRPr lang="de-DE" sz="1200" b="1" dirty="0">
              <a:latin typeface="Arial" charset="0"/>
            </a:endParaRPr>
          </a:p>
          <a:p>
            <a:pPr marL="571500" lvl="2" indent="-171450">
              <a:spcBef>
                <a:spcPct val="0"/>
              </a:spcBef>
              <a:buClr>
                <a:srgbClr val="E46C0A"/>
              </a:buClr>
              <a:buFont typeface="Wingdings" panose="05000000000000000000" pitchFamily="2" charset="2"/>
              <a:buChar char="Ø"/>
            </a:pPr>
            <a:r>
              <a:rPr lang="de-DE" sz="2000" dirty="0">
                <a:cs typeface="Arial" panose="020B0604020202020204" pitchFamily="34" charset="0"/>
              </a:rPr>
              <a:t>Bedeutung von/Verhältnis zwischen Nichtanwendbarkeit und </a:t>
            </a:r>
            <a:r>
              <a:rPr lang="de-DE" sz="2000" dirty="0" smtClean="0">
                <a:cs typeface="Arial" panose="020B0604020202020204" pitchFamily="34" charset="0"/>
              </a:rPr>
              <a:t>Unberührtheit</a:t>
            </a:r>
            <a:endParaRPr lang="de-DE" sz="2000" dirty="0">
              <a:cs typeface="Arial" panose="020B0604020202020204" pitchFamily="34" charset="0"/>
            </a:endParaRPr>
          </a:p>
          <a:p>
            <a:pPr marL="400050" lvl="2" indent="0">
              <a:spcBef>
                <a:spcPct val="0"/>
              </a:spcBef>
              <a:buClr>
                <a:srgbClr val="E46C0A"/>
              </a:buClr>
              <a:buNone/>
            </a:pPr>
            <a:endParaRPr lang="de-DE" sz="1600" b="1" u="sng" dirty="0">
              <a:cs typeface="Arial" panose="020B0604020202020204" pitchFamily="34" charset="0"/>
            </a:endParaRPr>
          </a:p>
          <a:p>
            <a:pPr marL="1028700" lvl="3" indent="-171450">
              <a:spcBef>
                <a:spcPct val="0"/>
              </a:spcBef>
              <a:buClr>
                <a:srgbClr val="E46C0A"/>
              </a:buClr>
              <a:buFont typeface="Wingdings" panose="05000000000000000000" pitchFamily="2" charset="2"/>
              <a:buChar char="Ø"/>
            </a:pPr>
            <a:r>
              <a:rPr lang="de-DE" sz="1600" b="1" dirty="0">
                <a:cs typeface="Arial" panose="020B0604020202020204" pitchFamily="34" charset="0"/>
              </a:rPr>
              <a:t>Grundsatz der parallelen </a:t>
            </a:r>
            <a:r>
              <a:rPr lang="de-DE" sz="1600" b="1" dirty="0" smtClean="0">
                <a:cs typeface="Arial" panose="020B0604020202020204" pitchFamily="34" charset="0"/>
              </a:rPr>
              <a:t>Anwendbarkeit</a:t>
            </a:r>
            <a:r>
              <a:rPr lang="de-DE" sz="1600" dirty="0" smtClean="0">
                <a:cs typeface="Arial" panose="020B0604020202020204" pitchFamily="34" charset="0"/>
              </a:rPr>
              <a:t>: Mat zum </a:t>
            </a:r>
            <a:r>
              <a:rPr lang="de-DE" sz="1600" dirty="0" smtClean="0">
                <a:cs typeface="Arial" panose="020B0604020202020204" pitchFamily="34" charset="0"/>
              </a:rPr>
              <a:t>2</a:t>
            </a:r>
            <a:r>
              <a:rPr lang="de-DE" sz="1600" dirty="0">
                <a:cs typeface="Arial" panose="020B0604020202020204" pitchFamily="34" charset="0"/>
              </a:rPr>
              <a:t>. COVID-19-G: „</a:t>
            </a:r>
            <a:r>
              <a:rPr lang="de-DE" sz="1600" i="1" dirty="0">
                <a:cs typeface="Arial" panose="020B0604020202020204" pitchFamily="34" charset="0"/>
              </a:rPr>
              <a:t>Es soll klargestellt werden, dass </a:t>
            </a:r>
            <a:r>
              <a:rPr lang="de-DE" sz="1600" i="1" dirty="0">
                <a:solidFill>
                  <a:srgbClr val="FF0000"/>
                </a:solidFill>
                <a:cs typeface="Arial" panose="020B0604020202020204" pitchFamily="34" charset="0"/>
              </a:rPr>
              <a:t>weiterhin Betretungsverbote gemäß § 1 des COVID-19- </a:t>
            </a:r>
            <a:r>
              <a:rPr lang="de-DE" sz="1600" i="1" dirty="0" err="1">
                <a:solidFill>
                  <a:srgbClr val="FF0000"/>
                </a:solidFill>
                <a:cs typeface="Arial" panose="020B0604020202020204" pitchFamily="34" charset="0"/>
              </a:rPr>
              <a:t>Maßnahmengeseztes</a:t>
            </a:r>
            <a:r>
              <a:rPr lang="de-DE" sz="1600" i="1" dirty="0">
                <a:cs typeface="Arial" panose="020B0604020202020204" pitchFamily="34" charset="0"/>
              </a:rPr>
              <a:t> [sic!] </a:t>
            </a:r>
            <a:r>
              <a:rPr lang="de-DE" sz="1600" b="1" i="1" dirty="0">
                <a:solidFill>
                  <a:srgbClr val="FF0000"/>
                </a:solidFill>
                <a:cs typeface="Arial" panose="020B0604020202020204" pitchFamily="34" charset="0"/>
              </a:rPr>
              <a:t>einerseits</a:t>
            </a:r>
            <a:r>
              <a:rPr lang="de-DE" sz="1600" i="1" dirty="0">
                <a:cs typeface="Arial" panose="020B0604020202020204" pitchFamily="34" charset="0"/>
              </a:rPr>
              <a:t> und </a:t>
            </a:r>
            <a:r>
              <a:rPr lang="de-DE" sz="1600" i="1" dirty="0">
                <a:solidFill>
                  <a:srgbClr val="FF0000"/>
                </a:solidFill>
                <a:cs typeface="Arial" panose="020B0604020202020204" pitchFamily="34" charset="0"/>
              </a:rPr>
              <a:t>Betriebsschließungen gemäß § 20 des </a:t>
            </a:r>
            <a:r>
              <a:rPr lang="de-DE" sz="1600" i="1" dirty="0" err="1">
                <a:solidFill>
                  <a:srgbClr val="FF0000"/>
                </a:solidFill>
                <a:cs typeface="Arial" panose="020B0604020202020204" pitchFamily="34" charset="0"/>
              </a:rPr>
              <a:t>Epidemiegesetzes</a:t>
            </a:r>
            <a:r>
              <a:rPr lang="de-DE" sz="1600" i="1" dirty="0">
                <a:solidFill>
                  <a:srgbClr val="FF0000"/>
                </a:solidFill>
                <a:cs typeface="Arial" panose="020B0604020202020204" pitchFamily="34" charset="0"/>
              </a:rPr>
              <a:t> 1950 </a:t>
            </a:r>
            <a:r>
              <a:rPr lang="de-DE" sz="1600" b="1" i="1" dirty="0">
                <a:solidFill>
                  <a:srgbClr val="FF0000"/>
                </a:solidFill>
                <a:cs typeface="Arial" panose="020B0604020202020204" pitchFamily="34" charset="0"/>
              </a:rPr>
              <a:t>andererseits</a:t>
            </a:r>
            <a:r>
              <a:rPr lang="de-DE" sz="1600" i="1" dirty="0">
                <a:solidFill>
                  <a:srgbClr val="FF0000"/>
                </a:solidFill>
                <a:cs typeface="Arial" panose="020B0604020202020204" pitchFamily="34" charset="0"/>
              </a:rPr>
              <a:t> möglich sind</a:t>
            </a:r>
            <a:r>
              <a:rPr lang="de-DE" sz="1600" dirty="0">
                <a:cs typeface="Arial" panose="020B0604020202020204" pitchFamily="34" charset="0"/>
              </a:rPr>
              <a:t>.“ </a:t>
            </a:r>
          </a:p>
          <a:p>
            <a:pPr marL="1028700" lvl="3" indent="-171450">
              <a:spcBef>
                <a:spcPct val="0"/>
              </a:spcBef>
              <a:buClr>
                <a:srgbClr val="E46C0A"/>
              </a:buClr>
              <a:buFont typeface="Wingdings" panose="05000000000000000000" pitchFamily="2" charset="2"/>
              <a:buChar char="Ø"/>
            </a:pPr>
            <a:r>
              <a:rPr lang="de-DE" sz="1600" i="1" dirty="0"/>
              <a:t>„Gemäß dem vorgeschlagenen § 4 Abs. 1a soll die Neufassung von § 4 Abs. 2 des COVID-19- Maßnahmengesetzes </a:t>
            </a:r>
            <a:r>
              <a:rPr lang="de-DE" sz="1600" b="1" i="1" dirty="0"/>
              <a:t>rückwirkend in Kraft treten</a:t>
            </a:r>
            <a:r>
              <a:rPr lang="de-DE" sz="1600" i="1" dirty="0"/>
              <a:t>. Damit wird – für den Fall, dass diesbezüglich Zweifel bestanden haben – klargestellt, dass es </a:t>
            </a:r>
            <a:r>
              <a:rPr lang="de-DE" sz="1600" b="1" i="1" u="sng" dirty="0">
                <a:solidFill>
                  <a:srgbClr val="FF0000"/>
                </a:solidFill>
              </a:rPr>
              <a:t>zulässig war, auch seit dem 16. März 2020 die Schließung von Betrieben auf Grund des </a:t>
            </a:r>
            <a:r>
              <a:rPr lang="de-DE" sz="1600" b="1" i="1" u="sng" dirty="0" err="1">
                <a:solidFill>
                  <a:srgbClr val="FF0000"/>
                </a:solidFill>
              </a:rPr>
              <a:t>Epidemiegesetzes</a:t>
            </a:r>
            <a:r>
              <a:rPr lang="de-DE" sz="1600" b="1" i="1" u="sng" dirty="0">
                <a:solidFill>
                  <a:srgbClr val="FF0000"/>
                </a:solidFill>
              </a:rPr>
              <a:t> 1950 zu verordnen</a:t>
            </a:r>
            <a:r>
              <a:rPr lang="de-DE" sz="1600" dirty="0"/>
              <a:t>.“</a:t>
            </a:r>
          </a:p>
          <a:p>
            <a:pPr marL="1485900" lvl="4" indent="-171450">
              <a:spcBef>
                <a:spcPct val="0"/>
              </a:spcBef>
              <a:buClr>
                <a:srgbClr val="E46C0A"/>
              </a:buClr>
              <a:buFont typeface="Wingdings" panose="05000000000000000000" pitchFamily="2" charset="2"/>
              <a:buChar char="Ø"/>
            </a:pPr>
            <a:r>
              <a:rPr lang="de-DE" sz="1600" b="1" dirty="0"/>
              <a:t>Konsequenz: </a:t>
            </a:r>
            <a:r>
              <a:rPr lang="de-DE" sz="1600" b="1" dirty="0" err="1"/>
              <a:t>Abschichtung</a:t>
            </a:r>
            <a:r>
              <a:rPr lang="de-DE" sz="1600" b="1" dirty="0"/>
              <a:t> der Regelungsinhalte von </a:t>
            </a:r>
            <a:r>
              <a:rPr lang="de-DE" sz="1600" b="1" dirty="0" err="1"/>
              <a:t>EpG</a:t>
            </a:r>
            <a:r>
              <a:rPr lang="de-DE" sz="1600" b="1" dirty="0"/>
              <a:t>-VO und </a:t>
            </a:r>
            <a:r>
              <a:rPr lang="de-DE" sz="1600" b="1" dirty="0" smtClean="0"/>
              <a:t>COVID-19-VO </a:t>
            </a:r>
            <a:r>
              <a:rPr lang="de-DE" sz="1600" b="1" dirty="0"/>
              <a:t>zentral für die Entschädigungsfrage</a:t>
            </a:r>
          </a:p>
          <a:p>
            <a:pPr marL="1028700" lvl="3" indent="-171450">
              <a:spcBef>
                <a:spcPct val="0"/>
              </a:spcBef>
              <a:buClr>
                <a:srgbClr val="E46C0A"/>
              </a:buClr>
              <a:buFont typeface="Wingdings" panose="05000000000000000000" pitchFamily="2" charset="2"/>
              <a:buChar char="Ø"/>
            </a:pPr>
            <a:endParaRPr lang="de-DE" sz="1600" dirty="0">
              <a:cs typeface="Arial" panose="020B0604020202020204" pitchFamily="34" charset="0"/>
            </a:endParaRPr>
          </a:p>
          <a:p>
            <a:pPr marL="571500" lvl="2" indent="-171450">
              <a:spcBef>
                <a:spcPct val="0"/>
              </a:spcBef>
              <a:buClr>
                <a:srgbClr val="E46C0A"/>
              </a:buClr>
              <a:buFont typeface="Wingdings" panose="05000000000000000000" pitchFamily="2" charset="2"/>
              <a:buChar char="Ø"/>
            </a:pPr>
            <a:r>
              <a:rPr lang="de-DE" sz="2000" dirty="0">
                <a:cs typeface="Arial" panose="020B0604020202020204" pitchFamily="34" charset="0"/>
              </a:rPr>
              <a:t>Bedeutung der Nichtnennung von LH/BVB in § 4 </a:t>
            </a:r>
            <a:r>
              <a:rPr lang="de-DE" sz="2000" dirty="0" err="1">
                <a:cs typeface="Arial" panose="020B0604020202020204" pitchFamily="34" charset="0"/>
              </a:rPr>
              <a:t>Abs</a:t>
            </a:r>
            <a:r>
              <a:rPr lang="de-DE" sz="2000" dirty="0">
                <a:cs typeface="Arial" panose="020B0604020202020204" pitchFamily="34" charset="0"/>
              </a:rPr>
              <a:t> 2 COVID-19-MG</a:t>
            </a:r>
          </a:p>
          <a:p>
            <a:pPr marL="1028700" lvl="3" indent="-171450">
              <a:spcBef>
                <a:spcPct val="0"/>
              </a:spcBef>
              <a:buClr>
                <a:srgbClr val="E46C0A"/>
              </a:buClr>
              <a:buFont typeface="Wingdings" panose="05000000000000000000" pitchFamily="2" charset="2"/>
              <a:buChar char="Ø"/>
            </a:pPr>
            <a:endParaRPr lang="de-DE" sz="1600" dirty="0">
              <a:cs typeface="Arial" panose="020B0604020202020204" pitchFamily="34" charset="0"/>
            </a:endParaRPr>
          </a:p>
          <a:p>
            <a:pPr marL="1028700" lvl="3" indent="-171450">
              <a:spcBef>
                <a:spcPct val="0"/>
              </a:spcBef>
              <a:buClr>
                <a:srgbClr val="E46C0A"/>
              </a:buClr>
              <a:buFont typeface="Wingdings" panose="05000000000000000000" pitchFamily="2" charset="2"/>
              <a:buChar char="Ø"/>
            </a:pPr>
            <a:endParaRPr lang="de-DE" sz="1600" dirty="0">
              <a:cs typeface="Arial" panose="020B0604020202020204" pitchFamily="34" charset="0"/>
            </a:endParaRPr>
          </a:p>
          <a:p>
            <a:pPr marL="400050" lvl="2" indent="0">
              <a:spcBef>
                <a:spcPct val="0"/>
              </a:spcBef>
              <a:buClr>
                <a:srgbClr val="E46C0A"/>
              </a:buClr>
              <a:buNone/>
            </a:pPr>
            <a:endParaRPr lang="de-DE" sz="1600" b="1" dirty="0">
              <a:latin typeface="Arial" charset="0"/>
            </a:endParaRPr>
          </a:p>
          <a:p>
            <a:pPr marL="400050" lvl="2" indent="0">
              <a:spcBef>
                <a:spcPct val="0"/>
              </a:spcBef>
              <a:buClr>
                <a:srgbClr val="E46C0A"/>
              </a:buClr>
              <a:buNone/>
            </a:pPr>
            <a:endParaRPr lang="de-DE" sz="2000" b="1" dirty="0">
              <a:latin typeface="Arial" charset="0"/>
            </a:endParaRPr>
          </a:p>
          <a:p>
            <a:pPr marL="742950" lvl="2" indent="-342900">
              <a:spcBef>
                <a:spcPct val="0"/>
              </a:spcBef>
              <a:buClr>
                <a:srgbClr val="E46C0A"/>
              </a:buClr>
              <a:buFont typeface="Wingdings" pitchFamily="2" charset="2"/>
              <a:buChar char="Ø"/>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3. COVID-19-MaßnahmenG</a:t>
            </a:r>
            <a:endParaRPr lang="de-DE" sz="2000" dirty="0"/>
          </a:p>
        </p:txBody>
      </p:sp>
    </p:spTree>
    <p:extLst>
      <p:ext uri="{BB962C8B-B14F-4D97-AF65-F5344CB8AC3E}">
        <p14:creationId xmlns:p14="http://schemas.microsoft.com/office/powerpoint/2010/main" val="418266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17</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624192" y="1035838"/>
            <a:ext cx="7086600" cy="5476672"/>
          </a:xfrm>
        </p:spPr>
        <p:txBody>
          <a:bodyPr/>
          <a:lstStyle/>
          <a:p>
            <a:pPr marL="342900" indent="-342900" algn="l">
              <a:spcBef>
                <a:spcPct val="0"/>
              </a:spcBef>
              <a:buClr>
                <a:schemeClr val="accent6">
                  <a:lumMod val="75000"/>
                </a:schemeClr>
              </a:buClr>
              <a:buFont typeface="Arial" charset="0"/>
              <a:buChar char="•"/>
            </a:pPr>
            <a:r>
              <a:rPr lang="de-DE" sz="2800" b="1" dirty="0" smtClean="0">
                <a:solidFill>
                  <a:srgbClr val="898989"/>
                </a:solidFill>
                <a:latin typeface="Arial" charset="0"/>
                <a:cs typeface="+mn-cs"/>
              </a:rPr>
              <a:t>Erhebliche Auslegungsfragen</a:t>
            </a:r>
            <a:endParaRPr lang="de-DE" sz="2800" b="1" dirty="0" smtClean="0">
              <a:solidFill>
                <a:srgbClr val="898989"/>
              </a:solidFill>
              <a:latin typeface="Arial" charset="0"/>
              <a:cs typeface="+mn-cs"/>
            </a:endParaRPr>
          </a:p>
          <a:p>
            <a:pPr marL="342900" indent="-342900" algn="l">
              <a:spcBef>
                <a:spcPct val="0"/>
              </a:spcBef>
              <a:buClr>
                <a:schemeClr val="accent6">
                  <a:lumMod val="75000"/>
                </a:schemeClr>
              </a:buClr>
              <a:buFont typeface="Arial" charset="0"/>
              <a:buChar char="•"/>
            </a:pPr>
            <a:endParaRPr lang="de-DE" sz="2800" b="1" dirty="0">
              <a:solidFill>
                <a:srgbClr val="898989"/>
              </a:solidFill>
              <a:latin typeface="Arial" charset="0"/>
              <a:cs typeface="+mn-cs"/>
            </a:endParaRPr>
          </a:p>
          <a:p>
            <a:pPr marL="342900" indent="-342900" algn="l">
              <a:spcBef>
                <a:spcPct val="0"/>
              </a:spcBef>
              <a:buClr>
                <a:schemeClr val="accent6">
                  <a:lumMod val="75000"/>
                </a:schemeClr>
              </a:buClr>
              <a:buFont typeface="Arial" charset="0"/>
              <a:buChar char="•"/>
            </a:pPr>
            <a:r>
              <a:rPr lang="de-DE" sz="2800" b="1" dirty="0" smtClean="0">
                <a:solidFill>
                  <a:srgbClr val="898989"/>
                </a:solidFill>
                <a:latin typeface="Arial" charset="0"/>
                <a:cs typeface="+mn-cs"/>
              </a:rPr>
              <a:t>Verfassungsrechtliche </a:t>
            </a:r>
            <a:r>
              <a:rPr lang="de-DE" sz="2800" b="1" dirty="0">
                <a:solidFill>
                  <a:srgbClr val="898989"/>
                </a:solidFill>
                <a:latin typeface="Arial" charset="0"/>
                <a:cs typeface="+mn-cs"/>
              </a:rPr>
              <a:t>Beurteilung</a:t>
            </a:r>
          </a:p>
          <a:p>
            <a:pPr marL="800100" lvl="3" indent="-342900">
              <a:spcBef>
                <a:spcPct val="0"/>
              </a:spcBef>
              <a:buClr>
                <a:schemeClr val="accent6">
                  <a:lumMod val="75000"/>
                </a:schemeClr>
              </a:buClr>
            </a:pPr>
            <a:r>
              <a:rPr lang="de-DE" b="1" dirty="0">
                <a:latin typeface="Arial" charset="0"/>
              </a:rPr>
              <a:t>Massive Grundrechtseingriffe</a:t>
            </a:r>
          </a:p>
          <a:p>
            <a:pPr marL="800100" lvl="3" indent="-342900">
              <a:spcBef>
                <a:spcPct val="0"/>
              </a:spcBef>
              <a:buClr>
                <a:schemeClr val="accent6">
                  <a:lumMod val="75000"/>
                </a:schemeClr>
              </a:buClr>
            </a:pPr>
            <a:r>
              <a:rPr lang="de-DE" b="1" dirty="0">
                <a:latin typeface="Arial" charset="0"/>
              </a:rPr>
              <a:t>Unbestimmte </a:t>
            </a:r>
            <a:r>
              <a:rPr lang="de-DE" b="1" dirty="0" smtClean="0">
                <a:latin typeface="Arial" charset="0"/>
              </a:rPr>
              <a:t>Gesetzesbegriffe</a:t>
            </a:r>
            <a:endParaRPr lang="de-DE" b="1" dirty="0">
              <a:latin typeface="Arial" charset="0"/>
            </a:endParaRPr>
          </a:p>
          <a:p>
            <a:pPr marL="457200" lvl="3" indent="0">
              <a:spcBef>
                <a:spcPct val="0"/>
              </a:spcBef>
              <a:buClr>
                <a:schemeClr val="accent6">
                  <a:lumMod val="75000"/>
                </a:schemeClr>
              </a:buClr>
              <a:buNone/>
            </a:pPr>
            <a:endParaRPr lang="de-DE" b="1" dirty="0">
              <a:latin typeface="Arial" charset="0"/>
            </a:endParaRPr>
          </a:p>
          <a:p>
            <a:pPr marL="342900" lvl="2" indent="-342900">
              <a:spcBef>
                <a:spcPct val="0"/>
              </a:spcBef>
              <a:buClr>
                <a:schemeClr val="accent6">
                  <a:lumMod val="75000"/>
                </a:schemeClr>
              </a:buClr>
            </a:pPr>
            <a:r>
              <a:rPr lang="de-DE" sz="2800" b="1" dirty="0">
                <a:solidFill>
                  <a:srgbClr val="898989"/>
                </a:solidFill>
                <a:latin typeface="Arial" charset="0"/>
              </a:rPr>
              <a:t>Verfahrensrechtliche Durchsetzung der Entschädigungsansprüche</a:t>
            </a:r>
          </a:p>
          <a:p>
            <a:pPr marL="400050" lvl="2" indent="0">
              <a:spcBef>
                <a:spcPct val="0"/>
              </a:spcBef>
              <a:buClr>
                <a:srgbClr val="E46C0A"/>
              </a:buClr>
              <a:buNone/>
            </a:pPr>
            <a:endParaRPr lang="de-DE" sz="12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3. COVID-19-MaßnahmenG</a:t>
            </a:r>
            <a:endParaRPr lang="de-DE" sz="2000" dirty="0"/>
          </a:p>
        </p:txBody>
      </p:sp>
    </p:spTree>
    <p:extLst>
      <p:ext uri="{BB962C8B-B14F-4D97-AF65-F5344CB8AC3E}">
        <p14:creationId xmlns:p14="http://schemas.microsoft.com/office/powerpoint/2010/main" val="231208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el 1"/>
          <p:cNvSpPr>
            <a:spLocks noGrp="1"/>
          </p:cNvSpPr>
          <p:nvPr>
            <p:ph type="title"/>
          </p:nvPr>
        </p:nvSpPr>
        <p:spPr bwMode="auto">
          <a:xfrm>
            <a:off x="260350" y="111342"/>
            <a:ext cx="8229600" cy="15970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de-DE" sz="3200" b="1" dirty="0">
                <a:solidFill>
                  <a:srgbClr val="F79646"/>
                </a:solidFill>
                <a:latin typeface="Arial" charset="0"/>
                <a:cs typeface="Arial" charset="0"/>
                <a:sym typeface="Arial Unicode MS" pitchFamily="34" charset="-128"/>
              </a:rPr>
              <a:t/>
            </a:r>
            <a:br>
              <a:rPr lang="en-GB" altLang="de-DE" sz="3200" b="1" dirty="0">
                <a:solidFill>
                  <a:srgbClr val="F79646"/>
                </a:solidFill>
                <a:latin typeface="Arial" charset="0"/>
                <a:cs typeface="Arial" charset="0"/>
                <a:sym typeface="Arial Unicode MS" pitchFamily="34" charset="-128"/>
              </a:rPr>
            </a:br>
            <a:r>
              <a:rPr lang="en-GB" altLang="de-DE" sz="3600" b="1" dirty="0">
                <a:solidFill>
                  <a:srgbClr val="F79646"/>
                </a:solidFill>
                <a:latin typeface="Arial" charset="0"/>
                <a:cs typeface="Arial" charset="0"/>
                <a:sym typeface="Arial Unicode MS" pitchFamily="34" charset="-128"/>
              </a:rPr>
              <a:t>I. </a:t>
            </a:r>
            <a:r>
              <a:rPr lang="en-GB" altLang="de-DE" sz="3200" b="1" dirty="0" err="1">
                <a:solidFill>
                  <a:srgbClr val="F79646"/>
                </a:solidFill>
                <a:latin typeface="Arial" charset="0"/>
                <a:cs typeface="Arial" charset="0"/>
                <a:sym typeface="Arial Unicode MS" pitchFamily="34" charset="-128"/>
              </a:rPr>
              <a:t>Überblick</a:t>
            </a:r>
            <a:endParaRPr lang="de-AT" altLang="de-DE" sz="2800" b="1" dirty="0">
              <a:solidFill>
                <a:srgbClr val="F79646"/>
              </a:solidFill>
              <a:latin typeface="Arial" charset="0"/>
              <a:cs typeface="Arial" charset="0"/>
            </a:endParaRPr>
          </a:p>
        </p:txBody>
      </p:sp>
      <p:sp>
        <p:nvSpPr>
          <p:cNvPr id="6147" name="Inhaltsplatzhalter 2"/>
          <p:cNvSpPr>
            <a:spLocks noGrp="1"/>
          </p:cNvSpPr>
          <p:nvPr>
            <p:ph idx="1"/>
          </p:nvPr>
        </p:nvSpPr>
        <p:spPr bwMode="auto">
          <a:xfrm>
            <a:off x="914400" y="1490601"/>
            <a:ext cx="8229600" cy="45291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spcBef>
                <a:spcPct val="0"/>
              </a:spcBef>
              <a:buClr>
                <a:srgbClr val="F79646"/>
              </a:buClr>
              <a:buFont typeface="Calibri" pitchFamily="-104" charset="0"/>
              <a:buAutoNum type="romanUcPeriod"/>
            </a:pPr>
            <a:endParaRPr lang="de-AT" altLang="de-DE" sz="2000" b="1" dirty="0">
              <a:latin typeface="Arial" charset="0"/>
              <a:sym typeface="Arial Unicode MS" pitchFamily="34" charset="-128"/>
            </a:endParaRPr>
          </a:p>
          <a:p>
            <a:pPr marL="0" indent="0">
              <a:spcBef>
                <a:spcPct val="0"/>
              </a:spcBef>
              <a:buClr>
                <a:srgbClr val="F79646"/>
              </a:buClr>
              <a:buNone/>
            </a:pPr>
            <a:endParaRPr lang="de-AT" altLang="de-DE" sz="2800" b="1" dirty="0">
              <a:latin typeface="Arial" charset="0"/>
              <a:sym typeface="Arial Unicode MS" pitchFamily="34" charset="-128"/>
            </a:endParaRPr>
          </a:p>
        </p:txBody>
      </p:sp>
      <p:sp>
        <p:nvSpPr>
          <p:cNvPr id="6148" name="Foliennummernplatzhalt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104" charset="-128"/>
              </a:defRPr>
            </a:lvl1pPr>
            <a:lvl2pPr marL="742950" indent="-285750">
              <a:defRPr>
                <a:solidFill>
                  <a:schemeClr val="tx1"/>
                </a:solidFill>
                <a:latin typeface="Arial" charset="0"/>
                <a:ea typeface="ＭＳ Ｐゴシック" pitchFamily="-104" charset="-128"/>
              </a:defRPr>
            </a:lvl2pPr>
            <a:lvl3pPr marL="1143000" indent="-228600">
              <a:defRPr>
                <a:solidFill>
                  <a:schemeClr val="tx1"/>
                </a:solidFill>
                <a:latin typeface="Arial" charset="0"/>
                <a:ea typeface="ＭＳ Ｐゴシック" pitchFamily="-104" charset="-128"/>
              </a:defRPr>
            </a:lvl3pPr>
            <a:lvl4pPr marL="1600200" indent="-228600">
              <a:defRPr>
                <a:solidFill>
                  <a:schemeClr val="tx1"/>
                </a:solidFill>
                <a:latin typeface="Arial" charset="0"/>
                <a:ea typeface="ＭＳ Ｐゴシック" pitchFamily="-104" charset="-128"/>
              </a:defRPr>
            </a:lvl4pPr>
            <a:lvl5pPr marL="2057400" indent="-228600">
              <a:defRPr>
                <a:solidFill>
                  <a:schemeClr val="tx1"/>
                </a:solidFill>
                <a:latin typeface="Arial" charset="0"/>
                <a:ea typeface="ＭＳ Ｐゴシック" pitchFamily="-10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4" charset="-128"/>
              </a:defRPr>
            </a:lvl9pPr>
          </a:lstStyle>
          <a:p>
            <a:fld id="{B5690D81-3267-4F2D-A878-DABC8E2FDAFE}" type="slidenum">
              <a:rPr lang="de-AT" altLang="de-DE" smtClean="0">
                <a:solidFill>
                  <a:srgbClr val="898989"/>
                </a:solidFill>
              </a:rPr>
              <a:pPr/>
              <a:t>2</a:t>
            </a:fld>
            <a:endParaRPr lang="de-AT" altLang="de-DE">
              <a:solidFill>
                <a:srgbClr val="898989"/>
              </a:solidFill>
            </a:endParaRPr>
          </a:p>
        </p:txBody>
      </p:sp>
      <p:sp>
        <p:nvSpPr>
          <p:cNvPr id="8" name="Inhaltsplatzhalter 2">
            <a:extLst>
              <a:ext uri="{FF2B5EF4-FFF2-40B4-BE49-F238E27FC236}">
                <a16:creationId xmlns:a16="http://schemas.microsoft.com/office/drawing/2014/main" id="{42DB5059-40DB-FC4B-9A0A-744A8EEFF5D3}"/>
              </a:ext>
            </a:extLst>
          </p:cNvPr>
          <p:cNvSpPr txBox="1">
            <a:spLocks/>
          </p:cNvSpPr>
          <p:nvPr/>
        </p:nvSpPr>
        <p:spPr bwMode="auto">
          <a:xfrm>
            <a:off x="1013028" y="1436687"/>
            <a:ext cx="7086600" cy="5275263"/>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de-DE"/>
            </a:defPPr>
            <a:lvl1pPr algn="l" defTabSz="457200" rtl="0" eaLnBrk="0" fontAlgn="base" hangingPunct="0">
              <a:spcBef>
                <a:spcPct val="0"/>
              </a:spcBef>
              <a:spcAft>
                <a:spcPct val="0"/>
              </a:spcAft>
              <a:defRPr kern="1200">
                <a:solidFill>
                  <a:srgbClr val="898989"/>
                </a:solidFill>
                <a:latin typeface="Arial" charset="0"/>
                <a:ea typeface="ＭＳ Ｐゴシック" pitchFamily="-10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5pPr>
            <a:lvl6pPr marL="2286000" algn="l" defTabSz="914400" rtl="0" eaLnBrk="1" latinLnBrk="0" hangingPunct="1">
              <a:defRPr kern="1200">
                <a:solidFill>
                  <a:schemeClr val="tx1"/>
                </a:solidFill>
                <a:latin typeface="Arial" charset="0"/>
                <a:ea typeface="ＭＳ Ｐゴシック" pitchFamily="-104" charset="-128"/>
                <a:cs typeface="+mn-cs"/>
              </a:defRPr>
            </a:lvl6pPr>
            <a:lvl7pPr marL="2743200" algn="l" defTabSz="914400" rtl="0" eaLnBrk="1" latinLnBrk="0" hangingPunct="1">
              <a:defRPr kern="1200">
                <a:solidFill>
                  <a:schemeClr val="tx1"/>
                </a:solidFill>
                <a:latin typeface="Arial" charset="0"/>
                <a:ea typeface="ＭＳ Ｐゴシック" pitchFamily="-104" charset="-128"/>
                <a:cs typeface="+mn-cs"/>
              </a:defRPr>
            </a:lvl7pPr>
            <a:lvl8pPr marL="3200400" algn="l" defTabSz="914400" rtl="0" eaLnBrk="1" latinLnBrk="0" hangingPunct="1">
              <a:defRPr kern="1200">
                <a:solidFill>
                  <a:schemeClr val="tx1"/>
                </a:solidFill>
                <a:latin typeface="Arial" charset="0"/>
                <a:ea typeface="ＭＳ Ｐゴシック" pitchFamily="-104" charset="-128"/>
                <a:cs typeface="+mn-cs"/>
              </a:defRPr>
            </a:lvl8pPr>
            <a:lvl9pPr marL="3657600" algn="l" defTabSz="914400" rtl="0" eaLnBrk="1" latinLnBrk="0" hangingPunct="1">
              <a:defRPr kern="1200">
                <a:solidFill>
                  <a:schemeClr val="tx1"/>
                </a:solidFill>
                <a:latin typeface="Arial" charset="0"/>
                <a:ea typeface="ＭＳ Ｐゴシック" pitchFamily="-104" charset="-128"/>
                <a:cs typeface="+mn-cs"/>
              </a:defRPr>
            </a:lvl9pPr>
          </a:lstStyle>
          <a:p>
            <a:pPr algn="ctr">
              <a:buClr>
                <a:schemeClr val="accent6">
                  <a:lumMod val="75000"/>
                </a:schemeClr>
              </a:buClr>
            </a:pPr>
            <a:r>
              <a:rPr lang="de-DE" altLang="de-DE" sz="2800" b="1" dirty="0">
                <a:solidFill>
                  <a:srgbClr val="0070C0"/>
                </a:solidFill>
              </a:rPr>
              <a:t>1. Rechtsgrundlagen</a:t>
            </a:r>
            <a:endParaRPr lang="de-DE" dirty="0"/>
          </a:p>
          <a:p>
            <a:pPr>
              <a:buClr>
                <a:schemeClr val="accent6">
                  <a:lumMod val="75000"/>
                </a:schemeClr>
              </a:buClr>
            </a:pPr>
            <a:endParaRPr lang="de-DE" dirty="0"/>
          </a:p>
          <a:p>
            <a:pPr marL="342900" indent="-342900">
              <a:buClr>
                <a:schemeClr val="accent6">
                  <a:lumMod val="75000"/>
                </a:schemeClr>
              </a:buClr>
              <a:buFont typeface="Arial" charset="0"/>
              <a:buChar char="•"/>
            </a:pPr>
            <a:r>
              <a:rPr lang="de-DE" b="1" dirty="0" smtClean="0">
                <a:solidFill>
                  <a:srgbClr val="595959"/>
                </a:solidFill>
                <a:latin typeface="+mn-lt"/>
              </a:rPr>
              <a:t>Zahlreiche </a:t>
            </a:r>
            <a:r>
              <a:rPr lang="de-DE" b="1" dirty="0">
                <a:solidFill>
                  <a:srgbClr val="595959"/>
                </a:solidFill>
                <a:latin typeface="+mn-lt"/>
              </a:rPr>
              <a:t>COVID-G und COVID-VO (</a:t>
            </a:r>
            <a:r>
              <a:rPr lang="de-DE" b="1" dirty="0">
                <a:solidFill>
                  <a:srgbClr val="595959"/>
                </a:solidFill>
                <a:latin typeface="+mn-lt"/>
                <a:hlinkClick r:id="rId3"/>
              </a:rPr>
              <a:t>Überblick</a:t>
            </a:r>
            <a:r>
              <a:rPr lang="de-DE" b="1" dirty="0">
                <a:solidFill>
                  <a:srgbClr val="595959"/>
                </a:solidFill>
                <a:latin typeface="+mn-lt"/>
              </a:rPr>
              <a:t>)</a:t>
            </a:r>
          </a:p>
          <a:p>
            <a:pPr marL="800100" lvl="1" indent="-342900">
              <a:buClr>
                <a:schemeClr val="accent6">
                  <a:lumMod val="75000"/>
                </a:schemeClr>
              </a:buClr>
              <a:buFont typeface="Wingdings" panose="05000000000000000000" pitchFamily="2" charset="2"/>
              <a:buChar char="Ø"/>
            </a:pPr>
            <a:r>
              <a:rPr lang="de-DE" altLang="de-DE" dirty="0">
                <a:latin typeface="+mn-lt"/>
              </a:rPr>
              <a:t>Insbesondere </a:t>
            </a:r>
            <a:r>
              <a:rPr lang="de-DE" altLang="de-DE" dirty="0" smtClean="0">
                <a:latin typeface="+mn-lt"/>
              </a:rPr>
              <a:t>COVID-19-MG </a:t>
            </a:r>
            <a:r>
              <a:rPr lang="de-DE" altLang="de-DE" dirty="0">
                <a:latin typeface="+mn-lt"/>
              </a:rPr>
              <a:t>und COVID-19-FondsG</a:t>
            </a:r>
          </a:p>
          <a:p>
            <a:pPr marL="800100" lvl="1" indent="-342900">
              <a:buClr>
                <a:schemeClr val="accent6">
                  <a:lumMod val="75000"/>
                </a:schemeClr>
              </a:buClr>
              <a:buFont typeface="Arial" charset="0"/>
              <a:buChar char="•"/>
            </a:pPr>
            <a:endParaRPr lang="de-DE" b="1" dirty="0">
              <a:solidFill>
                <a:srgbClr val="595959"/>
              </a:solidFill>
              <a:latin typeface="+mn-lt"/>
            </a:endParaRPr>
          </a:p>
          <a:p>
            <a:pPr marL="342900" indent="-342900">
              <a:buClr>
                <a:schemeClr val="accent6">
                  <a:lumMod val="75000"/>
                </a:schemeClr>
              </a:buClr>
              <a:buFont typeface="Arial" charset="0"/>
              <a:buChar char="•"/>
            </a:pPr>
            <a:r>
              <a:rPr lang="de-DE" b="1" dirty="0" err="1">
                <a:solidFill>
                  <a:srgbClr val="595959"/>
                </a:solidFill>
                <a:latin typeface="+mn-lt"/>
              </a:rPr>
              <a:t>EpidemieG</a:t>
            </a:r>
            <a:r>
              <a:rPr lang="de-DE" b="1" dirty="0">
                <a:solidFill>
                  <a:srgbClr val="595959"/>
                </a:solidFill>
                <a:latin typeface="+mn-lt"/>
              </a:rPr>
              <a:t> </a:t>
            </a:r>
            <a:r>
              <a:rPr lang="de-DE" b="1" dirty="0" smtClean="0">
                <a:solidFill>
                  <a:srgbClr val="595959"/>
                </a:solidFill>
                <a:latin typeface="+mn-lt"/>
              </a:rPr>
              <a:t>1950 (</a:t>
            </a:r>
            <a:r>
              <a:rPr lang="de-DE" b="1" dirty="0" err="1" smtClean="0">
                <a:solidFill>
                  <a:srgbClr val="595959"/>
                </a:solidFill>
                <a:latin typeface="+mn-lt"/>
              </a:rPr>
              <a:t>EpG</a:t>
            </a:r>
            <a:r>
              <a:rPr lang="de-DE" b="1" dirty="0" smtClean="0">
                <a:solidFill>
                  <a:srgbClr val="595959"/>
                </a:solidFill>
                <a:latin typeface="+mn-lt"/>
              </a:rPr>
              <a:t>)</a:t>
            </a:r>
            <a:endParaRPr lang="de-DE" b="1" dirty="0">
              <a:solidFill>
                <a:srgbClr val="595959"/>
              </a:solidFill>
              <a:latin typeface="+mn-lt"/>
            </a:endParaRPr>
          </a:p>
          <a:p>
            <a:pPr marL="342900" indent="-342900">
              <a:buClr>
                <a:schemeClr val="accent6">
                  <a:lumMod val="75000"/>
                </a:schemeClr>
              </a:buClr>
              <a:buFont typeface="Arial" charset="0"/>
              <a:buChar char="•"/>
            </a:pPr>
            <a:endParaRPr lang="de-DE" b="1" dirty="0">
              <a:solidFill>
                <a:srgbClr val="595959"/>
              </a:solidFill>
              <a:latin typeface="+mn-lt"/>
            </a:endParaRPr>
          </a:p>
          <a:p>
            <a:pPr marL="342900" indent="-342900">
              <a:buClr>
                <a:schemeClr val="accent6">
                  <a:lumMod val="75000"/>
                </a:schemeClr>
              </a:buClr>
              <a:buFont typeface="Arial" charset="0"/>
              <a:buChar char="•"/>
            </a:pPr>
            <a:r>
              <a:rPr lang="de-DE" b="1" dirty="0" err="1" smtClean="0">
                <a:solidFill>
                  <a:srgbClr val="595959"/>
                </a:solidFill>
                <a:latin typeface="+mn-lt"/>
              </a:rPr>
              <a:t>EpG</a:t>
            </a:r>
            <a:r>
              <a:rPr lang="de-DE" b="1" dirty="0" smtClean="0">
                <a:solidFill>
                  <a:srgbClr val="595959"/>
                </a:solidFill>
                <a:latin typeface="+mn-lt"/>
              </a:rPr>
              <a:t> und COVID-19-MG </a:t>
            </a:r>
            <a:r>
              <a:rPr lang="de-DE" b="1" dirty="0">
                <a:solidFill>
                  <a:srgbClr val="595959"/>
                </a:solidFill>
                <a:latin typeface="+mn-lt"/>
              </a:rPr>
              <a:t>ermöglichen (faktische) Betriebsschließungen, </a:t>
            </a:r>
            <a:r>
              <a:rPr lang="de-DE" b="1" dirty="0" smtClean="0">
                <a:solidFill>
                  <a:srgbClr val="595959"/>
                </a:solidFill>
                <a:latin typeface="+mn-lt"/>
              </a:rPr>
              <a:t>weichen </a:t>
            </a:r>
            <a:r>
              <a:rPr lang="de-DE" b="1" dirty="0" smtClean="0">
                <a:solidFill>
                  <a:srgbClr val="595959"/>
                </a:solidFill>
                <a:latin typeface="+mn-lt"/>
              </a:rPr>
              <a:t>aber in </a:t>
            </a:r>
            <a:r>
              <a:rPr lang="de-DE" b="1" dirty="0">
                <a:solidFill>
                  <a:srgbClr val="595959"/>
                </a:solidFill>
                <a:latin typeface="+mn-lt"/>
              </a:rPr>
              <a:t>der Entschädigungsfrage </a:t>
            </a:r>
            <a:r>
              <a:rPr lang="de-DE" b="1" dirty="0" smtClean="0">
                <a:solidFill>
                  <a:srgbClr val="595959"/>
                </a:solidFill>
                <a:latin typeface="+mn-lt"/>
              </a:rPr>
              <a:t>erheblich voneinander </a:t>
            </a:r>
            <a:r>
              <a:rPr lang="de-DE" b="1" dirty="0">
                <a:solidFill>
                  <a:srgbClr val="595959"/>
                </a:solidFill>
                <a:latin typeface="+mn-lt"/>
              </a:rPr>
              <a:t>ab</a:t>
            </a:r>
          </a:p>
          <a:p>
            <a:pPr marL="342900" indent="-342900">
              <a:buClr>
                <a:schemeClr val="accent6">
                  <a:lumMod val="75000"/>
                </a:schemeClr>
              </a:buClr>
              <a:buFont typeface="Arial" charset="0"/>
              <a:buChar char="•"/>
            </a:pPr>
            <a:endParaRPr lang="de-DE" altLang="de-DE" b="1" dirty="0">
              <a:solidFill>
                <a:srgbClr val="595959"/>
              </a:solidFill>
              <a:latin typeface="+mn-lt"/>
            </a:endParaRPr>
          </a:p>
          <a:p>
            <a:pPr marL="342900" indent="-342900">
              <a:buClr>
                <a:schemeClr val="accent6">
                  <a:lumMod val="75000"/>
                </a:schemeClr>
              </a:buClr>
              <a:buFont typeface="Arial" charset="0"/>
              <a:buChar char="•"/>
            </a:pPr>
            <a:r>
              <a:rPr lang="de-DE" altLang="de-DE" b="1" u="sng" dirty="0">
                <a:solidFill>
                  <a:srgbClr val="595959"/>
                </a:solidFill>
                <a:latin typeface="+mn-lt"/>
              </a:rPr>
              <a:t>Kernfrage</a:t>
            </a:r>
            <a:r>
              <a:rPr lang="de-DE" altLang="de-DE" b="1" dirty="0">
                <a:solidFill>
                  <a:srgbClr val="595959"/>
                </a:solidFill>
                <a:latin typeface="+mn-lt"/>
              </a:rPr>
              <a:t>: </a:t>
            </a:r>
            <a:r>
              <a:rPr lang="de-DE" altLang="de-DE" b="1" u="sng" dirty="0">
                <a:solidFill>
                  <a:srgbClr val="595959"/>
                </a:solidFill>
                <a:latin typeface="+mn-lt"/>
              </a:rPr>
              <a:t>In welchem Verhältnis stehen die </a:t>
            </a:r>
            <a:r>
              <a:rPr lang="de-DE" altLang="de-DE" b="1" u="sng" dirty="0" smtClean="0">
                <a:solidFill>
                  <a:srgbClr val="595959"/>
                </a:solidFill>
                <a:latin typeface="+mn-lt"/>
              </a:rPr>
              <a:t>Gesetze und die darauf beruhenden VO </a:t>
            </a:r>
            <a:r>
              <a:rPr lang="de-DE" altLang="de-DE" b="1" u="sng" dirty="0">
                <a:solidFill>
                  <a:srgbClr val="595959"/>
                </a:solidFill>
                <a:latin typeface="+mn-lt"/>
              </a:rPr>
              <a:t>zueinander?</a:t>
            </a:r>
            <a:r>
              <a:rPr lang="de-DE" altLang="de-DE" b="1" dirty="0">
                <a:solidFill>
                  <a:srgbClr val="595959"/>
                </a:solidFill>
                <a:latin typeface="+mn-lt"/>
              </a:rPr>
              <a:t> Sind die Maßnahmen verfassungsrechtlich rechtfertigbar (</a:t>
            </a:r>
            <a:r>
              <a:rPr lang="de-DE" altLang="de-DE" b="1" i="1" dirty="0">
                <a:solidFill>
                  <a:srgbClr val="595959"/>
                </a:solidFill>
                <a:latin typeface="+mn-lt"/>
              </a:rPr>
              <a:t>Bußjäger</a:t>
            </a:r>
            <a:r>
              <a:rPr lang="de-DE" altLang="de-DE" b="1" dirty="0">
                <a:solidFill>
                  <a:srgbClr val="595959"/>
                </a:solidFill>
                <a:latin typeface="+mn-lt"/>
              </a:rPr>
              <a:t>)? Wie sind die Ansprüche durchsetzbar (</a:t>
            </a:r>
            <a:r>
              <a:rPr lang="de-DE" altLang="de-DE" b="1" i="1" dirty="0">
                <a:solidFill>
                  <a:srgbClr val="595959"/>
                </a:solidFill>
                <a:latin typeface="+mn-lt"/>
              </a:rPr>
              <a:t>Raschauer</a:t>
            </a:r>
            <a:r>
              <a:rPr lang="de-DE" altLang="de-DE" b="1" dirty="0">
                <a:solidFill>
                  <a:srgbClr val="595959"/>
                </a:solidFill>
                <a:latin typeface="+mn-lt"/>
              </a:rPr>
              <a:t>)? Wie wird dies in der Praxis gehandhabt (</a:t>
            </a:r>
            <a:r>
              <a:rPr lang="de-DE" altLang="de-DE" b="1" i="1" dirty="0">
                <a:solidFill>
                  <a:srgbClr val="595959"/>
                </a:solidFill>
                <a:latin typeface="+mn-lt"/>
              </a:rPr>
              <a:t>Jahn</a:t>
            </a:r>
            <a:r>
              <a:rPr lang="de-DE" altLang="de-DE" b="1" dirty="0">
                <a:solidFill>
                  <a:srgbClr val="595959"/>
                </a:solidFill>
                <a:latin typeface="+mn-lt"/>
              </a:rPr>
              <a:t>)?</a:t>
            </a:r>
          </a:p>
          <a:p>
            <a:pPr marL="342900" indent="-342900"/>
            <a:endParaRPr lang="fr-FR" altLang="de-DE" b="1" dirty="0">
              <a:solidFill>
                <a:srgbClr val="595959"/>
              </a:solidFill>
            </a:endParaRPr>
          </a:p>
          <a:p>
            <a:pPr marL="342900" indent="-342900"/>
            <a:endParaRPr lang="de-DE" altLang="de-DE" dirty="0">
              <a:solidFill>
                <a:srgbClr val="595959"/>
              </a:solidFill>
            </a:endParaRPr>
          </a:p>
        </p:txBody>
      </p:sp>
    </p:spTree>
    <p:extLst>
      <p:ext uri="{BB962C8B-B14F-4D97-AF65-F5344CB8AC3E}">
        <p14:creationId xmlns:p14="http://schemas.microsoft.com/office/powerpoint/2010/main" val="587109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Inhaltsplatzhalter 2"/>
          <p:cNvSpPr>
            <a:spLocks noGrp="1"/>
          </p:cNvSpPr>
          <p:nvPr>
            <p:ph idx="1"/>
          </p:nvPr>
        </p:nvSpPr>
        <p:spPr bwMode="auto">
          <a:xfrm>
            <a:off x="1013028" y="1173614"/>
            <a:ext cx="8229600" cy="45291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spcBef>
                <a:spcPct val="0"/>
              </a:spcBef>
              <a:buClr>
                <a:srgbClr val="F79646"/>
              </a:buClr>
              <a:buFont typeface="Calibri" pitchFamily="-104" charset="0"/>
              <a:buAutoNum type="romanUcPeriod"/>
            </a:pPr>
            <a:endParaRPr lang="de-AT" altLang="de-DE" sz="2000" b="1" dirty="0">
              <a:latin typeface="Arial" charset="0"/>
              <a:sym typeface="Arial Unicode MS" pitchFamily="34" charset="-128"/>
            </a:endParaRPr>
          </a:p>
          <a:p>
            <a:pPr marL="0" indent="0">
              <a:spcBef>
                <a:spcPct val="0"/>
              </a:spcBef>
              <a:buClr>
                <a:srgbClr val="F79646"/>
              </a:buClr>
              <a:buNone/>
            </a:pPr>
            <a:endParaRPr lang="de-AT" altLang="de-DE" sz="2800" b="1" dirty="0">
              <a:latin typeface="Arial" charset="0"/>
              <a:sym typeface="Arial Unicode MS" pitchFamily="34" charset="-128"/>
            </a:endParaRPr>
          </a:p>
        </p:txBody>
      </p:sp>
      <p:sp>
        <p:nvSpPr>
          <p:cNvPr id="6148" name="Foliennummernplatzhalt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104" charset="-128"/>
              </a:defRPr>
            </a:lvl1pPr>
            <a:lvl2pPr marL="742950" indent="-285750">
              <a:defRPr>
                <a:solidFill>
                  <a:schemeClr val="tx1"/>
                </a:solidFill>
                <a:latin typeface="Arial" charset="0"/>
                <a:ea typeface="ＭＳ Ｐゴシック" pitchFamily="-104" charset="-128"/>
              </a:defRPr>
            </a:lvl2pPr>
            <a:lvl3pPr marL="1143000" indent="-228600">
              <a:defRPr>
                <a:solidFill>
                  <a:schemeClr val="tx1"/>
                </a:solidFill>
                <a:latin typeface="Arial" charset="0"/>
                <a:ea typeface="ＭＳ Ｐゴシック" pitchFamily="-104" charset="-128"/>
              </a:defRPr>
            </a:lvl3pPr>
            <a:lvl4pPr marL="1600200" indent="-228600">
              <a:defRPr>
                <a:solidFill>
                  <a:schemeClr val="tx1"/>
                </a:solidFill>
                <a:latin typeface="Arial" charset="0"/>
                <a:ea typeface="ＭＳ Ｐゴシック" pitchFamily="-104" charset="-128"/>
              </a:defRPr>
            </a:lvl4pPr>
            <a:lvl5pPr marL="2057400" indent="-228600">
              <a:defRPr>
                <a:solidFill>
                  <a:schemeClr val="tx1"/>
                </a:solidFill>
                <a:latin typeface="Arial" charset="0"/>
                <a:ea typeface="ＭＳ Ｐゴシック" pitchFamily="-10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4" charset="-128"/>
              </a:defRPr>
            </a:lvl9pPr>
          </a:lstStyle>
          <a:p>
            <a:fld id="{B5690D81-3267-4F2D-A878-DABC8E2FDAFE}" type="slidenum">
              <a:rPr lang="de-AT" altLang="de-DE" smtClean="0">
                <a:solidFill>
                  <a:srgbClr val="898989"/>
                </a:solidFill>
              </a:rPr>
              <a:pPr/>
              <a:t>3</a:t>
            </a:fld>
            <a:endParaRPr lang="de-AT" altLang="de-DE">
              <a:solidFill>
                <a:srgbClr val="898989"/>
              </a:solidFill>
            </a:endParaRPr>
          </a:p>
        </p:txBody>
      </p:sp>
      <p:sp>
        <p:nvSpPr>
          <p:cNvPr id="8" name="Inhaltsplatzhalter 2">
            <a:extLst>
              <a:ext uri="{FF2B5EF4-FFF2-40B4-BE49-F238E27FC236}">
                <a16:creationId xmlns:a16="http://schemas.microsoft.com/office/drawing/2014/main" id="{42DB5059-40DB-FC4B-9A0A-744A8EEFF5D3}"/>
              </a:ext>
            </a:extLst>
          </p:cNvPr>
          <p:cNvSpPr txBox="1">
            <a:spLocks/>
          </p:cNvSpPr>
          <p:nvPr/>
        </p:nvSpPr>
        <p:spPr bwMode="auto">
          <a:xfrm>
            <a:off x="1166445" y="508584"/>
            <a:ext cx="7086600" cy="5275263"/>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de-DE"/>
            </a:defPPr>
            <a:lvl1pPr algn="l" defTabSz="457200" rtl="0" eaLnBrk="0" fontAlgn="base" hangingPunct="0">
              <a:spcBef>
                <a:spcPct val="0"/>
              </a:spcBef>
              <a:spcAft>
                <a:spcPct val="0"/>
              </a:spcAft>
              <a:defRPr kern="1200">
                <a:solidFill>
                  <a:srgbClr val="898989"/>
                </a:solidFill>
                <a:latin typeface="Arial" charset="0"/>
                <a:ea typeface="ＭＳ Ｐゴシック" pitchFamily="-10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104" charset="-128"/>
                <a:cs typeface="+mn-cs"/>
              </a:defRPr>
            </a:lvl5pPr>
            <a:lvl6pPr marL="2286000" algn="l" defTabSz="914400" rtl="0" eaLnBrk="1" latinLnBrk="0" hangingPunct="1">
              <a:defRPr kern="1200">
                <a:solidFill>
                  <a:schemeClr val="tx1"/>
                </a:solidFill>
                <a:latin typeface="Arial" charset="0"/>
                <a:ea typeface="ＭＳ Ｐゴシック" pitchFamily="-104" charset="-128"/>
                <a:cs typeface="+mn-cs"/>
              </a:defRPr>
            </a:lvl6pPr>
            <a:lvl7pPr marL="2743200" algn="l" defTabSz="914400" rtl="0" eaLnBrk="1" latinLnBrk="0" hangingPunct="1">
              <a:defRPr kern="1200">
                <a:solidFill>
                  <a:schemeClr val="tx1"/>
                </a:solidFill>
                <a:latin typeface="Arial" charset="0"/>
                <a:ea typeface="ＭＳ Ｐゴシック" pitchFamily="-104" charset="-128"/>
                <a:cs typeface="+mn-cs"/>
              </a:defRPr>
            </a:lvl7pPr>
            <a:lvl8pPr marL="3200400" algn="l" defTabSz="914400" rtl="0" eaLnBrk="1" latinLnBrk="0" hangingPunct="1">
              <a:defRPr kern="1200">
                <a:solidFill>
                  <a:schemeClr val="tx1"/>
                </a:solidFill>
                <a:latin typeface="Arial" charset="0"/>
                <a:ea typeface="ＭＳ Ｐゴシック" pitchFamily="-104" charset="-128"/>
                <a:cs typeface="+mn-cs"/>
              </a:defRPr>
            </a:lvl8pPr>
            <a:lvl9pPr marL="3657600" algn="l" defTabSz="914400" rtl="0" eaLnBrk="1" latinLnBrk="0" hangingPunct="1">
              <a:defRPr kern="1200">
                <a:solidFill>
                  <a:schemeClr val="tx1"/>
                </a:solidFill>
                <a:latin typeface="Arial" charset="0"/>
                <a:ea typeface="ＭＳ Ｐゴシック" pitchFamily="-104" charset="-128"/>
                <a:cs typeface="+mn-cs"/>
              </a:defRPr>
            </a:lvl9pPr>
          </a:lstStyle>
          <a:p>
            <a:pPr algn="ctr">
              <a:buClr>
                <a:schemeClr val="accent6">
                  <a:lumMod val="75000"/>
                </a:schemeClr>
              </a:buClr>
            </a:pPr>
            <a:r>
              <a:rPr lang="de-DE" altLang="de-DE" sz="2800" b="1" dirty="0">
                <a:solidFill>
                  <a:srgbClr val="0070C0"/>
                </a:solidFill>
              </a:rPr>
              <a:t>2. Verschränkung der Maßnahmen</a:t>
            </a:r>
            <a:endParaRPr lang="de-DE" dirty="0"/>
          </a:p>
          <a:p>
            <a:pPr>
              <a:buClr>
                <a:schemeClr val="accent6">
                  <a:lumMod val="75000"/>
                </a:schemeClr>
              </a:buClr>
            </a:pPr>
            <a:endParaRPr lang="de-DE" dirty="0"/>
          </a:p>
          <a:p>
            <a:pPr marL="342900" indent="-342900"/>
            <a:endParaRPr lang="fr-FR" altLang="de-DE" b="1" dirty="0">
              <a:solidFill>
                <a:srgbClr val="595959"/>
              </a:solidFill>
            </a:endParaRPr>
          </a:p>
          <a:p>
            <a:pPr marL="342900" indent="-342900"/>
            <a:endParaRPr lang="de-DE" altLang="de-DE" dirty="0">
              <a:solidFill>
                <a:srgbClr val="595959"/>
              </a:solidFill>
            </a:endParaRPr>
          </a:p>
        </p:txBody>
      </p:sp>
      <p:graphicFrame>
        <p:nvGraphicFramePr>
          <p:cNvPr id="2" name="Tabelle 1"/>
          <p:cNvGraphicFramePr>
            <a:graphicFrameLocks noGrp="1"/>
          </p:cNvGraphicFramePr>
          <p:nvPr>
            <p:extLst>
              <p:ext uri="{D42A27DB-BD31-4B8C-83A1-F6EECF244321}">
                <p14:modId xmlns:p14="http://schemas.microsoft.com/office/powerpoint/2010/main" val="2582752605"/>
              </p:ext>
            </p:extLst>
          </p:nvPr>
        </p:nvGraphicFramePr>
        <p:xfrm>
          <a:off x="1013027" y="1302308"/>
          <a:ext cx="7240017" cy="4432522"/>
        </p:xfrm>
        <a:graphic>
          <a:graphicData uri="http://schemas.openxmlformats.org/drawingml/2006/table">
            <a:tbl>
              <a:tblPr firstRow="1" firstCol="1" bandRow="1">
                <a:tableStyleId>{5C22544A-7EE6-4342-B048-85BDC9FD1C3A}</a:tableStyleId>
              </a:tblPr>
              <a:tblGrid>
                <a:gridCol w="1130098">
                  <a:extLst>
                    <a:ext uri="{9D8B030D-6E8A-4147-A177-3AD203B41FA5}">
                      <a16:colId xmlns:a16="http://schemas.microsoft.com/office/drawing/2014/main" val="3220196930"/>
                    </a:ext>
                  </a:extLst>
                </a:gridCol>
                <a:gridCol w="2201064">
                  <a:extLst>
                    <a:ext uri="{9D8B030D-6E8A-4147-A177-3AD203B41FA5}">
                      <a16:colId xmlns:a16="http://schemas.microsoft.com/office/drawing/2014/main" val="1724742025"/>
                    </a:ext>
                  </a:extLst>
                </a:gridCol>
                <a:gridCol w="1441096">
                  <a:extLst>
                    <a:ext uri="{9D8B030D-6E8A-4147-A177-3AD203B41FA5}">
                      <a16:colId xmlns:a16="http://schemas.microsoft.com/office/drawing/2014/main" val="1496217408"/>
                    </a:ext>
                  </a:extLst>
                </a:gridCol>
                <a:gridCol w="2467759">
                  <a:extLst>
                    <a:ext uri="{9D8B030D-6E8A-4147-A177-3AD203B41FA5}">
                      <a16:colId xmlns:a16="http://schemas.microsoft.com/office/drawing/2014/main" val="3975038685"/>
                    </a:ext>
                  </a:extLst>
                </a:gridCol>
              </a:tblGrid>
              <a:tr h="228844">
                <a:tc>
                  <a:txBody>
                    <a:bodyPr/>
                    <a:lstStyle/>
                    <a:p>
                      <a:pPr algn="l">
                        <a:lnSpc>
                          <a:spcPct val="107000"/>
                        </a:lnSpc>
                        <a:spcAft>
                          <a:spcPts val="600"/>
                        </a:spcAft>
                      </a:pPr>
                      <a:r>
                        <a:rPr lang="de-DE" sz="1600" dirty="0">
                          <a:effectLst/>
                        </a:rPr>
                        <a:t>Behörde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600"/>
                        </a:spcAft>
                      </a:pPr>
                      <a:r>
                        <a:rPr lang="de-DE" sz="1600" dirty="0">
                          <a:effectLst/>
                        </a:rPr>
                        <a:t>Rechtsgrundlage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600"/>
                        </a:spcAft>
                      </a:pPr>
                      <a:r>
                        <a:rPr lang="de-DE" sz="1600" dirty="0">
                          <a:effectLst/>
                        </a:rPr>
                        <a:t>Inkrafttreten</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600"/>
                        </a:spcAft>
                      </a:pPr>
                      <a:r>
                        <a:rPr lang="de-DE" sz="1600" dirty="0">
                          <a:effectLst/>
                        </a:rPr>
                        <a:t>Außerkrafttreten</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extLst>
                  <a:ext uri="{0D108BD9-81ED-4DB2-BD59-A6C34878D82A}">
                    <a16:rowId xmlns:a16="http://schemas.microsoft.com/office/drawing/2014/main" val="587936503"/>
                  </a:ext>
                </a:extLst>
              </a:tr>
              <a:tr h="959968">
                <a:tc>
                  <a:txBody>
                    <a:bodyPr/>
                    <a:lstStyle/>
                    <a:p>
                      <a:pPr algn="l">
                        <a:lnSpc>
                          <a:spcPct val="107000"/>
                        </a:lnSpc>
                        <a:spcAft>
                          <a:spcPts val="0"/>
                        </a:spcAft>
                      </a:pPr>
                      <a:r>
                        <a:rPr lang="de-DE" sz="1600" dirty="0">
                          <a:effectLst/>
                        </a:rPr>
                        <a:t>BVB</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0"/>
                        </a:spcAft>
                      </a:pPr>
                      <a:r>
                        <a:rPr lang="de-DE" sz="1200" dirty="0" err="1">
                          <a:effectLst/>
                        </a:rPr>
                        <a:t>ua</a:t>
                      </a:r>
                      <a:r>
                        <a:rPr lang="de-DE" sz="1200" dirty="0">
                          <a:effectLst/>
                        </a:rPr>
                        <a:t> § 20 </a:t>
                      </a:r>
                      <a:r>
                        <a:rPr lang="de-DE" sz="1200" dirty="0" err="1">
                          <a:effectLst/>
                        </a:rPr>
                        <a:t>EpG</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0"/>
                        </a:spcAft>
                      </a:pPr>
                      <a:r>
                        <a:rPr lang="de-DE" sz="1200" dirty="0">
                          <a:effectLst/>
                        </a:rPr>
                        <a:t>Mitte März</a:t>
                      </a:r>
                    </a:p>
                  </a:txBody>
                  <a:tcPr marL="47413" marR="47413" marT="0" marB="0"/>
                </a:tc>
                <a:tc>
                  <a:txBody>
                    <a:bodyPr/>
                    <a:lstStyle/>
                    <a:p>
                      <a:pPr algn="l">
                        <a:lnSpc>
                          <a:spcPct val="107000"/>
                        </a:lnSpc>
                        <a:spcAft>
                          <a:spcPts val="0"/>
                        </a:spcAft>
                      </a:pPr>
                      <a:r>
                        <a:rPr lang="de-DE" sz="1200" dirty="0">
                          <a:effectLst/>
                        </a:rPr>
                        <a:t>Ende März</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extLst>
                  <a:ext uri="{0D108BD9-81ED-4DB2-BD59-A6C34878D82A}">
                    <a16:rowId xmlns:a16="http://schemas.microsoft.com/office/drawing/2014/main" val="2159293355"/>
                  </a:ext>
                </a:extLst>
              </a:tr>
              <a:tr h="1650443">
                <a:tc>
                  <a:txBody>
                    <a:bodyPr/>
                    <a:lstStyle/>
                    <a:p>
                      <a:pPr algn="l">
                        <a:lnSpc>
                          <a:spcPct val="107000"/>
                        </a:lnSpc>
                        <a:spcAft>
                          <a:spcPts val="0"/>
                        </a:spcAft>
                      </a:pPr>
                      <a:r>
                        <a:rPr lang="de-DE" sz="1600" dirty="0">
                          <a:effectLst/>
                        </a:rPr>
                        <a:t>LH</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0"/>
                        </a:spcAft>
                      </a:pPr>
                      <a:r>
                        <a:rPr lang="de-DE" sz="1200" dirty="0">
                          <a:effectLst/>
                        </a:rPr>
                        <a:t>§ 2 Z 2 COVID-19-MG (Betretungsverbote bezüglich „bestimmter Orte“)</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0"/>
                        </a:spcAft>
                      </a:pPr>
                      <a:r>
                        <a:rPr lang="de-DE" sz="1200" dirty="0">
                          <a:effectLst/>
                          <a:latin typeface="+mn-lt"/>
                        </a:rPr>
                        <a:t>Gleichzeitig mit dem Außerkrafttreten der BVB-VO</a:t>
                      </a:r>
                    </a:p>
                    <a:p>
                      <a:pPr algn="l">
                        <a:lnSpc>
                          <a:spcPct val="107000"/>
                        </a:lnSpc>
                        <a:spcAft>
                          <a:spcPts val="0"/>
                        </a:spcAft>
                      </a:pPr>
                      <a:r>
                        <a:rPr lang="de-DE" sz="1200" dirty="0">
                          <a:effectLst/>
                          <a:latin typeface="+mn-lt"/>
                          <a:ea typeface="Calibri" panose="020F0502020204030204" pitchFamily="34" charset="0"/>
                          <a:cs typeface="Times New Roman" panose="02020603050405020304" pitchFamily="18" charset="0"/>
                        </a:rPr>
                        <a:t>(</a:t>
                      </a:r>
                      <a:r>
                        <a:rPr lang="de-DE" sz="1200" dirty="0" err="1">
                          <a:effectLst/>
                          <a:latin typeface="+mn-lt"/>
                          <a:ea typeface="Calibri" panose="020F0502020204030204" pitchFamily="34" charset="0"/>
                          <a:cs typeface="Times New Roman" panose="02020603050405020304" pitchFamily="18" charset="0"/>
                        </a:rPr>
                        <a:t>zB</a:t>
                      </a:r>
                      <a:r>
                        <a:rPr lang="de-DE" sz="1200" dirty="0">
                          <a:effectLst/>
                          <a:latin typeface="+mn-lt"/>
                          <a:ea typeface="Calibri" panose="020F0502020204030204" pitchFamily="34" charset="0"/>
                          <a:cs typeface="Times New Roman" panose="02020603050405020304" pitchFamily="18" charset="0"/>
                        </a:rPr>
                        <a:t> </a:t>
                      </a:r>
                      <a:r>
                        <a:rPr lang="de-DE" sz="1200" dirty="0" err="1">
                          <a:effectLst/>
                          <a:latin typeface="+mn-lt"/>
                          <a:ea typeface="Calibri" panose="020F0502020204030204" pitchFamily="34" charset="0"/>
                          <a:cs typeface="Times New Roman" panose="02020603050405020304" pitchFamily="18" charset="0"/>
                        </a:rPr>
                        <a:t>Tir</a:t>
                      </a:r>
                      <a:r>
                        <a:rPr lang="de-DE" sz="1200" dirty="0">
                          <a:effectLst/>
                          <a:latin typeface="+mn-lt"/>
                          <a:ea typeface="Calibri" panose="020F0502020204030204" pitchFamily="34" charset="0"/>
                          <a:cs typeface="Times New Roman" panose="02020603050405020304" pitchFamily="18" charset="0"/>
                        </a:rPr>
                        <a:t> </a:t>
                      </a:r>
                      <a:r>
                        <a:rPr lang="de-DE" sz="1200" kern="1200" dirty="0" err="1">
                          <a:solidFill>
                            <a:schemeClr val="dk1"/>
                          </a:solidFill>
                          <a:effectLst/>
                          <a:latin typeface="+mn-lt"/>
                          <a:ea typeface="+mn-ea"/>
                          <a:cs typeface="+mn-cs"/>
                        </a:rPr>
                        <a:t>LGBl</a:t>
                      </a:r>
                      <a:r>
                        <a:rPr lang="de-DE" sz="1200" kern="1200" dirty="0">
                          <a:solidFill>
                            <a:schemeClr val="dk1"/>
                          </a:solidFill>
                          <a:effectLst/>
                          <a:latin typeface="+mn-lt"/>
                          <a:ea typeface="+mn-ea"/>
                          <a:cs typeface="+mn-cs"/>
                        </a:rPr>
                        <a:t> 38/2020; in Kraft 26.3.2020)</a:t>
                      </a:r>
                      <a:endParaRPr lang="de-DE" sz="1200" dirty="0">
                        <a:effectLst/>
                        <a:latin typeface="+mn-lt"/>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0"/>
                        </a:spcAft>
                      </a:pPr>
                      <a:r>
                        <a:rPr lang="de-DE" sz="1200" dirty="0">
                          <a:effectLst/>
                        </a:rPr>
                        <a:t>Anfang/Mitte April</a:t>
                      </a:r>
                    </a:p>
                    <a:p>
                      <a:pPr algn="l">
                        <a:lnSpc>
                          <a:spcPct val="107000"/>
                        </a:lnSpc>
                        <a:spcAft>
                          <a:spcPts val="0"/>
                        </a:spcAft>
                      </a:pPr>
                      <a:r>
                        <a:rPr lang="de-DE" sz="1200" dirty="0">
                          <a:effectLst/>
                          <a:latin typeface="Calibri" panose="020F0502020204030204" pitchFamily="34" charset="0"/>
                          <a:ea typeface="Calibri" panose="020F0502020204030204" pitchFamily="34" charset="0"/>
                          <a:cs typeface="Times New Roman" panose="02020603050405020304" pitchFamily="18" charset="0"/>
                        </a:rPr>
                        <a:t>(</a:t>
                      </a:r>
                      <a:r>
                        <a:rPr lang="de-DE" sz="1200" dirty="0" err="1">
                          <a:effectLst/>
                          <a:latin typeface="Calibri" panose="020F0502020204030204" pitchFamily="34" charset="0"/>
                          <a:ea typeface="Calibri" panose="020F0502020204030204" pitchFamily="34" charset="0"/>
                          <a:cs typeface="Times New Roman" panose="02020603050405020304" pitchFamily="18" charset="0"/>
                        </a:rPr>
                        <a:t>zB</a:t>
                      </a:r>
                      <a:r>
                        <a:rPr lang="de-DE" sz="1200" dirty="0">
                          <a:effectLst/>
                          <a:latin typeface="Calibri" panose="020F0502020204030204" pitchFamily="34" charset="0"/>
                          <a:ea typeface="Calibri" panose="020F0502020204030204" pitchFamily="34" charset="0"/>
                          <a:cs typeface="Times New Roman" panose="02020603050405020304" pitchFamily="18" charset="0"/>
                        </a:rPr>
                        <a:t> </a:t>
                      </a:r>
                      <a:r>
                        <a:rPr lang="de-DE" sz="1200" dirty="0" err="1">
                          <a:effectLst/>
                          <a:latin typeface="Calibri" panose="020F0502020204030204" pitchFamily="34" charset="0"/>
                          <a:ea typeface="Calibri" panose="020F0502020204030204" pitchFamily="34" charset="0"/>
                          <a:cs typeface="Times New Roman" panose="02020603050405020304" pitchFamily="18" charset="0"/>
                        </a:rPr>
                        <a:t>Tir</a:t>
                      </a:r>
                      <a:r>
                        <a:rPr lang="de-DE" sz="1200" dirty="0">
                          <a:effectLst/>
                          <a:latin typeface="Calibri" panose="020F0502020204030204" pitchFamily="34" charset="0"/>
                          <a:ea typeface="Calibri" panose="020F0502020204030204" pitchFamily="34" charset="0"/>
                          <a:cs typeface="Times New Roman" panose="02020603050405020304" pitchFamily="18" charset="0"/>
                        </a:rPr>
                        <a:t> </a:t>
                      </a:r>
                      <a:r>
                        <a:rPr lang="de-DE" sz="1200" dirty="0" err="1">
                          <a:effectLst/>
                          <a:latin typeface="Calibri" panose="020F0502020204030204" pitchFamily="34" charset="0"/>
                          <a:ea typeface="Calibri" panose="020F0502020204030204" pitchFamily="34" charset="0"/>
                          <a:cs typeface="Times New Roman" panose="02020603050405020304" pitchFamily="18" charset="0"/>
                        </a:rPr>
                        <a:t>LGBl</a:t>
                      </a:r>
                      <a:r>
                        <a:rPr lang="de-DE" sz="1200" dirty="0">
                          <a:effectLst/>
                          <a:latin typeface="Calibri" panose="020F0502020204030204" pitchFamily="34" charset="0"/>
                          <a:ea typeface="Calibri" panose="020F0502020204030204" pitchFamily="34" charset="0"/>
                          <a:cs typeface="Times New Roman" panose="02020603050405020304" pitchFamily="18" charset="0"/>
                        </a:rPr>
                        <a:t> 44/2020; Ablauf des 6.4.2020;</a:t>
                      </a:r>
                      <a:r>
                        <a:rPr lang="de-DE" sz="1200" baseline="0" dirty="0">
                          <a:effectLst/>
                          <a:latin typeface="Calibri" panose="020F0502020204030204" pitchFamily="34" charset="0"/>
                          <a:ea typeface="Calibri" panose="020F0502020204030204" pitchFamily="34" charset="0"/>
                          <a:cs typeface="Times New Roman" panose="02020603050405020304" pitchFamily="18" charset="0"/>
                        </a:rPr>
                        <a:t> allerdings neue VO betreffend Schibus-Kraftfahrlinienverkehr und Seilbahnen, </a:t>
                      </a:r>
                      <a:r>
                        <a:rPr lang="de-DE" sz="1200" baseline="0" dirty="0" err="1">
                          <a:effectLst/>
                          <a:latin typeface="Calibri" panose="020F0502020204030204" pitchFamily="34" charset="0"/>
                          <a:ea typeface="Calibri" panose="020F0502020204030204" pitchFamily="34" charset="0"/>
                          <a:cs typeface="Times New Roman" panose="02020603050405020304" pitchFamily="18" charset="0"/>
                        </a:rPr>
                        <a:t>LGBl</a:t>
                      </a:r>
                      <a:r>
                        <a:rPr lang="de-DE" sz="1200" baseline="0" dirty="0">
                          <a:effectLst/>
                          <a:latin typeface="Calibri" panose="020F0502020204030204" pitchFamily="34" charset="0"/>
                          <a:ea typeface="Calibri" panose="020F0502020204030204" pitchFamily="34" charset="0"/>
                          <a:cs typeface="Times New Roman" panose="02020603050405020304" pitchFamily="18" charset="0"/>
                        </a:rPr>
                        <a:t> 49/2020; außer Kraft mit 3.5.2020)</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extLst>
                  <a:ext uri="{0D108BD9-81ED-4DB2-BD59-A6C34878D82A}">
                    <a16:rowId xmlns:a16="http://schemas.microsoft.com/office/drawing/2014/main" val="2840645872"/>
                  </a:ext>
                </a:extLst>
              </a:tr>
              <a:tr h="1561189">
                <a:tc>
                  <a:txBody>
                    <a:bodyPr/>
                    <a:lstStyle/>
                    <a:p>
                      <a:pPr algn="l">
                        <a:lnSpc>
                          <a:spcPct val="107000"/>
                        </a:lnSpc>
                        <a:spcAft>
                          <a:spcPts val="0"/>
                        </a:spcAft>
                      </a:pPr>
                      <a:r>
                        <a:rPr lang="de-DE" sz="1600" dirty="0">
                          <a:effectLst/>
                        </a:rPr>
                        <a:t>BMSGPK</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0"/>
                        </a:spcAft>
                      </a:pPr>
                      <a:r>
                        <a:rPr lang="de-DE" sz="1200" dirty="0">
                          <a:effectLst/>
                        </a:rPr>
                        <a:t>§ 1 COVID-19-MG</a:t>
                      </a:r>
                    </a:p>
                    <a:p>
                      <a:pPr algn="l">
                        <a:lnSpc>
                          <a:spcPct val="107000"/>
                        </a:lnSpc>
                        <a:spcAft>
                          <a:spcPts val="0"/>
                        </a:spcAft>
                      </a:pPr>
                      <a:r>
                        <a:rPr lang="de-DE" sz="1200" dirty="0">
                          <a:effectLst/>
                          <a:latin typeface="Calibri" panose="020F0502020204030204" pitchFamily="34" charset="0"/>
                          <a:ea typeface="Calibri" panose="020F0502020204030204" pitchFamily="34" charset="0"/>
                          <a:cs typeface="Times New Roman" panose="02020603050405020304" pitchFamily="18" charset="0"/>
                        </a:rPr>
                        <a:t>Mehrfache Änderung, </a:t>
                      </a:r>
                      <a:r>
                        <a:rPr lang="de-DE" sz="1200" dirty="0" err="1">
                          <a:effectLst/>
                          <a:latin typeface="Calibri" panose="020F0502020204030204" pitchFamily="34" charset="0"/>
                          <a:ea typeface="Calibri" panose="020F0502020204030204" pitchFamily="34" charset="0"/>
                          <a:cs typeface="Times New Roman" panose="02020603050405020304" pitchFamily="18" charset="0"/>
                        </a:rPr>
                        <a:t>insb</a:t>
                      </a:r>
                      <a:r>
                        <a:rPr lang="de-DE" sz="1200" dirty="0">
                          <a:effectLst/>
                          <a:latin typeface="Calibri" panose="020F0502020204030204" pitchFamily="34" charset="0"/>
                          <a:ea typeface="Calibri" panose="020F0502020204030204" pitchFamily="34" charset="0"/>
                          <a:cs typeface="Times New Roman" panose="02020603050405020304" pitchFamily="18" charset="0"/>
                        </a:rPr>
                        <a:t> BGBl II 130/2020 (Einführung von zusätzlichen Betretungsverboten betreffend </a:t>
                      </a:r>
                      <a:r>
                        <a:rPr lang="de-DE" sz="1200" dirty="0" smtClean="0">
                          <a:effectLst/>
                          <a:latin typeface="Calibri" panose="020F0502020204030204" pitchFamily="34" charset="0"/>
                          <a:ea typeface="Calibri" panose="020F0502020204030204" pitchFamily="34" charset="0"/>
                          <a:cs typeface="Times New Roman" panose="02020603050405020304" pitchFamily="18" charset="0"/>
                        </a:rPr>
                        <a:t>Beherbergungsbetriebe)</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0"/>
                        </a:spcAft>
                      </a:pPr>
                      <a:r>
                        <a:rPr lang="de-DE" sz="1200" dirty="0">
                          <a:effectLst/>
                        </a:rPr>
                        <a:t>17.3.2020</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tc>
                  <a:txBody>
                    <a:bodyPr/>
                    <a:lstStyle/>
                    <a:p>
                      <a:pPr algn="l">
                        <a:lnSpc>
                          <a:spcPct val="107000"/>
                        </a:lnSpc>
                        <a:spcAft>
                          <a:spcPts val="0"/>
                        </a:spcAft>
                      </a:pPr>
                      <a:r>
                        <a:rPr lang="de-DE" sz="1200" dirty="0">
                          <a:effectLst/>
                        </a:rPr>
                        <a:t>1.5.2020, 00:00 Uhr</a:t>
                      </a:r>
                    </a:p>
                    <a:p>
                      <a:pPr algn="l">
                        <a:lnSpc>
                          <a:spcPct val="107000"/>
                        </a:lnSpc>
                        <a:spcAft>
                          <a:spcPts val="0"/>
                        </a:spcAft>
                      </a:pPr>
                      <a:r>
                        <a:rPr lang="de-DE" sz="1200" dirty="0">
                          <a:effectLst/>
                        </a:rPr>
                        <a:t>(§ 5 </a:t>
                      </a:r>
                      <a:r>
                        <a:rPr lang="de-DE" sz="1200" dirty="0" err="1">
                          <a:effectLst/>
                        </a:rPr>
                        <a:t>Abs</a:t>
                      </a:r>
                      <a:r>
                        <a:rPr lang="de-DE" sz="1200" dirty="0">
                          <a:effectLst/>
                        </a:rPr>
                        <a:t> 5; nunmehr gilt die „Lockerungsverordnung“; </a:t>
                      </a:r>
                      <a:r>
                        <a:rPr lang="de-DE" sz="1200" dirty="0" err="1">
                          <a:effectLst/>
                        </a:rPr>
                        <a:t>insb</a:t>
                      </a:r>
                      <a:r>
                        <a:rPr lang="de-DE" sz="1200" dirty="0">
                          <a:effectLst/>
                        </a:rPr>
                        <a:t> nach</a:t>
                      </a:r>
                      <a:r>
                        <a:rPr lang="de-DE" sz="1200" baseline="0" dirty="0">
                          <a:effectLst/>
                        </a:rPr>
                        <a:t> wie vor Betretungsverbote für Gastgewerbe und Beherbergungsbetriebe </a:t>
                      </a:r>
                      <a:r>
                        <a:rPr lang="de-DE" sz="1200" baseline="0" dirty="0" smtClean="0">
                          <a:effectLst/>
                        </a:rPr>
                        <a:t>sowie für </a:t>
                      </a:r>
                      <a:r>
                        <a:rPr lang="de-DE" sz="1200" baseline="0" dirty="0">
                          <a:effectLst/>
                        </a:rPr>
                        <a:t>Seilbahnen</a:t>
                      </a:r>
                      <a:r>
                        <a:rPr lang="de-DE" sz="1200" dirty="0">
                          <a:effectLst/>
                        </a:rPr>
                        <a:t>)</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413" marR="47413" marT="0" marB="0"/>
                </a:tc>
                <a:extLst>
                  <a:ext uri="{0D108BD9-81ED-4DB2-BD59-A6C34878D82A}">
                    <a16:rowId xmlns:a16="http://schemas.microsoft.com/office/drawing/2014/main" val="592184095"/>
                  </a:ext>
                </a:extLst>
              </a:tr>
            </a:tbl>
          </a:graphicData>
        </a:graphic>
      </p:graphicFrame>
    </p:spTree>
    <p:extLst>
      <p:ext uri="{BB962C8B-B14F-4D97-AF65-F5344CB8AC3E}">
        <p14:creationId xmlns:p14="http://schemas.microsoft.com/office/powerpoint/2010/main" val="1908881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4</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851170" y="1776779"/>
            <a:ext cx="7086600" cy="5476672"/>
          </a:xfrm>
        </p:spPr>
        <p:txBody>
          <a:bodyPr/>
          <a:lstStyle/>
          <a:p>
            <a:pPr marL="342900" indent="-342900" algn="l">
              <a:spcBef>
                <a:spcPct val="0"/>
              </a:spcBef>
              <a:buClr>
                <a:schemeClr val="accent6">
                  <a:lumMod val="75000"/>
                </a:schemeClr>
              </a:buClr>
              <a:buFont typeface="Arial" charset="0"/>
              <a:buChar char="•"/>
            </a:pPr>
            <a:r>
              <a:rPr lang="de-DE" b="1" dirty="0">
                <a:solidFill>
                  <a:srgbClr val="898989"/>
                </a:solidFill>
                <a:latin typeface="Arial" charset="0"/>
                <a:cs typeface="+mn-cs"/>
              </a:rPr>
              <a:t>Betriebsbeschränkung oder Schließung gewerblicher Unternehmungen</a:t>
            </a:r>
          </a:p>
          <a:p>
            <a:pPr marL="400050" lvl="2" indent="0">
              <a:spcBef>
                <a:spcPct val="0"/>
              </a:spcBef>
              <a:buClr>
                <a:srgbClr val="E46C0A"/>
              </a:buClr>
              <a:buNone/>
            </a:pPr>
            <a:r>
              <a:rPr lang="de-DE" sz="1400" b="1" dirty="0">
                <a:latin typeface="Arial" charset="0"/>
              </a:rPr>
              <a:t>§ 20.</a:t>
            </a:r>
          </a:p>
          <a:p>
            <a:pPr marL="400050" lvl="2" indent="0">
              <a:spcBef>
                <a:spcPct val="0"/>
              </a:spcBef>
              <a:buClr>
                <a:srgbClr val="E46C0A"/>
              </a:buClr>
              <a:buNone/>
            </a:pPr>
            <a:endParaRPr lang="de-DE" sz="1200" b="1" dirty="0">
              <a:latin typeface="Arial" charset="0"/>
            </a:endParaRPr>
          </a:p>
          <a:p>
            <a:pPr marL="400050" lvl="2" indent="0">
              <a:spcBef>
                <a:spcPct val="0"/>
              </a:spcBef>
              <a:buClr>
                <a:srgbClr val="E46C0A"/>
              </a:buClr>
              <a:buNone/>
            </a:pPr>
            <a:r>
              <a:rPr lang="de-DE" sz="1200" b="1" dirty="0">
                <a:latin typeface="Arial" charset="0"/>
              </a:rPr>
              <a:t>(1) Beim Auftreten von Scharlach, Diphtherie, </a:t>
            </a:r>
            <a:r>
              <a:rPr lang="de-DE" sz="1200" b="1" dirty="0" err="1">
                <a:latin typeface="Arial" charset="0"/>
              </a:rPr>
              <a:t>Abdominaltyphus</a:t>
            </a:r>
            <a:r>
              <a:rPr lang="de-DE" sz="1200" b="1" dirty="0">
                <a:latin typeface="Arial" charset="0"/>
              </a:rPr>
              <a:t>, […] </a:t>
            </a:r>
            <a:r>
              <a:rPr lang="de-DE" sz="1200" b="1" u="sng" dirty="0">
                <a:latin typeface="Arial" charset="0"/>
              </a:rPr>
              <a:t>kann</a:t>
            </a:r>
            <a:r>
              <a:rPr lang="de-DE" sz="1200" b="1" dirty="0">
                <a:latin typeface="Arial" charset="0"/>
              </a:rPr>
              <a:t> die </a:t>
            </a:r>
            <a:r>
              <a:rPr lang="de-DE" sz="1200" b="1" u="sng" dirty="0">
                <a:solidFill>
                  <a:srgbClr val="FF0000"/>
                </a:solidFill>
                <a:latin typeface="Arial" charset="0"/>
              </a:rPr>
              <a:t>Schließung von Betriebsstätten</a:t>
            </a:r>
            <a:r>
              <a:rPr lang="de-DE" sz="1200" b="1" dirty="0">
                <a:latin typeface="Arial" charset="0"/>
              </a:rPr>
              <a:t>, in denen bestimmte Gewerbe ausgeübt werden, deren Betrieb eine besondere Gefahr für die Ausbreitung dieser Krankheit mit sich bringt, </a:t>
            </a:r>
            <a:r>
              <a:rPr lang="de-DE" sz="1200" b="1" u="sng" dirty="0">
                <a:latin typeface="Arial" charset="0"/>
              </a:rPr>
              <a:t>für bestimmt zu bezeichnende Gebiete</a:t>
            </a:r>
            <a:r>
              <a:rPr lang="de-DE" sz="1200" b="1" dirty="0">
                <a:latin typeface="Arial" charset="0"/>
              </a:rPr>
              <a:t> angeordnet werden, </a:t>
            </a:r>
            <a:r>
              <a:rPr lang="de-DE" sz="1200" b="1" u="sng" dirty="0">
                <a:latin typeface="Arial" charset="0"/>
              </a:rPr>
              <a:t>wenn und insoweit </a:t>
            </a:r>
            <a:r>
              <a:rPr lang="de-DE" sz="1200" b="1" u="sng" dirty="0">
                <a:solidFill>
                  <a:srgbClr val="FF0000"/>
                </a:solidFill>
                <a:latin typeface="Arial" charset="0"/>
              </a:rPr>
              <a:t>nach den im Betriebe bestehenden Verhältnissen</a:t>
            </a:r>
            <a:r>
              <a:rPr lang="de-DE" sz="1200" b="1" dirty="0">
                <a:latin typeface="Arial" charset="0"/>
              </a:rPr>
              <a:t> die Aufrechterhaltung desselben eine </a:t>
            </a:r>
            <a:r>
              <a:rPr lang="de-DE" sz="1200" b="1" u="sng" dirty="0">
                <a:latin typeface="Arial" charset="0"/>
              </a:rPr>
              <a:t>dringende und schwere Gefährdung der Betriebsangestellten selbst sowie der Öffentlichkeit</a:t>
            </a:r>
            <a:r>
              <a:rPr lang="de-DE" sz="1200" b="1" dirty="0">
                <a:latin typeface="Arial" charset="0"/>
              </a:rPr>
              <a:t> überhaupt durch die Weiterverbreitung der Krankheit begründen würde. (BGBl. Nr. 449/1925, Artikel III Abs. 2, und BGBl. Nr. 151/1947, Artikel II Z 5 </a:t>
            </a:r>
            <a:r>
              <a:rPr lang="de-DE" sz="1200" b="1" dirty="0" err="1">
                <a:latin typeface="Arial" charset="0"/>
              </a:rPr>
              <a:t>lit</a:t>
            </a:r>
            <a:r>
              <a:rPr lang="de-DE" sz="1200" b="1" dirty="0">
                <a:latin typeface="Arial" charset="0"/>
              </a:rPr>
              <a:t>. h.)</a:t>
            </a:r>
          </a:p>
          <a:p>
            <a:pPr marL="400050" lvl="2" indent="0">
              <a:spcBef>
                <a:spcPct val="0"/>
              </a:spcBef>
              <a:buClr>
                <a:srgbClr val="E46C0A"/>
              </a:buClr>
              <a:buNone/>
            </a:pPr>
            <a:endParaRPr lang="de-DE" sz="1200" b="1" dirty="0">
              <a:latin typeface="Arial" charset="0"/>
            </a:endParaRPr>
          </a:p>
          <a:p>
            <a:pPr marL="400050" lvl="2" indent="0">
              <a:spcBef>
                <a:spcPct val="0"/>
              </a:spcBef>
              <a:buClr>
                <a:srgbClr val="E46C0A"/>
              </a:buClr>
              <a:buNone/>
            </a:pPr>
            <a:r>
              <a:rPr lang="de-DE" sz="1200" b="1" dirty="0">
                <a:latin typeface="Arial" charset="0"/>
              </a:rPr>
              <a:t>(2) Beim Auftreten einer der im ersten Absatz angeführten Krankheiten kann unter den sonstigen dort bezeichneten Bedingungen der </a:t>
            </a:r>
            <a:r>
              <a:rPr lang="de-DE" sz="1200" b="1" u="sng" dirty="0">
                <a:latin typeface="Arial" charset="0"/>
              </a:rPr>
              <a:t>Betrieb einzelner gewerbsmäßig betriebener Unternehmungen mit fester Betriebsstätte </a:t>
            </a:r>
            <a:r>
              <a:rPr lang="de-DE" sz="1200" b="1" dirty="0">
                <a:latin typeface="Arial" charset="0"/>
              </a:rPr>
              <a:t>beschränkt oder die Schließung der Betriebsstätte verfügt sowie auch </a:t>
            </a:r>
            <a:r>
              <a:rPr lang="de-DE" sz="1200" b="1" u="sng" dirty="0">
                <a:latin typeface="Arial" charset="0"/>
              </a:rPr>
              <a:t>einzelnen Personen, die mit Kranken in Berührung kommen, das Betreten der Betriebsstätten untersagt werden</a:t>
            </a:r>
            <a:r>
              <a:rPr lang="de-DE" sz="1200" b="1" dirty="0">
                <a:latin typeface="Arial" charset="0"/>
              </a:rPr>
              <a:t>.</a:t>
            </a:r>
          </a:p>
          <a:p>
            <a:pPr marL="400050" lvl="2" indent="0">
              <a:spcBef>
                <a:spcPct val="0"/>
              </a:spcBef>
              <a:buClr>
                <a:srgbClr val="E46C0A"/>
              </a:buClr>
              <a:buNone/>
            </a:pPr>
            <a:endParaRPr lang="de-DE" sz="1200" b="1" dirty="0">
              <a:latin typeface="Arial" charset="0"/>
            </a:endParaRPr>
          </a:p>
          <a:p>
            <a:pPr marL="400050" lvl="2" indent="0">
              <a:spcBef>
                <a:spcPct val="0"/>
              </a:spcBef>
              <a:buClr>
                <a:srgbClr val="E46C0A"/>
              </a:buClr>
              <a:buNone/>
            </a:pPr>
            <a:r>
              <a:rPr lang="de-DE" sz="1200" b="1" dirty="0">
                <a:latin typeface="Arial" charset="0"/>
              </a:rPr>
              <a:t>(3) Die Schließung einer Betriebsstätte ist jedoch erst dann zu verfügen, wenn ganz </a:t>
            </a:r>
            <a:r>
              <a:rPr lang="de-DE" sz="1200" b="1" u="sng" dirty="0">
                <a:latin typeface="Arial" charset="0"/>
              </a:rPr>
              <a:t>außerordentliche Gefahren</a:t>
            </a:r>
            <a:r>
              <a:rPr lang="de-DE" sz="1200" b="1" dirty="0">
                <a:latin typeface="Arial" charset="0"/>
              </a:rPr>
              <a:t> sie nötig erscheinen lassen.</a:t>
            </a:r>
          </a:p>
          <a:p>
            <a:pPr marL="400050" lvl="2" indent="0">
              <a:spcBef>
                <a:spcPct val="0"/>
              </a:spcBef>
              <a:buClr>
                <a:srgbClr val="E46C0A"/>
              </a:buClr>
              <a:buNone/>
            </a:pPr>
            <a:endParaRPr lang="de-DE" sz="1200" b="1" dirty="0">
              <a:latin typeface="Arial" charset="0"/>
            </a:endParaRPr>
          </a:p>
          <a:p>
            <a:pPr marL="800100" lvl="3" indent="-342900">
              <a:spcBef>
                <a:spcPct val="0"/>
              </a:spcBef>
              <a:buClr>
                <a:schemeClr val="accent6">
                  <a:lumMod val="75000"/>
                </a:schemeClr>
              </a:buClr>
            </a:pPr>
            <a:endParaRPr lang="de-DE" b="1" dirty="0">
              <a:solidFill>
                <a:srgbClr val="898989"/>
              </a:solidFill>
              <a:latin typeface="Arial" charset="0"/>
            </a:endParaRPr>
          </a:p>
          <a:p>
            <a:pPr marL="742950" lvl="2" indent="-342900">
              <a:spcBef>
                <a:spcPct val="0"/>
              </a:spcBef>
              <a:buClr>
                <a:srgbClr val="E46C0A"/>
              </a:buClr>
              <a:buFont typeface="Wingdings" pitchFamily="2" charset="2"/>
              <a:buChar char="Ø"/>
            </a:pPr>
            <a:endParaRPr lang="de-DE" dirty="0"/>
          </a:p>
          <a:p>
            <a:pPr marL="400050" lvl="2" indent="0">
              <a:spcBef>
                <a:spcPct val="0"/>
              </a:spcBef>
              <a:buClr>
                <a:srgbClr val="E46C0A"/>
              </a:buClr>
              <a:buNone/>
            </a:pPr>
            <a:endParaRPr lang="de-DE" sz="2000" b="1" dirty="0">
              <a:latin typeface="Arial" charset="0"/>
            </a:endParaRPr>
          </a:p>
          <a:p>
            <a:pPr marL="742950" lvl="2" indent="-342900">
              <a:spcBef>
                <a:spcPct val="0"/>
              </a:spcBef>
              <a:buClr>
                <a:srgbClr val="E46C0A"/>
              </a:buClr>
              <a:buFont typeface="Wingdings" pitchFamily="2" charset="2"/>
              <a:buChar char="Ø"/>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1235278"/>
            <a:ext cx="6721813" cy="523220"/>
          </a:xfrm>
          <a:prstGeom prst="rect">
            <a:avLst/>
          </a:prstGeom>
        </p:spPr>
        <p:txBody>
          <a:bodyPr wrap="square">
            <a:spAutoFit/>
          </a:bodyPr>
          <a:lstStyle/>
          <a:p>
            <a:pPr algn="ctr">
              <a:buClr>
                <a:schemeClr val="accent6">
                  <a:lumMod val="75000"/>
                </a:schemeClr>
              </a:buClr>
            </a:pPr>
            <a:r>
              <a:rPr lang="de-DE" altLang="de-DE" sz="2800" b="1" dirty="0">
                <a:solidFill>
                  <a:srgbClr val="0070C0"/>
                </a:solidFill>
              </a:rPr>
              <a:t>1. </a:t>
            </a:r>
            <a:r>
              <a:rPr lang="de-DE" altLang="de-DE" sz="2800" b="1" dirty="0" err="1">
                <a:solidFill>
                  <a:srgbClr val="0070C0"/>
                </a:solidFill>
              </a:rPr>
              <a:t>EpidemieG</a:t>
            </a:r>
            <a:r>
              <a:rPr lang="de-DE" altLang="de-DE" sz="2800" b="1" dirty="0">
                <a:solidFill>
                  <a:srgbClr val="0070C0"/>
                </a:solidFill>
              </a:rPr>
              <a:t> 1950</a:t>
            </a:r>
            <a:endParaRPr lang="de-DE" dirty="0"/>
          </a:p>
        </p:txBody>
      </p:sp>
      <p:sp>
        <p:nvSpPr>
          <p:cNvPr id="5" name="Rechteck 4"/>
          <p:cNvSpPr/>
          <p:nvPr/>
        </p:nvSpPr>
        <p:spPr>
          <a:xfrm>
            <a:off x="1543455" y="139779"/>
            <a:ext cx="5702030" cy="1077218"/>
          </a:xfrm>
          <a:prstGeom prst="rect">
            <a:avLst/>
          </a:prstGeom>
        </p:spPr>
        <p:txBody>
          <a:bodyPr wrap="square">
            <a:spAutoFit/>
          </a:bodyPr>
          <a:lstStyle/>
          <a:p>
            <a:pPr algn="ctr"/>
            <a:r>
              <a:rPr lang="en-GB" altLang="de-DE" sz="3200" b="1" dirty="0">
                <a:solidFill>
                  <a:srgbClr val="F79646"/>
                </a:solidFill>
                <a:cs typeface="Arial" charset="0"/>
                <a:sym typeface="Arial Unicode MS" pitchFamily="34" charset="-128"/>
              </a:rPr>
              <a:t>II. </a:t>
            </a:r>
            <a:r>
              <a:rPr lang="en-GB" altLang="de-DE" sz="3200" b="1" dirty="0" err="1">
                <a:solidFill>
                  <a:srgbClr val="F79646"/>
                </a:solidFill>
                <a:cs typeface="Arial" charset="0"/>
                <a:sym typeface="Arial Unicode MS" pitchFamily="34" charset="-128"/>
              </a:rPr>
              <a:t>Verhältnis</a:t>
            </a:r>
            <a:r>
              <a:rPr lang="en-GB" altLang="de-DE" sz="3200" b="1" dirty="0">
                <a:solidFill>
                  <a:srgbClr val="F79646"/>
                </a:solidFill>
                <a:cs typeface="Arial" charset="0"/>
                <a:sym typeface="Arial Unicode MS" pitchFamily="34" charset="-128"/>
              </a:rPr>
              <a:t> von </a:t>
            </a:r>
            <a:r>
              <a:rPr lang="en-GB" altLang="de-DE" sz="3200" b="1" dirty="0" err="1">
                <a:solidFill>
                  <a:srgbClr val="F79646"/>
                </a:solidFill>
                <a:cs typeface="Arial" charset="0"/>
                <a:sym typeface="Arial Unicode MS" pitchFamily="34" charset="-128"/>
              </a:rPr>
              <a:t>EpG</a:t>
            </a:r>
            <a:r>
              <a:rPr lang="en-GB" altLang="de-DE" sz="3200" b="1" dirty="0">
                <a:solidFill>
                  <a:srgbClr val="F79646"/>
                </a:solidFill>
                <a:cs typeface="Arial" charset="0"/>
                <a:sym typeface="Arial Unicode MS" pitchFamily="34" charset="-128"/>
              </a:rPr>
              <a:t> und COVID-19-MG </a:t>
            </a:r>
            <a:endParaRPr lang="de-DE"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5</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851170" y="1035838"/>
            <a:ext cx="7086600" cy="5476672"/>
          </a:xfrm>
        </p:spPr>
        <p:txBody>
          <a:bodyPr/>
          <a:lstStyle/>
          <a:p>
            <a:pPr marL="342900" indent="-342900" algn="l">
              <a:spcBef>
                <a:spcPct val="0"/>
              </a:spcBef>
              <a:buClr>
                <a:schemeClr val="accent6">
                  <a:lumMod val="75000"/>
                </a:schemeClr>
              </a:buClr>
              <a:buFont typeface="Arial" charset="0"/>
              <a:buChar char="•"/>
            </a:pPr>
            <a:r>
              <a:rPr lang="de-DE" b="1" dirty="0">
                <a:solidFill>
                  <a:srgbClr val="898989"/>
                </a:solidFill>
                <a:latin typeface="Arial" charset="0"/>
                <a:cs typeface="+mn-cs"/>
              </a:rPr>
              <a:t>Vergütung für den Verdienstentgang</a:t>
            </a:r>
            <a:endParaRPr lang="de-DE" sz="1200" b="1" dirty="0">
              <a:latin typeface="Arial" charset="0"/>
            </a:endParaRPr>
          </a:p>
          <a:p>
            <a:pPr marL="400050" lvl="2" indent="0">
              <a:spcBef>
                <a:spcPct val="0"/>
              </a:spcBef>
              <a:buClr>
                <a:srgbClr val="E46C0A"/>
              </a:buClr>
              <a:buNone/>
            </a:pPr>
            <a:endParaRPr lang="de-DE" sz="1200" b="1" dirty="0">
              <a:latin typeface="Arial" charset="0"/>
            </a:endParaRPr>
          </a:p>
          <a:p>
            <a:pPr marL="400050" lvl="2" indent="0">
              <a:spcBef>
                <a:spcPct val="0"/>
              </a:spcBef>
              <a:buClr>
                <a:srgbClr val="E46C0A"/>
              </a:buClr>
              <a:buNone/>
            </a:pPr>
            <a:r>
              <a:rPr lang="de-DE" sz="1400" b="1" dirty="0">
                <a:latin typeface="Arial" charset="0"/>
              </a:rPr>
              <a:t>§ 32. (1) Natürlichen und juristischen Personen sowie Personengesellschaften des Handelsrechtes ist wegen der durch die Behinderung ihres Erwerbes entstandenen </a:t>
            </a:r>
            <a:r>
              <a:rPr lang="de-DE" sz="1400" b="1" u="sng" dirty="0">
                <a:solidFill>
                  <a:srgbClr val="FF0000"/>
                </a:solidFill>
                <a:latin typeface="Arial" charset="0"/>
              </a:rPr>
              <a:t>Vermögensnachteile</a:t>
            </a:r>
            <a:r>
              <a:rPr lang="de-DE" sz="1400" b="1" dirty="0">
                <a:latin typeface="Arial" charset="0"/>
              </a:rPr>
              <a:t> dann eine Vergütung zu leisten, wenn und soweit</a:t>
            </a:r>
          </a:p>
          <a:p>
            <a:pPr marL="400050" lvl="2" indent="0">
              <a:spcBef>
                <a:spcPct val="0"/>
              </a:spcBef>
              <a:buClr>
                <a:srgbClr val="E46C0A"/>
              </a:buClr>
              <a:buNone/>
            </a:pPr>
            <a:r>
              <a:rPr lang="de-DE" sz="1400" b="1" dirty="0">
                <a:latin typeface="Arial" charset="0"/>
              </a:rPr>
              <a:t>[…]	</a:t>
            </a:r>
          </a:p>
          <a:p>
            <a:pPr marL="400050" lvl="2" indent="0">
              <a:spcBef>
                <a:spcPct val="0"/>
              </a:spcBef>
              <a:buClr>
                <a:srgbClr val="E46C0A"/>
              </a:buClr>
              <a:buNone/>
            </a:pPr>
            <a:r>
              <a:rPr lang="de-DE" sz="1400" b="1" dirty="0">
                <a:latin typeface="Arial" charset="0"/>
              </a:rPr>
              <a:t>5.	sie ein Unternehmen betreiben, das gemäß </a:t>
            </a:r>
            <a:r>
              <a:rPr lang="de-DE" sz="1400" b="1" u="sng" dirty="0">
                <a:latin typeface="Arial" charset="0"/>
              </a:rPr>
              <a:t>§ 20 </a:t>
            </a:r>
            <a:r>
              <a:rPr lang="de-DE" sz="1400" b="1" dirty="0">
                <a:latin typeface="Arial" charset="0"/>
              </a:rPr>
              <a:t>in seinem Betrieb beschränkt oder gesperrt worden ist, […]</a:t>
            </a:r>
          </a:p>
          <a:p>
            <a:pPr marL="400050" lvl="2" indent="0">
              <a:spcBef>
                <a:spcPct val="0"/>
              </a:spcBef>
              <a:buClr>
                <a:srgbClr val="E46C0A"/>
              </a:buClr>
              <a:buNone/>
            </a:pPr>
            <a:r>
              <a:rPr lang="de-DE" sz="1400" b="1" dirty="0">
                <a:latin typeface="Arial" charset="0"/>
              </a:rPr>
              <a:t>[…]</a:t>
            </a:r>
          </a:p>
          <a:p>
            <a:pPr marL="400050" lvl="2" indent="0">
              <a:spcBef>
                <a:spcPct val="0"/>
              </a:spcBef>
              <a:buClr>
                <a:srgbClr val="E46C0A"/>
              </a:buClr>
              <a:buNone/>
            </a:pPr>
            <a:endParaRPr lang="de-DE" sz="1400" b="1" dirty="0">
              <a:latin typeface="Arial" charset="0"/>
            </a:endParaRPr>
          </a:p>
          <a:p>
            <a:pPr marL="400050" lvl="2" indent="0">
              <a:spcBef>
                <a:spcPct val="0"/>
              </a:spcBef>
              <a:buClr>
                <a:srgbClr val="E46C0A"/>
              </a:buClr>
              <a:buNone/>
            </a:pPr>
            <a:r>
              <a:rPr lang="de-DE" sz="1400" b="1" dirty="0">
                <a:latin typeface="Arial" charset="0"/>
              </a:rPr>
              <a:t>(2) Die Vergütung ist für </a:t>
            </a:r>
            <a:r>
              <a:rPr lang="de-DE" sz="1400" b="1" u="sng" dirty="0">
                <a:latin typeface="Arial" charset="0"/>
              </a:rPr>
              <a:t>jeden Tag </a:t>
            </a:r>
            <a:r>
              <a:rPr lang="de-DE" sz="1400" b="1" dirty="0">
                <a:latin typeface="Arial" charset="0"/>
              </a:rPr>
              <a:t>zu leisten, der von der in Abs. 1 genannten behördlichen Verfügung </a:t>
            </a:r>
            <a:r>
              <a:rPr lang="de-DE" sz="1400" b="1" dirty="0" err="1">
                <a:latin typeface="Arial" charset="0"/>
              </a:rPr>
              <a:t>umfaßt</a:t>
            </a:r>
            <a:r>
              <a:rPr lang="de-DE" sz="1400" b="1" dirty="0">
                <a:latin typeface="Arial" charset="0"/>
              </a:rPr>
              <a:t> ist.</a:t>
            </a:r>
          </a:p>
          <a:p>
            <a:pPr marL="400050" lvl="2" indent="0">
              <a:spcBef>
                <a:spcPct val="0"/>
              </a:spcBef>
              <a:buClr>
                <a:srgbClr val="E46C0A"/>
              </a:buClr>
              <a:buNone/>
            </a:pPr>
            <a:r>
              <a:rPr lang="de-DE" sz="1400" b="1" dirty="0">
                <a:latin typeface="Arial" charset="0"/>
              </a:rPr>
              <a:t>[…]</a:t>
            </a:r>
          </a:p>
          <a:p>
            <a:pPr marL="400050" lvl="2" indent="0">
              <a:spcBef>
                <a:spcPct val="0"/>
              </a:spcBef>
              <a:buClr>
                <a:srgbClr val="E46C0A"/>
              </a:buClr>
              <a:buNone/>
            </a:pPr>
            <a:endParaRPr lang="de-DE" sz="1400" b="1" dirty="0">
              <a:latin typeface="Arial" charset="0"/>
            </a:endParaRPr>
          </a:p>
          <a:p>
            <a:pPr marL="400050" lvl="2" indent="0">
              <a:spcBef>
                <a:spcPct val="0"/>
              </a:spcBef>
              <a:buClr>
                <a:srgbClr val="E46C0A"/>
              </a:buClr>
              <a:buNone/>
            </a:pPr>
            <a:r>
              <a:rPr lang="de-DE" sz="1400" b="1" dirty="0">
                <a:latin typeface="Arial" charset="0"/>
              </a:rPr>
              <a:t>(4) Für selbständig erwerbstätige Personen und Unternehmungen ist die Entschädigung </a:t>
            </a:r>
            <a:r>
              <a:rPr lang="de-DE" sz="1400" b="1" u="sng" dirty="0">
                <a:solidFill>
                  <a:srgbClr val="FF0000"/>
                </a:solidFill>
                <a:latin typeface="Arial" charset="0"/>
              </a:rPr>
              <a:t>nach dem vergleichbaren fortgeschriebenen wirtschaftlichen Einkommen zu bemessen</a:t>
            </a:r>
            <a:r>
              <a:rPr lang="de-DE" sz="1400" b="1" dirty="0">
                <a:latin typeface="Arial" charset="0"/>
              </a:rPr>
              <a:t>.</a:t>
            </a:r>
          </a:p>
          <a:p>
            <a:pPr marL="400050" lvl="2" indent="0">
              <a:spcBef>
                <a:spcPct val="0"/>
              </a:spcBef>
              <a:buClr>
                <a:srgbClr val="E46C0A"/>
              </a:buClr>
              <a:buNone/>
            </a:pPr>
            <a:endParaRPr lang="de-DE" sz="1400" b="1" dirty="0">
              <a:latin typeface="Arial" charset="0"/>
            </a:endParaRPr>
          </a:p>
          <a:p>
            <a:pPr marL="400050" lvl="2" indent="0">
              <a:spcBef>
                <a:spcPct val="0"/>
              </a:spcBef>
              <a:buClr>
                <a:srgbClr val="E46C0A"/>
              </a:buClr>
              <a:buNone/>
            </a:pPr>
            <a:r>
              <a:rPr lang="de-DE" sz="1400" b="1" dirty="0">
                <a:latin typeface="Arial" charset="0"/>
              </a:rPr>
              <a:t>(5) Auf den gebührenden Vergütungsbetrag sind </a:t>
            </a:r>
            <a:r>
              <a:rPr lang="de-DE" sz="1400" b="1" u="sng" dirty="0">
                <a:latin typeface="Arial" charset="0"/>
              </a:rPr>
              <a:t>Beträge anzurechnen</a:t>
            </a:r>
            <a:r>
              <a:rPr lang="de-DE" sz="1400" b="1" dirty="0">
                <a:latin typeface="Arial" charset="0"/>
              </a:rPr>
              <a:t>, die dem Vergütungsberechtigten wegen einer solchen Erwerbsbehinderung nach </a:t>
            </a:r>
            <a:r>
              <a:rPr lang="de-DE" sz="1400" b="1" dirty="0">
                <a:solidFill>
                  <a:srgbClr val="FF0000"/>
                </a:solidFill>
                <a:latin typeface="Arial" charset="0"/>
              </a:rPr>
              <a:t>sonstigen Vorschriften oder Vereinbarungen </a:t>
            </a:r>
            <a:r>
              <a:rPr lang="de-DE" sz="1400" b="1" dirty="0">
                <a:latin typeface="Arial" charset="0"/>
              </a:rPr>
              <a:t>sowie aus einer </a:t>
            </a:r>
            <a:r>
              <a:rPr lang="de-DE" sz="1400" b="1" dirty="0">
                <a:solidFill>
                  <a:srgbClr val="FF0000"/>
                </a:solidFill>
                <a:latin typeface="Arial" charset="0"/>
              </a:rPr>
              <a:t>anderweitigen während der Zeit der Erwerbsbehinderung aufgenommenen Erwerbstätigkeit </a:t>
            </a:r>
            <a:r>
              <a:rPr lang="de-DE" sz="1400" b="1" dirty="0">
                <a:latin typeface="Arial" charset="0"/>
              </a:rPr>
              <a:t>zukommen.</a:t>
            </a:r>
          </a:p>
          <a:p>
            <a:pPr marL="800100" lvl="3" indent="-342900">
              <a:spcBef>
                <a:spcPct val="0"/>
              </a:spcBef>
              <a:buClr>
                <a:schemeClr val="accent6">
                  <a:lumMod val="75000"/>
                </a:schemeClr>
              </a:buClr>
            </a:pPr>
            <a:endParaRPr lang="de-DE" b="1" dirty="0">
              <a:solidFill>
                <a:srgbClr val="898989"/>
              </a:solidFill>
              <a:latin typeface="Arial" charset="0"/>
            </a:endParaRPr>
          </a:p>
          <a:p>
            <a:pPr marL="742950" lvl="2" indent="-342900">
              <a:spcBef>
                <a:spcPct val="0"/>
              </a:spcBef>
              <a:buClr>
                <a:srgbClr val="E46C0A"/>
              </a:buClr>
              <a:buFont typeface="Wingdings" pitchFamily="2" charset="2"/>
              <a:buChar char="Ø"/>
            </a:pPr>
            <a:endParaRPr lang="de-DE" dirty="0"/>
          </a:p>
          <a:p>
            <a:pPr marL="400050" lvl="2" indent="0">
              <a:spcBef>
                <a:spcPct val="0"/>
              </a:spcBef>
              <a:buClr>
                <a:srgbClr val="E46C0A"/>
              </a:buClr>
              <a:buNone/>
            </a:pPr>
            <a:endParaRPr lang="de-DE" sz="2000" b="1" dirty="0">
              <a:latin typeface="Arial" charset="0"/>
            </a:endParaRPr>
          </a:p>
          <a:p>
            <a:pPr marL="742950" lvl="2" indent="-342900">
              <a:spcBef>
                <a:spcPct val="0"/>
              </a:spcBef>
              <a:buClr>
                <a:srgbClr val="E46C0A"/>
              </a:buClr>
              <a:buFont typeface="Wingdings" pitchFamily="2" charset="2"/>
              <a:buChar char="Ø"/>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2. </a:t>
            </a:r>
            <a:r>
              <a:rPr lang="de-DE" altLang="de-DE" sz="3200" b="1" dirty="0" err="1">
                <a:solidFill>
                  <a:srgbClr val="0070C0"/>
                </a:solidFill>
              </a:rPr>
              <a:t>EpidemieG</a:t>
            </a:r>
            <a:r>
              <a:rPr lang="de-DE" altLang="de-DE" sz="3200" b="1" dirty="0">
                <a:solidFill>
                  <a:srgbClr val="0070C0"/>
                </a:solidFill>
              </a:rPr>
              <a:t> 1950</a:t>
            </a:r>
            <a:endParaRPr lang="de-DE" sz="2000" dirty="0"/>
          </a:p>
        </p:txBody>
      </p:sp>
    </p:spTree>
    <p:extLst>
      <p:ext uri="{BB962C8B-B14F-4D97-AF65-F5344CB8AC3E}">
        <p14:creationId xmlns:p14="http://schemas.microsoft.com/office/powerpoint/2010/main" val="1448720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6</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851170" y="1035838"/>
            <a:ext cx="7086600" cy="5476672"/>
          </a:xfrm>
        </p:spPr>
        <p:txBody>
          <a:bodyPr/>
          <a:lstStyle/>
          <a:p>
            <a:pPr marL="342900" indent="-342900" algn="l">
              <a:spcBef>
                <a:spcPct val="0"/>
              </a:spcBef>
              <a:buClr>
                <a:schemeClr val="accent6">
                  <a:lumMod val="75000"/>
                </a:schemeClr>
              </a:buClr>
              <a:buFont typeface="Arial" charset="0"/>
              <a:buChar char="•"/>
            </a:pPr>
            <a:r>
              <a:rPr lang="de-DE" sz="2800" b="1" dirty="0" smtClean="0">
                <a:solidFill>
                  <a:srgbClr val="898989"/>
                </a:solidFill>
                <a:latin typeface="+mn-lt"/>
                <a:cs typeface="+mn-cs"/>
              </a:rPr>
              <a:t>Rechtsfrage</a:t>
            </a:r>
            <a:endParaRPr lang="de-DE" sz="1600" b="1" dirty="0">
              <a:latin typeface="+mn-lt"/>
            </a:endParaRPr>
          </a:p>
          <a:p>
            <a:pPr marL="400050" lvl="2" indent="0">
              <a:spcBef>
                <a:spcPct val="0"/>
              </a:spcBef>
              <a:buClr>
                <a:srgbClr val="E46C0A"/>
              </a:buClr>
              <a:buNone/>
            </a:pPr>
            <a:endParaRPr lang="de-DE" sz="1200" b="1" dirty="0"/>
          </a:p>
          <a:p>
            <a:pPr marL="571500" lvl="2" indent="-171450">
              <a:spcBef>
                <a:spcPct val="0"/>
              </a:spcBef>
              <a:buClr>
                <a:srgbClr val="E46C0A"/>
              </a:buClr>
              <a:buFont typeface="Wingdings" panose="05000000000000000000" pitchFamily="2" charset="2"/>
              <a:buChar char="Ø"/>
            </a:pPr>
            <a:r>
              <a:rPr lang="de-DE" sz="1800" dirty="0">
                <a:cs typeface="Arial" panose="020B0604020202020204" pitchFamily="34" charset="0"/>
              </a:rPr>
              <a:t>Was ist unter dem „</a:t>
            </a:r>
            <a:r>
              <a:rPr lang="de-DE" sz="1800" dirty="0">
                <a:solidFill>
                  <a:srgbClr val="FF0000"/>
                </a:solidFill>
                <a:cs typeface="Arial" panose="020B0604020202020204" pitchFamily="34" charset="0"/>
              </a:rPr>
              <a:t>vergleichbaren fortgeschriebenen wirtschaftlichen Einkommen</a:t>
            </a:r>
            <a:r>
              <a:rPr lang="de-DE" sz="1800" dirty="0">
                <a:cs typeface="Arial" panose="020B0604020202020204" pitchFamily="34" charset="0"/>
              </a:rPr>
              <a:t>“ zu verstehen? Sind „äußere Umstände“ zu berücksichtigen?</a:t>
            </a:r>
          </a:p>
          <a:p>
            <a:pPr marL="400050" lvl="2" indent="0">
              <a:spcBef>
                <a:spcPct val="0"/>
              </a:spcBef>
              <a:buClr>
                <a:srgbClr val="E46C0A"/>
              </a:buClr>
              <a:buNone/>
            </a:pPr>
            <a:endParaRPr lang="de-DE" sz="2000" b="1" u="sng" dirty="0">
              <a:cs typeface="Arial" panose="020B0604020202020204" pitchFamily="34" charset="0"/>
            </a:endParaRPr>
          </a:p>
          <a:p>
            <a:pPr marL="1028700" lvl="3" indent="-171450">
              <a:spcBef>
                <a:spcPct val="0"/>
              </a:spcBef>
              <a:buClr>
                <a:srgbClr val="E46C0A"/>
              </a:buClr>
              <a:buFont typeface="Wingdings" panose="05000000000000000000" pitchFamily="2" charset="2"/>
              <a:buChar char="Ø"/>
            </a:pPr>
            <a:r>
              <a:rPr lang="de-DE" sz="1600" dirty="0">
                <a:cs typeface="Arial" panose="020B0604020202020204" pitchFamily="34" charset="0"/>
              </a:rPr>
              <a:t>Mat zur </a:t>
            </a:r>
            <a:r>
              <a:rPr lang="de-DE" sz="1600" dirty="0" err="1">
                <a:cs typeface="Arial" panose="020B0604020202020204" pitchFamily="34" charset="0"/>
              </a:rPr>
              <a:t>EpG</a:t>
            </a:r>
            <a:r>
              <a:rPr lang="de-DE" sz="1600" dirty="0">
                <a:cs typeface="Arial" panose="020B0604020202020204" pitchFamily="34" charset="0"/>
              </a:rPr>
              <a:t>-Nov 1974: „</a:t>
            </a:r>
            <a:r>
              <a:rPr lang="de-DE" sz="1600" i="1" dirty="0">
                <a:cs typeface="Arial" panose="020B0604020202020204" pitchFamily="34" charset="0"/>
              </a:rPr>
              <a:t>Abgeltung des tatsächlich nachgewiesenen </a:t>
            </a:r>
            <a:r>
              <a:rPr lang="de-DE" sz="1600" i="1" dirty="0" err="1">
                <a:cs typeface="Arial" panose="020B0604020202020204" pitchFamily="34" charset="0"/>
              </a:rPr>
              <a:t>Verdienstentganges</a:t>
            </a:r>
            <a:r>
              <a:rPr lang="de-DE" sz="1600" dirty="0">
                <a:cs typeface="Arial" panose="020B0604020202020204" pitchFamily="34" charset="0"/>
              </a:rPr>
              <a:t>“</a:t>
            </a:r>
          </a:p>
          <a:p>
            <a:pPr marL="857250" lvl="3" indent="0">
              <a:spcBef>
                <a:spcPct val="0"/>
              </a:spcBef>
              <a:buClr>
                <a:srgbClr val="E46C0A"/>
              </a:buClr>
              <a:buNone/>
            </a:pPr>
            <a:r>
              <a:rPr lang="de-DE" sz="1600" dirty="0">
                <a:cs typeface="Arial" panose="020B0604020202020204" pitchFamily="34" charset="0"/>
              </a:rPr>
              <a:t> </a:t>
            </a:r>
          </a:p>
          <a:p>
            <a:pPr marL="1028700" lvl="3" indent="-171450">
              <a:spcBef>
                <a:spcPct val="0"/>
              </a:spcBef>
              <a:buClr>
                <a:srgbClr val="E46C0A"/>
              </a:buClr>
              <a:buFont typeface="Wingdings" panose="05000000000000000000" pitchFamily="2" charset="2"/>
              <a:buChar char="Ø"/>
            </a:pPr>
            <a:r>
              <a:rPr lang="de-DE" sz="1600" dirty="0">
                <a:cs typeface="Arial" panose="020B0604020202020204" pitchFamily="34" charset="0"/>
              </a:rPr>
              <a:t>Wortlaut, Entstehungsgeschichte und Teleologie: Keine Berücksichtigung „äußerer Umstände“</a:t>
            </a:r>
          </a:p>
          <a:p>
            <a:pPr marL="857250" lvl="3" indent="0">
              <a:spcBef>
                <a:spcPct val="0"/>
              </a:spcBef>
              <a:buClr>
                <a:srgbClr val="E46C0A"/>
              </a:buClr>
              <a:buNone/>
            </a:pPr>
            <a:endParaRPr lang="de-DE" sz="1600" dirty="0">
              <a:cs typeface="Arial" panose="020B0604020202020204" pitchFamily="34" charset="0"/>
            </a:endParaRPr>
          </a:p>
          <a:p>
            <a:pPr marL="1028700" lvl="3" indent="-171450">
              <a:spcBef>
                <a:spcPct val="0"/>
              </a:spcBef>
              <a:buClr>
                <a:srgbClr val="E46C0A"/>
              </a:buClr>
              <a:buFont typeface="Wingdings" panose="05000000000000000000" pitchFamily="2" charset="2"/>
              <a:buChar char="Ø"/>
            </a:pPr>
            <a:r>
              <a:rPr lang="de-DE" sz="1600" dirty="0" err="1">
                <a:cs typeface="Arial" panose="020B0604020202020204" pitchFamily="34" charset="0"/>
              </a:rPr>
              <a:t>Jud</a:t>
            </a:r>
            <a:r>
              <a:rPr lang="de-DE" sz="1600" dirty="0">
                <a:cs typeface="Arial" panose="020B0604020202020204" pitchFamily="34" charset="0"/>
              </a:rPr>
              <a:t> und Verwaltungspraxis: Heranziehung des Durchschnitts aus dem Bruttoeinkommen der letzten Monate vor dem Monat der behördlichen Verfügung (mitunter auch zwei volle Jahresperioden: UVS OÖ 10.2.2003, VwSen-590048/2/</a:t>
            </a:r>
            <a:r>
              <a:rPr lang="de-DE" sz="1600" dirty="0" err="1">
                <a:cs typeface="Arial" panose="020B0604020202020204" pitchFamily="34" charset="0"/>
              </a:rPr>
              <a:t>Gf</a:t>
            </a:r>
            <a:r>
              <a:rPr lang="de-DE" sz="1600" dirty="0">
                <a:cs typeface="Arial" panose="020B0604020202020204" pitchFamily="34" charset="0"/>
              </a:rPr>
              <a:t>/</a:t>
            </a:r>
            <a:r>
              <a:rPr lang="de-DE" sz="1600" dirty="0" err="1">
                <a:cs typeface="Arial" panose="020B0604020202020204" pitchFamily="34" charset="0"/>
              </a:rPr>
              <a:t>Gam</a:t>
            </a:r>
            <a:r>
              <a:rPr lang="de-DE" sz="1600" dirty="0">
                <a:cs typeface="Arial" panose="020B0604020202020204" pitchFamily="34" charset="0"/>
              </a:rPr>
              <a:t>)</a:t>
            </a:r>
          </a:p>
          <a:p>
            <a:pPr marL="571500" lvl="2" indent="-171450">
              <a:spcBef>
                <a:spcPct val="0"/>
              </a:spcBef>
              <a:buClr>
                <a:srgbClr val="E46C0A"/>
              </a:buClr>
            </a:pPr>
            <a:endParaRPr lang="de-DE" sz="1200" b="1" u="sng" dirty="0">
              <a:latin typeface="Arial" charset="0"/>
            </a:endParaRPr>
          </a:p>
          <a:p>
            <a:pPr marL="571500" lvl="2" indent="-171450">
              <a:spcBef>
                <a:spcPct val="0"/>
              </a:spcBef>
              <a:buClr>
                <a:srgbClr val="E46C0A"/>
              </a:buClr>
            </a:pPr>
            <a:endParaRPr lang="de-DE" sz="1200" b="1" u="sng" dirty="0">
              <a:latin typeface="Arial" charset="0"/>
            </a:endParaRPr>
          </a:p>
          <a:p>
            <a:pPr marL="400050" lvl="2" indent="0">
              <a:spcBef>
                <a:spcPct val="0"/>
              </a:spcBef>
              <a:buClr>
                <a:srgbClr val="E46C0A"/>
              </a:buClr>
              <a:buNone/>
            </a:pPr>
            <a:endParaRPr lang="de-DE" sz="1200" b="1" u="sng" dirty="0">
              <a:latin typeface="Arial" charset="0"/>
            </a:endParaRPr>
          </a:p>
          <a:p>
            <a:pPr marL="400050" lvl="2" indent="0">
              <a:spcBef>
                <a:spcPct val="0"/>
              </a:spcBef>
              <a:buClr>
                <a:srgbClr val="E46C0A"/>
              </a:buClr>
              <a:buNone/>
            </a:pPr>
            <a:endParaRPr lang="de-DE" sz="1200" b="1" dirty="0">
              <a:latin typeface="Arial" charset="0"/>
            </a:endParaRPr>
          </a:p>
          <a:p>
            <a:pPr marL="400050" lvl="2" indent="0">
              <a:spcBef>
                <a:spcPct val="0"/>
              </a:spcBef>
              <a:buClr>
                <a:srgbClr val="E46C0A"/>
              </a:buClr>
              <a:buNone/>
            </a:pPr>
            <a:endParaRPr lang="de-DE" sz="1200" b="1" dirty="0">
              <a:latin typeface="Arial" charset="0"/>
            </a:endParaRPr>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2. </a:t>
            </a:r>
            <a:r>
              <a:rPr lang="de-DE" altLang="de-DE" sz="3200" b="1" dirty="0" err="1">
                <a:solidFill>
                  <a:srgbClr val="0070C0"/>
                </a:solidFill>
              </a:rPr>
              <a:t>EpidemieG</a:t>
            </a:r>
            <a:r>
              <a:rPr lang="de-DE" altLang="de-DE" sz="3200" b="1" dirty="0">
                <a:solidFill>
                  <a:srgbClr val="0070C0"/>
                </a:solidFill>
              </a:rPr>
              <a:t> 1950</a:t>
            </a:r>
            <a:endParaRPr lang="de-DE" sz="2000" dirty="0"/>
          </a:p>
        </p:txBody>
      </p:sp>
    </p:spTree>
    <p:extLst>
      <p:ext uri="{BB962C8B-B14F-4D97-AF65-F5344CB8AC3E}">
        <p14:creationId xmlns:p14="http://schemas.microsoft.com/office/powerpoint/2010/main" val="3692282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7</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851170" y="1035838"/>
            <a:ext cx="7086600" cy="5476672"/>
          </a:xfrm>
        </p:spPr>
        <p:txBody>
          <a:bodyPr/>
          <a:lstStyle/>
          <a:p>
            <a:pPr marL="400050" lvl="2" indent="0">
              <a:spcBef>
                <a:spcPct val="0"/>
              </a:spcBef>
              <a:buClr>
                <a:srgbClr val="E46C0A"/>
              </a:buClr>
              <a:buNone/>
            </a:pPr>
            <a:endParaRPr lang="de-DE" sz="1200" b="1" dirty="0">
              <a:latin typeface="Arial" charset="0"/>
            </a:endParaRPr>
          </a:p>
          <a:p>
            <a:pPr marL="342900" lvl="2" indent="-342900">
              <a:spcBef>
                <a:spcPct val="0"/>
              </a:spcBef>
              <a:buClr>
                <a:schemeClr val="accent6">
                  <a:lumMod val="75000"/>
                </a:schemeClr>
              </a:buClr>
            </a:pPr>
            <a:r>
              <a:rPr lang="de-DE" b="1" dirty="0">
                <a:solidFill>
                  <a:srgbClr val="898989"/>
                </a:solidFill>
                <a:hlinkClick r:id="rId3"/>
              </a:rPr>
              <a:t>16. COVID-19-G</a:t>
            </a:r>
            <a:r>
              <a:rPr lang="de-DE" b="1" dirty="0" smtClean="0"/>
              <a:t>:</a:t>
            </a:r>
            <a:r>
              <a:rPr lang="de-DE" b="1" dirty="0" smtClean="0">
                <a:solidFill>
                  <a:srgbClr val="898989"/>
                </a:solidFill>
              </a:rPr>
              <a:t> </a:t>
            </a:r>
            <a:r>
              <a:rPr lang="de-DE" dirty="0"/>
              <a:t>Verordnungsermächtigung für den BMSGPK, um eine österreichweit einheitliche Verwaltungsführung durch die Bezirksverwaltungsbehörden zu </a:t>
            </a:r>
            <a:r>
              <a:rPr lang="de-DE" dirty="0" smtClean="0"/>
              <a:t>gewährleisten:</a:t>
            </a:r>
            <a:endParaRPr lang="de-DE" b="1" dirty="0">
              <a:solidFill>
                <a:srgbClr val="898989"/>
              </a:solidFill>
            </a:endParaRPr>
          </a:p>
          <a:p>
            <a:pPr marL="400050" lvl="2" indent="0">
              <a:spcBef>
                <a:spcPct val="0"/>
              </a:spcBef>
              <a:buClr>
                <a:srgbClr val="E46C0A"/>
              </a:buClr>
              <a:buNone/>
            </a:pPr>
            <a:endParaRPr lang="de-DE" dirty="0"/>
          </a:p>
          <a:p>
            <a:pPr marL="742950" lvl="2" indent="-342900">
              <a:spcBef>
                <a:spcPct val="0"/>
              </a:spcBef>
              <a:buClr>
                <a:srgbClr val="E46C0A"/>
              </a:buClr>
              <a:buFont typeface="Wingdings" pitchFamily="2" charset="2"/>
              <a:buChar char="Ø"/>
            </a:pPr>
            <a:r>
              <a:rPr lang="de-DE" sz="2000" dirty="0" smtClean="0"/>
              <a:t>Nach </a:t>
            </a:r>
            <a:r>
              <a:rPr lang="de-DE" sz="2000" dirty="0"/>
              <a:t>§ 32 Abs. 5 wird folgender Abs. 6 angefügt: „</a:t>
            </a:r>
            <a:r>
              <a:rPr lang="de-DE" sz="2000" i="1" dirty="0"/>
              <a:t>Der für das Gesundheitswesen zuständige Bundesminister kann, wenn und soweit dies zur Gewährleistung einer einheitlichen Verwaltungsführung erforderlich ist, durch </a:t>
            </a:r>
            <a:r>
              <a:rPr lang="de-DE" sz="2000" b="1" i="1" dirty="0"/>
              <a:t>Verordnung nähere Vorgaben zur Berechnung der Höhe der Entschädigung oder Vergütung des </a:t>
            </a:r>
            <a:r>
              <a:rPr lang="de-DE" sz="2000" b="1" i="1" dirty="0" err="1"/>
              <a:t>Verdienstentgangs</a:t>
            </a:r>
            <a:r>
              <a:rPr lang="de-DE" sz="2000" i="1" dirty="0"/>
              <a:t> erlassen</a:t>
            </a:r>
            <a:r>
              <a:rPr lang="de-DE" sz="2000" dirty="0"/>
              <a:t>.“ </a:t>
            </a:r>
            <a:endParaRPr lang="de-DE" sz="2000" dirty="0" smtClean="0"/>
          </a:p>
          <a:p>
            <a:pPr marL="742950" lvl="2" indent="-342900">
              <a:spcBef>
                <a:spcPct val="0"/>
              </a:spcBef>
              <a:buClr>
                <a:srgbClr val="E46C0A"/>
              </a:buClr>
              <a:buFont typeface="Wingdings" pitchFamily="2" charset="2"/>
              <a:buChar char="Ø"/>
            </a:pPr>
            <a:r>
              <a:rPr lang="de-DE" sz="2000" dirty="0">
                <a:hlinkClick r:id="rId4"/>
              </a:rPr>
              <a:t>Einspruch des BR vom 4.5.2020</a:t>
            </a:r>
            <a:endParaRPr lang="de-DE" sz="2000" dirty="0"/>
          </a:p>
          <a:p>
            <a:pPr marL="742950" lvl="2" indent="-342900">
              <a:spcBef>
                <a:spcPct val="0"/>
              </a:spcBef>
              <a:buClr>
                <a:srgbClr val="E46C0A"/>
              </a:buClr>
              <a:buFont typeface="Wingdings" pitchFamily="2" charset="2"/>
              <a:buChar char="Ø"/>
            </a:pPr>
            <a:endParaRPr lang="de-DE" dirty="0"/>
          </a:p>
          <a:p>
            <a:pPr marL="400050" lvl="2" indent="0">
              <a:spcBef>
                <a:spcPct val="0"/>
              </a:spcBef>
              <a:buClr>
                <a:srgbClr val="E46C0A"/>
              </a:buClr>
              <a:buNone/>
            </a:pPr>
            <a:endParaRPr lang="de-DE" sz="2000" b="1" dirty="0">
              <a:latin typeface="Arial" charset="0"/>
            </a:endParaRPr>
          </a:p>
          <a:p>
            <a:pPr marL="742950" lvl="2" indent="-342900">
              <a:spcBef>
                <a:spcPct val="0"/>
              </a:spcBef>
              <a:buClr>
                <a:srgbClr val="E46C0A"/>
              </a:buClr>
              <a:buFont typeface="Wingdings" pitchFamily="2" charset="2"/>
              <a:buChar char="Ø"/>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2. </a:t>
            </a:r>
            <a:r>
              <a:rPr lang="de-DE" altLang="de-DE" sz="3200" b="1" dirty="0" err="1">
                <a:solidFill>
                  <a:srgbClr val="0070C0"/>
                </a:solidFill>
              </a:rPr>
              <a:t>EpidemieG</a:t>
            </a:r>
            <a:r>
              <a:rPr lang="de-DE" altLang="de-DE" sz="3200" b="1" dirty="0">
                <a:solidFill>
                  <a:srgbClr val="0070C0"/>
                </a:solidFill>
              </a:rPr>
              <a:t> 1950</a:t>
            </a:r>
            <a:endParaRPr lang="de-DE" sz="2000" dirty="0"/>
          </a:p>
        </p:txBody>
      </p:sp>
    </p:spTree>
    <p:extLst>
      <p:ext uri="{BB962C8B-B14F-4D97-AF65-F5344CB8AC3E}">
        <p14:creationId xmlns:p14="http://schemas.microsoft.com/office/powerpoint/2010/main" val="3590595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8</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851170" y="1035838"/>
            <a:ext cx="7086600" cy="5476672"/>
          </a:xfrm>
        </p:spPr>
        <p:txBody>
          <a:bodyPr/>
          <a:lstStyle/>
          <a:p>
            <a:pPr marL="400050" lvl="2" indent="0">
              <a:spcBef>
                <a:spcPct val="0"/>
              </a:spcBef>
              <a:buClr>
                <a:srgbClr val="E46C0A"/>
              </a:buClr>
              <a:buNone/>
            </a:pPr>
            <a:endParaRPr lang="de-DE" sz="1200" b="1" dirty="0">
              <a:latin typeface="Arial" charset="0"/>
            </a:endParaRPr>
          </a:p>
          <a:p>
            <a:pPr marL="342900" lvl="1" indent="-342900">
              <a:spcBef>
                <a:spcPct val="0"/>
              </a:spcBef>
              <a:buClr>
                <a:schemeClr val="accent6">
                  <a:lumMod val="75000"/>
                </a:schemeClr>
              </a:buClr>
              <a:buFont typeface="Arial" charset="0"/>
              <a:buChar char="•"/>
            </a:pPr>
            <a:r>
              <a:rPr lang="de-DE" b="1" dirty="0">
                <a:solidFill>
                  <a:srgbClr val="898989"/>
                </a:solidFill>
                <a:latin typeface="Arial" charset="0"/>
              </a:rPr>
              <a:t>Anfechtungsfrist</a:t>
            </a:r>
          </a:p>
          <a:p>
            <a:r>
              <a:rPr lang="de-DE" sz="1800" b="1" dirty="0">
                <a:solidFill>
                  <a:schemeClr val="tx1"/>
                </a:solidFill>
                <a:latin typeface="Arial" charset="0"/>
                <a:cs typeface="+mn-cs"/>
              </a:rPr>
              <a:t>§ 33.</a:t>
            </a:r>
          </a:p>
          <a:p>
            <a:r>
              <a:rPr lang="de-DE" sz="1800" b="1" dirty="0">
                <a:solidFill>
                  <a:schemeClr val="tx1"/>
                </a:solidFill>
                <a:latin typeface="Arial" charset="0"/>
                <a:cs typeface="+mn-cs"/>
              </a:rPr>
              <a:t>Der Anspruch auf </a:t>
            </a:r>
            <a:r>
              <a:rPr lang="de-DE" sz="1800" b="1" dirty="0" smtClean="0">
                <a:solidFill>
                  <a:schemeClr val="tx1"/>
                </a:solidFill>
                <a:latin typeface="Arial" charset="0"/>
                <a:cs typeface="+mn-cs"/>
              </a:rPr>
              <a:t>[…] Vergütung </a:t>
            </a:r>
            <a:r>
              <a:rPr lang="de-DE" sz="1800" b="1" dirty="0">
                <a:solidFill>
                  <a:schemeClr val="tx1"/>
                </a:solidFill>
                <a:latin typeface="Arial" charset="0"/>
                <a:cs typeface="+mn-cs"/>
              </a:rPr>
              <a:t>des </a:t>
            </a:r>
            <a:r>
              <a:rPr lang="de-DE" sz="1800" b="1" dirty="0" err="1">
                <a:solidFill>
                  <a:schemeClr val="tx1"/>
                </a:solidFill>
                <a:latin typeface="Arial" charset="0"/>
                <a:cs typeface="+mn-cs"/>
              </a:rPr>
              <a:t>Verdienstentganges</a:t>
            </a:r>
            <a:r>
              <a:rPr lang="de-DE" sz="1800" b="1" dirty="0">
                <a:solidFill>
                  <a:schemeClr val="tx1"/>
                </a:solidFill>
                <a:latin typeface="Arial" charset="0"/>
                <a:cs typeface="+mn-cs"/>
              </a:rPr>
              <a:t> gemäß § </a:t>
            </a:r>
            <a:r>
              <a:rPr lang="de-DE" sz="1800" b="1" dirty="0" smtClean="0">
                <a:solidFill>
                  <a:schemeClr val="tx1"/>
                </a:solidFill>
                <a:latin typeface="Arial" charset="0"/>
                <a:cs typeface="+mn-cs"/>
              </a:rPr>
              <a:t>32 [ist] </a:t>
            </a:r>
            <a:r>
              <a:rPr lang="de-DE" sz="1800" b="1" dirty="0">
                <a:solidFill>
                  <a:schemeClr val="tx1"/>
                </a:solidFill>
                <a:latin typeface="Arial" charset="0"/>
                <a:cs typeface="+mn-cs"/>
              </a:rPr>
              <a:t>binnen </a:t>
            </a:r>
            <a:r>
              <a:rPr lang="de-DE" sz="1800" b="1" dirty="0">
                <a:solidFill>
                  <a:srgbClr val="FF0000"/>
                </a:solidFill>
                <a:latin typeface="Arial" charset="0"/>
                <a:cs typeface="+mn-cs"/>
              </a:rPr>
              <a:t>sechs Wochen vom Tage der Aufhebung der behördlichen Maßnahmen</a:t>
            </a:r>
            <a:r>
              <a:rPr lang="de-DE" sz="1800" b="1" dirty="0">
                <a:solidFill>
                  <a:schemeClr val="tx1"/>
                </a:solidFill>
                <a:latin typeface="Arial" charset="0"/>
                <a:cs typeface="+mn-cs"/>
              </a:rPr>
              <a:t> bei der Bezirksverwaltungsbehörde, in deren Bereich diese Maßnahmen getroffen wurden, geltend zu machen, widrigenfalls der Anspruch erlischt</a:t>
            </a:r>
            <a:r>
              <a:rPr lang="de-DE" sz="1800" b="1" dirty="0" smtClean="0">
                <a:solidFill>
                  <a:schemeClr val="tx1"/>
                </a:solidFill>
                <a:latin typeface="Arial" charset="0"/>
                <a:cs typeface="+mn-cs"/>
              </a:rPr>
              <a:t>.</a:t>
            </a:r>
          </a:p>
          <a:p>
            <a:endParaRPr lang="de-DE" sz="1400" b="1" dirty="0">
              <a:solidFill>
                <a:schemeClr val="tx1"/>
              </a:solidFill>
              <a:latin typeface="Arial" charset="0"/>
              <a:cs typeface="+mn-cs"/>
            </a:endParaRPr>
          </a:p>
          <a:p>
            <a:pPr marL="285750" lvl="3" indent="-285750">
              <a:spcBef>
                <a:spcPct val="0"/>
              </a:spcBef>
              <a:buClr>
                <a:srgbClr val="E46C0A"/>
              </a:buClr>
              <a:buFont typeface="Wingdings" panose="05000000000000000000" pitchFamily="2" charset="2"/>
              <a:buChar char="Ø"/>
            </a:pPr>
            <a:r>
              <a:rPr lang="de-DE" sz="1800" dirty="0" smtClean="0">
                <a:cs typeface="Arial" panose="020B0604020202020204" pitchFamily="34" charset="0"/>
              </a:rPr>
              <a:t>Materiell-rechtliche </a:t>
            </a:r>
            <a:r>
              <a:rPr lang="de-DE" sz="1800" dirty="0">
                <a:cs typeface="Arial" panose="020B0604020202020204" pitchFamily="34" charset="0"/>
              </a:rPr>
              <a:t>Frist: </a:t>
            </a:r>
            <a:r>
              <a:rPr lang="de-DE" sz="1800" dirty="0" err="1">
                <a:cs typeface="Arial" panose="020B0604020202020204" pitchFamily="34" charset="0"/>
              </a:rPr>
              <a:t>VwGH</a:t>
            </a:r>
            <a:r>
              <a:rPr lang="de-DE" sz="1800" dirty="0">
                <a:cs typeface="Arial" panose="020B0604020202020204" pitchFamily="34" charset="0"/>
              </a:rPr>
              <a:t> 23.04.2002, </a:t>
            </a:r>
            <a:r>
              <a:rPr lang="de-DE" sz="1800" dirty="0" smtClean="0">
                <a:cs typeface="Arial" panose="020B0604020202020204" pitchFamily="34" charset="0"/>
              </a:rPr>
              <a:t>2000/11/0061</a:t>
            </a:r>
          </a:p>
          <a:p>
            <a:pPr marL="285750" lvl="3" indent="-285750">
              <a:spcBef>
                <a:spcPct val="0"/>
              </a:spcBef>
              <a:buClr>
                <a:srgbClr val="E46C0A"/>
              </a:buClr>
              <a:buFont typeface="Wingdings" panose="05000000000000000000" pitchFamily="2" charset="2"/>
              <a:buChar char="Ø"/>
            </a:pPr>
            <a:r>
              <a:rPr lang="de-DE" sz="1800" dirty="0" smtClean="0">
                <a:cs typeface="Arial" panose="020B0604020202020204" pitchFamily="34" charset="0"/>
              </a:rPr>
              <a:t>Art </a:t>
            </a:r>
            <a:r>
              <a:rPr lang="de-DE" sz="1800" dirty="0">
                <a:cs typeface="Arial" panose="020B0604020202020204" pitchFamily="34" charset="0"/>
              </a:rPr>
              <a:t>16 § 1 </a:t>
            </a:r>
            <a:r>
              <a:rPr lang="de-DE" sz="1800" dirty="0" smtClean="0">
                <a:cs typeface="Arial" panose="020B0604020202020204" pitchFamily="34" charset="0"/>
              </a:rPr>
              <a:t>des 2</a:t>
            </a:r>
            <a:r>
              <a:rPr lang="de-DE" sz="1800" dirty="0">
                <a:cs typeface="Arial" panose="020B0604020202020204" pitchFamily="34" charset="0"/>
              </a:rPr>
              <a:t>. </a:t>
            </a:r>
            <a:r>
              <a:rPr lang="de-DE" sz="1800" dirty="0">
                <a:cs typeface="Arial" panose="020B0604020202020204" pitchFamily="34" charset="0"/>
              </a:rPr>
              <a:t>COVID-19-G: Fristen in behördlichen Verfahren werden unterbrochen, </a:t>
            </a:r>
            <a:r>
              <a:rPr lang="de-DE" sz="1800" dirty="0">
                <a:cs typeface="Arial" panose="020B0604020202020204" pitchFamily="34" charset="0"/>
              </a:rPr>
              <a:t>jedoch nicht </a:t>
            </a:r>
            <a:r>
              <a:rPr lang="de-DE" sz="1800" dirty="0" smtClean="0">
                <a:cs typeface="Arial" panose="020B0604020202020204" pitchFamily="34" charset="0"/>
              </a:rPr>
              <a:t>Fristen </a:t>
            </a:r>
            <a:r>
              <a:rPr lang="de-DE" sz="1800" dirty="0">
                <a:cs typeface="Arial" panose="020B0604020202020204" pitchFamily="34" charset="0"/>
              </a:rPr>
              <a:t>nach dem </a:t>
            </a:r>
            <a:r>
              <a:rPr lang="de-DE" sz="1800" dirty="0" err="1">
                <a:cs typeface="Arial" panose="020B0604020202020204" pitchFamily="34" charset="0"/>
              </a:rPr>
              <a:t>Epidemiegesetz</a:t>
            </a:r>
            <a:r>
              <a:rPr lang="de-DE" sz="1800" dirty="0">
                <a:cs typeface="Arial" panose="020B0604020202020204" pitchFamily="34" charset="0"/>
              </a:rPr>
              <a:t> </a:t>
            </a:r>
            <a:r>
              <a:rPr lang="de-DE" sz="1800" dirty="0">
                <a:cs typeface="Arial" panose="020B0604020202020204" pitchFamily="34" charset="0"/>
              </a:rPr>
              <a:t>1950.</a:t>
            </a:r>
          </a:p>
          <a:p>
            <a:pPr marL="342900" lvl="1" indent="-342900">
              <a:spcBef>
                <a:spcPct val="0"/>
              </a:spcBef>
              <a:buClr>
                <a:srgbClr val="E46C0A"/>
              </a:buClr>
              <a:buFont typeface="Wingdings" pitchFamily="2" charset="2"/>
              <a:buChar char="Ø"/>
            </a:pPr>
            <a:endParaRPr lang="de-DE" b="1" dirty="0"/>
          </a:p>
          <a:p>
            <a:pPr marL="342900" lvl="1" indent="-342900">
              <a:spcBef>
                <a:spcPct val="0"/>
              </a:spcBef>
              <a:buClr>
                <a:schemeClr val="accent6">
                  <a:lumMod val="75000"/>
                </a:schemeClr>
              </a:buClr>
              <a:buFont typeface="Arial" charset="0"/>
              <a:buChar char="•"/>
            </a:pPr>
            <a:r>
              <a:rPr lang="de-DE" b="1" dirty="0">
                <a:solidFill>
                  <a:srgbClr val="898989"/>
                </a:solidFill>
                <a:latin typeface="Arial" charset="0"/>
                <a:hlinkClick r:id="rId3"/>
              </a:rPr>
              <a:t>Initiativantrag 518/A XXVII. GP</a:t>
            </a:r>
            <a:r>
              <a:rPr lang="de-DE" b="1" dirty="0" smtClean="0">
                <a:solidFill>
                  <a:srgbClr val="898989"/>
                </a:solidFill>
                <a:latin typeface="Arial" charset="0"/>
              </a:rPr>
              <a:t>:</a:t>
            </a:r>
            <a:endParaRPr lang="de-DE" dirty="0"/>
          </a:p>
          <a:p>
            <a:pPr marL="742950" lvl="2" indent="-342900">
              <a:spcBef>
                <a:spcPct val="0"/>
              </a:spcBef>
              <a:buClr>
                <a:srgbClr val="E46C0A"/>
              </a:buClr>
              <a:buFont typeface="Wingdings" pitchFamily="2" charset="2"/>
              <a:buChar char="Ø"/>
            </a:pPr>
            <a:r>
              <a:rPr lang="de-DE" sz="2000" dirty="0"/>
              <a:t>In § 33 werden die Ausdrücke „</a:t>
            </a:r>
            <a:r>
              <a:rPr lang="de-DE" sz="2000" i="1" dirty="0"/>
              <a:t>sechs Wochen</a:t>
            </a:r>
            <a:r>
              <a:rPr lang="de-DE" sz="2000" dirty="0"/>
              <a:t>“ jeweils durch die Ausdrücke „</a:t>
            </a:r>
            <a:r>
              <a:rPr lang="de-DE" sz="2000" b="1" i="1" dirty="0">
                <a:solidFill>
                  <a:srgbClr val="FF0000"/>
                </a:solidFill>
              </a:rPr>
              <a:t>drei Monaten</a:t>
            </a:r>
            <a:r>
              <a:rPr lang="de-DE" sz="2000" dirty="0"/>
              <a:t>“ geändert (derzeit im Gesundheitsausschuss)</a:t>
            </a:r>
          </a:p>
          <a:p>
            <a:pPr marL="742950" lvl="2" indent="-342900">
              <a:spcBef>
                <a:spcPct val="0"/>
              </a:spcBef>
              <a:buClr>
                <a:srgbClr val="E46C0A"/>
              </a:buClr>
              <a:buFont typeface="Wingdings" pitchFamily="2" charset="2"/>
              <a:buChar char="Ø"/>
            </a:pPr>
            <a:endParaRPr lang="de-DE" dirty="0"/>
          </a:p>
          <a:p>
            <a:pPr marL="400050" lvl="2" indent="0">
              <a:spcBef>
                <a:spcPct val="0"/>
              </a:spcBef>
              <a:buClr>
                <a:srgbClr val="E46C0A"/>
              </a:buClr>
              <a:buNone/>
            </a:pPr>
            <a:endParaRPr lang="de-DE" sz="2000" b="1" dirty="0">
              <a:latin typeface="Arial" charset="0"/>
            </a:endParaRPr>
          </a:p>
          <a:p>
            <a:pPr marL="742950" lvl="2" indent="-342900">
              <a:spcBef>
                <a:spcPct val="0"/>
              </a:spcBef>
              <a:buClr>
                <a:srgbClr val="E46C0A"/>
              </a:buClr>
              <a:buFont typeface="Wingdings" pitchFamily="2" charset="2"/>
              <a:buChar char="Ø"/>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2. </a:t>
            </a:r>
            <a:r>
              <a:rPr lang="de-DE" altLang="de-DE" sz="3200" b="1" dirty="0" err="1">
                <a:solidFill>
                  <a:srgbClr val="0070C0"/>
                </a:solidFill>
              </a:rPr>
              <a:t>EpidemieG</a:t>
            </a:r>
            <a:r>
              <a:rPr lang="de-DE" altLang="de-DE" sz="3200" b="1" dirty="0">
                <a:solidFill>
                  <a:srgbClr val="0070C0"/>
                </a:solidFill>
              </a:rPr>
              <a:t> 1950</a:t>
            </a:r>
            <a:endParaRPr lang="de-DE" sz="2000" dirty="0"/>
          </a:p>
        </p:txBody>
      </p:sp>
    </p:spTree>
    <p:extLst>
      <p:ext uri="{BB962C8B-B14F-4D97-AF65-F5344CB8AC3E}">
        <p14:creationId xmlns:p14="http://schemas.microsoft.com/office/powerpoint/2010/main" val="3029769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txBox="1">
            <a:spLocks/>
          </p:cNvSpPr>
          <p:nvPr/>
        </p:nvSpPr>
        <p:spPr bwMode="auto">
          <a:xfrm>
            <a:off x="6731000" y="6346825"/>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a:lstStyle>
            <a:lvl1pPr marL="0" indent="0" algn="just" defTabSz="457200" rtl="0" eaLnBrk="0" fontAlgn="base" hangingPunct="0">
              <a:spcBef>
                <a:spcPts val="0"/>
              </a:spcBef>
              <a:spcAft>
                <a:spcPct val="0"/>
              </a:spcAft>
              <a:buFontTx/>
              <a:buNone/>
              <a:defRPr sz="2000" b="0" kern="1200" baseline="0">
                <a:solidFill>
                  <a:schemeClr val="tx1"/>
                </a:solidFill>
                <a:latin typeface="Arial" charset="0"/>
                <a:ea typeface="ＭＳ Ｐゴシック" pitchFamily="-10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ＭＳ Ｐゴシック" pitchFamily="-10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ＭＳ Ｐゴシック" pitchFamily="-10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ＭＳ Ｐゴシック" pitchFamily="-104" charset="-128"/>
                <a:cs typeface="+mn-cs"/>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charset="0"/>
                <a:ea typeface="ＭＳ Ｐゴシック" pitchFamily="-104" charset="-128"/>
                <a:cs typeface="+mn-cs"/>
              </a:defRPr>
            </a:lvl9pPr>
          </a:lstStyle>
          <a:p>
            <a:fld id="{479DB315-06D3-4A17-94A3-6ECBA1221B1A}" type="slidenum">
              <a:rPr lang="en-GB" altLang="de-DE" smtClean="0">
                <a:solidFill>
                  <a:srgbClr val="898989"/>
                </a:solidFill>
              </a:rPr>
              <a:pPr/>
              <a:t>9</a:t>
            </a:fld>
            <a:endParaRPr lang="en-GB" altLang="de-DE">
              <a:solidFill>
                <a:srgbClr val="898989"/>
              </a:solidFill>
            </a:endParaRPr>
          </a:p>
        </p:txBody>
      </p:sp>
      <p:sp>
        <p:nvSpPr>
          <p:cNvPr id="2" name="Inhaltsplatzhalter 1">
            <a:extLst>
              <a:ext uri="{FF2B5EF4-FFF2-40B4-BE49-F238E27FC236}">
                <a16:creationId xmlns:a16="http://schemas.microsoft.com/office/drawing/2014/main" id="{10D2650F-F48A-1A43-96FC-DCECEF96C3F8}"/>
              </a:ext>
            </a:extLst>
          </p:cNvPr>
          <p:cNvSpPr>
            <a:spLocks noGrp="1"/>
          </p:cNvSpPr>
          <p:nvPr>
            <p:ph sz="quarter" idx="11"/>
          </p:nvPr>
        </p:nvSpPr>
        <p:spPr>
          <a:xfrm>
            <a:off x="624192" y="1035838"/>
            <a:ext cx="7086600" cy="5476672"/>
          </a:xfrm>
        </p:spPr>
        <p:txBody>
          <a:bodyPr/>
          <a:lstStyle/>
          <a:p>
            <a:pPr marL="342900" indent="-342900" algn="l">
              <a:spcBef>
                <a:spcPct val="0"/>
              </a:spcBef>
              <a:buClr>
                <a:schemeClr val="accent6">
                  <a:lumMod val="75000"/>
                </a:schemeClr>
              </a:buClr>
              <a:buFont typeface="Arial" charset="0"/>
              <a:buChar char="•"/>
            </a:pPr>
            <a:r>
              <a:rPr lang="de-DE" sz="2800" b="1" dirty="0">
                <a:solidFill>
                  <a:srgbClr val="898989"/>
                </a:solidFill>
                <a:latin typeface="Arial" charset="0"/>
                <a:cs typeface="+mn-cs"/>
              </a:rPr>
              <a:t>Ziel: </a:t>
            </a:r>
          </a:p>
          <a:p>
            <a:pPr marL="742950" lvl="2" indent="-342900">
              <a:spcBef>
                <a:spcPct val="0"/>
              </a:spcBef>
              <a:buClr>
                <a:srgbClr val="E46C0A"/>
              </a:buClr>
              <a:buFont typeface="Wingdings" pitchFamily="2" charset="2"/>
              <a:buChar char="Ø"/>
            </a:pPr>
            <a:r>
              <a:rPr lang="de-DE" dirty="0"/>
              <a:t>Maßnahmen des </a:t>
            </a:r>
            <a:r>
              <a:rPr lang="de-DE" dirty="0" err="1"/>
              <a:t>EpG</a:t>
            </a:r>
            <a:r>
              <a:rPr lang="de-DE" dirty="0"/>
              <a:t> sind „</a:t>
            </a:r>
            <a:r>
              <a:rPr lang="de-DE" i="1" dirty="0"/>
              <a:t>nicht ausreichend bzw. zu kleinteilig, um eine weitere Verbreitung von COVID-19 zu verhindern</a:t>
            </a:r>
            <a:r>
              <a:rPr lang="de-DE" dirty="0"/>
              <a:t>.“ (396/A XXVII. GP, 10)</a:t>
            </a:r>
          </a:p>
          <a:p>
            <a:pPr marL="571500" lvl="2" indent="-171450">
              <a:spcBef>
                <a:spcPct val="0"/>
              </a:spcBef>
              <a:buClr>
                <a:srgbClr val="E46C0A"/>
              </a:buClr>
              <a:buFont typeface="Wingdings" panose="05000000000000000000" pitchFamily="2" charset="2"/>
              <a:buChar char="Ø"/>
            </a:pPr>
            <a:endParaRPr lang="de-DE" sz="2000" dirty="0" smtClean="0">
              <a:latin typeface="Arial" panose="020B0604020202020204" pitchFamily="34" charset="0"/>
              <a:cs typeface="Arial" panose="020B0604020202020204" pitchFamily="34" charset="0"/>
            </a:endParaRPr>
          </a:p>
          <a:p>
            <a:pPr marL="742950" lvl="2" indent="-342900">
              <a:spcBef>
                <a:spcPct val="0"/>
              </a:spcBef>
              <a:buClr>
                <a:srgbClr val="E46C0A"/>
              </a:buClr>
              <a:buFont typeface="Wingdings" pitchFamily="2" charset="2"/>
              <a:buChar char="Ø"/>
            </a:pPr>
            <a:r>
              <a:rPr lang="de-DE" dirty="0"/>
              <a:t>Ferner: </a:t>
            </a:r>
            <a:r>
              <a:rPr lang="de-DE" dirty="0" smtClean="0"/>
              <a:t>Neuregelung des </a:t>
            </a:r>
            <a:r>
              <a:rPr lang="de-DE" dirty="0" smtClean="0"/>
              <a:t>Entschädigungsregimes</a:t>
            </a:r>
          </a:p>
          <a:p>
            <a:pPr marL="742950" lvl="2" indent="-342900">
              <a:spcBef>
                <a:spcPct val="0"/>
              </a:spcBef>
              <a:buClr>
                <a:srgbClr val="E46C0A"/>
              </a:buClr>
              <a:buFont typeface="Wingdings" pitchFamily="2" charset="2"/>
              <a:buChar char="Ø"/>
            </a:pPr>
            <a:endParaRPr lang="de-DE" dirty="0"/>
          </a:p>
          <a:p>
            <a:pPr marL="742950" lvl="2" indent="-342900">
              <a:spcBef>
                <a:spcPct val="0"/>
              </a:spcBef>
              <a:buClr>
                <a:srgbClr val="E46C0A"/>
              </a:buClr>
              <a:buFont typeface="Wingdings" pitchFamily="2" charset="2"/>
              <a:buChar char="Ø"/>
            </a:pPr>
            <a:r>
              <a:rPr lang="de-DE" b="1" dirty="0" smtClean="0"/>
              <a:t>Novellen</a:t>
            </a:r>
            <a:r>
              <a:rPr lang="de-DE" dirty="0" smtClean="0"/>
              <a:t>: </a:t>
            </a:r>
            <a:r>
              <a:rPr lang="de-DE" dirty="0" smtClean="0">
                <a:solidFill>
                  <a:srgbClr val="FF0000"/>
                </a:solidFill>
              </a:rPr>
              <a:t>2. COVID-19-G</a:t>
            </a:r>
            <a:r>
              <a:rPr lang="de-DE" dirty="0" smtClean="0"/>
              <a:t>, BGBl I 16/2020 (Betretungsverbote für Arbeitsorte; Abgrenzung zum </a:t>
            </a:r>
            <a:r>
              <a:rPr lang="de-DE" dirty="0" err="1" smtClean="0"/>
              <a:t>EpG</a:t>
            </a:r>
            <a:r>
              <a:rPr lang="de-DE" dirty="0" smtClean="0"/>
              <a:t>); 3. COVID-19-G, BGBl I 23/2020 (Auflagen für erlaubte Betretungen; Mitwirkung des öffentlichen Sicherheitsdienstes) </a:t>
            </a:r>
            <a:endParaRPr lang="de-DE" dirty="0"/>
          </a:p>
          <a:p>
            <a:pPr marL="400050" lvl="2" indent="0">
              <a:spcBef>
                <a:spcPct val="0"/>
              </a:spcBef>
              <a:buClr>
                <a:srgbClr val="E46C0A"/>
              </a:buClr>
              <a:buNone/>
            </a:pPr>
            <a:endParaRPr lang="de-DE" sz="2000" b="1" dirty="0">
              <a:latin typeface="Arial" charset="0"/>
            </a:endParaRPr>
          </a:p>
          <a:p>
            <a:pPr marL="742950" lvl="2" indent="-342900">
              <a:spcBef>
                <a:spcPct val="0"/>
              </a:spcBef>
              <a:buClr>
                <a:srgbClr val="E46C0A"/>
              </a:buClr>
              <a:buFont typeface="Wingdings" pitchFamily="2" charset="2"/>
              <a:buChar char="Ø"/>
            </a:pPr>
            <a:endParaRPr lang="de-DE" sz="1600" b="1" dirty="0">
              <a:latin typeface="Arial" charset="0"/>
            </a:endParaRPr>
          </a:p>
          <a:p>
            <a:endParaRPr lang="de-DE" dirty="0"/>
          </a:p>
        </p:txBody>
      </p:sp>
      <p:sp>
        <p:nvSpPr>
          <p:cNvPr id="3" name="Rechteck 2">
            <a:extLst>
              <a:ext uri="{FF2B5EF4-FFF2-40B4-BE49-F238E27FC236}">
                <a16:creationId xmlns:a16="http://schemas.microsoft.com/office/drawing/2014/main" id="{EE1546B9-7CF5-0440-A570-EAC941FD9CDA}"/>
              </a:ext>
            </a:extLst>
          </p:cNvPr>
          <p:cNvSpPr/>
          <p:nvPr/>
        </p:nvSpPr>
        <p:spPr>
          <a:xfrm>
            <a:off x="1215957" y="345490"/>
            <a:ext cx="6721813" cy="584775"/>
          </a:xfrm>
          <a:prstGeom prst="rect">
            <a:avLst/>
          </a:prstGeom>
        </p:spPr>
        <p:txBody>
          <a:bodyPr wrap="square">
            <a:spAutoFit/>
          </a:bodyPr>
          <a:lstStyle/>
          <a:p>
            <a:pPr algn="ctr">
              <a:buClr>
                <a:schemeClr val="accent6">
                  <a:lumMod val="75000"/>
                </a:schemeClr>
              </a:buClr>
            </a:pPr>
            <a:r>
              <a:rPr lang="de-DE" altLang="de-DE" sz="3200" b="1" dirty="0">
                <a:solidFill>
                  <a:srgbClr val="0070C0"/>
                </a:solidFill>
              </a:rPr>
              <a:t>3. COVID-19-MaßnahmenG</a:t>
            </a:r>
            <a:endParaRPr lang="de-DE" sz="2000" dirty="0"/>
          </a:p>
        </p:txBody>
      </p:sp>
    </p:spTree>
    <p:extLst>
      <p:ext uri="{BB962C8B-B14F-4D97-AF65-F5344CB8AC3E}">
        <p14:creationId xmlns:p14="http://schemas.microsoft.com/office/powerpoint/2010/main" val="2005762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alpha val="85000"/>
          </a:schemeClr>
        </a:solidFill>
        <a:ln>
          <a:noFill/>
        </a:ln>
        <a:effectLst/>
      </a:spPr>
      <a:bodyPr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1802</Words>
  <Application>Microsoft Office PowerPoint</Application>
  <PresentationFormat>Bildschirmpräsentation (4:3)</PresentationFormat>
  <Paragraphs>243</Paragraphs>
  <Slides>17</Slides>
  <Notes>16</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17</vt:i4>
      </vt:variant>
    </vt:vector>
  </HeadingPairs>
  <TitlesOfParts>
    <vt:vector size="25" baseType="lpstr">
      <vt:lpstr>Arial Unicode MS</vt:lpstr>
      <vt:lpstr>MS PGothic</vt:lpstr>
      <vt:lpstr>MS PGothic</vt:lpstr>
      <vt:lpstr>Arial</vt:lpstr>
      <vt:lpstr>Calibri</vt:lpstr>
      <vt:lpstr>Times New Roman</vt:lpstr>
      <vt:lpstr>Wingdings</vt:lpstr>
      <vt:lpstr>Office-Design</vt:lpstr>
      <vt:lpstr>  Das COVID-19-Maßnahmengesetz aus verwaltungs- und verfassungsrechtlicher Sicht   </vt:lpstr>
      <vt:lpstr> I. Überblick</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 Innsbruck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Melanie Staffner</dc:creator>
  <cp:lastModifiedBy>Müller, Thomas</cp:lastModifiedBy>
  <cp:revision>828</cp:revision>
  <cp:lastPrinted>2017-11-22T19:55:28Z</cp:lastPrinted>
  <dcterms:created xsi:type="dcterms:W3CDTF">2011-08-24T13:15:55Z</dcterms:created>
  <dcterms:modified xsi:type="dcterms:W3CDTF">2020-05-05T12:43:33Z</dcterms:modified>
</cp:coreProperties>
</file>