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 Strunz" initials="" lastIdx="3" clrIdx="0"/>
  <p:cmAuthor id="1" name="Markus Oberhofe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52" y="-4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idx="3">
    <p:pos x="6000" y="0"/>
    <p:text>sieht gut aus!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what about: at least one pharmacy is 24/7 - for more information call: 1455</p:text>
  </p:cm>
  <p:cm authorId="1" idx="1">
    <p:pos x="6000" y="100"/>
    <p:text>deal</p:text>
  </p:cm>
  <p:cm authorId="0" idx="2">
    <p:pos x="6000" y="200"/>
    <p:text>that it's as simiple as possible - guess everybody knows what 24/7 stands for</p:text>
  </p:cm>
  <p:cm authorId="1" idx="2">
    <p:pos x="6000" y="300"/>
    <p:text>_Marked as resolved_</p:text>
  </p:cm>
  <p:cm authorId="0" idx="3">
    <p:pos x="6000" y="400"/>
    <p:text>_Re-opened_
what do you say about this - indent it a bit?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36338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al-gardena.com/images/gardena/735x458/winter/ro20052920b.jpg" TargetMode="External"/><Relationship Id="rId4" Type="http://schemas.openxmlformats.org/officeDocument/2006/relationships/hyperlink" Target="http://www.clipartsheep.com/images/503/gas-mask-logo-design-graphic-503739.jpeg" TargetMode="External"/><Relationship Id="rId5" Type="http://schemas.openxmlformats.org/officeDocument/2006/relationships/hyperlink" Target="http://wellcommons.com/groups/wellness/2011/nov/22/poison-control-answers-most-common-thank/" TargetMode="External"/><Relationship Id="rId6" Type="http://schemas.openxmlformats.org/officeDocument/2006/relationships/hyperlink" Target="http://www.knowyourmobile.com/glossary/sms" TargetMode="External"/><Relationship Id="rId7" Type="http://schemas.openxmlformats.org/officeDocument/2006/relationships/hyperlink" Target="https://encrypted-tbn2.gstatic.com/images?q=tbn:ANd9GcSNiHKlAo_Q4As8nLWMNQunl4JJJSKYvci274hsxleEqDv15HgQ"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it/search?q=psychiatric+care&amp;safe=off&amp;source=lnms&amp;tbm=isch&amp;sa=X&amp;ved=0ahUKEwjG27XBn8rJAhVBKg4KHUAwAzwQ_AUIBygB&amp;biw=836&amp;bih=859%23safe=off&amp;tbm=isch&amp;q=stolen+credit+card+clipart&amp;imgrc=ucH_OxfbpfL10M:" TargetMode="External"/><Relationship Id="rId4" Type="http://schemas.openxmlformats.org/officeDocument/2006/relationships/hyperlink" Target="http://www.ppoosiri.info/wpstd/07/wp-content/uploads/2014/08/ChildPsychiatricCare.jpg" TargetMode="External"/><Relationship Id="rId5" Type="http://schemas.openxmlformats.org/officeDocument/2006/relationships/hyperlink" Target="http://jeep.mopar.eu/jeep/publishingimages/assistance/roadside-assistance/140x140_workshop.png"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uropedirectleeds.org.uk/wp-content/uploads/2011/02/112-logo_in_european_flag.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u="sng">
                <a:solidFill>
                  <a:schemeClr val="hlink"/>
                </a:solidFill>
                <a:hlinkClick r:id="rId3"/>
              </a:rPr>
              <a:t>http://www.val-gardena.com/images/gardena/735x458/winter/ro20052920b.jpg</a:t>
            </a:r>
          </a:p>
          <a:p>
            <a:pPr rtl="0">
              <a:spcBef>
                <a:spcPts val="0"/>
              </a:spcBef>
              <a:buNone/>
            </a:pPr>
            <a:r>
              <a:rPr lang="en-GB" u="sng">
                <a:solidFill>
                  <a:schemeClr val="hlink"/>
                </a:solidFill>
                <a:hlinkClick r:id="rId4"/>
              </a:rPr>
              <a:t>http://www.clipartsheep.com/images/503/gas-mask-logo-design-graphic-503739.jpeg</a:t>
            </a:r>
          </a:p>
          <a:p>
            <a:pPr rtl="0">
              <a:spcBef>
                <a:spcPts val="0"/>
              </a:spcBef>
              <a:buNone/>
            </a:pPr>
            <a:r>
              <a:rPr lang="en-GB"/>
              <a:t>https://www.google.it/imgres?imgurl=http://www.clipartbest.com/cliparts/9TR/o4L/9TRo4LeTe.svg&amp;imgrefurl=http://www.clipartbest.com/pharmacy-symbol&amp;h=500&amp;w=500&amp;tbnid=11T0UU1IVz04cM:&amp;docid=bOYyhyKW_LCBRM&amp;ei=p7dlVsHCJIGUPtrxpIgJ&amp;tbm=isch&amp;ved=0ahUKEwiBsuSsmcrJAhUBig8KHdo4CZEQMwhYKBwwHA</a:t>
            </a:r>
          </a:p>
          <a:p>
            <a:pPr rtl="0">
              <a:spcBef>
                <a:spcPts val="0"/>
              </a:spcBef>
              <a:buNone/>
            </a:pPr>
            <a:r>
              <a:rPr lang="en-GB" u="sng">
                <a:solidFill>
                  <a:schemeClr val="hlink"/>
                </a:solidFill>
                <a:hlinkClick r:id="rId5"/>
              </a:rPr>
              <a:t>http://wellcommons.com/groups/wellness/2011/nov/22/poison-control-answers-most-common-thank/</a:t>
            </a:r>
          </a:p>
          <a:p>
            <a:pPr rtl="0">
              <a:spcBef>
                <a:spcPts val="0"/>
              </a:spcBef>
              <a:buNone/>
            </a:pPr>
            <a:r>
              <a:rPr lang="en-GB" u="sng">
                <a:solidFill>
                  <a:schemeClr val="hlink"/>
                </a:solidFill>
                <a:hlinkClick r:id="rId6"/>
              </a:rPr>
              <a:t>http://www.knowyourmobile.com/glossary/sms</a:t>
            </a:r>
          </a:p>
          <a:p>
            <a:pPr rtl="0">
              <a:spcBef>
                <a:spcPts val="0"/>
              </a:spcBef>
              <a:buNone/>
            </a:pPr>
            <a:r>
              <a:rPr lang="en-GB"/>
              <a:t>http://www.sos-kinderdorf.at/getmedia/42bfb8f6-cd2c-49bc-9cb2-192f581f6599/header_haupt3_rad.jpg?width=700&amp;height=336&amp;ext=.jpg&amp;maxsidesize=700</a:t>
            </a:r>
          </a:p>
          <a:p>
            <a:pPr rtl="0">
              <a:spcBef>
                <a:spcPts val="0"/>
              </a:spcBef>
              <a:buNone/>
            </a:pPr>
            <a:r>
              <a:rPr lang="en-GB" u="sng">
                <a:solidFill>
                  <a:schemeClr val="hlink"/>
                </a:solidFill>
                <a:hlinkClick r:id="rId7"/>
              </a:rPr>
              <a:t>https://encrypted-tbn2.gstatic.com/images?q=tbn:ANd9GcSNiHKlAo_Q4As8nLWMNQunl4JJJSKYvci274hsxleEqDv15HgQ</a:t>
            </a:r>
          </a:p>
          <a:p>
            <a:pPr>
              <a:spcBef>
                <a:spcPts val="0"/>
              </a:spcBef>
              <a:buNone/>
            </a:pPr>
            <a:r>
              <a:rPr lang="en-GB"/>
              <a:t>http://www.ahrthene.de/files/2011/05/Logo_Frauennotruf_Koblenz-266x300.jpg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u="sng">
                <a:solidFill>
                  <a:schemeClr val="hlink"/>
                </a:solidFill>
                <a:hlinkClick r:id="rId3"/>
              </a:rPr>
              <a:t>https://www.google.it/search?q=psychiatric+care&amp;safe=off&amp;source=lnms&amp;tbm=isch&amp;sa=X&amp;ved=0ahUKEwjG27XBn8rJAhVBKg4KHUAwAzwQ_AUIBygB&amp;biw=836&amp;bih=859#safe=off&amp;tbm=isch&amp;q=stolen+credit+card+clipart&amp;imgrc=ucH_OxfbpfL10M%3A</a:t>
            </a:r>
          </a:p>
          <a:p>
            <a:pPr rtl="0">
              <a:spcBef>
                <a:spcPts val="0"/>
              </a:spcBef>
              <a:buNone/>
            </a:pPr>
            <a:endParaRPr/>
          </a:p>
          <a:p>
            <a:pPr rtl="0">
              <a:spcBef>
                <a:spcPts val="0"/>
              </a:spcBef>
              <a:buNone/>
            </a:pPr>
            <a:r>
              <a:rPr lang="en-GB" u="sng">
                <a:solidFill>
                  <a:schemeClr val="hlink"/>
                </a:solidFill>
                <a:hlinkClick r:id="rId4"/>
              </a:rPr>
              <a:t>http://www.ppoosiri.info/wpstd/07/wp-content/uploads/2014/08/ChildPsychiatricCare.jpg</a:t>
            </a:r>
          </a:p>
          <a:p>
            <a:pPr rtl="0">
              <a:spcBef>
                <a:spcPts val="0"/>
              </a:spcBef>
              <a:buNone/>
            </a:pPr>
            <a:r>
              <a:rPr lang="en-GB" u="sng">
                <a:solidFill>
                  <a:schemeClr val="hlink"/>
                </a:solidFill>
                <a:hlinkClick r:id="rId5"/>
              </a:rPr>
              <a:t>http://jeep.mopar.eu/jeep/publishingimages/assistance/roadside-assistance/140x140_workshop.png</a:t>
            </a:r>
          </a:p>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sz="800">
                <a:latin typeface="Helvetica Neue"/>
                <a:ea typeface="Helvetica Neue"/>
                <a:cs typeface="Helvetica Neue"/>
                <a:sym typeface="Helvetica Neue"/>
              </a:rPr>
              <a:t>in non-emergency cases:</a:t>
            </a:r>
          </a:p>
          <a:p>
            <a:pPr rtl="0">
              <a:spcBef>
                <a:spcPts val="0"/>
              </a:spcBef>
              <a:buNone/>
            </a:pPr>
            <a:endParaRPr sz="800">
              <a:latin typeface="Helvetica Neue"/>
              <a:ea typeface="Helvetica Neue"/>
              <a:cs typeface="Helvetica Neue"/>
              <a:sym typeface="Helvetica Neue"/>
            </a:endParaRPr>
          </a:p>
          <a:p>
            <a:pPr>
              <a:lnSpc>
                <a:spcPct val="115000"/>
              </a:lnSpc>
              <a:spcBef>
                <a:spcPts val="0"/>
              </a:spcBef>
              <a:buNone/>
            </a:pPr>
            <a:r>
              <a:rPr lang="en-GB" sz="800">
                <a:latin typeface="Helvetica Neue"/>
                <a:ea typeface="Helvetica Neue"/>
                <a:cs typeface="Helvetica Neue"/>
                <a:sym typeface="Helvetica Neue"/>
              </a:rPr>
              <a:t>Family doctors (General practitioners) who is trained to provide primary health care to patients of either sex or any age can help refugees.  Family doctors are usually the first doctors to diagnose and treat most medical problems. If they need to see a specialist doctor, people usually need a family doctor to refer them. Family doctors also order laboratory and other tests</a:t>
            </a:r>
            <a:r>
              <a:rPr lang="en-GB" sz="1800">
                <a:latin typeface="Helvetica Neue"/>
                <a:ea typeface="Helvetica Neue"/>
                <a:cs typeface="Helvetica Neue"/>
                <a:sym typeface="Helvetica Neue"/>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u="sng">
                <a:solidFill>
                  <a:schemeClr val="hlink"/>
                </a:solidFill>
                <a:hlinkClick r:id="rId3"/>
              </a:rPr>
              <a:t>http://europedirectleeds.org.uk/wp-content/uploads/2011/02/112-logo_in_european_flag.jpg</a:t>
            </a:r>
          </a:p>
          <a:p>
            <a:pPr rtl="0">
              <a:spcBef>
                <a:spcPts val="0"/>
              </a:spcBef>
              <a:buNone/>
            </a:pPr>
            <a:r>
              <a:rPr lang="en-GB"/>
              <a:t>http://www.clipartlord.com/wp-content/uploads/2014/04/ambulance5.png</a:t>
            </a: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algn="ctr">
              <a:spcBef>
                <a:spcPts val="0"/>
              </a:spcBef>
              <a:buClr>
                <a:schemeClr val="lt1"/>
              </a:buClr>
              <a:buFont typeface="Lato"/>
              <a:defRPr>
                <a:solidFill>
                  <a:schemeClr val="lt1"/>
                </a:solidFill>
                <a:latin typeface="Lato"/>
                <a:ea typeface="Lato"/>
                <a:cs typeface="Lato"/>
                <a:sym typeface="Lato"/>
              </a:defRPr>
            </a:lvl1pPr>
            <a:lvl2pPr algn="ctr">
              <a:spcBef>
                <a:spcPts val="0"/>
              </a:spcBef>
              <a:buClr>
                <a:schemeClr val="lt1"/>
              </a:buClr>
              <a:buFont typeface="Lato"/>
              <a:defRPr>
                <a:solidFill>
                  <a:schemeClr val="lt1"/>
                </a:solidFill>
                <a:latin typeface="Lato"/>
                <a:ea typeface="Lato"/>
                <a:cs typeface="Lato"/>
                <a:sym typeface="Lato"/>
              </a:defRPr>
            </a:lvl2pPr>
            <a:lvl3pPr algn="ctr">
              <a:spcBef>
                <a:spcPts val="0"/>
              </a:spcBef>
              <a:buClr>
                <a:schemeClr val="lt1"/>
              </a:buClr>
              <a:buFont typeface="Lato"/>
              <a:defRPr>
                <a:solidFill>
                  <a:schemeClr val="lt1"/>
                </a:solidFill>
                <a:latin typeface="Lato"/>
                <a:ea typeface="Lato"/>
                <a:cs typeface="Lato"/>
                <a:sym typeface="Lato"/>
              </a:defRPr>
            </a:lvl3pPr>
            <a:lvl4pPr algn="ctr">
              <a:spcBef>
                <a:spcPts val="0"/>
              </a:spcBef>
              <a:buClr>
                <a:schemeClr val="lt1"/>
              </a:buClr>
              <a:buFont typeface="Lato"/>
              <a:defRPr>
                <a:solidFill>
                  <a:schemeClr val="lt1"/>
                </a:solidFill>
                <a:latin typeface="Lato"/>
                <a:ea typeface="Lato"/>
                <a:cs typeface="Lato"/>
                <a:sym typeface="Lato"/>
              </a:defRPr>
            </a:lvl4pPr>
            <a:lvl5pPr algn="ctr">
              <a:spcBef>
                <a:spcPts val="0"/>
              </a:spcBef>
              <a:buClr>
                <a:schemeClr val="lt1"/>
              </a:buClr>
              <a:buFont typeface="Lato"/>
              <a:defRPr>
                <a:solidFill>
                  <a:schemeClr val="lt1"/>
                </a:solidFill>
                <a:latin typeface="Lato"/>
                <a:ea typeface="Lato"/>
                <a:cs typeface="Lato"/>
                <a:sym typeface="Lato"/>
              </a:defRPr>
            </a:lvl5pPr>
            <a:lvl6pPr algn="ctr">
              <a:spcBef>
                <a:spcPts val="0"/>
              </a:spcBef>
              <a:buClr>
                <a:schemeClr val="lt1"/>
              </a:buClr>
              <a:buFont typeface="Lato"/>
              <a:defRPr>
                <a:solidFill>
                  <a:schemeClr val="lt1"/>
                </a:solidFill>
                <a:latin typeface="Lato"/>
                <a:ea typeface="Lato"/>
                <a:cs typeface="Lato"/>
                <a:sym typeface="Lato"/>
              </a:defRPr>
            </a:lvl6pPr>
            <a:lvl7pPr algn="ctr">
              <a:spcBef>
                <a:spcPts val="0"/>
              </a:spcBef>
              <a:buClr>
                <a:schemeClr val="lt1"/>
              </a:buClr>
              <a:buFont typeface="Lato"/>
              <a:defRPr>
                <a:solidFill>
                  <a:schemeClr val="lt1"/>
                </a:solidFill>
                <a:latin typeface="Lato"/>
                <a:ea typeface="Lato"/>
                <a:cs typeface="Lato"/>
                <a:sym typeface="Lato"/>
              </a:defRPr>
            </a:lvl7pPr>
            <a:lvl8pPr algn="ctr">
              <a:spcBef>
                <a:spcPts val="0"/>
              </a:spcBef>
              <a:buClr>
                <a:schemeClr val="lt1"/>
              </a:buClr>
              <a:buFont typeface="Lato"/>
              <a:defRPr>
                <a:solidFill>
                  <a:schemeClr val="lt1"/>
                </a:solidFill>
                <a:latin typeface="Lato"/>
                <a:ea typeface="Lato"/>
                <a:cs typeface="Lato"/>
                <a:sym typeface="Lato"/>
              </a:defRPr>
            </a:lvl8pPr>
            <a:lvl9pPr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2" name="Shape 12"/>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3" name="Shape 1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1233100"/>
            <a:ext cx="8520599" cy="1610100"/>
          </a:xfrm>
          <a:prstGeom prst="rect">
            <a:avLst/>
          </a:prstGeom>
        </p:spPr>
        <p:txBody>
          <a:bodyPr lIns="91425" tIns="91425" rIns="91425" bIns="91425" anchor="b" anchorCtr="0"/>
          <a:lstStyle>
            <a:lvl1pPr algn="ctr">
              <a:spcBef>
                <a:spcPts val="0"/>
              </a:spcBef>
              <a:buSzPct val="100000"/>
              <a:buFont typeface="Lato"/>
              <a:defRPr sz="10000">
                <a:latin typeface="Lato"/>
                <a:ea typeface="Lato"/>
                <a:cs typeface="Lato"/>
                <a:sym typeface="Lato"/>
              </a:defRPr>
            </a:lvl1pPr>
            <a:lvl2pPr algn="ctr">
              <a:spcBef>
                <a:spcPts val="0"/>
              </a:spcBef>
              <a:buSzPct val="100000"/>
              <a:buFont typeface="Lato"/>
              <a:defRPr sz="10000">
                <a:latin typeface="Lato"/>
                <a:ea typeface="Lato"/>
                <a:cs typeface="Lato"/>
                <a:sym typeface="Lato"/>
              </a:defRPr>
            </a:lvl2pPr>
            <a:lvl3pPr algn="ctr">
              <a:spcBef>
                <a:spcPts val="0"/>
              </a:spcBef>
              <a:buSzPct val="100000"/>
              <a:buFont typeface="Lato"/>
              <a:defRPr sz="10000">
                <a:latin typeface="Lato"/>
                <a:ea typeface="Lato"/>
                <a:cs typeface="Lato"/>
                <a:sym typeface="Lato"/>
              </a:defRPr>
            </a:lvl3pPr>
            <a:lvl4pPr algn="ctr">
              <a:spcBef>
                <a:spcPts val="0"/>
              </a:spcBef>
              <a:buSzPct val="100000"/>
              <a:buFont typeface="Lato"/>
              <a:defRPr sz="10000">
                <a:latin typeface="Lato"/>
                <a:ea typeface="Lato"/>
                <a:cs typeface="Lato"/>
                <a:sym typeface="Lato"/>
              </a:defRPr>
            </a:lvl4pPr>
            <a:lvl5pPr algn="ctr">
              <a:spcBef>
                <a:spcPts val="0"/>
              </a:spcBef>
              <a:buSzPct val="100000"/>
              <a:buFont typeface="Lato"/>
              <a:defRPr sz="10000">
                <a:latin typeface="Lato"/>
                <a:ea typeface="Lato"/>
                <a:cs typeface="Lato"/>
                <a:sym typeface="Lato"/>
              </a:defRPr>
            </a:lvl5pPr>
            <a:lvl6pPr algn="ctr">
              <a:spcBef>
                <a:spcPts val="0"/>
              </a:spcBef>
              <a:buSzPct val="100000"/>
              <a:buFont typeface="Lato"/>
              <a:defRPr sz="10000">
                <a:latin typeface="Lato"/>
                <a:ea typeface="Lato"/>
                <a:cs typeface="Lato"/>
                <a:sym typeface="Lato"/>
              </a:defRPr>
            </a:lvl6pPr>
            <a:lvl7pPr algn="ctr">
              <a:spcBef>
                <a:spcPts val="0"/>
              </a:spcBef>
              <a:buSzPct val="100000"/>
              <a:buFont typeface="Lato"/>
              <a:defRPr sz="10000">
                <a:latin typeface="Lato"/>
                <a:ea typeface="Lato"/>
                <a:cs typeface="Lato"/>
                <a:sym typeface="Lato"/>
              </a:defRPr>
            </a:lvl7pPr>
            <a:lvl8pPr algn="ctr">
              <a:spcBef>
                <a:spcPts val="0"/>
              </a:spcBef>
              <a:buSzPct val="100000"/>
              <a:buFont typeface="Lato"/>
              <a:defRPr sz="10000">
                <a:latin typeface="Lato"/>
                <a:ea typeface="Lato"/>
                <a:cs typeface="Lato"/>
                <a:sym typeface="Lato"/>
              </a:defRPr>
            </a:lvl8pPr>
            <a:lvl9pPr algn="ctr">
              <a:spcBef>
                <a:spcPts val="0"/>
              </a:spcBef>
              <a:buSzPct val="100000"/>
              <a:buFont typeface="Lato"/>
              <a:defRPr sz="10000">
                <a:latin typeface="Lato"/>
                <a:ea typeface="Lato"/>
                <a:cs typeface="Lato"/>
                <a:sym typeface="Lato"/>
              </a:defRPr>
            </a:lvl9pPr>
          </a:lstStyle>
          <a:p>
            <a:endParaRPr/>
          </a:p>
        </p:txBody>
      </p:sp>
      <p:sp>
        <p:nvSpPr>
          <p:cNvPr id="50" name="Shape 50"/>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509550" y="1423875"/>
            <a:ext cx="8124900" cy="1798199"/>
          </a:xfrm>
          <a:prstGeom prst="rect">
            <a:avLst/>
          </a:prstGeom>
        </p:spPr>
        <p:txBody>
          <a:bodyPr lIns="91425" tIns="91425" rIns="91425" bIns="91425" anchor="ctr" anchorCtr="0"/>
          <a:lstStyle>
            <a:lvl1pPr algn="ctr">
              <a:spcBef>
                <a:spcPts val="0"/>
              </a:spcBef>
              <a:buClr>
                <a:schemeClr val="lt1"/>
              </a:buClr>
              <a:buSzPct val="100000"/>
              <a:buFont typeface="Lato"/>
              <a:defRPr sz="4800" b="0">
                <a:solidFill>
                  <a:schemeClr val="lt1"/>
                </a:solidFill>
                <a:latin typeface="Lato"/>
                <a:ea typeface="Lato"/>
                <a:cs typeface="Lato"/>
                <a:sym typeface="Lato"/>
              </a:defRPr>
            </a:lvl1pPr>
            <a:lvl2pPr algn="ctr">
              <a:spcBef>
                <a:spcPts val="0"/>
              </a:spcBef>
              <a:buClr>
                <a:schemeClr val="lt1"/>
              </a:buClr>
              <a:buSzPct val="100000"/>
              <a:buFont typeface="Lato"/>
              <a:defRPr sz="4800" b="0">
                <a:solidFill>
                  <a:schemeClr val="lt1"/>
                </a:solidFill>
                <a:latin typeface="Lato"/>
                <a:ea typeface="Lato"/>
                <a:cs typeface="Lato"/>
                <a:sym typeface="Lato"/>
              </a:defRPr>
            </a:lvl2pPr>
            <a:lvl3pPr algn="ctr">
              <a:spcBef>
                <a:spcPts val="0"/>
              </a:spcBef>
              <a:buClr>
                <a:schemeClr val="lt1"/>
              </a:buClr>
              <a:buSzPct val="100000"/>
              <a:buFont typeface="Lato"/>
              <a:defRPr sz="4800" b="0">
                <a:solidFill>
                  <a:schemeClr val="lt1"/>
                </a:solidFill>
                <a:latin typeface="Lato"/>
                <a:ea typeface="Lato"/>
                <a:cs typeface="Lato"/>
                <a:sym typeface="Lato"/>
              </a:defRPr>
            </a:lvl3pPr>
            <a:lvl4pPr algn="ctr">
              <a:spcBef>
                <a:spcPts val="0"/>
              </a:spcBef>
              <a:buClr>
                <a:schemeClr val="lt1"/>
              </a:buClr>
              <a:buSzPct val="100000"/>
              <a:buFont typeface="Lato"/>
              <a:defRPr sz="4800" b="0">
                <a:solidFill>
                  <a:schemeClr val="lt1"/>
                </a:solidFill>
                <a:latin typeface="Lato"/>
                <a:ea typeface="Lato"/>
                <a:cs typeface="Lato"/>
                <a:sym typeface="Lato"/>
              </a:defRPr>
            </a:lvl4pPr>
            <a:lvl5pPr algn="ctr">
              <a:spcBef>
                <a:spcPts val="0"/>
              </a:spcBef>
              <a:buClr>
                <a:schemeClr val="lt1"/>
              </a:buClr>
              <a:buSzPct val="100000"/>
              <a:buFont typeface="Lato"/>
              <a:defRPr sz="4800" b="0">
                <a:solidFill>
                  <a:schemeClr val="lt1"/>
                </a:solidFill>
                <a:latin typeface="Lato"/>
                <a:ea typeface="Lato"/>
                <a:cs typeface="Lato"/>
                <a:sym typeface="Lato"/>
              </a:defRPr>
            </a:lvl5pPr>
            <a:lvl6pPr algn="ctr">
              <a:spcBef>
                <a:spcPts val="0"/>
              </a:spcBef>
              <a:buClr>
                <a:schemeClr val="lt1"/>
              </a:buClr>
              <a:buSzPct val="100000"/>
              <a:buFont typeface="Lato"/>
              <a:defRPr sz="4800" b="0">
                <a:solidFill>
                  <a:schemeClr val="lt1"/>
                </a:solidFill>
                <a:latin typeface="Lato"/>
                <a:ea typeface="Lato"/>
                <a:cs typeface="Lato"/>
                <a:sym typeface="Lato"/>
              </a:defRPr>
            </a:lvl6pPr>
            <a:lvl7pPr algn="ctr">
              <a:spcBef>
                <a:spcPts val="0"/>
              </a:spcBef>
              <a:buClr>
                <a:schemeClr val="lt1"/>
              </a:buClr>
              <a:buSzPct val="100000"/>
              <a:buFont typeface="Lato"/>
              <a:defRPr sz="4800" b="0">
                <a:solidFill>
                  <a:schemeClr val="lt1"/>
                </a:solidFill>
                <a:latin typeface="Lato"/>
                <a:ea typeface="Lato"/>
                <a:cs typeface="Lato"/>
                <a:sym typeface="Lato"/>
              </a:defRPr>
            </a:lvl7pPr>
            <a:lvl8pPr algn="ctr">
              <a:spcBef>
                <a:spcPts val="0"/>
              </a:spcBef>
              <a:buClr>
                <a:schemeClr val="lt1"/>
              </a:buClr>
              <a:buSzPct val="100000"/>
              <a:buFont typeface="Lato"/>
              <a:defRPr sz="4800" b="0">
                <a:solidFill>
                  <a:schemeClr val="lt1"/>
                </a:solidFill>
                <a:latin typeface="Lato"/>
                <a:ea typeface="Lato"/>
                <a:cs typeface="Lato"/>
                <a:sym typeface="Lato"/>
              </a:defRPr>
            </a:lvl8pPr>
            <a:lvl9pPr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6" name="Shape 1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‹Nr.›</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buFont typeface="Lato"/>
              <a:defRPr sz="4800" b="0">
                <a:solidFill>
                  <a:schemeClr val="lt1"/>
                </a:solidFill>
                <a:latin typeface="Lato"/>
                <a:ea typeface="Lato"/>
                <a:cs typeface="Lato"/>
                <a:sym typeface="Lato"/>
              </a:defRPr>
            </a:lvl1pPr>
            <a:lvl2pPr>
              <a:spcBef>
                <a:spcPts val="0"/>
              </a:spcBef>
              <a:buClr>
                <a:schemeClr val="lt1"/>
              </a:buClr>
              <a:buSzPct val="100000"/>
              <a:buFont typeface="Lato"/>
              <a:defRPr sz="4800" b="0">
                <a:solidFill>
                  <a:schemeClr val="lt1"/>
                </a:solidFill>
                <a:latin typeface="Lato"/>
                <a:ea typeface="Lato"/>
                <a:cs typeface="Lato"/>
                <a:sym typeface="Lato"/>
              </a:defRPr>
            </a:lvl2pPr>
            <a:lvl3pPr>
              <a:spcBef>
                <a:spcPts val="0"/>
              </a:spcBef>
              <a:buClr>
                <a:schemeClr val="lt1"/>
              </a:buClr>
              <a:buSzPct val="100000"/>
              <a:buFont typeface="Lato"/>
              <a:defRPr sz="4800" b="0">
                <a:solidFill>
                  <a:schemeClr val="lt1"/>
                </a:solidFill>
                <a:latin typeface="Lato"/>
                <a:ea typeface="Lato"/>
                <a:cs typeface="Lato"/>
                <a:sym typeface="Lato"/>
              </a:defRPr>
            </a:lvl3pPr>
            <a:lvl4pPr>
              <a:spcBef>
                <a:spcPts val="0"/>
              </a:spcBef>
              <a:buClr>
                <a:schemeClr val="lt1"/>
              </a:buClr>
              <a:buSzPct val="100000"/>
              <a:buFont typeface="Lato"/>
              <a:defRPr sz="4800" b="0">
                <a:solidFill>
                  <a:schemeClr val="lt1"/>
                </a:solidFill>
                <a:latin typeface="Lato"/>
                <a:ea typeface="Lato"/>
                <a:cs typeface="Lato"/>
                <a:sym typeface="Lato"/>
              </a:defRPr>
            </a:lvl4pPr>
            <a:lvl5pPr>
              <a:spcBef>
                <a:spcPts val="0"/>
              </a:spcBef>
              <a:buClr>
                <a:schemeClr val="lt1"/>
              </a:buClr>
              <a:buSzPct val="100000"/>
              <a:buFont typeface="Lato"/>
              <a:defRPr sz="4800" b="0">
                <a:solidFill>
                  <a:schemeClr val="lt1"/>
                </a:solidFill>
                <a:latin typeface="Lato"/>
                <a:ea typeface="Lato"/>
                <a:cs typeface="Lato"/>
                <a:sym typeface="Lato"/>
              </a:defRPr>
            </a:lvl5pPr>
            <a:lvl6pPr>
              <a:spcBef>
                <a:spcPts val="0"/>
              </a:spcBef>
              <a:buClr>
                <a:schemeClr val="lt1"/>
              </a:buClr>
              <a:buSzPct val="100000"/>
              <a:buFont typeface="Lato"/>
              <a:defRPr sz="4800" b="0">
                <a:solidFill>
                  <a:schemeClr val="lt1"/>
                </a:solidFill>
                <a:latin typeface="Lato"/>
                <a:ea typeface="Lato"/>
                <a:cs typeface="Lato"/>
                <a:sym typeface="Lato"/>
              </a:defRPr>
            </a:lvl6pPr>
            <a:lvl7pPr>
              <a:spcBef>
                <a:spcPts val="0"/>
              </a:spcBef>
              <a:buClr>
                <a:schemeClr val="lt1"/>
              </a:buClr>
              <a:buSzPct val="100000"/>
              <a:buFont typeface="Lato"/>
              <a:defRPr sz="4800" b="0">
                <a:solidFill>
                  <a:schemeClr val="lt1"/>
                </a:solidFill>
                <a:latin typeface="Lato"/>
                <a:ea typeface="Lato"/>
                <a:cs typeface="Lato"/>
                <a:sym typeface="Lato"/>
              </a:defRPr>
            </a:lvl7pPr>
            <a:lvl8pPr>
              <a:spcBef>
                <a:spcPts val="0"/>
              </a:spcBef>
              <a:buClr>
                <a:schemeClr val="lt1"/>
              </a:buClr>
              <a:buSzPct val="100000"/>
              <a:buFont typeface="Lato"/>
              <a:defRPr sz="4800" b="0">
                <a:solidFill>
                  <a:schemeClr val="lt1"/>
                </a:solidFill>
                <a:latin typeface="Lato"/>
                <a:ea typeface="Lato"/>
                <a:cs typeface="Lato"/>
                <a:sym typeface="Lato"/>
              </a:defRPr>
            </a:lvl8pPr>
            <a:lvl9pP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6" name="Shape 3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‹Nr.›</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07950"/>
            <a:ext cx="4045199" cy="16836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‹Nr.›</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7" name="Shape 7"/>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GB" sz="1000">
                <a:solidFill>
                  <a:schemeClr val="dk2"/>
                </a:solidFill>
                <a:latin typeface="Lato"/>
                <a:ea typeface="Lato"/>
                <a:cs typeface="Lato"/>
                <a:sym typeface="Lato"/>
              </a:rPr>
              <a:t>‹Nr.›</a:t>
            </a:fld>
            <a:endParaRPr lang="en-GB"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arztsuche24.at/zahn-mund-u-kieferheilkunde/6020-innsbruck/pr%C3%B6ll-susanne-dr-med-univ-NDcxNDMy/"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arztsuche24.at/zahn-mund-u-kieferheilkunde/6020-innsbruck/heidenreich-lars-mag-dr-med-dent-OTE3NjYz/"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331775" y="0"/>
            <a:ext cx="9850224" cy="5143500"/>
          </a:xfrm>
          <a:prstGeom prst="rect">
            <a:avLst/>
          </a:prstGeom>
          <a:noFill/>
          <a:ln>
            <a:noFill/>
          </a:ln>
        </p:spPr>
      </p:pic>
      <p:sp>
        <p:nvSpPr>
          <p:cNvPr id="59" name="Shape 59"/>
          <p:cNvSpPr/>
          <p:nvPr/>
        </p:nvSpPr>
        <p:spPr>
          <a:xfrm>
            <a:off x="859175" y="174150"/>
            <a:ext cx="2380199" cy="1741500"/>
          </a:xfrm>
          <a:prstGeom prst="flowChartAlternateProcess">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 name="Shape 60"/>
          <p:cNvSpPr txBox="1">
            <a:spLocks noGrp="1"/>
          </p:cNvSpPr>
          <p:nvPr>
            <p:ph type="ctrTitle"/>
          </p:nvPr>
        </p:nvSpPr>
        <p:spPr>
          <a:xfrm>
            <a:off x="565125" y="245525"/>
            <a:ext cx="2951399" cy="1584300"/>
          </a:xfrm>
          <a:prstGeom prst="rect">
            <a:avLst/>
          </a:prstGeom>
          <a:noFill/>
        </p:spPr>
        <p:txBody>
          <a:bodyPr lIns="91425" tIns="91425" rIns="91425" bIns="91425" anchor="ctr" anchorCtr="0">
            <a:noAutofit/>
          </a:bodyPr>
          <a:lstStyle/>
          <a:p>
            <a:pPr>
              <a:spcBef>
                <a:spcPts val="0"/>
              </a:spcBef>
              <a:buNone/>
            </a:pPr>
            <a:r>
              <a:rPr lang="en-GB">
                <a:solidFill>
                  <a:srgbClr val="000000"/>
                </a:solidFill>
              </a:rPr>
              <a:t>Austrian Health Care System </a:t>
            </a:r>
          </a:p>
        </p:txBody>
      </p:sp>
      <p:sp>
        <p:nvSpPr>
          <p:cNvPr id="61" name="Shape 61"/>
          <p:cNvSpPr txBox="1">
            <a:spLocks noGrp="1"/>
          </p:cNvSpPr>
          <p:nvPr>
            <p:ph type="subTitle" idx="1"/>
          </p:nvPr>
        </p:nvSpPr>
        <p:spPr>
          <a:xfrm>
            <a:off x="0" y="4698300"/>
            <a:ext cx="9518400" cy="521400"/>
          </a:xfrm>
          <a:prstGeom prst="rect">
            <a:avLst/>
          </a:prstGeom>
        </p:spPr>
        <p:txBody>
          <a:bodyPr lIns="91425" tIns="91425" rIns="91425" bIns="91425" anchor="b" anchorCtr="0">
            <a:noAutofit/>
          </a:bodyPr>
          <a:lstStyle/>
          <a:p>
            <a:pPr algn="l" rtl="0">
              <a:spcBef>
                <a:spcPts val="0"/>
              </a:spcBef>
              <a:buNone/>
            </a:pPr>
            <a:endParaRPr sz="1200" b="0">
              <a:solidFill>
                <a:srgbClr val="000000"/>
              </a:solidFill>
              <a:latin typeface="Lato"/>
              <a:ea typeface="Lato"/>
              <a:cs typeface="Lato"/>
              <a:sym typeface="Lato"/>
            </a:endParaRPr>
          </a:p>
          <a:p>
            <a:pPr>
              <a:spcBef>
                <a:spcPts val="0"/>
              </a:spcBef>
              <a:buNone/>
            </a:pPr>
            <a:r>
              <a:rPr lang="en-GB" sz="1400">
                <a:solidFill>
                  <a:srgbClr val="000000"/>
                </a:solidFill>
                <a:latin typeface="Lato"/>
                <a:ea typeface="Lato"/>
                <a:cs typeface="Lato"/>
                <a:sym typeface="Lato"/>
              </a:rPr>
              <a:t>Jiranan Nhujak, Markus Oberhofer, Mihai-Dan Buca, Frederic Strunz, Veronika Emelianova</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sz="2800"/>
              <a:t>The most important emergency numbers</a:t>
            </a:r>
          </a:p>
          <a:p>
            <a:pPr>
              <a:spcBef>
                <a:spcPts val="0"/>
              </a:spcBef>
              <a:buNone/>
            </a:pPr>
            <a:endParaRPr/>
          </a:p>
        </p:txBody>
      </p:sp>
      <p:sp>
        <p:nvSpPr>
          <p:cNvPr id="130" name="Shape 130"/>
          <p:cNvSpPr txBox="1">
            <a:spLocks noGrp="1"/>
          </p:cNvSpPr>
          <p:nvPr>
            <p:ph type="body" idx="1"/>
          </p:nvPr>
        </p:nvSpPr>
        <p:spPr>
          <a:xfrm>
            <a:off x="2105250" y="1063150"/>
            <a:ext cx="6537599" cy="2036099"/>
          </a:xfrm>
          <a:prstGeom prst="rect">
            <a:avLst/>
          </a:prstGeom>
        </p:spPr>
        <p:txBody>
          <a:bodyPr lIns="91425" tIns="91425" rIns="91425" bIns="91425" anchor="t" anchorCtr="0">
            <a:noAutofit/>
          </a:bodyPr>
          <a:lstStyle/>
          <a:p>
            <a:pPr marL="0" indent="0" rtl="0">
              <a:lnSpc>
                <a:spcPct val="150000"/>
              </a:lnSpc>
              <a:spcBef>
                <a:spcPts val="0"/>
              </a:spcBef>
              <a:spcAft>
                <a:spcPts val="0"/>
              </a:spcAft>
              <a:buNone/>
            </a:pPr>
            <a:r>
              <a:rPr lang="en-GB" sz="1400" b="1" i="1">
                <a:solidFill>
                  <a:schemeClr val="accent2"/>
                </a:solidFill>
              </a:rPr>
              <a:t>Ambulance</a:t>
            </a:r>
          </a:p>
          <a:p>
            <a:pPr marL="0" indent="0" rtl="0">
              <a:lnSpc>
                <a:spcPct val="150000"/>
              </a:lnSpc>
              <a:spcBef>
                <a:spcPts val="0"/>
              </a:spcBef>
              <a:spcAft>
                <a:spcPts val="0"/>
              </a:spcAft>
              <a:buNone/>
            </a:pPr>
            <a:r>
              <a:rPr lang="en-GB" sz="1100">
                <a:solidFill>
                  <a:schemeClr val="accent2"/>
                </a:solidFill>
              </a:rPr>
              <a:t>Responsible for all kind of </a:t>
            </a:r>
            <a:r>
              <a:rPr lang="en-GB" sz="1100" b="1" i="1">
                <a:solidFill>
                  <a:schemeClr val="accent2"/>
                </a:solidFill>
              </a:rPr>
              <a:t>medical emergencies</a:t>
            </a:r>
          </a:p>
          <a:p>
            <a:pPr marL="0" indent="0" rtl="0">
              <a:lnSpc>
                <a:spcPct val="150000"/>
              </a:lnSpc>
              <a:spcBef>
                <a:spcPts val="0"/>
              </a:spcBef>
              <a:spcAft>
                <a:spcPts val="0"/>
              </a:spcAft>
              <a:buNone/>
            </a:pPr>
            <a:r>
              <a:rPr lang="en-GB" sz="700">
                <a:solidFill>
                  <a:schemeClr val="accent2"/>
                </a:solidFill>
              </a:rPr>
              <a:t> </a:t>
            </a:r>
            <a:r>
              <a:rPr lang="en-GB" sz="1100">
                <a:solidFill>
                  <a:schemeClr val="accent2"/>
                </a:solidFill>
              </a:rPr>
              <a:t>Heavy injuries, intoxication, heavy sickness</a:t>
            </a:r>
          </a:p>
          <a:p>
            <a:pPr marL="0" indent="0" rtl="0">
              <a:lnSpc>
                <a:spcPct val="150000"/>
              </a:lnSpc>
              <a:spcBef>
                <a:spcPts val="0"/>
              </a:spcBef>
              <a:spcAft>
                <a:spcPts val="0"/>
              </a:spcAft>
              <a:buNone/>
            </a:pPr>
            <a:r>
              <a:rPr lang="en-GB" sz="700">
                <a:solidFill>
                  <a:schemeClr val="accent2"/>
                </a:solidFill>
              </a:rPr>
              <a:t> </a:t>
            </a:r>
            <a:r>
              <a:rPr lang="en-GB" sz="1100">
                <a:solidFill>
                  <a:schemeClr val="accent2"/>
                </a:solidFill>
              </a:rPr>
              <a:t>Reserved for people in emergency situations, in need of immediate help</a:t>
            </a:r>
          </a:p>
          <a:p>
            <a:pPr marL="0" indent="0">
              <a:lnSpc>
                <a:spcPct val="150000"/>
              </a:lnSpc>
              <a:spcBef>
                <a:spcPts val="0"/>
              </a:spcBef>
              <a:spcAft>
                <a:spcPts val="0"/>
              </a:spcAft>
              <a:buNone/>
            </a:pPr>
            <a:endParaRPr>
              <a:solidFill>
                <a:schemeClr val="accent2"/>
              </a:solidFill>
            </a:endParaRPr>
          </a:p>
        </p:txBody>
      </p:sp>
      <p:sp>
        <p:nvSpPr>
          <p:cNvPr id="131" name="Shape 131"/>
          <p:cNvSpPr txBox="1"/>
          <p:nvPr/>
        </p:nvSpPr>
        <p:spPr>
          <a:xfrm>
            <a:off x="2105250" y="2283000"/>
            <a:ext cx="4802400" cy="1430100"/>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b="1" i="1">
                <a:solidFill>
                  <a:schemeClr val="accent2"/>
                </a:solidFill>
                <a:latin typeface="Lato"/>
                <a:ea typeface="Lato"/>
                <a:cs typeface="Lato"/>
                <a:sym typeface="Lato"/>
              </a:rPr>
              <a:t>Police</a:t>
            </a:r>
          </a:p>
          <a:p>
            <a:pPr rtl="0">
              <a:lnSpc>
                <a:spcPct val="150000"/>
              </a:lnSpc>
              <a:spcBef>
                <a:spcPts val="0"/>
              </a:spcBef>
              <a:buNone/>
            </a:pPr>
            <a:r>
              <a:rPr lang="en-GB" sz="1100">
                <a:solidFill>
                  <a:schemeClr val="accent2"/>
                </a:solidFill>
                <a:latin typeface="Lato"/>
                <a:ea typeface="Lato"/>
                <a:cs typeface="Lato"/>
                <a:sym typeface="Lato"/>
              </a:rPr>
              <a:t>Maintaining public order and security</a:t>
            </a:r>
          </a:p>
          <a:p>
            <a:pPr marL="0" indent="0" rtl="0">
              <a:lnSpc>
                <a:spcPct val="150000"/>
              </a:lnSpc>
              <a:spcBef>
                <a:spcPts val="0"/>
              </a:spcBef>
              <a:buNone/>
            </a:pPr>
            <a:r>
              <a:rPr lang="en-GB" sz="1100">
                <a:solidFill>
                  <a:schemeClr val="accent2"/>
                </a:solidFill>
                <a:latin typeface="Lato"/>
                <a:ea typeface="Lato"/>
                <a:cs typeface="Lato"/>
                <a:sym typeface="Lato"/>
              </a:rPr>
              <a:t>Road accidents, domestic burglaries, personal injury, criminal offences</a:t>
            </a:r>
          </a:p>
        </p:txBody>
      </p:sp>
      <p:sp>
        <p:nvSpPr>
          <p:cNvPr id="132" name="Shape 132"/>
          <p:cNvSpPr txBox="1"/>
          <p:nvPr/>
        </p:nvSpPr>
        <p:spPr>
          <a:xfrm>
            <a:off x="2105250" y="3325000"/>
            <a:ext cx="6033900" cy="1122000"/>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b="1" i="1">
                <a:solidFill>
                  <a:schemeClr val="accent2"/>
                </a:solidFill>
                <a:latin typeface="Lato"/>
                <a:ea typeface="Lato"/>
                <a:cs typeface="Lato"/>
                <a:sym typeface="Lato"/>
              </a:rPr>
              <a:t>Firefighters</a:t>
            </a:r>
          </a:p>
          <a:p>
            <a:pPr marL="0" indent="0" rtl="0">
              <a:lnSpc>
                <a:spcPct val="150000"/>
              </a:lnSpc>
              <a:spcBef>
                <a:spcPts val="0"/>
              </a:spcBef>
              <a:buNone/>
            </a:pPr>
            <a:r>
              <a:rPr lang="en-GB" sz="1100">
                <a:solidFill>
                  <a:schemeClr val="accent2"/>
                </a:solidFill>
                <a:latin typeface="Lato"/>
                <a:ea typeface="Lato"/>
                <a:cs typeface="Lato"/>
                <a:sym typeface="Lato"/>
              </a:rPr>
              <a:t>Rescuer, extinguish hazardous fires that threaten property and civilian or natural populations.</a:t>
            </a:r>
          </a:p>
          <a:p>
            <a:pPr marL="0" indent="0" rtl="0">
              <a:lnSpc>
                <a:spcPct val="150000"/>
              </a:lnSpc>
              <a:spcBef>
                <a:spcPts val="0"/>
              </a:spcBef>
              <a:buNone/>
            </a:pPr>
            <a:r>
              <a:rPr lang="en-GB" sz="1100">
                <a:solidFill>
                  <a:schemeClr val="accent2"/>
                </a:solidFill>
                <a:latin typeface="Lato"/>
                <a:ea typeface="Lato"/>
                <a:cs typeface="Lato"/>
                <a:sym typeface="Lato"/>
              </a:rPr>
              <a:t>Rescue people from dangerous situations:</a:t>
            </a:r>
          </a:p>
          <a:p>
            <a:pPr marL="0" indent="457200" rtl="0">
              <a:lnSpc>
                <a:spcPct val="150000"/>
              </a:lnSpc>
              <a:spcBef>
                <a:spcPts val="0"/>
              </a:spcBef>
              <a:buNone/>
            </a:pPr>
            <a:r>
              <a:rPr lang="en-GB" sz="1100">
                <a:solidFill>
                  <a:schemeClr val="accent2"/>
                </a:solidFill>
                <a:latin typeface="Lato"/>
                <a:ea typeface="Lato"/>
                <a:cs typeface="Lato"/>
                <a:sym typeface="Lato"/>
              </a:rPr>
              <a:t>collapsed buildings / burning buildings / crashed vehicles</a:t>
            </a:r>
          </a:p>
        </p:txBody>
      </p:sp>
      <p:sp>
        <p:nvSpPr>
          <p:cNvPr id="133" name="Shape 133"/>
          <p:cNvSpPr txBox="1"/>
          <p:nvPr/>
        </p:nvSpPr>
        <p:spPr>
          <a:xfrm>
            <a:off x="412350" y="4624500"/>
            <a:ext cx="8842200" cy="1666499"/>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sz="700" b="1">
                <a:solidFill>
                  <a:schemeClr val="accent2"/>
                </a:solidFill>
                <a:latin typeface="Lato"/>
                <a:ea typeface="Lato"/>
                <a:cs typeface="Lato"/>
                <a:sym typeface="Lato"/>
              </a:rPr>
              <a:t> </a:t>
            </a:r>
            <a:r>
              <a:rPr lang="en-GB" sz="1100" b="1">
                <a:solidFill>
                  <a:schemeClr val="accent2"/>
                </a:solidFill>
                <a:latin typeface="Lato"/>
                <a:ea typeface="Lato"/>
                <a:cs typeface="Lato"/>
                <a:sym typeface="Lato"/>
              </a:rPr>
              <a:t>All services are free of charge. </a:t>
            </a:r>
            <a:r>
              <a:rPr lang="en-GB" sz="700" b="1">
                <a:solidFill>
                  <a:schemeClr val="accent2"/>
                </a:solidFill>
                <a:latin typeface="Lato"/>
                <a:ea typeface="Lato"/>
                <a:cs typeface="Lato"/>
                <a:sym typeface="Lato"/>
              </a:rPr>
              <a:t> </a:t>
            </a:r>
            <a:r>
              <a:rPr lang="en-GB" sz="1100" b="1">
                <a:solidFill>
                  <a:schemeClr val="accent2"/>
                </a:solidFill>
                <a:latin typeface="Lato"/>
                <a:ea typeface="Lato"/>
                <a:cs typeface="Lato"/>
                <a:sym typeface="Lato"/>
              </a:rPr>
              <a:t>In case of inappropriate calls and pranks, the costs of intervention can be charged to the perpetrator.</a:t>
            </a:r>
          </a:p>
        </p:txBody>
      </p:sp>
      <p:pic>
        <p:nvPicPr>
          <p:cNvPr id="134" name="Shape 134"/>
          <p:cNvPicPr preferRelativeResize="0"/>
          <p:nvPr/>
        </p:nvPicPr>
        <p:blipFill>
          <a:blip r:embed="rId3">
            <a:alphaModFix/>
          </a:blip>
          <a:stretch>
            <a:fillRect/>
          </a:stretch>
        </p:blipFill>
        <p:spPr>
          <a:xfrm>
            <a:off x="547503" y="1356287"/>
            <a:ext cx="1207000" cy="850500"/>
          </a:xfrm>
          <a:prstGeom prst="rect">
            <a:avLst/>
          </a:prstGeom>
          <a:noFill/>
          <a:ln>
            <a:noFill/>
          </a:ln>
        </p:spPr>
      </p:pic>
      <p:pic>
        <p:nvPicPr>
          <p:cNvPr id="135" name="Shape 135"/>
          <p:cNvPicPr preferRelativeResize="0"/>
          <p:nvPr/>
        </p:nvPicPr>
        <p:blipFill rotWithShape="1">
          <a:blip r:embed="rId4">
            <a:alphaModFix/>
          </a:blip>
          <a:srcRect t="7670" b="-7669"/>
          <a:stretch/>
        </p:blipFill>
        <p:spPr>
          <a:xfrm>
            <a:off x="488549" y="2481037"/>
            <a:ext cx="1324900" cy="993686"/>
          </a:xfrm>
          <a:prstGeom prst="rect">
            <a:avLst/>
          </a:prstGeom>
          <a:noFill/>
          <a:ln>
            <a:noFill/>
          </a:ln>
        </p:spPr>
      </p:pic>
      <p:pic>
        <p:nvPicPr>
          <p:cNvPr id="136" name="Shape 136"/>
          <p:cNvPicPr preferRelativeResize="0"/>
          <p:nvPr/>
        </p:nvPicPr>
        <p:blipFill>
          <a:blip r:embed="rId5">
            <a:alphaModFix/>
          </a:blip>
          <a:stretch>
            <a:fillRect/>
          </a:stretch>
        </p:blipFill>
        <p:spPr>
          <a:xfrm>
            <a:off x="488550" y="3596976"/>
            <a:ext cx="1206999" cy="905273"/>
          </a:xfrm>
          <a:prstGeom prst="rect">
            <a:avLst/>
          </a:prstGeom>
          <a:noFill/>
          <a:ln>
            <a:noFill/>
          </a:ln>
        </p:spPr>
      </p:pic>
      <p:sp>
        <p:nvSpPr>
          <p:cNvPr id="137" name="Shape 137"/>
          <p:cNvSpPr txBox="1"/>
          <p:nvPr/>
        </p:nvSpPr>
        <p:spPr>
          <a:xfrm>
            <a:off x="845050" y="1017437"/>
            <a:ext cx="850499" cy="340199"/>
          </a:xfrm>
          <a:prstGeom prst="rect">
            <a:avLst/>
          </a:prstGeom>
          <a:noFill/>
          <a:ln>
            <a:noFill/>
          </a:ln>
        </p:spPr>
        <p:txBody>
          <a:bodyPr lIns="91425" tIns="91425" rIns="91425" bIns="91425" anchor="t" anchorCtr="0">
            <a:noAutofit/>
          </a:bodyPr>
          <a:lstStyle/>
          <a:p>
            <a:pPr lvl="0" rtl="0">
              <a:spcBef>
                <a:spcPts val="0"/>
              </a:spcBef>
              <a:buNone/>
            </a:pPr>
            <a:r>
              <a:rPr lang="en-GB" sz="2400" b="1" i="1"/>
              <a:t>144</a:t>
            </a:r>
          </a:p>
        </p:txBody>
      </p:sp>
      <p:sp>
        <p:nvSpPr>
          <p:cNvPr id="138" name="Shape 138"/>
          <p:cNvSpPr txBox="1"/>
          <p:nvPr/>
        </p:nvSpPr>
        <p:spPr>
          <a:xfrm>
            <a:off x="845050" y="2130587"/>
            <a:ext cx="850499" cy="340199"/>
          </a:xfrm>
          <a:prstGeom prst="rect">
            <a:avLst/>
          </a:prstGeom>
          <a:noFill/>
          <a:ln>
            <a:noFill/>
          </a:ln>
        </p:spPr>
        <p:txBody>
          <a:bodyPr lIns="91425" tIns="91425" rIns="91425" bIns="91425" anchor="t" anchorCtr="0">
            <a:noAutofit/>
          </a:bodyPr>
          <a:lstStyle/>
          <a:p>
            <a:pPr lvl="0" rtl="0">
              <a:spcBef>
                <a:spcPts val="0"/>
              </a:spcBef>
              <a:buNone/>
            </a:pPr>
            <a:r>
              <a:rPr lang="en-GB" sz="2400" b="1" i="1"/>
              <a:t>133</a:t>
            </a:r>
          </a:p>
        </p:txBody>
      </p:sp>
      <p:sp>
        <p:nvSpPr>
          <p:cNvPr id="139" name="Shape 139"/>
          <p:cNvSpPr txBox="1"/>
          <p:nvPr/>
        </p:nvSpPr>
        <p:spPr>
          <a:xfrm>
            <a:off x="845050" y="3256762"/>
            <a:ext cx="850499" cy="340199"/>
          </a:xfrm>
          <a:prstGeom prst="rect">
            <a:avLst/>
          </a:prstGeom>
          <a:noFill/>
          <a:ln>
            <a:noFill/>
          </a:ln>
        </p:spPr>
        <p:txBody>
          <a:bodyPr lIns="91425" tIns="91425" rIns="91425" bIns="91425" anchor="t" anchorCtr="0">
            <a:noAutofit/>
          </a:bodyPr>
          <a:lstStyle/>
          <a:p>
            <a:pPr lvl="0" rtl="0">
              <a:spcBef>
                <a:spcPts val="0"/>
              </a:spcBef>
              <a:buNone/>
            </a:pPr>
            <a:r>
              <a:rPr lang="en-GB" sz="2400" b="1" i="1"/>
              <a:t>122</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4460100" y="1152475"/>
            <a:ext cx="4372199" cy="2741700"/>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b="1" i="1">
                <a:solidFill>
                  <a:schemeClr val="accent2"/>
                </a:solidFill>
                <a:latin typeface="Lato"/>
                <a:ea typeface="Lato"/>
                <a:cs typeface="Lato"/>
                <a:sym typeface="Lato"/>
              </a:rPr>
              <a:t>147		</a:t>
            </a:r>
            <a:r>
              <a:rPr lang="en-GB" i="1">
                <a:solidFill>
                  <a:schemeClr val="accent2"/>
                </a:solidFill>
                <a:latin typeface="Lato"/>
                <a:ea typeface="Lato"/>
                <a:cs typeface="Lato"/>
                <a:sym typeface="Lato"/>
              </a:rPr>
              <a:t>  	Emergency-service for children</a:t>
            </a: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r>
              <a:rPr lang="en-GB" b="1" i="1">
                <a:solidFill>
                  <a:schemeClr val="accent2"/>
                </a:solidFill>
                <a:latin typeface="Lato"/>
                <a:ea typeface="Lato"/>
                <a:cs typeface="Lato"/>
                <a:sym typeface="Lato"/>
              </a:rPr>
              <a:t>0800 133 133</a:t>
            </a:r>
            <a:r>
              <a:rPr lang="en-GB" i="1">
                <a:solidFill>
                  <a:schemeClr val="accent2"/>
                </a:solidFill>
                <a:latin typeface="Lato"/>
                <a:ea typeface="Lato"/>
                <a:cs typeface="Lato"/>
                <a:sym typeface="Lato"/>
              </a:rPr>
              <a:t>    	SMS police emergency for the deaf</a:t>
            </a: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r>
              <a:rPr lang="en-GB" b="1" i="1">
                <a:solidFill>
                  <a:schemeClr val="accent2"/>
                </a:solidFill>
                <a:latin typeface="Lato"/>
                <a:ea typeface="Lato"/>
                <a:cs typeface="Lato"/>
                <a:sym typeface="Lato"/>
              </a:rPr>
              <a:t>01 406 43 43</a:t>
            </a:r>
            <a:r>
              <a:rPr lang="en-GB" i="1">
                <a:solidFill>
                  <a:schemeClr val="accent2"/>
                </a:solidFill>
                <a:latin typeface="Lato"/>
                <a:ea typeface="Lato"/>
                <a:cs typeface="Lato"/>
                <a:sym typeface="Lato"/>
              </a:rPr>
              <a:t>          Poison-control-centre </a:t>
            </a:r>
          </a:p>
          <a:p>
            <a:pPr>
              <a:spcBef>
                <a:spcPts val="0"/>
              </a:spcBef>
              <a:buNone/>
            </a:pPr>
            <a:endParaRPr>
              <a:solidFill>
                <a:schemeClr val="accent2"/>
              </a:solidFill>
              <a:latin typeface="Lato"/>
              <a:ea typeface="Lato"/>
              <a:cs typeface="Lato"/>
              <a:sym typeface="Lato"/>
            </a:endParaRPr>
          </a:p>
        </p:txBody>
      </p:sp>
      <p:sp>
        <p:nvSpPr>
          <p:cNvPr id="145" name="Shape 14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sz="2800"/>
              <a:t>The most important emergency numbers</a:t>
            </a:r>
          </a:p>
          <a:p>
            <a:pPr>
              <a:spcBef>
                <a:spcPts val="0"/>
              </a:spcBef>
              <a:buNone/>
            </a:pPr>
            <a:endParaRPr/>
          </a:p>
        </p:txBody>
      </p:sp>
      <p:sp>
        <p:nvSpPr>
          <p:cNvPr id="146" name="Shape 146"/>
          <p:cNvSpPr txBox="1">
            <a:spLocks noGrp="1"/>
          </p:cNvSpPr>
          <p:nvPr>
            <p:ph type="body" idx="1"/>
          </p:nvPr>
        </p:nvSpPr>
        <p:spPr>
          <a:xfrm>
            <a:off x="311700" y="1152475"/>
            <a:ext cx="3975599" cy="3416400"/>
          </a:xfrm>
          <a:prstGeom prst="rect">
            <a:avLst/>
          </a:prstGeom>
        </p:spPr>
        <p:txBody>
          <a:bodyPr lIns="91425" tIns="91425" rIns="91425" bIns="91425" anchor="t" anchorCtr="0">
            <a:noAutofit/>
          </a:bodyPr>
          <a:lstStyle/>
          <a:p>
            <a:pPr rtl="0">
              <a:lnSpc>
                <a:spcPct val="150000"/>
              </a:lnSpc>
              <a:spcBef>
                <a:spcPts val="0"/>
              </a:spcBef>
              <a:spcAft>
                <a:spcPts val="0"/>
              </a:spcAft>
              <a:buNone/>
            </a:pPr>
            <a:r>
              <a:rPr lang="en-GB" sz="1400" b="1" i="1">
                <a:solidFill>
                  <a:schemeClr val="accent2"/>
                </a:solidFill>
              </a:rPr>
              <a:t>140 </a:t>
            </a:r>
            <a:r>
              <a:rPr lang="en-GB" sz="1400" i="1">
                <a:solidFill>
                  <a:schemeClr val="accent2"/>
                </a:solidFill>
              </a:rPr>
              <a:t>            	Austrian Mountain Rescue </a:t>
            </a: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r>
              <a:rPr lang="en-GB" sz="1400" b="1" i="1">
                <a:solidFill>
                  <a:schemeClr val="accent2"/>
                </a:solidFill>
              </a:rPr>
              <a:t>128 </a:t>
            </a:r>
            <a:r>
              <a:rPr lang="en-GB" sz="1400" i="1">
                <a:solidFill>
                  <a:schemeClr val="accent2"/>
                </a:solidFill>
              </a:rPr>
              <a:t>                 	Gas-emergency service</a:t>
            </a: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r>
              <a:rPr lang="en-GB" sz="1400" b="1" i="1">
                <a:solidFill>
                  <a:schemeClr val="accent2"/>
                </a:solidFill>
              </a:rPr>
              <a:t>1455 </a:t>
            </a:r>
            <a:r>
              <a:rPr lang="en-GB" sz="1400" i="1">
                <a:solidFill>
                  <a:schemeClr val="accent2"/>
                </a:solidFill>
              </a:rPr>
              <a:t>               	Pharmacy-emergency</a:t>
            </a: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a:spcBef>
                <a:spcPts val="0"/>
              </a:spcBef>
              <a:buNone/>
            </a:pPr>
            <a:endParaRPr>
              <a:solidFill>
                <a:schemeClr val="accent2"/>
              </a:solidFill>
            </a:endParaRPr>
          </a:p>
        </p:txBody>
      </p:sp>
      <p:pic>
        <p:nvPicPr>
          <p:cNvPr id="147" name="Shape 147"/>
          <p:cNvPicPr preferRelativeResize="0"/>
          <p:nvPr/>
        </p:nvPicPr>
        <p:blipFill rotWithShape="1">
          <a:blip r:embed="rId3">
            <a:alphaModFix/>
          </a:blip>
          <a:srcRect l="13447" r="10058" b="18811"/>
          <a:stretch/>
        </p:blipFill>
        <p:spPr>
          <a:xfrm>
            <a:off x="389700" y="1530225"/>
            <a:ext cx="1272235" cy="841362"/>
          </a:xfrm>
          <a:prstGeom prst="rect">
            <a:avLst/>
          </a:prstGeom>
          <a:noFill/>
          <a:ln>
            <a:noFill/>
          </a:ln>
        </p:spPr>
      </p:pic>
      <p:pic>
        <p:nvPicPr>
          <p:cNvPr id="148" name="Shape 148"/>
          <p:cNvPicPr preferRelativeResize="0"/>
          <p:nvPr/>
        </p:nvPicPr>
        <p:blipFill>
          <a:blip r:embed="rId4">
            <a:alphaModFix/>
          </a:blip>
          <a:stretch>
            <a:fillRect/>
          </a:stretch>
        </p:blipFill>
        <p:spPr>
          <a:xfrm>
            <a:off x="832987" y="2632700"/>
            <a:ext cx="609914" cy="860650"/>
          </a:xfrm>
          <a:prstGeom prst="rect">
            <a:avLst/>
          </a:prstGeom>
          <a:noFill/>
          <a:ln>
            <a:noFill/>
          </a:ln>
        </p:spPr>
      </p:pic>
      <p:pic>
        <p:nvPicPr>
          <p:cNvPr id="149" name="Shape 149"/>
          <p:cNvPicPr preferRelativeResize="0"/>
          <p:nvPr/>
        </p:nvPicPr>
        <p:blipFill>
          <a:blip r:embed="rId5">
            <a:alphaModFix/>
          </a:blip>
          <a:stretch>
            <a:fillRect/>
          </a:stretch>
        </p:blipFill>
        <p:spPr>
          <a:xfrm>
            <a:off x="4700975" y="3825275"/>
            <a:ext cx="996875" cy="994874"/>
          </a:xfrm>
          <a:prstGeom prst="rect">
            <a:avLst/>
          </a:prstGeom>
          <a:noFill/>
          <a:ln>
            <a:noFill/>
          </a:ln>
        </p:spPr>
      </p:pic>
      <p:pic>
        <p:nvPicPr>
          <p:cNvPr id="150" name="Shape 150"/>
          <p:cNvPicPr preferRelativeResize="0"/>
          <p:nvPr/>
        </p:nvPicPr>
        <p:blipFill rotWithShape="1">
          <a:blip r:embed="rId6">
            <a:alphaModFix/>
          </a:blip>
          <a:srcRect l="3380" r="47981"/>
          <a:stretch/>
        </p:blipFill>
        <p:spPr>
          <a:xfrm>
            <a:off x="4650049" y="1530225"/>
            <a:ext cx="996875" cy="983771"/>
          </a:xfrm>
          <a:prstGeom prst="rect">
            <a:avLst/>
          </a:prstGeom>
          <a:noFill/>
          <a:ln>
            <a:noFill/>
          </a:ln>
        </p:spPr>
      </p:pic>
      <p:pic>
        <p:nvPicPr>
          <p:cNvPr id="151" name="Shape 151"/>
          <p:cNvPicPr preferRelativeResize="0"/>
          <p:nvPr/>
        </p:nvPicPr>
        <p:blipFill>
          <a:blip r:embed="rId7">
            <a:alphaModFix/>
          </a:blip>
          <a:stretch>
            <a:fillRect/>
          </a:stretch>
        </p:blipFill>
        <p:spPr>
          <a:xfrm>
            <a:off x="4705526" y="2790625"/>
            <a:ext cx="936966" cy="702724"/>
          </a:xfrm>
          <a:prstGeom prst="rect">
            <a:avLst/>
          </a:prstGeom>
          <a:noFill/>
          <a:ln>
            <a:noFill/>
          </a:ln>
        </p:spPr>
      </p:pic>
      <p:pic>
        <p:nvPicPr>
          <p:cNvPr id="152" name="Shape 152"/>
          <p:cNvPicPr preferRelativeResize="0"/>
          <p:nvPr/>
        </p:nvPicPr>
        <p:blipFill>
          <a:blip r:embed="rId8">
            <a:alphaModFix/>
          </a:blip>
          <a:stretch>
            <a:fillRect/>
          </a:stretch>
        </p:blipFill>
        <p:spPr>
          <a:xfrm>
            <a:off x="553525" y="3825271"/>
            <a:ext cx="1047949" cy="108894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3033325" y="3179550"/>
            <a:ext cx="1930125" cy="1505474"/>
          </a:xfrm>
          <a:prstGeom prst="rect">
            <a:avLst/>
          </a:prstGeom>
          <a:noFill/>
          <a:ln>
            <a:noFill/>
          </a:ln>
        </p:spPr>
      </p:pic>
      <p:sp>
        <p:nvSpPr>
          <p:cNvPr id="158" name="Shape 158"/>
          <p:cNvSpPr txBox="1">
            <a:spLocks noGrp="1"/>
          </p:cNvSpPr>
          <p:nvPr>
            <p:ph type="title"/>
          </p:nvPr>
        </p:nvSpPr>
        <p:spPr>
          <a:xfrm>
            <a:off x="311700" y="162750"/>
            <a:ext cx="8520599" cy="626100"/>
          </a:xfrm>
          <a:prstGeom prst="rect">
            <a:avLst/>
          </a:prstGeom>
        </p:spPr>
        <p:txBody>
          <a:bodyPr lIns="91425" tIns="91425" rIns="91425" bIns="91425" anchor="t" anchorCtr="0">
            <a:noAutofit/>
          </a:bodyPr>
          <a:lstStyle/>
          <a:p>
            <a:pPr rtl="0">
              <a:spcBef>
                <a:spcPts val="0"/>
              </a:spcBef>
              <a:buNone/>
            </a:pPr>
            <a:r>
              <a:rPr lang="en-GB" sz="2800"/>
              <a:t>The most important emergency numbers</a:t>
            </a:r>
          </a:p>
          <a:p>
            <a:pPr>
              <a:spcBef>
                <a:spcPts val="0"/>
              </a:spcBef>
              <a:buNone/>
            </a:pPr>
            <a:endParaRPr/>
          </a:p>
        </p:txBody>
      </p:sp>
      <p:sp>
        <p:nvSpPr>
          <p:cNvPr id="159" name="Shape 159"/>
          <p:cNvSpPr txBox="1">
            <a:spLocks noGrp="1"/>
          </p:cNvSpPr>
          <p:nvPr>
            <p:ph type="body" idx="1"/>
          </p:nvPr>
        </p:nvSpPr>
        <p:spPr>
          <a:xfrm>
            <a:off x="311700" y="1000075"/>
            <a:ext cx="4544699" cy="3416400"/>
          </a:xfrm>
          <a:prstGeom prst="rect">
            <a:avLst/>
          </a:prstGeom>
        </p:spPr>
        <p:txBody>
          <a:bodyPr lIns="91425" tIns="91425" rIns="91425" bIns="91425" anchor="t" anchorCtr="0">
            <a:noAutofit/>
          </a:bodyPr>
          <a:lstStyle/>
          <a:p>
            <a:pPr rtl="0">
              <a:lnSpc>
                <a:spcPct val="150000"/>
              </a:lnSpc>
              <a:spcBef>
                <a:spcPts val="0"/>
              </a:spcBef>
              <a:spcAft>
                <a:spcPts val="0"/>
              </a:spcAft>
              <a:buNone/>
            </a:pPr>
            <a:r>
              <a:rPr lang="en-GB" sz="1400" b="1" i="1">
                <a:solidFill>
                  <a:schemeClr val="accent2"/>
                </a:solidFill>
              </a:rPr>
              <a:t>01 313 30 </a:t>
            </a:r>
            <a:r>
              <a:rPr lang="en-GB" sz="1400" i="1">
                <a:solidFill>
                  <a:schemeClr val="accent2"/>
                </a:solidFill>
              </a:rPr>
              <a:t>      	Psychiatric care</a:t>
            </a: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rtl="0">
              <a:lnSpc>
                <a:spcPct val="150000"/>
              </a:lnSpc>
              <a:spcBef>
                <a:spcPts val="0"/>
              </a:spcBef>
              <a:spcAft>
                <a:spcPts val="0"/>
              </a:spcAft>
              <a:buNone/>
            </a:pPr>
            <a:endParaRPr sz="1400" i="1">
              <a:solidFill>
                <a:schemeClr val="accent2"/>
              </a:solidFill>
            </a:endParaRPr>
          </a:p>
          <a:p>
            <a:pPr marL="1346200" indent="0" rtl="0">
              <a:lnSpc>
                <a:spcPct val="150000"/>
              </a:lnSpc>
              <a:spcBef>
                <a:spcPts val="0"/>
              </a:spcBef>
              <a:spcAft>
                <a:spcPts val="0"/>
              </a:spcAft>
              <a:buNone/>
            </a:pPr>
            <a:r>
              <a:rPr lang="en-GB" sz="1400" i="1" u="sng">
                <a:solidFill>
                  <a:schemeClr val="accent2"/>
                </a:solidFill>
              </a:rPr>
              <a:t>Blocking ATM and Credit-cards:</a:t>
            </a:r>
          </a:p>
          <a:p>
            <a:pPr rtl="0">
              <a:lnSpc>
                <a:spcPct val="150000"/>
              </a:lnSpc>
              <a:spcBef>
                <a:spcPts val="0"/>
              </a:spcBef>
              <a:spcAft>
                <a:spcPts val="0"/>
              </a:spcAft>
              <a:buNone/>
            </a:pPr>
            <a:r>
              <a:rPr lang="en-GB" sz="1400" b="1" i="1">
                <a:solidFill>
                  <a:schemeClr val="accent2"/>
                </a:solidFill>
              </a:rPr>
              <a:t>0800 2048800 </a:t>
            </a:r>
            <a:r>
              <a:rPr lang="en-GB" sz="1400" i="1">
                <a:solidFill>
                  <a:schemeClr val="accent2"/>
                </a:solidFill>
              </a:rPr>
              <a:t>  	Maestro</a:t>
            </a:r>
          </a:p>
          <a:p>
            <a:pPr rtl="0">
              <a:lnSpc>
                <a:spcPct val="150000"/>
              </a:lnSpc>
              <a:spcBef>
                <a:spcPts val="0"/>
              </a:spcBef>
              <a:spcAft>
                <a:spcPts val="0"/>
              </a:spcAft>
              <a:buNone/>
            </a:pPr>
            <a:r>
              <a:rPr lang="en-GB" sz="1400" b="1" i="1">
                <a:solidFill>
                  <a:schemeClr val="accent2"/>
                </a:solidFill>
              </a:rPr>
              <a:t>0800 900940</a:t>
            </a:r>
            <a:r>
              <a:rPr lang="en-GB" sz="1400" i="1">
                <a:solidFill>
                  <a:schemeClr val="accent2"/>
                </a:solidFill>
              </a:rPr>
              <a:t> 	American Express</a:t>
            </a:r>
          </a:p>
          <a:p>
            <a:pPr rtl="0">
              <a:lnSpc>
                <a:spcPct val="150000"/>
              </a:lnSpc>
              <a:spcBef>
                <a:spcPts val="0"/>
              </a:spcBef>
              <a:spcAft>
                <a:spcPts val="0"/>
              </a:spcAft>
              <a:buNone/>
            </a:pPr>
            <a:r>
              <a:rPr lang="en-GB" sz="1400" b="1" i="1">
                <a:solidFill>
                  <a:schemeClr val="accent2"/>
                </a:solidFill>
              </a:rPr>
              <a:t>01 501 35  </a:t>
            </a:r>
            <a:r>
              <a:rPr lang="en-GB" sz="1400" i="1">
                <a:solidFill>
                  <a:schemeClr val="accent2"/>
                </a:solidFill>
              </a:rPr>
              <a:t>     	Diners Club</a:t>
            </a:r>
          </a:p>
          <a:p>
            <a:pPr rtl="0">
              <a:lnSpc>
                <a:spcPct val="150000"/>
              </a:lnSpc>
              <a:spcBef>
                <a:spcPts val="0"/>
              </a:spcBef>
              <a:spcAft>
                <a:spcPts val="0"/>
              </a:spcAft>
              <a:buNone/>
            </a:pPr>
            <a:r>
              <a:rPr lang="en-GB" sz="1400" b="1" i="1">
                <a:solidFill>
                  <a:schemeClr val="accent2"/>
                </a:solidFill>
              </a:rPr>
              <a:t>01 717 01 4500</a:t>
            </a:r>
            <a:r>
              <a:rPr lang="en-GB" sz="1400" i="1">
                <a:solidFill>
                  <a:schemeClr val="accent2"/>
                </a:solidFill>
              </a:rPr>
              <a:t>   Euro/Mastercard</a:t>
            </a:r>
          </a:p>
          <a:p>
            <a:pPr rtl="0">
              <a:lnSpc>
                <a:spcPct val="150000"/>
              </a:lnSpc>
              <a:spcBef>
                <a:spcPts val="0"/>
              </a:spcBef>
              <a:spcAft>
                <a:spcPts val="0"/>
              </a:spcAft>
              <a:buNone/>
            </a:pPr>
            <a:r>
              <a:rPr lang="en-GB" sz="1400" b="1" i="1">
                <a:solidFill>
                  <a:schemeClr val="accent2"/>
                </a:solidFill>
              </a:rPr>
              <a:t>01 711 110</a:t>
            </a:r>
            <a:r>
              <a:rPr lang="en-GB" sz="1400" i="1">
                <a:solidFill>
                  <a:schemeClr val="accent2"/>
                </a:solidFill>
              </a:rPr>
              <a:t>     	Visa</a:t>
            </a:r>
          </a:p>
          <a:p>
            <a:pPr>
              <a:spcBef>
                <a:spcPts val="0"/>
              </a:spcBef>
              <a:buNone/>
            </a:pPr>
            <a:endParaRPr>
              <a:solidFill>
                <a:schemeClr val="accent2"/>
              </a:solidFill>
            </a:endParaRPr>
          </a:p>
        </p:txBody>
      </p:sp>
      <p:pic>
        <p:nvPicPr>
          <p:cNvPr id="160" name="Shape 160"/>
          <p:cNvPicPr preferRelativeResize="0"/>
          <p:nvPr/>
        </p:nvPicPr>
        <p:blipFill rotWithShape="1">
          <a:blip r:embed="rId4">
            <a:alphaModFix/>
          </a:blip>
          <a:srcRect l="30050"/>
          <a:stretch/>
        </p:blipFill>
        <p:spPr>
          <a:xfrm>
            <a:off x="431300" y="1387875"/>
            <a:ext cx="1122875" cy="1043449"/>
          </a:xfrm>
          <a:prstGeom prst="rect">
            <a:avLst/>
          </a:prstGeom>
          <a:noFill/>
          <a:ln>
            <a:noFill/>
          </a:ln>
        </p:spPr>
      </p:pic>
      <p:sp>
        <p:nvSpPr>
          <p:cNvPr id="161" name="Shape 161"/>
          <p:cNvSpPr txBox="1"/>
          <p:nvPr/>
        </p:nvSpPr>
        <p:spPr>
          <a:xfrm>
            <a:off x="5164275" y="1025575"/>
            <a:ext cx="3747599" cy="3623100"/>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b="1" i="1">
                <a:solidFill>
                  <a:schemeClr val="accent2"/>
                </a:solidFill>
                <a:latin typeface="Lato"/>
                <a:ea typeface="Lato"/>
                <a:cs typeface="Lato"/>
                <a:sym typeface="Lato"/>
              </a:rPr>
              <a:t>01 717 19 </a:t>
            </a:r>
            <a:r>
              <a:rPr lang="en-GB" i="1">
                <a:solidFill>
                  <a:schemeClr val="accent2"/>
                </a:solidFill>
                <a:latin typeface="Lato"/>
                <a:ea typeface="Lato"/>
                <a:cs typeface="Lato"/>
                <a:sym typeface="Lato"/>
              </a:rPr>
              <a:t>            	Emergency hotline for women </a:t>
            </a: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r>
              <a:rPr lang="en-GB" b="1" i="1">
                <a:solidFill>
                  <a:schemeClr val="accent2"/>
                </a:solidFill>
                <a:latin typeface="Lato"/>
                <a:ea typeface="Lato"/>
                <a:cs typeface="Lato"/>
                <a:sym typeface="Lato"/>
              </a:rPr>
              <a:t>116 000</a:t>
            </a:r>
            <a:r>
              <a:rPr lang="en-GB" i="1">
                <a:solidFill>
                  <a:schemeClr val="accent2"/>
                </a:solidFill>
                <a:latin typeface="Lato"/>
                <a:ea typeface="Lato"/>
                <a:cs typeface="Lato"/>
                <a:sym typeface="Lato"/>
              </a:rPr>
              <a:t> 	          	Missing children hotline</a:t>
            </a: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r>
              <a:rPr lang="en-GB" i="1">
                <a:solidFill>
                  <a:schemeClr val="accent2"/>
                </a:solidFill>
                <a:latin typeface="Lato"/>
                <a:ea typeface="Lato"/>
                <a:cs typeface="Lato"/>
                <a:sym typeface="Lato"/>
              </a:rPr>
              <a:t> </a:t>
            </a:r>
            <a:r>
              <a:rPr lang="en-GB" b="1" i="1">
                <a:solidFill>
                  <a:schemeClr val="accent2"/>
                </a:solidFill>
                <a:latin typeface="Lato"/>
                <a:ea typeface="Lato"/>
                <a:cs typeface="Lato"/>
                <a:sym typeface="Lato"/>
              </a:rPr>
              <a:t>120  	</a:t>
            </a:r>
            <a:r>
              <a:rPr lang="en-GB" i="1">
                <a:solidFill>
                  <a:schemeClr val="accent2"/>
                </a:solidFill>
                <a:latin typeface="Lato"/>
                <a:ea typeface="Lato"/>
                <a:cs typeface="Lato"/>
                <a:sym typeface="Lato"/>
              </a:rPr>
              <a:t> 		Austrian breakdown service </a:t>
            </a:r>
          </a:p>
          <a:p>
            <a:pPr rtl="0">
              <a:lnSpc>
                <a:spcPct val="150000"/>
              </a:lnSpc>
              <a:spcBef>
                <a:spcPts val="0"/>
              </a:spcBef>
              <a:buNone/>
            </a:pPr>
            <a:endParaRPr i="1">
              <a:solidFill>
                <a:schemeClr val="accent2"/>
              </a:solidFill>
              <a:latin typeface="Lato"/>
              <a:ea typeface="Lato"/>
              <a:cs typeface="Lato"/>
              <a:sym typeface="Lato"/>
            </a:endParaRPr>
          </a:p>
          <a:p>
            <a:pPr rtl="0">
              <a:lnSpc>
                <a:spcPct val="150000"/>
              </a:lnSpc>
              <a:spcBef>
                <a:spcPts val="0"/>
              </a:spcBef>
              <a:buNone/>
            </a:pPr>
            <a:endParaRPr i="1">
              <a:solidFill>
                <a:schemeClr val="accent2"/>
              </a:solidFill>
              <a:latin typeface="Lato"/>
              <a:ea typeface="Lato"/>
              <a:cs typeface="Lato"/>
              <a:sym typeface="Lato"/>
            </a:endParaRPr>
          </a:p>
        </p:txBody>
      </p:sp>
      <p:pic>
        <p:nvPicPr>
          <p:cNvPr id="162" name="Shape 162"/>
          <p:cNvPicPr preferRelativeResize="0"/>
          <p:nvPr/>
        </p:nvPicPr>
        <p:blipFill>
          <a:blip r:embed="rId5">
            <a:alphaModFix/>
          </a:blip>
          <a:stretch>
            <a:fillRect/>
          </a:stretch>
        </p:blipFill>
        <p:spPr>
          <a:xfrm>
            <a:off x="5222562" y="3890000"/>
            <a:ext cx="1043450" cy="1043450"/>
          </a:xfrm>
          <a:prstGeom prst="rect">
            <a:avLst/>
          </a:prstGeom>
          <a:noFill/>
          <a:ln>
            <a:noFill/>
          </a:ln>
        </p:spPr>
      </p:pic>
      <p:pic>
        <p:nvPicPr>
          <p:cNvPr id="163" name="Shape 163"/>
          <p:cNvPicPr preferRelativeResize="0"/>
          <p:nvPr/>
        </p:nvPicPr>
        <p:blipFill rotWithShape="1">
          <a:blip r:embed="rId6">
            <a:alphaModFix/>
          </a:blip>
          <a:srcRect l="21709" t="9646" b="14400"/>
          <a:stretch/>
        </p:blipFill>
        <p:spPr>
          <a:xfrm>
            <a:off x="5298775" y="2639225"/>
            <a:ext cx="891025" cy="907824"/>
          </a:xfrm>
          <a:prstGeom prst="rect">
            <a:avLst/>
          </a:prstGeom>
          <a:noFill/>
          <a:ln>
            <a:noFill/>
          </a:ln>
        </p:spPr>
      </p:pic>
      <p:pic>
        <p:nvPicPr>
          <p:cNvPr id="164" name="Shape 164"/>
          <p:cNvPicPr preferRelativeResize="0"/>
          <p:nvPr/>
        </p:nvPicPr>
        <p:blipFill>
          <a:blip r:embed="rId7">
            <a:alphaModFix/>
          </a:blip>
          <a:stretch>
            <a:fillRect/>
          </a:stretch>
        </p:blipFill>
        <p:spPr>
          <a:xfrm>
            <a:off x="5298775" y="1344350"/>
            <a:ext cx="804947" cy="907824"/>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General Practitioners Contact (Female)</a:t>
            </a:r>
          </a:p>
        </p:txBody>
      </p:sp>
      <p:sp>
        <p:nvSpPr>
          <p:cNvPr id="170" name="Shape 170"/>
          <p:cNvSpPr txBox="1">
            <a:spLocks noGrp="1"/>
          </p:cNvSpPr>
          <p:nvPr>
            <p:ph type="body" idx="1"/>
          </p:nvPr>
        </p:nvSpPr>
        <p:spPr>
          <a:xfrm>
            <a:off x="311700" y="1714175"/>
            <a:ext cx="8520599" cy="3416400"/>
          </a:xfrm>
          <a:prstGeom prst="rect">
            <a:avLst/>
          </a:prstGeom>
        </p:spPr>
        <p:txBody>
          <a:bodyPr lIns="91425" tIns="91425" rIns="91425" bIns="91425" anchor="t" anchorCtr="0">
            <a:noAutofit/>
          </a:bodyPr>
          <a:lstStyle/>
          <a:p>
            <a:pPr rtl="0">
              <a:spcBef>
                <a:spcPts val="0"/>
              </a:spcBef>
              <a:buNone/>
            </a:pPr>
            <a:r>
              <a:rPr lang="en-GB">
                <a:solidFill>
                  <a:schemeClr val="accent2"/>
                </a:solidFill>
              </a:rPr>
              <a:t>Dr. Schönthaler-Rössler Cornelia					</a:t>
            </a:r>
          </a:p>
          <a:p>
            <a:pPr rtl="0">
              <a:spcBef>
                <a:spcPts val="0"/>
              </a:spcBef>
              <a:buNone/>
            </a:pPr>
            <a:r>
              <a:rPr lang="en-GB">
                <a:solidFill>
                  <a:schemeClr val="accent2"/>
                </a:solidFill>
              </a:rPr>
              <a:t>Dorfgasse 2, +43 (0) 512 291589</a:t>
            </a:r>
          </a:p>
          <a:p>
            <a:pPr rtl="0">
              <a:spcBef>
                <a:spcPts val="0"/>
              </a:spcBef>
              <a:buNone/>
            </a:pPr>
            <a:endParaRPr>
              <a:solidFill>
                <a:schemeClr val="accent2"/>
              </a:solidFill>
            </a:endParaRPr>
          </a:p>
          <a:p>
            <a:pPr rtl="0">
              <a:spcBef>
                <a:spcPts val="0"/>
              </a:spcBef>
              <a:buNone/>
            </a:pPr>
            <a:r>
              <a:rPr lang="en-GB">
                <a:solidFill>
                  <a:schemeClr val="accent2"/>
                </a:solidFill>
              </a:rPr>
              <a:t>Dr.med. Hirschberger Franziska</a:t>
            </a:r>
          </a:p>
          <a:p>
            <a:pPr rtl="0">
              <a:spcBef>
                <a:spcPts val="0"/>
              </a:spcBef>
              <a:buNone/>
            </a:pPr>
            <a:r>
              <a:rPr lang="en-GB">
                <a:solidFill>
                  <a:schemeClr val="accent2"/>
                </a:solidFill>
              </a:rPr>
              <a:t>Speckbacherstraße 3, +43 (0) 512 560305</a:t>
            </a: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endParaRPr>
              <a:solidFill>
                <a:schemeClr val="accent2"/>
              </a:solidFill>
            </a:endParaRPr>
          </a:p>
          <a:p>
            <a:pPr>
              <a:spcBef>
                <a:spcPts val="0"/>
              </a:spcBef>
              <a:buNone/>
            </a:pPr>
            <a:endParaRPr>
              <a:solidFill>
                <a:schemeClr val="accent2"/>
              </a:solidFill>
            </a:endParaRPr>
          </a:p>
        </p:txBody>
      </p:sp>
      <p:pic>
        <p:nvPicPr>
          <p:cNvPr id="171" name="Shape 171"/>
          <p:cNvPicPr preferRelativeResize="0"/>
          <p:nvPr/>
        </p:nvPicPr>
        <p:blipFill rotWithShape="1">
          <a:blip r:embed="rId3">
            <a:alphaModFix/>
          </a:blip>
          <a:srcRect r="55797"/>
          <a:stretch/>
        </p:blipFill>
        <p:spPr>
          <a:xfrm>
            <a:off x="6406625" y="1546775"/>
            <a:ext cx="1949850" cy="2984824"/>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l="43823" t="-18480" b="18480"/>
          <a:stretch/>
        </p:blipFill>
        <p:spPr>
          <a:xfrm>
            <a:off x="6779325" y="1600925"/>
            <a:ext cx="2052975" cy="2472889"/>
          </a:xfrm>
          <a:prstGeom prst="rect">
            <a:avLst/>
          </a:prstGeom>
          <a:noFill/>
          <a:ln>
            <a:noFill/>
          </a:ln>
        </p:spPr>
      </p:pic>
      <p:sp>
        <p:nvSpPr>
          <p:cNvPr id="177" name="Shape 17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a:t>General Practitioners Contact (Male)</a:t>
            </a:r>
          </a:p>
          <a:p>
            <a:pPr>
              <a:spcBef>
                <a:spcPts val="0"/>
              </a:spcBef>
              <a:buNone/>
            </a:pPr>
            <a:endParaRPr/>
          </a:p>
        </p:txBody>
      </p:sp>
      <p:sp>
        <p:nvSpPr>
          <p:cNvPr id="178" name="Shape 178"/>
          <p:cNvSpPr txBox="1">
            <a:spLocks noGrp="1"/>
          </p:cNvSpPr>
          <p:nvPr>
            <p:ph type="body" idx="1"/>
          </p:nvPr>
        </p:nvSpPr>
        <p:spPr>
          <a:xfrm>
            <a:off x="311700" y="1704725"/>
            <a:ext cx="8520599" cy="3416400"/>
          </a:xfrm>
          <a:prstGeom prst="rect">
            <a:avLst/>
          </a:prstGeom>
        </p:spPr>
        <p:txBody>
          <a:bodyPr lIns="91425" tIns="91425" rIns="91425" bIns="91425" anchor="t" anchorCtr="0">
            <a:noAutofit/>
          </a:bodyPr>
          <a:lstStyle/>
          <a:p>
            <a:pPr rtl="0">
              <a:spcBef>
                <a:spcPts val="0"/>
              </a:spcBef>
              <a:buNone/>
            </a:pPr>
            <a:r>
              <a:rPr lang="en-GB">
                <a:solidFill>
                  <a:schemeClr val="accent2"/>
                </a:solidFill>
              </a:rPr>
              <a:t>Dr. Peter Kleboth</a:t>
            </a:r>
          </a:p>
          <a:p>
            <a:pPr rtl="0">
              <a:spcBef>
                <a:spcPts val="0"/>
              </a:spcBef>
              <a:buNone/>
            </a:pPr>
            <a:r>
              <a:rPr lang="en-GB">
                <a:solidFill>
                  <a:schemeClr val="accent2"/>
                </a:solidFill>
              </a:rPr>
              <a:t>Viktor Franz Hess Strasse 1, 6020 Innsbruck, Tel. +43 (0) 512-281919</a:t>
            </a:r>
          </a:p>
          <a:p>
            <a:pPr rtl="0">
              <a:spcBef>
                <a:spcPts val="0"/>
              </a:spcBef>
              <a:buNone/>
            </a:pPr>
            <a:endParaRPr>
              <a:solidFill>
                <a:schemeClr val="accent2"/>
              </a:solidFill>
            </a:endParaRPr>
          </a:p>
          <a:p>
            <a:pPr rtl="0">
              <a:spcBef>
                <a:spcPts val="0"/>
              </a:spcBef>
              <a:buNone/>
            </a:pPr>
            <a:r>
              <a:rPr lang="en-GB">
                <a:solidFill>
                  <a:schemeClr val="accent2"/>
                </a:solidFill>
              </a:rPr>
              <a:t>Dr. Wolfgang Müllauer                                                                        </a:t>
            </a:r>
          </a:p>
          <a:p>
            <a:pPr rtl="0">
              <a:spcBef>
                <a:spcPts val="0"/>
              </a:spcBef>
              <a:buNone/>
            </a:pPr>
            <a:r>
              <a:rPr lang="en-GB">
                <a:solidFill>
                  <a:schemeClr val="accent2"/>
                </a:solidFill>
              </a:rPr>
              <a:t>Technikerstrasse 3/1, 6020 Innsbruck, Tel. +43 (0) 512-293262</a:t>
            </a: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endParaRPr>
              <a:solidFill>
                <a:schemeClr val="accent2"/>
              </a:solidFill>
            </a:endParaRPr>
          </a:p>
          <a:p>
            <a:pPr>
              <a:spcBef>
                <a:spcPts val="0"/>
              </a:spcBef>
              <a:buNone/>
            </a:pPr>
            <a:endParaRPr>
              <a:solidFill>
                <a:schemeClr val="accent2"/>
              </a:solidFill>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t="-11950" r="55797" b="11950"/>
          <a:stretch/>
        </p:blipFill>
        <p:spPr>
          <a:xfrm>
            <a:off x="7074725" y="1218200"/>
            <a:ext cx="2081775" cy="3186775"/>
          </a:xfrm>
          <a:prstGeom prst="rect">
            <a:avLst/>
          </a:prstGeom>
          <a:noFill/>
          <a:ln>
            <a:noFill/>
          </a:ln>
        </p:spPr>
      </p:pic>
      <p:sp>
        <p:nvSpPr>
          <p:cNvPr id="184" name="Shape 18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Dentist Contact (Female)</a:t>
            </a:r>
          </a:p>
        </p:txBody>
      </p:sp>
      <p:sp>
        <p:nvSpPr>
          <p:cNvPr id="185" name="Shape 185"/>
          <p:cNvSpPr txBox="1">
            <a:spLocks noGrp="1"/>
          </p:cNvSpPr>
          <p:nvPr>
            <p:ph type="body" idx="1"/>
          </p:nvPr>
        </p:nvSpPr>
        <p:spPr>
          <a:xfrm>
            <a:off x="311700" y="1767150"/>
            <a:ext cx="8520599" cy="3416400"/>
          </a:xfrm>
          <a:prstGeom prst="rect">
            <a:avLst/>
          </a:prstGeom>
        </p:spPr>
        <p:txBody>
          <a:bodyPr lIns="91425" tIns="91425" rIns="91425" bIns="91425" anchor="t" anchorCtr="0">
            <a:noAutofit/>
          </a:bodyPr>
          <a:lstStyle/>
          <a:p>
            <a:pPr rtl="0">
              <a:spcBef>
                <a:spcPts val="0"/>
              </a:spcBef>
              <a:buNone/>
            </a:pPr>
            <a:r>
              <a:rPr lang="en-GB">
                <a:solidFill>
                  <a:schemeClr val="accent2"/>
                </a:solidFill>
              </a:rPr>
              <a:t>Dr. Ursula Grömmer</a:t>
            </a:r>
          </a:p>
          <a:p>
            <a:pPr rtl="0">
              <a:spcBef>
                <a:spcPts val="0"/>
              </a:spcBef>
              <a:buNone/>
            </a:pPr>
            <a:r>
              <a:rPr lang="en-GB">
                <a:solidFill>
                  <a:schemeClr val="accent2"/>
                </a:solidFill>
              </a:rPr>
              <a:t>Dr.-Stumpf-Strasse 75/32, 6020 Innsbruck, Tel. +43 (0) 512-292936</a:t>
            </a:r>
          </a:p>
          <a:p>
            <a:pPr marL="0" indent="0" rtl="0">
              <a:spcBef>
                <a:spcPts val="0"/>
              </a:spcBef>
              <a:buNone/>
            </a:pPr>
            <a:endParaRPr>
              <a:solidFill>
                <a:schemeClr val="accent2"/>
              </a:solidFill>
            </a:endParaRPr>
          </a:p>
          <a:p>
            <a:pPr rtl="0">
              <a:spcBef>
                <a:spcPts val="0"/>
              </a:spcBef>
              <a:buNone/>
            </a:pPr>
            <a:r>
              <a:rPr lang="en-GB">
                <a:solidFill>
                  <a:schemeClr val="accent2"/>
                </a:solidFill>
                <a:hlinkClick r:id="rId4"/>
              </a:rPr>
              <a:t>Dr. med. univ. Susanne Pröll</a:t>
            </a:r>
          </a:p>
          <a:p>
            <a:pPr marL="0" indent="0" rtl="0">
              <a:spcBef>
                <a:spcPts val="0"/>
              </a:spcBef>
              <a:buNone/>
            </a:pPr>
            <a:r>
              <a:rPr lang="en-GB">
                <a:solidFill>
                  <a:schemeClr val="accent2"/>
                </a:solidFill>
              </a:rPr>
              <a:t>Dr.-Ferd.-Kogler-Strasse, 6020 Innsbruck, Tel.  +43 (0) 512-393340</a:t>
            </a:r>
          </a:p>
          <a:p>
            <a:pPr rtl="0">
              <a:spcBef>
                <a:spcPts val="0"/>
              </a:spcBef>
              <a:buNone/>
            </a:pPr>
            <a:endParaRPr>
              <a:solidFill>
                <a:schemeClr val="accent2"/>
              </a:solidFill>
            </a:endParaRPr>
          </a:p>
          <a:p>
            <a:pPr rtl="0">
              <a:spcBef>
                <a:spcPts val="0"/>
              </a:spcBef>
              <a:buNone/>
            </a:pPr>
            <a:endParaRPr>
              <a:solidFill>
                <a:schemeClr val="accent2"/>
              </a:solidFill>
            </a:endParaRPr>
          </a:p>
          <a:p>
            <a:pPr>
              <a:spcBef>
                <a:spcPts val="0"/>
              </a:spcBef>
              <a:buNone/>
            </a:pPr>
            <a:endParaRPr>
              <a:solidFill>
                <a:schemeClr val="accent2"/>
              </a:solidFill>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l="43823"/>
          <a:stretch/>
        </p:blipFill>
        <p:spPr>
          <a:xfrm>
            <a:off x="6599125" y="1934425"/>
            <a:ext cx="2199700" cy="2649625"/>
          </a:xfrm>
          <a:prstGeom prst="rect">
            <a:avLst/>
          </a:prstGeom>
          <a:noFill/>
          <a:ln>
            <a:noFill/>
          </a:ln>
        </p:spPr>
      </p:pic>
      <p:sp>
        <p:nvSpPr>
          <p:cNvPr id="191" name="Shape 19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Dentist Contact (Male)</a:t>
            </a:r>
          </a:p>
        </p:txBody>
      </p:sp>
      <p:sp>
        <p:nvSpPr>
          <p:cNvPr id="192" name="Shape 192"/>
          <p:cNvSpPr txBox="1">
            <a:spLocks noGrp="1"/>
          </p:cNvSpPr>
          <p:nvPr>
            <p:ph type="body" idx="1"/>
          </p:nvPr>
        </p:nvSpPr>
        <p:spPr>
          <a:xfrm>
            <a:off x="311700" y="1767100"/>
            <a:ext cx="8520599" cy="3416400"/>
          </a:xfrm>
          <a:prstGeom prst="rect">
            <a:avLst/>
          </a:prstGeom>
        </p:spPr>
        <p:txBody>
          <a:bodyPr lIns="91425" tIns="91425" rIns="91425" bIns="91425" anchor="t" anchorCtr="0">
            <a:noAutofit/>
          </a:bodyPr>
          <a:lstStyle/>
          <a:p>
            <a:pPr rtl="0">
              <a:spcBef>
                <a:spcPts val="0"/>
              </a:spcBef>
              <a:buNone/>
            </a:pPr>
            <a:r>
              <a:rPr lang="en-GB">
                <a:solidFill>
                  <a:schemeClr val="accent2"/>
                </a:solidFill>
                <a:hlinkClick r:id="rId4"/>
              </a:rPr>
              <a:t>Lars Heidenreich Mag. Dr. med</a:t>
            </a:r>
            <a:r>
              <a:rPr lang="en-GB">
                <a:solidFill>
                  <a:schemeClr val="accent2"/>
                </a:solidFill>
              </a:rPr>
              <a:t>.</a:t>
            </a:r>
          </a:p>
          <a:p>
            <a:pPr rtl="0">
              <a:spcBef>
                <a:spcPts val="0"/>
              </a:spcBef>
              <a:buNone/>
            </a:pPr>
            <a:r>
              <a:rPr lang="en-GB">
                <a:solidFill>
                  <a:schemeClr val="accent2"/>
                </a:solidFill>
              </a:rPr>
              <a:t>Olympiastrasse 17/6, 6020 Innsbruck, Tel. +43 (0) 512-363738</a:t>
            </a:r>
          </a:p>
          <a:p>
            <a:pPr rtl="0">
              <a:spcBef>
                <a:spcPts val="0"/>
              </a:spcBef>
              <a:buNone/>
            </a:pPr>
            <a:endParaRPr>
              <a:solidFill>
                <a:schemeClr val="accent2"/>
              </a:solidFill>
            </a:endParaRPr>
          </a:p>
          <a:p>
            <a:pPr rtl="0">
              <a:spcBef>
                <a:spcPts val="0"/>
              </a:spcBef>
              <a:buNone/>
            </a:pPr>
            <a:r>
              <a:rPr lang="en-GB">
                <a:solidFill>
                  <a:schemeClr val="accent2"/>
                </a:solidFill>
              </a:rPr>
              <a:t>Dr. Lothar Tirala</a:t>
            </a:r>
          </a:p>
          <a:p>
            <a:pPr rtl="0">
              <a:spcBef>
                <a:spcPts val="0"/>
              </a:spcBef>
              <a:buNone/>
            </a:pPr>
            <a:r>
              <a:rPr lang="en-GB">
                <a:solidFill>
                  <a:schemeClr val="accent2"/>
                </a:solidFill>
              </a:rPr>
              <a:t>Müllerstraße 13a 6020 Innsbruck, Tel.  +43 (0) 512-581806</a:t>
            </a:r>
          </a:p>
          <a:p>
            <a:pPr rtl="0">
              <a:spcBef>
                <a:spcPts val="0"/>
              </a:spcBef>
              <a:buNone/>
            </a:pPr>
            <a:endParaRPr>
              <a:solidFill>
                <a:schemeClr val="accent2"/>
              </a:solidFill>
            </a:endParaRPr>
          </a:p>
          <a:p>
            <a:pPr>
              <a:spcBef>
                <a:spcPts val="0"/>
              </a:spcBef>
              <a:buNone/>
            </a:pPr>
            <a:endParaRPr>
              <a:solidFill>
                <a:schemeClr val="accent2"/>
              </a:solidFill>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Depression, Homesickness, PTSD</a:t>
            </a:r>
          </a:p>
        </p:txBody>
      </p:sp>
      <p:sp>
        <p:nvSpPr>
          <p:cNvPr id="198" name="Shape 198"/>
          <p:cNvSpPr txBox="1">
            <a:spLocks noGrp="1"/>
          </p:cNvSpPr>
          <p:nvPr>
            <p:ph type="body" idx="1"/>
          </p:nvPr>
        </p:nvSpPr>
        <p:spPr>
          <a:xfrm>
            <a:off x="311700" y="1140925"/>
            <a:ext cx="8520599" cy="3416400"/>
          </a:xfrm>
          <a:prstGeom prst="rect">
            <a:avLst/>
          </a:prstGeom>
        </p:spPr>
        <p:txBody>
          <a:bodyPr lIns="91425" tIns="91425" rIns="91425" bIns="91425" anchor="t" anchorCtr="0">
            <a:noAutofit/>
          </a:bodyPr>
          <a:lstStyle/>
          <a:p>
            <a:pPr rtl="0">
              <a:spcBef>
                <a:spcPts val="0"/>
              </a:spcBef>
              <a:buNone/>
            </a:pPr>
            <a:r>
              <a:rPr lang="en-GB" b="1">
                <a:solidFill>
                  <a:schemeClr val="accent2"/>
                </a:solidFill>
              </a:rPr>
              <a:t>Homesickness</a:t>
            </a:r>
            <a:r>
              <a:rPr lang="en-GB">
                <a:solidFill>
                  <a:schemeClr val="accent2"/>
                </a:solidFill>
              </a:rPr>
              <a:t> - try to integrate into the Austrian culture.						It is difficult in the beginning to be in a new country, but try to meet some locals, make new friends and try to participate in typical Austrian activities.</a:t>
            </a:r>
          </a:p>
          <a:p>
            <a:pPr rtl="0">
              <a:spcBef>
                <a:spcPts val="0"/>
              </a:spcBef>
              <a:buNone/>
            </a:pPr>
            <a:r>
              <a:rPr lang="en-GB" b="1">
                <a:solidFill>
                  <a:schemeClr val="accent2"/>
                </a:solidFill>
              </a:rPr>
              <a:t>Depression, PTSD</a:t>
            </a:r>
            <a:r>
              <a:rPr lang="en-GB">
                <a:solidFill>
                  <a:schemeClr val="accent2"/>
                </a:solidFill>
              </a:rPr>
              <a:t> - Praying and Meditation helps.</a:t>
            </a:r>
          </a:p>
          <a:p>
            <a:pPr rtl="0">
              <a:spcBef>
                <a:spcPts val="0"/>
              </a:spcBef>
              <a:buNone/>
            </a:pPr>
            <a:r>
              <a:rPr lang="en-GB">
                <a:solidFill>
                  <a:schemeClr val="accent2"/>
                </a:solidFill>
              </a:rPr>
              <a:t>Meditation: Close your eyes, focus on your breaths and count to one in your mind when you breath in and silent your mind when you breath out.					Do that two times, 10 minutes a day - will feel better in about 2 months </a:t>
            </a:r>
          </a:p>
          <a:p>
            <a:pPr>
              <a:spcBef>
                <a:spcPts val="0"/>
              </a:spcBef>
              <a:buNone/>
            </a:pPr>
            <a:r>
              <a:rPr lang="en-GB">
                <a:solidFill>
                  <a:schemeClr val="accent2"/>
                </a:solidFill>
              </a:rPr>
              <a:t>For more severe cases call </a:t>
            </a:r>
            <a:r>
              <a:rPr lang="en-GB" b="1" i="1">
                <a:solidFill>
                  <a:schemeClr val="accent2"/>
                </a:solidFill>
              </a:rPr>
              <a:t>01 313 30 </a:t>
            </a:r>
            <a:r>
              <a:rPr lang="en-GB">
                <a:solidFill>
                  <a:schemeClr val="accent2"/>
                </a:solidFill>
              </a:rPr>
              <a:t> - psychiatric care number</a:t>
            </a:r>
            <a:r>
              <a:rPr lang="en-GB" i="1">
                <a:solidFill>
                  <a:schemeClr val="accent2"/>
                </a:solidFill>
              </a:rPr>
              <a:t> - </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Mosque in Innsbruck</a:t>
            </a:r>
          </a:p>
        </p:txBody>
      </p:sp>
      <p:sp>
        <p:nvSpPr>
          <p:cNvPr id="204" name="Shape 20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sz="2250">
                <a:solidFill>
                  <a:schemeClr val="accent2"/>
                </a:solidFill>
                <a:highlight>
                  <a:srgbClr val="FFFFFF"/>
                </a:highlight>
              </a:rPr>
              <a:t>Islamisches Zentrum Tirol									(Tyrolean Islamic Center)</a:t>
            </a:r>
          </a:p>
          <a:p>
            <a:pPr rtl="0">
              <a:lnSpc>
                <a:spcPct val="124000"/>
              </a:lnSpc>
              <a:spcBef>
                <a:spcPts val="500"/>
              </a:spcBef>
              <a:spcAft>
                <a:spcPts val="0"/>
              </a:spcAft>
              <a:buNone/>
            </a:pPr>
            <a:r>
              <a:rPr lang="en-GB">
                <a:solidFill>
                  <a:schemeClr val="accent2"/>
                </a:solidFill>
                <a:highlight>
                  <a:srgbClr val="FFFFFF"/>
                </a:highlight>
              </a:rPr>
              <a:t>Address: Andreas-Hofer-Straße 17a, </a:t>
            </a:r>
          </a:p>
          <a:p>
            <a:pPr lvl="0" rtl="0">
              <a:lnSpc>
                <a:spcPct val="124000"/>
              </a:lnSpc>
              <a:spcBef>
                <a:spcPts val="500"/>
              </a:spcBef>
              <a:spcAft>
                <a:spcPts val="0"/>
              </a:spcAft>
              <a:buNone/>
            </a:pPr>
            <a:r>
              <a:rPr lang="en-GB">
                <a:solidFill>
                  <a:schemeClr val="accent2"/>
                </a:solidFill>
                <a:highlight>
                  <a:srgbClr val="FFFFFF"/>
                </a:highlight>
              </a:rPr>
              <a:t>6020 Innsbruck</a:t>
            </a:r>
          </a:p>
          <a:p>
            <a:pPr rtl="0">
              <a:lnSpc>
                <a:spcPct val="124000"/>
              </a:lnSpc>
              <a:spcBef>
                <a:spcPts val="500"/>
              </a:spcBef>
              <a:spcAft>
                <a:spcPts val="0"/>
              </a:spcAft>
              <a:buNone/>
            </a:pPr>
            <a:r>
              <a:rPr lang="en-GB">
                <a:solidFill>
                  <a:schemeClr val="accent2"/>
                </a:solidFill>
                <a:highlight>
                  <a:srgbClr val="FFFFFF"/>
                </a:highlight>
              </a:rPr>
              <a:t>Tel. +43 (0) 512-562146</a:t>
            </a:r>
          </a:p>
          <a:p>
            <a:pPr rtl="0">
              <a:lnSpc>
                <a:spcPct val="124000"/>
              </a:lnSpc>
              <a:spcBef>
                <a:spcPts val="500"/>
              </a:spcBef>
              <a:spcAft>
                <a:spcPts val="0"/>
              </a:spcAft>
              <a:buNone/>
            </a:pPr>
            <a:endParaRPr>
              <a:solidFill>
                <a:schemeClr val="accent2"/>
              </a:solidFill>
              <a:highlight>
                <a:srgbClr val="FFFFFF"/>
              </a:highlight>
            </a:endParaRPr>
          </a:p>
          <a:p>
            <a:pPr lvl="0" rtl="0">
              <a:lnSpc>
                <a:spcPct val="124000"/>
              </a:lnSpc>
              <a:spcBef>
                <a:spcPts val="500"/>
              </a:spcBef>
              <a:spcAft>
                <a:spcPts val="0"/>
              </a:spcAft>
              <a:buNone/>
            </a:pPr>
            <a:endParaRPr>
              <a:solidFill>
                <a:schemeClr val="accent2"/>
              </a:solidFill>
              <a:highlight>
                <a:srgbClr val="FFFFFF"/>
              </a:highlight>
            </a:endParaRPr>
          </a:p>
          <a:p>
            <a:pPr lvl="0" rtl="0">
              <a:lnSpc>
                <a:spcPct val="124000"/>
              </a:lnSpc>
              <a:spcBef>
                <a:spcPts val="0"/>
              </a:spcBef>
              <a:spcAft>
                <a:spcPts val="0"/>
              </a:spcAft>
              <a:buNone/>
            </a:pPr>
            <a:endParaRPr sz="1000">
              <a:solidFill>
                <a:schemeClr val="accent2"/>
              </a:solidFill>
              <a:highlight>
                <a:srgbClr val="FFFFFF"/>
              </a:highlight>
            </a:endParaRPr>
          </a:p>
          <a:p>
            <a:pPr>
              <a:spcBef>
                <a:spcPts val="0"/>
              </a:spcBef>
              <a:buNone/>
            </a:pPr>
            <a:endParaRPr sz="2250">
              <a:solidFill>
                <a:schemeClr val="accent2"/>
              </a:solidFill>
              <a:highlight>
                <a:srgbClr val="FFFFFF"/>
              </a:highlight>
            </a:endParaRPr>
          </a:p>
        </p:txBody>
      </p:sp>
      <p:pic>
        <p:nvPicPr>
          <p:cNvPr id="205" name="Shape 205"/>
          <p:cNvPicPr preferRelativeResize="0"/>
          <p:nvPr/>
        </p:nvPicPr>
        <p:blipFill>
          <a:blip r:embed="rId3">
            <a:alphaModFix/>
          </a:blip>
          <a:stretch>
            <a:fillRect/>
          </a:stretch>
        </p:blipFill>
        <p:spPr>
          <a:xfrm>
            <a:off x="4426625" y="1152475"/>
            <a:ext cx="4149165" cy="3372474"/>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marL="25400" marR="25400" indent="190500" algn="ctr">
              <a:lnSpc>
                <a:spcPct val="115000"/>
              </a:lnSpc>
              <a:spcBef>
                <a:spcPts val="500"/>
              </a:spcBef>
              <a:buNone/>
            </a:pPr>
            <a:r>
              <a:rPr lang="en-GB" sz="2400">
                <a:highlight>
                  <a:srgbClr val="FFFFFF"/>
                </a:highlight>
              </a:rPr>
              <a:t>Doctors: two versions of the spreading of common cold</a:t>
            </a:r>
          </a:p>
        </p:txBody>
      </p:sp>
      <p:sp>
        <p:nvSpPr>
          <p:cNvPr id="211" name="Shape 211"/>
          <p:cNvSpPr txBox="1">
            <a:spLocks noGrp="1"/>
          </p:cNvSpPr>
          <p:nvPr>
            <p:ph type="body" idx="1"/>
          </p:nvPr>
        </p:nvSpPr>
        <p:spPr>
          <a:xfrm>
            <a:off x="249450" y="1152475"/>
            <a:ext cx="8520599" cy="3416400"/>
          </a:xfrm>
          <a:prstGeom prst="rect">
            <a:avLst/>
          </a:prstGeom>
        </p:spPr>
        <p:txBody>
          <a:bodyPr lIns="91425" tIns="91425" rIns="91425" bIns="91425" anchor="t" anchorCtr="0">
            <a:noAutofit/>
          </a:bodyPr>
          <a:lstStyle/>
          <a:p>
            <a:pPr marL="25400" marR="25400" indent="190500" rtl="0">
              <a:spcBef>
                <a:spcPts val="500"/>
              </a:spcBef>
              <a:spcAft>
                <a:spcPts val="0"/>
              </a:spcAft>
              <a:buNone/>
            </a:pPr>
            <a:endParaRPr b="1">
              <a:solidFill>
                <a:schemeClr val="accent2"/>
              </a:solidFill>
              <a:highlight>
                <a:srgbClr val="FFFFFF"/>
              </a:highlight>
            </a:endParaRPr>
          </a:p>
          <a:p>
            <a:pPr marL="673100" marR="25400" indent="-228600" rtl="0">
              <a:spcBef>
                <a:spcPts val="500"/>
              </a:spcBef>
              <a:spcAft>
                <a:spcPts val="0"/>
              </a:spcAft>
              <a:buNone/>
            </a:pPr>
            <a:r>
              <a:rPr lang="en-GB">
                <a:solidFill>
                  <a:schemeClr val="accent2"/>
                </a:solidFill>
                <a:highlight>
                  <a:srgbClr val="FFFFFF"/>
                </a:highlight>
              </a:rPr>
              <a:t>1.	</a:t>
            </a:r>
            <a:r>
              <a:rPr lang="en-GB">
                <a:solidFill>
                  <a:schemeClr val="accent2"/>
                </a:solidFill>
              </a:rPr>
              <a:t>The cold virus spreads through body contact as well as </a:t>
            </a:r>
          </a:p>
          <a:p>
            <a:pPr marL="0" marR="25400" indent="0" rtl="0">
              <a:spcBef>
                <a:spcPts val="500"/>
              </a:spcBef>
              <a:spcAft>
                <a:spcPts val="0"/>
              </a:spcAft>
              <a:buNone/>
            </a:pPr>
            <a:r>
              <a:rPr lang="en-GB">
                <a:solidFill>
                  <a:schemeClr val="accent2"/>
                </a:solidFill>
              </a:rPr>
              <a:t>                it can be inhaled.</a:t>
            </a:r>
          </a:p>
          <a:p>
            <a:pPr marL="673100" marR="25400" indent="-228600" rtl="0">
              <a:spcBef>
                <a:spcPts val="500"/>
              </a:spcBef>
              <a:spcAft>
                <a:spcPts val="0"/>
              </a:spcAft>
              <a:buNone/>
            </a:pPr>
            <a:endParaRPr>
              <a:solidFill>
                <a:schemeClr val="accent2"/>
              </a:solidFill>
              <a:highlight>
                <a:srgbClr val="FFFFFF"/>
              </a:highlight>
            </a:endParaRPr>
          </a:p>
          <a:p>
            <a:pPr marL="673100" marR="25400" indent="-228600" rtl="0">
              <a:spcBef>
                <a:spcPts val="500"/>
              </a:spcBef>
              <a:spcAft>
                <a:spcPts val="0"/>
              </a:spcAft>
              <a:buNone/>
            </a:pPr>
            <a:endParaRPr>
              <a:solidFill>
                <a:schemeClr val="accent2"/>
              </a:solidFill>
              <a:highlight>
                <a:srgbClr val="FFFFFF"/>
              </a:highlight>
            </a:endParaRPr>
          </a:p>
          <a:p>
            <a:pPr marL="673100" marR="25400" indent="-228600" rtl="0">
              <a:spcBef>
                <a:spcPts val="500"/>
              </a:spcBef>
              <a:spcAft>
                <a:spcPts val="0"/>
              </a:spcAft>
              <a:buNone/>
            </a:pPr>
            <a:r>
              <a:rPr lang="en-GB">
                <a:solidFill>
                  <a:schemeClr val="accent2"/>
                </a:solidFill>
                <a:highlight>
                  <a:srgbClr val="FFFFFF"/>
                </a:highlight>
              </a:rPr>
              <a:t>2.	The virus enters the body through sensible parts like </a:t>
            </a:r>
          </a:p>
          <a:p>
            <a:pPr marL="0" marR="25400" indent="0" rtl="0">
              <a:spcBef>
                <a:spcPts val="500"/>
              </a:spcBef>
              <a:spcAft>
                <a:spcPts val="0"/>
              </a:spcAft>
              <a:buNone/>
            </a:pPr>
            <a:r>
              <a:rPr lang="en-GB">
                <a:solidFill>
                  <a:schemeClr val="accent2"/>
                </a:solidFill>
                <a:highlight>
                  <a:srgbClr val="FFFFFF"/>
                </a:highlight>
              </a:rPr>
              <a:t>    	      the mouth, the nose or the eyes. </a:t>
            </a:r>
          </a:p>
          <a:p>
            <a:pPr marL="673100" marR="25400" indent="-228600" rtl="0">
              <a:spcBef>
                <a:spcPts val="500"/>
              </a:spcBef>
              <a:spcAft>
                <a:spcPts val="0"/>
              </a:spcAft>
              <a:buNone/>
            </a:pPr>
            <a:endParaRPr>
              <a:solidFill>
                <a:schemeClr val="accent2"/>
              </a:solidFill>
              <a:highlight>
                <a:srgbClr val="FFFFFF"/>
              </a:highlight>
            </a:endParaRPr>
          </a:p>
          <a:p>
            <a:pPr marL="0" marR="25400" indent="0" rtl="0">
              <a:spcBef>
                <a:spcPts val="500"/>
              </a:spcBef>
              <a:spcAft>
                <a:spcPts val="0"/>
              </a:spcAft>
              <a:buNone/>
            </a:pPr>
            <a:endParaRPr>
              <a:solidFill>
                <a:schemeClr val="accent2"/>
              </a:solidFill>
              <a:highlight>
                <a:srgbClr val="FFFFFF"/>
              </a:highlight>
            </a:endParaRPr>
          </a:p>
          <a:p>
            <a:pPr marL="444500" marR="25400" indent="0" rtl="0">
              <a:spcBef>
                <a:spcPts val="500"/>
              </a:spcBef>
              <a:spcAft>
                <a:spcPts val="0"/>
              </a:spcAft>
              <a:buNone/>
            </a:pPr>
            <a:endParaRPr>
              <a:solidFill>
                <a:schemeClr val="accent2"/>
              </a:solidFill>
              <a:highlight>
                <a:srgbClr val="FFFFFF"/>
              </a:highlight>
            </a:endParaRPr>
          </a:p>
          <a:p>
            <a:pPr marL="444500" marR="25400" indent="0" rtl="0">
              <a:spcBef>
                <a:spcPts val="500"/>
              </a:spcBef>
              <a:spcAft>
                <a:spcPts val="0"/>
              </a:spcAft>
              <a:buNone/>
            </a:pPr>
            <a:endParaRPr>
              <a:solidFill>
                <a:schemeClr val="accent2"/>
              </a:solidFill>
              <a:highlight>
                <a:srgbClr val="FFFFFF"/>
              </a:highlight>
            </a:endParaRPr>
          </a:p>
          <a:p>
            <a:pPr marL="0" marR="25400" indent="0" rtl="0">
              <a:spcBef>
                <a:spcPts val="500"/>
              </a:spcBef>
              <a:spcAft>
                <a:spcPts val="0"/>
              </a:spcAft>
              <a:buNone/>
            </a:pPr>
            <a:r>
              <a:rPr lang="en-GB">
                <a:solidFill>
                  <a:schemeClr val="accent2"/>
                </a:solidFill>
                <a:highlight>
                  <a:srgbClr val="FFFFFF"/>
                </a:highlight>
              </a:rPr>
              <a:t>                   </a:t>
            </a:r>
          </a:p>
          <a:p>
            <a:pPr marL="444500" marR="25400" indent="0" rtl="0">
              <a:spcBef>
                <a:spcPts val="500"/>
              </a:spcBef>
              <a:spcAft>
                <a:spcPts val="0"/>
              </a:spcAft>
              <a:buNone/>
            </a:pPr>
            <a:endParaRPr>
              <a:solidFill>
                <a:schemeClr val="accent2"/>
              </a:solidFill>
              <a:highlight>
                <a:srgbClr val="FFFFFF"/>
              </a:highlight>
            </a:endParaRPr>
          </a:p>
          <a:p>
            <a:pPr marL="444500" marR="25400" indent="0">
              <a:spcBef>
                <a:spcPts val="500"/>
              </a:spcBef>
              <a:spcAft>
                <a:spcPts val="0"/>
              </a:spcAft>
              <a:buNone/>
            </a:pPr>
            <a:r>
              <a:rPr lang="en-GB">
                <a:solidFill>
                  <a:schemeClr val="accent2"/>
                </a:solidFill>
                <a:highlight>
                  <a:srgbClr val="FFFFFF"/>
                </a:highlight>
              </a:rPr>
              <a:t> </a:t>
            </a:r>
          </a:p>
        </p:txBody>
      </p:sp>
      <p:pic>
        <p:nvPicPr>
          <p:cNvPr id="212" name="Shape 212"/>
          <p:cNvPicPr preferRelativeResize="0"/>
          <p:nvPr/>
        </p:nvPicPr>
        <p:blipFill>
          <a:blip r:embed="rId3">
            <a:alphaModFix/>
          </a:blip>
          <a:stretch>
            <a:fillRect/>
          </a:stretch>
        </p:blipFill>
        <p:spPr>
          <a:xfrm>
            <a:off x="6208400" y="2852396"/>
            <a:ext cx="1952325" cy="1916824"/>
          </a:xfrm>
          <a:prstGeom prst="rect">
            <a:avLst/>
          </a:prstGeom>
          <a:noFill/>
          <a:ln>
            <a:noFill/>
          </a:ln>
        </p:spPr>
      </p:pic>
      <p:pic>
        <p:nvPicPr>
          <p:cNvPr id="213" name="Shape 213"/>
          <p:cNvPicPr preferRelativeResize="0"/>
          <p:nvPr/>
        </p:nvPicPr>
        <p:blipFill>
          <a:blip r:embed="rId4">
            <a:alphaModFix/>
          </a:blip>
          <a:stretch>
            <a:fillRect/>
          </a:stretch>
        </p:blipFill>
        <p:spPr>
          <a:xfrm>
            <a:off x="6716575" y="1152475"/>
            <a:ext cx="1999650" cy="2023650"/>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sz="2800"/>
              <a:t>How to consume health care services</a:t>
            </a:r>
          </a:p>
        </p:txBody>
      </p:sp>
      <p:sp>
        <p:nvSpPr>
          <p:cNvPr id="67" name="Shape 67"/>
          <p:cNvSpPr txBox="1"/>
          <p:nvPr/>
        </p:nvSpPr>
        <p:spPr>
          <a:xfrm>
            <a:off x="432175" y="1145750"/>
            <a:ext cx="8520599" cy="3535799"/>
          </a:xfrm>
          <a:prstGeom prst="rect">
            <a:avLst/>
          </a:prstGeom>
          <a:noFill/>
          <a:ln>
            <a:noFill/>
          </a:ln>
        </p:spPr>
        <p:txBody>
          <a:bodyPr lIns="91425" tIns="91425" rIns="91425" bIns="91425" anchor="t" anchorCtr="0">
            <a:noAutofit/>
          </a:bodyPr>
          <a:lstStyle/>
          <a:p>
            <a:pPr marL="0" indent="0" rtl="0">
              <a:spcBef>
                <a:spcPts val="0"/>
              </a:spcBef>
              <a:buNone/>
            </a:pPr>
            <a:r>
              <a:rPr lang="en-GB" sz="1800">
                <a:solidFill>
                  <a:schemeClr val="accent2"/>
                </a:solidFill>
                <a:latin typeface="Lato"/>
                <a:ea typeface="Lato"/>
                <a:cs typeface="Lato"/>
                <a:sym typeface="Lato"/>
              </a:rPr>
              <a:t>In emergency cases when you need hospital services:</a:t>
            </a:r>
          </a:p>
          <a:p>
            <a:pPr rtl="0">
              <a:spcBef>
                <a:spcPts val="0"/>
              </a:spcBef>
              <a:buNone/>
            </a:pPr>
            <a:endParaRPr sz="1800">
              <a:solidFill>
                <a:schemeClr val="accent2"/>
              </a:solidFill>
              <a:latin typeface="Lato"/>
              <a:ea typeface="Lato"/>
              <a:cs typeface="Lato"/>
              <a:sym typeface="Lato"/>
            </a:endParaRPr>
          </a:p>
          <a:p>
            <a:pPr marL="457200" lvl="0" indent="-342900" rtl="0">
              <a:lnSpc>
                <a:spcPct val="115000"/>
              </a:lnSpc>
              <a:spcBef>
                <a:spcPts val="0"/>
              </a:spcBef>
              <a:buClr>
                <a:schemeClr val="accent2"/>
              </a:buClr>
              <a:buSzPct val="100000"/>
              <a:buFont typeface="Lato"/>
              <a:buAutoNum type="arabicPeriod"/>
            </a:pPr>
            <a:r>
              <a:rPr lang="en-GB" sz="1800">
                <a:solidFill>
                  <a:schemeClr val="accent2"/>
                </a:solidFill>
                <a:latin typeface="Lato"/>
                <a:ea typeface="Lato"/>
                <a:cs typeface="Lato"/>
                <a:sym typeface="Lato"/>
              </a:rPr>
              <a:t>Going to the Anmeldung/Leitstelle for registration.  </a:t>
            </a:r>
          </a:p>
          <a:p>
            <a:pPr marL="457200" lvl="0" indent="-342900" rtl="0">
              <a:lnSpc>
                <a:spcPct val="115000"/>
              </a:lnSpc>
              <a:spcBef>
                <a:spcPts val="0"/>
              </a:spcBef>
              <a:buClr>
                <a:schemeClr val="accent2"/>
              </a:buClr>
              <a:buSzPct val="100000"/>
              <a:buFont typeface="Lato"/>
              <a:buAutoNum type="arabicPeriod"/>
            </a:pPr>
            <a:r>
              <a:rPr lang="en-GB" sz="1800">
                <a:solidFill>
                  <a:schemeClr val="accent2"/>
                </a:solidFill>
                <a:latin typeface="Lato"/>
                <a:ea typeface="Lato"/>
                <a:cs typeface="Lato"/>
                <a:sym typeface="Lato"/>
              </a:rPr>
              <a:t>Showing the </a:t>
            </a:r>
            <a:r>
              <a:rPr lang="en-GB" sz="1800">
                <a:solidFill>
                  <a:schemeClr val="dk1"/>
                </a:solidFill>
                <a:latin typeface="Lato"/>
                <a:ea typeface="Lato"/>
                <a:cs typeface="Lato"/>
                <a:sym typeface="Lato"/>
              </a:rPr>
              <a:t>electronic health care card </a:t>
            </a:r>
            <a:r>
              <a:rPr lang="en-GB" sz="1800">
                <a:solidFill>
                  <a:schemeClr val="accent2"/>
                </a:solidFill>
                <a:latin typeface="Lato"/>
                <a:ea typeface="Lato"/>
                <a:cs typeface="Lato"/>
                <a:sym typeface="Lato"/>
              </a:rPr>
              <a:t>or passport which should be carried at all times.</a:t>
            </a:r>
          </a:p>
          <a:p>
            <a:pPr rtl="0">
              <a:lnSpc>
                <a:spcPct val="115000"/>
              </a:lnSpc>
              <a:spcBef>
                <a:spcPts val="0"/>
              </a:spcBef>
              <a:buNone/>
            </a:pPr>
            <a:endParaRPr sz="1800">
              <a:solidFill>
                <a:schemeClr val="accent2"/>
              </a:solidFill>
              <a:latin typeface="Lato"/>
              <a:ea typeface="Lato"/>
              <a:cs typeface="Lato"/>
              <a:sym typeface="Lato"/>
            </a:endParaRPr>
          </a:p>
          <a:p>
            <a:pPr rtl="0">
              <a:lnSpc>
                <a:spcPct val="115000"/>
              </a:lnSpc>
              <a:spcBef>
                <a:spcPts val="0"/>
              </a:spcBef>
              <a:buNone/>
            </a:pPr>
            <a:endParaRPr sz="1800">
              <a:solidFill>
                <a:schemeClr val="accent2"/>
              </a:solidFill>
              <a:latin typeface="Lato"/>
              <a:ea typeface="Lato"/>
              <a:cs typeface="Lato"/>
              <a:sym typeface="Lato"/>
            </a:endParaRPr>
          </a:p>
          <a:p>
            <a:pPr rtl="0">
              <a:lnSpc>
                <a:spcPct val="115000"/>
              </a:lnSpc>
              <a:spcBef>
                <a:spcPts val="0"/>
              </a:spcBef>
              <a:buNone/>
            </a:pPr>
            <a:endParaRPr sz="1800">
              <a:solidFill>
                <a:schemeClr val="accent2"/>
              </a:solidFill>
              <a:latin typeface="Lato"/>
              <a:ea typeface="Lato"/>
              <a:cs typeface="Lato"/>
              <a:sym typeface="Lato"/>
            </a:endParaRPr>
          </a:p>
          <a:p>
            <a:pPr rtl="0">
              <a:lnSpc>
                <a:spcPct val="115000"/>
              </a:lnSpc>
              <a:spcBef>
                <a:spcPts val="0"/>
              </a:spcBef>
              <a:buNone/>
            </a:pPr>
            <a:endParaRPr sz="1800">
              <a:solidFill>
                <a:schemeClr val="accent2"/>
              </a:solidFill>
              <a:latin typeface="Lato"/>
              <a:ea typeface="Lato"/>
              <a:cs typeface="Lato"/>
              <a:sym typeface="Lato"/>
            </a:endParaRPr>
          </a:p>
          <a:p>
            <a:pPr rtl="0">
              <a:lnSpc>
                <a:spcPct val="115000"/>
              </a:lnSpc>
              <a:spcBef>
                <a:spcPts val="0"/>
              </a:spcBef>
              <a:buNone/>
            </a:pPr>
            <a:endParaRPr sz="1800">
              <a:solidFill>
                <a:schemeClr val="accent2"/>
              </a:solidFill>
              <a:latin typeface="Lato"/>
              <a:ea typeface="Lato"/>
              <a:cs typeface="Lato"/>
              <a:sym typeface="Lato"/>
            </a:endParaRPr>
          </a:p>
          <a:p>
            <a:pPr rtl="0">
              <a:lnSpc>
                <a:spcPct val="115000"/>
              </a:lnSpc>
              <a:spcBef>
                <a:spcPts val="0"/>
              </a:spcBef>
              <a:buNone/>
            </a:pPr>
            <a:endParaRPr sz="1800">
              <a:solidFill>
                <a:schemeClr val="accent2"/>
              </a:solidFill>
              <a:latin typeface="Lato"/>
              <a:ea typeface="Lato"/>
              <a:cs typeface="Lato"/>
              <a:sym typeface="Lato"/>
            </a:endParaRPr>
          </a:p>
          <a:p>
            <a:pPr lvl="0" rtl="0">
              <a:lnSpc>
                <a:spcPct val="115000"/>
              </a:lnSpc>
              <a:spcBef>
                <a:spcPts val="0"/>
              </a:spcBef>
              <a:buNone/>
            </a:pPr>
            <a:endParaRPr sz="1800">
              <a:solidFill>
                <a:schemeClr val="accent2"/>
              </a:solidFill>
              <a:latin typeface="Lato"/>
              <a:ea typeface="Lato"/>
              <a:cs typeface="Lato"/>
              <a:sym typeface="Lato"/>
            </a:endParaRPr>
          </a:p>
          <a:p>
            <a:pPr>
              <a:spcBef>
                <a:spcPts val="0"/>
              </a:spcBef>
              <a:buNone/>
            </a:pPr>
            <a:endParaRPr sz="1800">
              <a:solidFill>
                <a:schemeClr val="accent2"/>
              </a:solidFill>
              <a:latin typeface="Lato"/>
              <a:ea typeface="Lato"/>
              <a:cs typeface="Lato"/>
              <a:sym typeface="Lato"/>
            </a:endParaRPr>
          </a:p>
        </p:txBody>
      </p:sp>
      <p:pic>
        <p:nvPicPr>
          <p:cNvPr id="68" name="Shape 68"/>
          <p:cNvPicPr preferRelativeResize="0"/>
          <p:nvPr/>
        </p:nvPicPr>
        <p:blipFill>
          <a:blip r:embed="rId3">
            <a:alphaModFix/>
          </a:blip>
          <a:stretch>
            <a:fillRect/>
          </a:stretch>
        </p:blipFill>
        <p:spPr>
          <a:xfrm>
            <a:off x="1783325" y="3266099"/>
            <a:ext cx="1979850" cy="1252600"/>
          </a:xfrm>
          <a:prstGeom prst="rect">
            <a:avLst/>
          </a:prstGeom>
          <a:noFill/>
          <a:ln>
            <a:noFill/>
          </a:ln>
        </p:spPr>
      </p:pic>
      <p:pic>
        <p:nvPicPr>
          <p:cNvPr id="69" name="Shape 69"/>
          <p:cNvPicPr preferRelativeResize="0"/>
          <p:nvPr/>
        </p:nvPicPr>
        <p:blipFill>
          <a:blip r:embed="rId4">
            <a:alphaModFix/>
          </a:blip>
          <a:stretch>
            <a:fillRect/>
          </a:stretch>
        </p:blipFill>
        <p:spPr>
          <a:xfrm>
            <a:off x="5608224" y="2619309"/>
            <a:ext cx="1562099" cy="2161563"/>
          </a:xfrm>
          <a:prstGeom prst="rect">
            <a:avLst/>
          </a:prstGeom>
          <a:noFill/>
          <a:ln>
            <a:noFill/>
          </a:ln>
        </p:spPr>
      </p:pic>
      <p:pic>
        <p:nvPicPr>
          <p:cNvPr id="70" name="Shape 70"/>
          <p:cNvPicPr preferRelativeResize="0"/>
          <p:nvPr/>
        </p:nvPicPr>
        <p:blipFill>
          <a:blip r:embed="rId5">
            <a:alphaModFix/>
          </a:blip>
          <a:stretch>
            <a:fillRect/>
          </a:stretch>
        </p:blipFill>
        <p:spPr>
          <a:xfrm>
            <a:off x="4058653" y="3144816"/>
            <a:ext cx="1319100" cy="1319100"/>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lgn="ctr">
              <a:spcBef>
                <a:spcPts val="0"/>
              </a:spcBef>
              <a:buNone/>
            </a:pPr>
            <a:r>
              <a:rPr lang="en-GB"/>
              <a:t>Healthy habits</a:t>
            </a:r>
          </a:p>
        </p:txBody>
      </p:sp>
      <p:sp>
        <p:nvSpPr>
          <p:cNvPr id="219" name="Shape 219"/>
          <p:cNvSpPr txBox="1">
            <a:spLocks noGrp="1"/>
          </p:cNvSpPr>
          <p:nvPr>
            <p:ph type="body" idx="1"/>
          </p:nvPr>
        </p:nvSpPr>
        <p:spPr>
          <a:xfrm>
            <a:off x="311700" y="1152475"/>
            <a:ext cx="8520599" cy="3416400"/>
          </a:xfrm>
          <a:prstGeom prst="rect">
            <a:avLst/>
          </a:prstGeom>
          <a:ln>
            <a:noFill/>
          </a:ln>
        </p:spPr>
        <p:txBody>
          <a:bodyPr lIns="91425" tIns="91425" rIns="91425" bIns="91425" anchor="t" anchorCtr="0">
            <a:noAutofit/>
          </a:bodyPr>
          <a:lstStyle/>
          <a:p>
            <a:pPr lvl="0" rtl="0">
              <a:spcBef>
                <a:spcPts val="0"/>
              </a:spcBef>
              <a:buNone/>
            </a:pPr>
            <a:endParaRPr>
              <a:solidFill>
                <a:schemeClr val="accent2"/>
              </a:solidFill>
            </a:endParaRPr>
          </a:p>
          <a:p>
            <a:pPr marL="457200" lvl="0" indent="-228600" rtl="0">
              <a:lnSpc>
                <a:spcPct val="150000"/>
              </a:lnSpc>
              <a:spcBef>
                <a:spcPts val="0"/>
              </a:spcBef>
              <a:buClr>
                <a:schemeClr val="accent2"/>
              </a:buClr>
              <a:buAutoNum type="arabicPeriod"/>
            </a:pPr>
            <a:r>
              <a:rPr lang="en-GB">
                <a:solidFill>
                  <a:schemeClr val="accent2"/>
                </a:solidFill>
              </a:rPr>
              <a:t>Handle and prepare food safely</a:t>
            </a:r>
          </a:p>
          <a:p>
            <a:pPr marL="457200" lvl="0" indent="-228600" rtl="0">
              <a:lnSpc>
                <a:spcPct val="150000"/>
              </a:lnSpc>
              <a:spcBef>
                <a:spcPts val="0"/>
              </a:spcBef>
              <a:buClr>
                <a:schemeClr val="accent2"/>
              </a:buClr>
              <a:buAutoNum type="arabicPeriod"/>
            </a:pPr>
            <a:r>
              <a:rPr lang="en-GB">
                <a:solidFill>
                  <a:schemeClr val="accent2"/>
                </a:solidFill>
              </a:rPr>
              <a:t>Clean and disinfect commonly used surfaces</a:t>
            </a:r>
          </a:p>
          <a:p>
            <a:pPr marL="457200" lvl="0" indent="-228600" rtl="0">
              <a:lnSpc>
                <a:spcPct val="150000"/>
              </a:lnSpc>
              <a:spcBef>
                <a:spcPts val="0"/>
              </a:spcBef>
              <a:buClr>
                <a:schemeClr val="accent2"/>
              </a:buClr>
              <a:buAutoNum type="arabicPeriod"/>
            </a:pPr>
            <a:r>
              <a:rPr lang="en-GB">
                <a:solidFill>
                  <a:schemeClr val="accent2"/>
                </a:solidFill>
              </a:rPr>
              <a:t>In case you're ill cough and sneeze into your sleeve</a:t>
            </a:r>
          </a:p>
          <a:p>
            <a:pPr marL="457200" lvl="0" indent="-228600" rtl="0">
              <a:lnSpc>
                <a:spcPct val="150000"/>
              </a:lnSpc>
              <a:spcBef>
                <a:spcPts val="0"/>
              </a:spcBef>
              <a:buClr>
                <a:schemeClr val="accent2"/>
              </a:buClr>
              <a:buAutoNum type="arabicPeriod"/>
            </a:pPr>
            <a:r>
              <a:rPr lang="en-GB">
                <a:solidFill>
                  <a:schemeClr val="accent2"/>
                </a:solidFill>
              </a:rPr>
              <a:t>Avoid touching wild animals</a:t>
            </a:r>
          </a:p>
          <a:p>
            <a:pPr marL="457200" lvl="0" indent="-228600" rtl="0">
              <a:lnSpc>
                <a:spcPct val="150000"/>
              </a:lnSpc>
              <a:spcBef>
                <a:spcPts val="0"/>
              </a:spcBef>
              <a:buClr>
                <a:schemeClr val="accent2"/>
              </a:buClr>
              <a:buAutoNum type="arabicPeriod"/>
            </a:pPr>
            <a:r>
              <a:rPr lang="en-GB">
                <a:solidFill>
                  <a:schemeClr val="accent2"/>
                </a:solidFill>
              </a:rPr>
              <a:t>Don’t go out when you are ill</a:t>
            </a:r>
          </a:p>
          <a:p>
            <a:pPr lvl="0" rtl="0">
              <a:spcBef>
                <a:spcPts val="0"/>
              </a:spcBef>
              <a:buNone/>
            </a:pPr>
            <a:endParaRPr>
              <a:solidFill>
                <a:schemeClr val="accent2"/>
              </a:solidFill>
            </a:endParaRPr>
          </a:p>
        </p:txBody>
      </p:sp>
      <p:pic>
        <p:nvPicPr>
          <p:cNvPr id="220" name="Shape 220"/>
          <p:cNvPicPr preferRelativeResize="0"/>
          <p:nvPr/>
        </p:nvPicPr>
        <p:blipFill>
          <a:blip r:embed="rId3">
            <a:alphaModFix/>
          </a:blip>
          <a:stretch>
            <a:fillRect/>
          </a:stretch>
        </p:blipFill>
        <p:spPr>
          <a:xfrm>
            <a:off x="6084400" y="1588150"/>
            <a:ext cx="2560400" cy="2545049"/>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248475"/>
            <a:ext cx="8520599" cy="626100"/>
          </a:xfrm>
          <a:prstGeom prst="rect">
            <a:avLst/>
          </a:prstGeom>
        </p:spPr>
        <p:txBody>
          <a:bodyPr lIns="91425" tIns="91425" rIns="91425" bIns="91425" anchor="t" anchorCtr="0">
            <a:noAutofit/>
          </a:bodyPr>
          <a:lstStyle/>
          <a:p>
            <a:pPr lvl="0" algn="ctr">
              <a:lnSpc>
                <a:spcPct val="115000"/>
              </a:lnSpc>
              <a:spcBef>
                <a:spcPts val="0"/>
              </a:spcBef>
              <a:spcAft>
                <a:spcPts val="1600"/>
              </a:spcAft>
              <a:buNone/>
            </a:pPr>
            <a:r>
              <a:rPr lang="en-GB" sz="3000"/>
              <a:t>Wash your hands often</a:t>
            </a:r>
          </a:p>
        </p:txBody>
      </p:sp>
      <p:sp>
        <p:nvSpPr>
          <p:cNvPr id="226" name="Shape 226"/>
          <p:cNvSpPr txBox="1">
            <a:spLocks noGrp="1"/>
          </p:cNvSpPr>
          <p:nvPr>
            <p:ph type="body" idx="1"/>
          </p:nvPr>
        </p:nvSpPr>
        <p:spPr>
          <a:xfrm>
            <a:off x="232775" y="1095575"/>
            <a:ext cx="8383500" cy="3874799"/>
          </a:xfrm>
          <a:prstGeom prst="rect">
            <a:avLst/>
          </a:prstGeom>
        </p:spPr>
        <p:txBody>
          <a:bodyPr lIns="91425" tIns="91425" rIns="91425" bIns="91425" anchor="t" anchorCtr="0">
            <a:noAutofit/>
          </a:bodyPr>
          <a:lstStyle/>
          <a:p>
            <a:pPr algn="just" rtl="0">
              <a:spcBef>
                <a:spcPts val="0"/>
              </a:spcBef>
              <a:spcAft>
                <a:spcPts val="0"/>
              </a:spcAft>
              <a:buNone/>
            </a:pPr>
            <a:r>
              <a:rPr lang="en-GB" sz="1600">
                <a:solidFill>
                  <a:schemeClr val="accent2"/>
                </a:solidFill>
              </a:rPr>
              <a:t>Hands can carry germs → wash hands often ( even if they don’t look dirty )</a:t>
            </a:r>
          </a:p>
          <a:p>
            <a:pPr algn="just" rtl="0">
              <a:spcBef>
                <a:spcPts val="0"/>
              </a:spcBef>
              <a:spcAft>
                <a:spcPts val="0"/>
              </a:spcAft>
              <a:buNone/>
            </a:pPr>
            <a:endParaRPr sz="1600">
              <a:solidFill>
                <a:schemeClr val="accent2"/>
              </a:solidFill>
            </a:endParaRPr>
          </a:p>
          <a:p>
            <a:pPr algn="just" rtl="0">
              <a:spcBef>
                <a:spcPts val="0"/>
              </a:spcBef>
              <a:spcAft>
                <a:spcPts val="0"/>
              </a:spcAft>
              <a:buNone/>
            </a:pPr>
            <a:r>
              <a:rPr lang="en-GB" sz="1600">
                <a:solidFill>
                  <a:schemeClr val="accent2"/>
                </a:solidFill>
              </a:rPr>
              <a:t>Wash before / after:</a:t>
            </a:r>
          </a:p>
          <a:p>
            <a:pPr algn="just" rtl="0">
              <a:spcBef>
                <a:spcPts val="0"/>
              </a:spcBef>
              <a:spcAft>
                <a:spcPts val="0"/>
              </a:spcAft>
              <a:buNone/>
            </a:pPr>
            <a:r>
              <a:rPr lang="en-GB" sz="1600">
                <a:solidFill>
                  <a:schemeClr val="accent2"/>
                </a:solidFill>
              </a:rPr>
              <a:t>cooking, eating, changing diapers and </a:t>
            </a:r>
          </a:p>
          <a:p>
            <a:pPr algn="just" rtl="0">
              <a:spcBef>
                <a:spcPts val="0"/>
              </a:spcBef>
              <a:spcAft>
                <a:spcPts val="0"/>
              </a:spcAft>
              <a:buNone/>
            </a:pPr>
            <a:r>
              <a:rPr lang="en-GB" sz="1600">
                <a:solidFill>
                  <a:schemeClr val="accent2"/>
                </a:solidFill>
              </a:rPr>
              <a:t>treating a wound</a:t>
            </a:r>
          </a:p>
          <a:p>
            <a:pPr algn="just" rtl="0">
              <a:spcBef>
                <a:spcPts val="0"/>
              </a:spcBef>
              <a:spcAft>
                <a:spcPts val="0"/>
              </a:spcAft>
              <a:buNone/>
            </a:pPr>
            <a:r>
              <a:rPr lang="en-GB" sz="1600">
                <a:solidFill>
                  <a:schemeClr val="accent2"/>
                </a:solidFill>
              </a:rPr>
              <a:t>Wash after:</a:t>
            </a:r>
          </a:p>
          <a:p>
            <a:pPr algn="just" rtl="0">
              <a:spcBef>
                <a:spcPts val="0"/>
              </a:spcBef>
              <a:spcAft>
                <a:spcPts val="0"/>
              </a:spcAft>
              <a:buNone/>
            </a:pPr>
            <a:r>
              <a:rPr lang="en-GB" sz="1600">
                <a:solidFill>
                  <a:schemeClr val="accent2"/>
                </a:solidFill>
              </a:rPr>
              <a:t>    - using the bathroom</a:t>
            </a:r>
          </a:p>
          <a:p>
            <a:pPr algn="just" rtl="0">
              <a:spcBef>
                <a:spcPts val="0"/>
              </a:spcBef>
              <a:spcAft>
                <a:spcPts val="0"/>
              </a:spcAft>
              <a:buNone/>
            </a:pPr>
            <a:r>
              <a:rPr lang="en-GB" sz="1600">
                <a:solidFill>
                  <a:schemeClr val="accent2"/>
                </a:solidFill>
              </a:rPr>
              <a:t>    - coughing / sneezing,</a:t>
            </a:r>
          </a:p>
          <a:p>
            <a:pPr algn="just" rtl="0">
              <a:spcBef>
                <a:spcPts val="0"/>
              </a:spcBef>
              <a:spcAft>
                <a:spcPts val="0"/>
              </a:spcAft>
              <a:buNone/>
            </a:pPr>
            <a:r>
              <a:rPr lang="en-GB" sz="1600">
                <a:solidFill>
                  <a:schemeClr val="accent2"/>
                </a:solidFill>
              </a:rPr>
              <a:t>    - handling garbage</a:t>
            </a:r>
          </a:p>
          <a:p>
            <a:pPr lvl="0" algn="just" rtl="0">
              <a:spcBef>
                <a:spcPts val="0"/>
              </a:spcBef>
              <a:spcAft>
                <a:spcPts val="0"/>
              </a:spcAft>
              <a:buNone/>
            </a:pPr>
            <a:r>
              <a:rPr lang="en-GB" sz="1600">
                <a:solidFill>
                  <a:schemeClr val="accent2"/>
                </a:solidFill>
              </a:rPr>
              <a:t>    - touching other people or animals</a:t>
            </a:r>
          </a:p>
          <a:p>
            <a:pPr algn="just" rtl="0">
              <a:spcBef>
                <a:spcPts val="0"/>
              </a:spcBef>
              <a:spcAft>
                <a:spcPts val="0"/>
              </a:spcAft>
              <a:buNone/>
            </a:pPr>
            <a:endParaRPr sz="1600">
              <a:solidFill>
                <a:schemeClr val="accent2"/>
              </a:solidFill>
            </a:endParaRPr>
          </a:p>
          <a:p>
            <a:pPr algn="just" rtl="0">
              <a:spcBef>
                <a:spcPts val="0"/>
              </a:spcBef>
              <a:spcAft>
                <a:spcPts val="0"/>
              </a:spcAft>
              <a:buNone/>
            </a:pPr>
            <a:endParaRPr sz="1600">
              <a:solidFill>
                <a:schemeClr val="accent2"/>
              </a:solidFill>
            </a:endParaRPr>
          </a:p>
          <a:p>
            <a:pPr algn="ctr" rtl="0">
              <a:spcBef>
                <a:spcPts val="0"/>
              </a:spcBef>
              <a:spcAft>
                <a:spcPts val="0"/>
              </a:spcAft>
              <a:buNone/>
            </a:pPr>
            <a:r>
              <a:rPr lang="en-GB" sz="1500" b="1">
                <a:solidFill>
                  <a:schemeClr val="accent2"/>
                </a:solidFill>
              </a:rPr>
              <a:t>Wash hands with soap and water for 20 seconds - if hands don’t look dirty, sanitizer can be used</a:t>
            </a:r>
            <a:r>
              <a:rPr lang="en-GB" sz="1600">
                <a:solidFill>
                  <a:schemeClr val="accent2"/>
                </a:solidFill>
              </a:rPr>
              <a:t>   </a:t>
            </a:r>
          </a:p>
          <a:p>
            <a:pPr algn="just" rtl="0">
              <a:spcBef>
                <a:spcPts val="0"/>
              </a:spcBef>
              <a:spcAft>
                <a:spcPts val="0"/>
              </a:spcAft>
              <a:buNone/>
            </a:pPr>
            <a:endParaRPr sz="1600" i="1">
              <a:solidFill>
                <a:schemeClr val="accent2"/>
              </a:solidFill>
            </a:endParaRPr>
          </a:p>
          <a:p>
            <a:pPr algn="just" rtl="0">
              <a:spcBef>
                <a:spcPts val="0"/>
              </a:spcBef>
              <a:spcAft>
                <a:spcPts val="0"/>
              </a:spcAft>
              <a:buNone/>
            </a:pPr>
            <a:r>
              <a:rPr lang="en-GB" sz="1600" i="1">
                <a:solidFill>
                  <a:schemeClr val="accent2"/>
                </a:solidFill>
              </a:rPr>
              <a:t>                                                                                                                        </a:t>
            </a:r>
          </a:p>
          <a:p>
            <a:pPr rtl="0">
              <a:spcBef>
                <a:spcPts val="0"/>
              </a:spcBef>
              <a:buNone/>
            </a:pPr>
            <a:endParaRPr sz="1600" i="1">
              <a:solidFill>
                <a:schemeClr val="accent2"/>
              </a:solidFill>
            </a:endParaRPr>
          </a:p>
          <a:p>
            <a:pPr>
              <a:spcBef>
                <a:spcPts val="0"/>
              </a:spcBef>
              <a:buNone/>
            </a:pPr>
            <a:endParaRPr sz="1600" i="1">
              <a:solidFill>
                <a:schemeClr val="accent2"/>
              </a:solidFill>
            </a:endParaRPr>
          </a:p>
        </p:txBody>
      </p:sp>
      <p:pic>
        <p:nvPicPr>
          <p:cNvPr id="227" name="Shape 227"/>
          <p:cNvPicPr preferRelativeResize="0"/>
          <p:nvPr/>
        </p:nvPicPr>
        <p:blipFill>
          <a:blip r:embed="rId3">
            <a:alphaModFix/>
          </a:blip>
          <a:stretch>
            <a:fillRect/>
          </a:stretch>
        </p:blipFill>
        <p:spPr>
          <a:xfrm>
            <a:off x="3617550" y="1470724"/>
            <a:ext cx="4998724" cy="3071924"/>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lgn="ctr">
              <a:spcBef>
                <a:spcPts val="0"/>
              </a:spcBef>
              <a:buNone/>
            </a:pPr>
            <a:r>
              <a:rPr lang="en-GB"/>
              <a:t>Useage of sanitizer (germ killer)</a:t>
            </a:r>
          </a:p>
        </p:txBody>
      </p:sp>
      <p:sp>
        <p:nvSpPr>
          <p:cNvPr id="233" name="Shape 233"/>
          <p:cNvSpPr txBox="1">
            <a:spLocks noGrp="1"/>
          </p:cNvSpPr>
          <p:nvPr>
            <p:ph type="body" idx="1"/>
          </p:nvPr>
        </p:nvSpPr>
        <p:spPr>
          <a:xfrm>
            <a:off x="311700" y="1152475"/>
            <a:ext cx="4503000" cy="3416400"/>
          </a:xfrm>
          <a:prstGeom prst="rect">
            <a:avLst/>
          </a:prstGeom>
        </p:spPr>
        <p:txBody>
          <a:bodyPr lIns="91425" tIns="91425" rIns="91425" bIns="91425" anchor="t" anchorCtr="0">
            <a:noAutofit/>
          </a:bodyPr>
          <a:lstStyle/>
          <a:p>
            <a:pPr rtl="0">
              <a:spcBef>
                <a:spcPts val="0"/>
              </a:spcBef>
              <a:spcAft>
                <a:spcPts val="0"/>
              </a:spcAft>
              <a:buNone/>
            </a:pPr>
            <a:endParaRPr i="1">
              <a:solidFill>
                <a:schemeClr val="accent2"/>
              </a:solidFill>
            </a:endParaRPr>
          </a:p>
          <a:p>
            <a:pPr rtl="0">
              <a:spcBef>
                <a:spcPts val="0"/>
              </a:spcBef>
              <a:spcAft>
                <a:spcPts val="0"/>
              </a:spcAft>
              <a:buNone/>
            </a:pPr>
            <a:r>
              <a:rPr lang="en-GB" i="1">
                <a:solidFill>
                  <a:schemeClr val="accent2"/>
                </a:solidFill>
              </a:rPr>
              <a:t>How to wash hands with sanitizer:</a:t>
            </a:r>
          </a:p>
          <a:p>
            <a:pPr rtl="0">
              <a:spcBef>
                <a:spcPts val="0"/>
              </a:spcBef>
              <a:spcAft>
                <a:spcPts val="0"/>
              </a:spcAft>
              <a:buNone/>
            </a:pPr>
            <a:endParaRPr i="1">
              <a:solidFill>
                <a:schemeClr val="accent2"/>
              </a:solidFill>
            </a:endParaRPr>
          </a:p>
          <a:p>
            <a:pPr marL="457200" lvl="0" indent="-342900" rtl="0">
              <a:spcBef>
                <a:spcPts val="0"/>
              </a:spcBef>
              <a:spcAft>
                <a:spcPts val="0"/>
              </a:spcAft>
              <a:buClr>
                <a:schemeClr val="accent2"/>
              </a:buClr>
              <a:buSzPct val="100000"/>
              <a:buFont typeface="Lato"/>
              <a:buAutoNum type="arabicPeriod"/>
            </a:pPr>
            <a:r>
              <a:rPr lang="en-GB" i="1">
                <a:solidFill>
                  <a:schemeClr val="accent2"/>
                </a:solidFill>
              </a:rPr>
              <a:t>Apply product to the palm of one hand</a:t>
            </a:r>
          </a:p>
          <a:p>
            <a:pPr marL="457200" lvl="0" indent="-342900" rtl="0">
              <a:spcBef>
                <a:spcPts val="0"/>
              </a:spcBef>
              <a:spcAft>
                <a:spcPts val="0"/>
              </a:spcAft>
              <a:buClr>
                <a:schemeClr val="accent2"/>
              </a:buClr>
              <a:buSzPct val="100000"/>
              <a:buFont typeface="Lato"/>
              <a:buAutoNum type="arabicPeriod"/>
            </a:pPr>
            <a:r>
              <a:rPr lang="en-GB" i="1">
                <a:solidFill>
                  <a:schemeClr val="accent2"/>
                </a:solidFill>
              </a:rPr>
              <a:t>Rub hands together</a:t>
            </a:r>
          </a:p>
          <a:p>
            <a:pPr marL="457200" lvl="0" indent="-342900" rtl="0">
              <a:spcBef>
                <a:spcPts val="0"/>
              </a:spcBef>
              <a:spcAft>
                <a:spcPts val="0"/>
              </a:spcAft>
              <a:buClr>
                <a:schemeClr val="accent2"/>
              </a:buClr>
              <a:buSzPct val="100000"/>
              <a:buFont typeface="Lato"/>
              <a:buAutoNum type="arabicPeriod"/>
            </a:pPr>
            <a:r>
              <a:rPr lang="en-GB" i="1">
                <a:solidFill>
                  <a:schemeClr val="accent2"/>
                </a:solidFill>
              </a:rPr>
              <a:t>Rub the product over all surfaces of hands and fingers until everything is dry                                                                        </a:t>
            </a:r>
          </a:p>
          <a:p>
            <a:pPr rtl="0">
              <a:spcBef>
                <a:spcPts val="0"/>
              </a:spcBef>
              <a:spcAft>
                <a:spcPts val="0"/>
              </a:spcAft>
              <a:buNone/>
            </a:pPr>
            <a:r>
              <a:rPr lang="en-GB" i="1">
                <a:solidFill>
                  <a:schemeClr val="accent2"/>
                </a:solidFill>
              </a:rPr>
              <a:t> </a:t>
            </a:r>
          </a:p>
          <a:p>
            <a:pPr>
              <a:spcBef>
                <a:spcPts val="0"/>
              </a:spcBef>
              <a:buNone/>
            </a:pPr>
            <a:endParaRPr i="1"/>
          </a:p>
        </p:txBody>
      </p:sp>
      <p:pic>
        <p:nvPicPr>
          <p:cNvPr id="234" name="Shape 234"/>
          <p:cNvPicPr preferRelativeResize="0"/>
          <p:nvPr/>
        </p:nvPicPr>
        <p:blipFill>
          <a:blip r:embed="rId3">
            <a:alphaModFix/>
          </a:blip>
          <a:stretch>
            <a:fillRect/>
          </a:stretch>
        </p:blipFill>
        <p:spPr>
          <a:xfrm>
            <a:off x="4998800" y="1201050"/>
            <a:ext cx="4145200" cy="2741400"/>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noAutofit/>
          </a:bodyPr>
          <a:lstStyle/>
          <a:p>
            <a:pPr lvl="0" algn="ctr">
              <a:lnSpc>
                <a:spcPct val="115000"/>
              </a:lnSpc>
              <a:spcBef>
                <a:spcPts val="0"/>
              </a:spcBef>
              <a:spcAft>
                <a:spcPts val="1600"/>
              </a:spcAft>
              <a:buNone/>
            </a:pPr>
            <a:r>
              <a:rPr lang="en-GB" sz="3000"/>
              <a:t>Don’t share personal items</a:t>
            </a:r>
          </a:p>
        </p:txBody>
      </p:sp>
      <p:sp>
        <p:nvSpPr>
          <p:cNvPr id="240" name="Shape 240"/>
          <p:cNvSpPr txBox="1">
            <a:spLocks noGrp="1"/>
          </p:cNvSpPr>
          <p:nvPr>
            <p:ph type="body" idx="1"/>
          </p:nvPr>
        </p:nvSpPr>
        <p:spPr>
          <a:xfrm>
            <a:off x="275975" y="1161425"/>
            <a:ext cx="8520599" cy="3416400"/>
          </a:xfrm>
          <a:prstGeom prst="rect">
            <a:avLst/>
          </a:prstGeom>
        </p:spPr>
        <p:txBody>
          <a:bodyPr lIns="91425" tIns="91425" rIns="91425" bIns="91425" anchor="t" anchorCtr="0">
            <a:noAutofit/>
          </a:bodyPr>
          <a:lstStyle/>
          <a:p>
            <a:pPr algn="just" rtl="0">
              <a:spcBef>
                <a:spcPts val="0"/>
              </a:spcBef>
              <a:spcAft>
                <a:spcPts val="0"/>
              </a:spcAft>
              <a:buNone/>
            </a:pPr>
            <a:endParaRPr sz="1600">
              <a:solidFill>
                <a:schemeClr val="accent2"/>
              </a:solidFill>
            </a:endParaRPr>
          </a:p>
          <a:p>
            <a:pPr algn="just" rtl="0">
              <a:spcBef>
                <a:spcPts val="0"/>
              </a:spcBef>
              <a:spcAft>
                <a:spcPts val="0"/>
              </a:spcAft>
              <a:buNone/>
            </a:pPr>
            <a:r>
              <a:rPr lang="en-GB" sz="1600">
                <a:solidFill>
                  <a:schemeClr val="accent2"/>
                </a:solidFill>
              </a:rPr>
              <a:t>Avoid sharing personal items, which can be infected:</a:t>
            </a:r>
          </a:p>
          <a:p>
            <a:pPr indent="457200" algn="just" rtl="0">
              <a:spcBef>
                <a:spcPts val="0"/>
              </a:spcBef>
              <a:spcAft>
                <a:spcPts val="0"/>
              </a:spcAft>
              <a:buNone/>
            </a:pPr>
            <a:r>
              <a:rPr lang="en-GB" sz="1600">
                <a:solidFill>
                  <a:schemeClr val="accent2"/>
                </a:solidFill>
              </a:rPr>
              <a:t>toothbrushes, razors, towels, comb, ... </a:t>
            </a:r>
          </a:p>
          <a:p>
            <a:pPr marL="0" indent="0" algn="just" rtl="0">
              <a:spcBef>
                <a:spcPts val="0"/>
              </a:spcBef>
              <a:spcAft>
                <a:spcPts val="0"/>
              </a:spcAft>
              <a:buNone/>
            </a:pPr>
            <a:endParaRPr sz="1600">
              <a:solidFill>
                <a:schemeClr val="accent2"/>
              </a:solidFill>
            </a:endParaRPr>
          </a:p>
          <a:p>
            <a:pPr marL="0" indent="0" algn="just" rtl="0">
              <a:spcBef>
                <a:spcPts val="0"/>
              </a:spcBef>
              <a:spcAft>
                <a:spcPts val="0"/>
              </a:spcAft>
              <a:buNone/>
            </a:pPr>
            <a:endParaRPr sz="1600">
              <a:solidFill>
                <a:schemeClr val="accent2"/>
              </a:solidFill>
            </a:endParaRPr>
          </a:p>
          <a:p>
            <a:pPr marL="0" indent="0" algn="just" rtl="0">
              <a:spcBef>
                <a:spcPts val="0"/>
              </a:spcBef>
              <a:spcAft>
                <a:spcPts val="0"/>
              </a:spcAft>
              <a:buNone/>
            </a:pPr>
            <a:r>
              <a:rPr lang="en-GB" sz="1600">
                <a:solidFill>
                  <a:schemeClr val="accent2"/>
                </a:solidFill>
              </a:rPr>
              <a:t>Needles should never be shared!</a:t>
            </a:r>
          </a:p>
          <a:p>
            <a:pPr marL="0" indent="0" algn="just" rtl="0">
              <a:spcBef>
                <a:spcPts val="0"/>
              </a:spcBef>
              <a:spcAft>
                <a:spcPts val="0"/>
              </a:spcAft>
              <a:buNone/>
            </a:pPr>
            <a:r>
              <a:rPr lang="en-GB" sz="1600">
                <a:solidFill>
                  <a:schemeClr val="accent2"/>
                </a:solidFill>
              </a:rPr>
              <a:t>Only use them once, then throw them away properly.</a:t>
            </a:r>
          </a:p>
          <a:p>
            <a:pPr algn="just" rtl="0">
              <a:spcBef>
                <a:spcPts val="0"/>
              </a:spcBef>
              <a:spcAft>
                <a:spcPts val="0"/>
              </a:spcAft>
              <a:buNone/>
            </a:pPr>
            <a:endParaRPr sz="1600">
              <a:solidFill>
                <a:schemeClr val="accent2"/>
              </a:solidFill>
            </a:endParaRPr>
          </a:p>
          <a:p>
            <a:pPr algn="just" rtl="0">
              <a:spcBef>
                <a:spcPts val="0"/>
              </a:spcBef>
              <a:spcAft>
                <a:spcPts val="0"/>
              </a:spcAft>
              <a:buNone/>
            </a:pPr>
            <a:endParaRPr sz="1600">
              <a:solidFill>
                <a:schemeClr val="accent2"/>
              </a:solidFill>
            </a:endParaRPr>
          </a:p>
          <a:p>
            <a:pPr algn="just" rtl="0">
              <a:spcBef>
                <a:spcPts val="0"/>
              </a:spcBef>
              <a:spcAft>
                <a:spcPts val="0"/>
              </a:spcAft>
              <a:buNone/>
            </a:pPr>
            <a:endParaRPr sz="1600">
              <a:solidFill>
                <a:schemeClr val="accent2"/>
              </a:solidFill>
            </a:endParaRPr>
          </a:p>
          <a:p>
            <a:pPr rtl="0">
              <a:spcBef>
                <a:spcPts val="0"/>
              </a:spcBef>
              <a:spcAft>
                <a:spcPts val="0"/>
              </a:spcAft>
              <a:buNone/>
            </a:pPr>
            <a:endParaRPr sz="1600">
              <a:solidFill>
                <a:schemeClr val="accent2"/>
              </a:solidFill>
            </a:endParaRPr>
          </a:p>
        </p:txBody>
      </p:sp>
      <p:pic>
        <p:nvPicPr>
          <p:cNvPr id="241" name="Shape 241"/>
          <p:cNvPicPr preferRelativeResize="0"/>
          <p:nvPr/>
        </p:nvPicPr>
        <p:blipFill rotWithShape="1">
          <a:blip r:embed="rId3">
            <a:alphaModFix/>
          </a:blip>
          <a:srcRect b="7407"/>
          <a:stretch/>
        </p:blipFill>
        <p:spPr>
          <a:xfrm>
            <a:off x="5208350" y="1275400"/>
            <a:ext cx="3283800" cy="3046574"/>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1329650" y="346725"/>
            <a:ext cx="8520599" cy="6261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GB" sz="3000" b="0"/>
              <a:t>         </a:t>
            </a:r>
            <a:r>
              <a:rPr lang="en-GB" sz="3000"/>
              <a:t>         Get vaccinated</a:t>
            </a:r>
          </a:p>
        </p:txBody>
      </p:sp>
      <p:sp>
        <p:nvSpPr>
          <p:cNvPr id="247" name="Shape 24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just" rtl="0">
              <a:spcBef>
                <a:spcPts val="0"/>
              </a:spcBef>
              <a:spcAft>
                <a:spcPts val="0"/>
              </a:spcAft>
              <a:buNone/>
            </a:pPr>
            <a:endParaRPr>
              <a:solidFill>
                <a:schemeClr val="accent2"/>
              </a:solidFill>
            </a:endParaRPr>
          </a:p>
          <a:p>
            <a:pPr algn="just" rtl="0">
              <a:spcBef>
                <a:spcPts val="0"/>
              </a:spcBef>
              <a:spcAft>
                <a:spcPts val="0"/>
              </a:spcAft>
              <a:buNone/>
            </a:pPr>
            <a:r>
              <a:rPr lang="en-GB">
                <a:solidFill>
                  <a:schemeClr val="accent2"/>
                </a:solidFill>
              </a:rPr>
              <a:t>Vaccines prevent many infectious diseases.</a:t>
            </a:r>
          </a:p>
          <a:p>
            <a:pPr algn="just" rtl="0">
              <a:spcBef>
                <a:spcPts val="0"/>
              </a:spcBef>
              <a:spcAft>
                <a:spcPts val="0"/>
              </a:spcAft>
              <a:buNone/>
            </a:pPr>
            <a:endParaRPr>
              <a:solidFill>
                <a:schemeClr val="accent2"/>
              </a:solidFill>
            </a:endParaRPr>
          </a:p>
          <a:p>
            <a:pPr algn="just" rtl="0">
              <a:spcBef>
                <a:spcPts val="0"/>
              </a:spcBef>
              <a:spcAft>
                <a:spcPts val="0"/>
              </a:spcAft>
              <a:buNone/>
            </a:pPr>
            <a:r>
              <a:rPr lang="en-GB">
                <a:solidFill>
                  <a:schemeClr val="accent2"/>
                </a:solidFill>
              </a:rPr>
              <a:t>Get some vaccinations as:</a:t>
            </a:r>
          </a:p>
          <a:p>
            <a:pPr marL="457200" lvl="0" indent="-228600" algn="just" rtl="0">
              <a:spcBef>
                <a:spcPts val="0"/>
              </a:spcBef>
              <a:spcAft>
                <a:spcPts val="0"/>
              </a:spcAft>
              <a:buClr>
                <a:schemeClr val="accent2"/>
              </a:buClr>
            </a:pPr>
            <a:r>
              <a:rPr lang="en-GB">
                <a:solidFill>
                  <a:schemeClr val="accent2"/>
                </a:solidFill>
              </a:rPr>
              <a:t>child / adult</a:t>
            </a:r>
          </a:p>
          <a:p>
            <a:pPr marL="457200" lvl="0" indent="-228600" algn="just" rtl="0">
              <a:spcBef>
                <a:spcPts val="0"/>
              </a:spcBef>
              <a:spcAft>
                <a:spcPts val="0"/>
              </a:spcAft>
              <a:buClr>
                <a:schemeClr val="accent2"/>
              </a:buClr>
            </a:pPr>
            <a:r>
              <a:rPr lang="en-GB">
                <a:solidFill>
                  <a:schemeClr val="accent2"/>
                </a:solidFill>
              </a:rPr>
              <a:t>for special situations (pregnancy and travel)</a:t>
            </a:r>
          </a:p>
          <a:p>
            <a:pPr algn="just" rtl="0">
              <a:spcBef>
                <a:spcPts val="0"/>
              </a:spcBef>
              <a:spcAft>
                <a:spcPts val="0"/>
              </a:spcAft>
              <a:buNone/>
            </a:pPr>
            <a:endParaRPr>
              <a:solidFill>
                <a:schemeClr val="accent2"/>
              </a:solidFill>
            </a:endParaRPr>
          </a:p>
          <a:p>
            <a:pPr algn="just" rtl="0">
              <a:spcBef>
                <a:spcPts val="0"/>
              </a:spcBef>
              <a:spcAft>
                <a:spcPts val="0"/>
              </a:spcAft>
              <a:buNone/>
            </a:pPr>
            <a:r>
              <a:rPr lang="en-GB">
                <a:solidFill>
                  <a:schemeClr val="accent2"/>
                </a:solidFill>
              </a:rPr>
              <a:t>Make sure you and your family are up-to-date</a:t>
            </a:r>
          </a:p>
          <a:p>
            <a:pPr algn="just" rtl="0">
              <a:spcBef>
                <a:spcPts val="0"/>
              </a:spcBef>
              <a:spcAft>
                <a:spcPts val="0"/>
              </a:spcAft>
              <a:buNone/>
            </a:pPr>
            <a:r>
              <a:rPr lang="en-GB">
                <a:solidFill>
                  <a:schemeClr val="accent2"/>
                </a:solidFill>
              </a:rPr>
              <a:t>on your vaccinations.</a:t>
            </a:r>
          </a:p>
          <a:p>
            <a:pPr>
              <a:spcBef>
                <a:spcPts val="0"/>
              </a:spcBef>
              <a:buNone/>
            </a:pPr>
            <a:endParaRPr>
              <a:solidFill>
                <a:schemeClr val="accent2"/>
              </a:solidFill>
            </a:endParaRPr>
          </a:p>
        </p:txBody>
      </p:sp>
      <p:pic>
        <p:nvPicPr>
          <p:cNvPr id="248" name="Shape 248"/>
          <p:cNvPicPr preferRelativeResize="0"/>
          <p:nvPr/>
        </p:nvPicPr>
        <p:blipFill rotWithShape="1">
          <a:blip r:embed="rId3">
            <a:alphaModFix/>
          </a:blip>
          <a:srcRect b="19106"/>
          <a:stretch/>
        </p:blipFill>
        <p:spPr>
          <a:xfrm>
            <a:off x="5501550" y="1366825"/>
            <a:ext cx="2678874" cy="2768550"/>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lgn="ctr">
              <a:spcBef>
                <a:spcPts val="0"/>
              </a:spcBef>
              <a:buNone/>
            </a:pPr>
            <a:r>
              <a:rPr lang="en-GB"/>
              <a:t>When to seek medical care</a:t>
            </a:r>
          </a:p>
        </p:txBody>
      </p:sp>
      <p:sp>
        <p:nvSpPr>
          <p:cNvPr id="254" name="Shape 254"/>
          <p:cNvSpPr txBox="1">
            <a:spLocks noGrp="1"/>
          </p:cNvSpPr>
          <p:nvPr>
            <p:ph type="body" idx="1"/>
          </p:nvPr>
        </p:nvSpPr>
        <p:spPr>
          <a:xfrm>
            <a:off x="375050" y="1206050"/>
            <a:ext cx="8037599" cy="3416400"/>
          </a:xfrm>
          <a:prstGeom prst="rect">
            <a:avLst/>
          </a:prstGeom>
        </p:spPr>
        <p:txBody>
          <a:bodyPr lIns="91425" tIns="91425" rIns="91425" bIns="91425" anchor="t" anchorCtr="0">
            <a:noAutofit/>
          </a:bodyPr>
          <a:lstStyle/>
          <a:p>
            <a:pPr marL="457200" lvl="0" indent="-228600" rtl="0">
              <a:spcBef>
                <a:spcPts val="0"/>
              </a:spcBef>
              <a:buClr>
                <a:schemeClr val="accent2"/>
              </a:buClr>
              <a:buChar char="-"/>
            </a:pPr>
            <a:r>
              <a:rPr lang="en-GB" i="1">
                <a:solidFill>
                  <a:schemeClr val="accent2"/>
                </a:solidFill>
              </a:rPr>
              <a:t>breathlessness / suffocate</a:t>
            </a:r>
          </a:p>
          <a:p>
            <a:pPr marL="457200" lvl="0" indent="-228600" rtl="0">
              <a:spcBef>
                <a:spcPts val="0"/>
              </a:spcBef>
              <a:buClr>
                <a:schemeClr val="accent2"/>
              </a:buClr>
              <a:buChar char="-"/>
            </a:pPr>
            <a:r>
              <a:rPr lang="en-GB" i="1">
                <a:solidFill>
                  <a:schemeClr val="accent2"/>
                </a:solidFill>
              </a:rPr>
              <a:t>cough lasting longer than a week</a:t>
            </a:r>
          </a:p>
          <a:p>
            <a:pPr marL="457200" lvl="0" indent="-228600" rtl="0">
              <a:spcBef>
                <a:spcPts val="0"/>
              </a:spcBef>
              <a:buClr>
                <a:schemeClr val="accent2"/>
              </a:buClr>
              <a:buChar char="-"/>
            </a:pPr>
            <a:r>
              <a:rPr lang="en-GB" i="1">
                <a:solidFill>
                  <a:schemeClr val="accent2"/>
                </a:solidFill>
              </a:rPr>
              <a:t>periods of rapid heartbeat</a:t>
            </a:r>
          </a:p>
          <a:p>
            <a:pPr marL="457200" lvl="0" indent="-228600" rtl="0">
              <a:lnSpc>
                <a:spcPct val="100000"/>
              </a:lnSpc>
              <a:spcBef>
                <a:spcPts val="0"/>
              </a:spcBef>
              <a:buClr>
                <a:schemeClr val="accent2"/>
              </a:buClr>
              <a:buChar char="-"/>
            </a:pPr>
            <a:r>
              <a:rPr lang="en-GB" i="1">
                <a:solidFill>
                  <a:schemeClr val="accent2"/>
                </a:solidFill>
              </a:rPr>
              <a:t>rash, especially if it’s accompanied by fever								</a:t>
            </a:r>
            <a:r>
              <a:rPr lang="en-GB" sz="1400" i="1">
                <a:solidFill>
                  <a:schemeClr val="accent2"/>
                </a:solidFill>
              </a:rPr>
              <a:t>(higher temperature than 100.4° F / 37° C)</a:t>
            </a:r>
          </a:p>
          <a:p>
            <a:pPr marL="457200" lvl="0" indent="-228600" rtl="0">
              <a:spcBef>
                <a:spcPts val="0"/>
              </a:spcBef>
              <a:buClr>
                <a:schemeClr val="accent2"/>
              </a:buClr>
              <a:buChar char="-"/>
            </a:pPr>
            <a:r>
              <a:rPr lang="en-GB" i="1">
                <a:solidFill>
                  <a:schemeClr val="accent2"/>
                </a:solidFill>
              </a:rPr>
              <a:t>animal or human bite</a:t>
            </a:r>
          </a:p>
          <a:p>
            <a:pPr marL="457200" lvl="0" indent="-228600" rtl="0">
              <a:lnSpc>
                <a:spcPct val="100000"/>
              </a:lnSpc>
              <a:spcBef>
                <a:spcPts val="0"/>
              </a:spcBef>
              <a:buClr>
                <a:schemeClr val="accent2"/>
              </a:buClr>
              <a:buChar char="-"/>
            </a:pPr>
            <a:r>
              <a:rPr lang="en-GB" i="1">
                <a:solidFill>
                  <a:schemeClr val="accent2"/>
                </a:solidFill>
              </a:rPr>
              <a:t>swelling </a:t>
            </a:r>
          </a:p>
          <a:p>
            <a:pPr marL="457200" lvl="0" indent="-228600" rtl="0">
              <a:spcBef>
                <a:spcPts val="0"/>
              </a:spcBef>
              <a:buClr>
                <a:schemeClr val="accent2"/>
              </a:buClr>
              <a:buChar char="-"/>
            </a:pPr>
            <a:r>
              <a:rPr lang="en-GB" i="1">
                <a:solidFill>
                  <a:schemeClr val="accent2"/>
                </a:solidFill>
              </a:rPr>
              <a:t>blurred vision / difficulties in seeing</a:t>
            </a:r>
          </a:p>
          <a:p>
            <a:pPr marL="457200" lvl="0" indent="-228600" rtl="0">
              <a:spcBef>
                <a:spcPts val="0"/>
              </a:spcBef>
              <a:buClr>
                <a:schemeClr val="accent2"/>
              </a:buClr>
              <a:buChar char="-"/>
            </a:pPr>
            <a:r>
              <a:rPr lang="en-GB" i="1">
                <a:solidFill>
                  <a:schemeClr val="accent2"/>
                </a:solidFill>
              </a:rPr>
              <a:t>persistent vomiting</a:t>
            </a:r>
          </a:p>
          <a:p>
            <a:pPr marL="457200" lvl="0" indent="-228600">
              <a:spcBef>
                <a:spcPts val="0"/>
              </a:spcBef>
              <a:buClr>
                <a:schemeClr val="accent2"/>
              </a:buClr>
              <a:buChar char="-"/>
            </a:pPr>
            <a:r>
              <a:rPr lang="en-GB" i="1">
                <a:solidFill>
                  <a:schemeClr val="accent2"/>
                </a:solidFill>
              </a:rPr>
              <a:t>unusual or strong headache </a:t>
            </a:r>
          </a:p>
        </p:txBody>
      </p:sp>
      <p:pic>
        <p:nvPicPr>
          <p:cNvPr id="255" name="Shape 255"/>
          <p:cNvPicPr preferRelativeResize="0"/>
          <p:nvPr/>
        </p:nvPicPr>
        <p:blipFill rotWithShape="1">
          <a:blip r:embed="rId3">
            <a:alphaModFix/>
          </a:blip>
          <a:srcRect l="-4800" r="4799" b="26101"/>
          <a:stretch/>
        </p:blipFill>
        <p:spPr>
          <a:xfrm>
            <a:off x="5793550" y="2174675"/>
            <a:ext cx="3350449" cy="2742399"/>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sz="2800"/>
              <a:t>General rights</a:t>
            </a:r>
          </a:p>
        </p:txBody>
      </p:sp>
      <p:sp>
        <p:nvSpPr>
          <p:cNvPr id="261" name="Shape 26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GB" b="1">
                <a:solidFill>
                  <a:schemeClr val="accent2"/>
                </a:solidFill>
              </a:rPr>
              <a:t>Everybody</a:t>
            </a:r>
            <a:r>
              <a:rPr lang="en-GB">
                <a:solidFill>
                  <a:schemeClr val="accent2"/>
                </a:solidFill>
              </a:rPr>
              <a:t>  			      -	irrespective of age, sex, origin, social status or income -</a:t>
            </a:r>
          </a:p>
          <a:p>
            <a:pPr marL="2286000" indent="457200" rtl="0">
              <a:lnSpc>
                <a:spcPct val="100000"/>
              </a:lnSpc>
              <a:spcBef>
                <a:spcPts val="0"/>
              </a:spcBef>
              <a:spcAft>
                <a:spcPts val="0"/>
              </a:spcAft>
              <a:buNone/>
            </a:pPr>
            <a:r>
              <a:rPr lang="en-GB">
                <a:solidFill>
                  <a:schemeClr val="accent2"/>
                </a:solidFill>
              </a:rPr>
              <a:t>has </a:t>
            </a:r>
            <a:r>
              <a:rPr lang="en-GB" b="1">
                <a:solidFill>
                  <a:schemeClr val="accent2"/>
                </a:solidFill>
              </a:rPr>
              <a:t>guaranteed access</a:t>
            </a:r>
            <a:r>
              <a:rPr lang="en-GB">
                <a:solidFill>
                  <a:schemeClr val="accent2"/>
                </a:solidFill>
              </a:rPr>
              <a:t> to high quality </a:t>
            </a:r>
            <a:r>
              <a:rPr lang="en-GB" b="1">
                <a:solidFill>
                  <a:schemeClr val="accent2"/>
                </a:solidFill>
              </a:rPr>
              <a:t>health services</a:t>
            </a:r>
          </a:p>
          <a:p>
            <a:pPr marL="0" indent="0" rtl="0">
              <a:lnSpc>
                <a:spcPct val="100000"/>
              </a:lnSpc>
              <a:spcBef>
                <a:spcPts val="0"/>
              </a:spcBef>
              <a:spcAft>
                <a:spcPts val="0"/>
              </a:spcAft>
              <a:buNone/>
            </a:pPr>
            <a:endParaRPr>
              <a:solidFill>
                <a:schemeClr val="accent2"/>
              </a:solidFill>
            </a:endParaRPr>
          </a:p>
          <a:p>
            <a:pPr marL="0" indent="0" rtl="0">
              <a:lnSpc>
                <a:spcPct val="100000"/>
              </a:lnSpc>
              <a:spcBef>
                <a:spcPts val="0"/>
              </a:spcBef>
              <a:spcAft>
                <a:spcPts val="0"/>
              </a:spcAft>
              <a:buNone/>
            </a:pPr>
            <a:endParaRPr>
              <a:solidFill>
                <a:schemeClr val="accent2"/>
              </a:solidFill>
            </a:endParaRPr>
          </a:p>
          <a:p>
            <a:pPr marL="0" indent="0" rtl="0">
              <a:lnSpc>
                <a:spcPct val="100000"/>
              </a:lnSpc>
              <a:spcBef>
                <a:spcPts val="0"/>
              </a:spcBef>
              <a:spcAft>
                <a:spcPts val="0"/>
              </a:spcAft>
              <a:buNone/>
            </a:pPr>
            <a:endParaRPr>
              <a:solidFill>
                <a:schemeClr val="accent2"/>
              </a:solidFill>
            </a:endParaRPr>
          </a:p>
          <a:p>
            <a:pPr marL="0" indent="0" rtl="0">
              <a:lnSpc>
                <a:spcPct val="100000"/>
              </a:lnSpc>
              <a:spcBef>
                <a:spcPts val="0"/>
              </a:spcBef>
              <a:spcAft>
                <a:spcPts val="0"/>
              </a:spcAft>
              <a:buNone/>
            </a:pPr>
            <a:endParaRPr b="1">
              <a:solidFill>
                <a:schemeClr val="accent2"/>
              </a:solidFill>
            </a:endParaRPr>
          </a:p>
          <a:p>
            <a:pPr marL="0" indent="0" rtl="0">
              <a:lnSpc>
                <a:spcPct val="100000"/>
              </a:lnSpc>
              <a:spcBef>
                <a:spcPts val="0"/>
              </a:spcBef>
              <a:spcAft>
                <a:spcPts val="0"/>
              </a:spcAft>
              <a:buNone/>
            </a:pPr>
            <a:r>
              <a:rPr lang="en-GB" b="1">
                <a:solidFill>
                  <a:schemeClr val="accent2"/>
                </a:solidFill>
              </a:rPr>
              <a:t>Free choice of doctors</a:t>
            </a:r>
            <a:r>
              <a:rPr lang="en-GB">
                <a:solidFill>
                  <a:schemeClr val="accent2"/>
                </a:solidFill>
              </a:rPr>
              <a:t>		choice the doctor you prefer</a:t>
            </a:r>
          </a:p>
          <a:p>
            <a:pPr marL="0" indent="0" rtl="0">
              <a:lnSpc>
                <a:spcPct val="100000"/>
              </a:lnSpc>
              <a:spcBef>
                <a:spcPts val="0"/>
              </a:spcBef>
              <a:spcAft>
                <a:spcPts val="0"/>
              </a:spcAft>
              <a:buNone/>
            </a:pPr>
            <a:r>
              <a:rPr lang="en-GB">
                <a:solidFill>
                  <a:schemeClr val="accent2"/>
                </a:solidFill>
              </a:rPr>
              <a:t>						</a:t>
            </a:r>
            <a:r>
              <a:rPr lang="en-GB" b="1">
                <a:solidFill>
                  <a:schemeClr val="accent2"/>
                </a:solidFill>
              </a:rPr>
              <a:t>primary care physician</a:t>
            </a:r>
            <a:r>
              <a:rPr lang="en-GB">
                <a:solidFill>
                  <a:schemeClr val="accent2"/>
                </a:solidFill>
              </a:rPr>
              <a:t> → </a:t>
            </a:r>
            <a:r>
              <a:rPr lang="en-GB" b="1">
                <a:solidFill>
                  <a:schemeClr val="accent2"/>
                </a:solidFill>
              </a:rPr>
              <a:t>medical specialist</a:t>
            </a:r>
          </a:p>
          <a:p>
            <a:pPr marL="0" indent="0" rtl="0">
              <a:lnSpc>
                <a:spcPct val="100000"/>
              </a:lnSpc>
              <a:spcBef>
                <a:spcPts val="0"/>
              </a:spcBef>
              <a:spcAft>
                <a:spcPts val="0"/>
              </a:spcAft>
              <a:buNone/>
            </a:pPr>
            <a:endParaRPr>
              <a:solidFill>
                <a:schemeClr val="accent2"/>
              </a:solidFill>
            </a:endParaRPr>
          </a:p>
          <a:p>
            <a:pPr marL="0" indent="0" rtl="0">
              <a:lnSpc>
                <a:spcPct val="100000"/>
              </a:lnSpc>
              <a:spcBef>
                <a:spcPts val="0"/>
              </a:spcBef>
              <a:spcAft>
                <a:spcPts val="0"/>
              </a:spcAft>
              <a:buNone/>
            </a:pPr>
            <a:r>
              <a:rPr lang="en-GB">
                <a:solidFill>
                  <a:schemeClr val="accent2"/>
                </a:solidFill>
              </a:rPr>
              <a:t>	</a:t>
            </a:r>
          </a:p>
          <a:p>
            <a:pPr rtl="0">
              <a:lnSpc>
                <a:spcPct val="100000"/>
              </a:lnSpc>
              <a:spcBef>
                <a:spcPts val="0"/>
              </a:spcBef>
              <a:spcAft>
                <a:spcPts val="0"/>
              </a:spcAft>
              <a:buNone/>
            </a:pPr>
            <a:endParaRPr>
              <a:solidFill>
                <a:schemeClr val="accent2"/>
              </a:solidFill>
            </a:endParaRPr>
          </a:p>
          <a:p>
            <a:pPr rtl="0">
              <a:lnSpc>
                <a:spcPct val="100000"/>
              </a:lnSpc>
              <a:spcBef>
                <a:spcPts val="0"/>
              </a:spcBef>
              <a:spcAft>
                <a:spcPts val="0"/>
              </a:spcAft>
              <a:buNone/>
            </a:pPr>
            <a:endParaRPr>
              <a:solidFill>
                <a:schemeClr val="accent2"/>
              </a:solidFill>
            </a:endParaRPr>
          </a:p>
          <a:p>
            <a:pPr>
              <a:lnSpc>
                <a:spcPct val="100000"/>
              </a:lnSpc>
              <a:spcBef>
                <a:spcPts val="0"/>
              </a:spcBef>
              <a:spcAft>
                <a:spcPts val="0"/>
              </a:spcAft>
              <a:buNone/>
            </a:pPr>
            <a:endParaRPr>
              <a:solidFill>
                <a:schemeClr val="accent2"/>
              </a:solidFill>
            </a:endParaRPr>
          </a:p>
        </p:txBody>
      </p:sp>
      <p:pic>
        <p:nvPicPr>
          <p:cNvPr id="262" name="Shape 262"/>
          <p:cNvPicPr preferRelativeResize="0"/>
          <p:nvPr/>
        </p:nvPicPr>
        <p:blipFill>
          <a:blip r:embed="rId3">
            <a:alphaModFix/>
          </a:blip>
          <a:stretch>
            <a:fillRect/>
          </a:stretch>
        </p:blipFill>
        <p:spPr>
          <a:xfrm>
            <a:off x="311700" y="3292475"/>
            <a:ext cx="1743374" cy="1203132"/>
          </a:xfrm>
          <a:prstGeom prst="rect">
            <a:avLst/>
          </a:prstGeom>
          <a:noFill/>
          <a:ln>
            <a:noFill/>
          </a:ln>
        </p:spPr>
      </p:pic>
      <p:pic>
        <p:nvPicPr>
          <p:cNvPr id="263" name="Shape 263"/>
          <p:cNvPicPr preferRelativeResize="0"/>
          <p:nvPr/>
        </p:nvPicPr>
        <p:blipFill>
          <a:blip r:embed="rId4">
            <a:alphaModFix/>
          </a:blip>
          <a:stretch>
            <a:fillRect/>
          </a:stretch>
        </p:blipFill>
        <p:spPr>
          <a:xfrm>
            <a:off x="311700" y="1589187"/>
            <a:ext cx="1848341" cy="1203125"/>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311700" y="3164950"/>
            <a:ext cx="1743374" cy="1307530"/>
          </a:xfrm>
          <a:prstGeom prst="rect">
            <a:avLst/>
          </a:prstGeom>
          <a:noFill/>
          <a:ln>
            <a:noFill/>
          </a:ln>
        </p:spPr>
      </p:pic>
      <p:sp>
        <p:nvSpPr>
          <p:cNvPr id="269" name="Shape 26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sz="2800"/>
              <a:t>General rights</a:t>
            </a:r>
          </a:p>
          <a:p>
            <a:pPr>
              <a:spcBef>
                <a:spcPts val="0"/>
              </a:spcBef>
              <a:buNone/>
            </a:pPr>
            <a:endParaRPr/>
          </a:p>
        </p:txBody>
      </p:sp>
      <p:sp>
        <p:nvSpPr>
          <p:cNvPr id="270" name="Shape 27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b="1">
                <a:solidFill>
                  <a:schemeClr val="accent2"/>
                </a:solidFill>
              </a:rPr>
              <a:t>Prescription</a:t>
            </a:r>
            <a:r>
              <a:rPr lang="en-GB">
                <a:solidFill>
                  <a:schemeClr val="accent2"/>
                </a:solidFill>
              </a:rPr>
              <a:t>				Medical Document to buy intensive drugs (</a:t>
            </a:r>
            <a:r>
              <a:rPr lang="en-GB" b="1">
                <a:solidFill>
                  <a:schemeClr val="accent2"/>
                </a:solidFill>
              </a:rPr>
              <a:t>antibiotics</a:t>
            </a:r>
            <a:r>
              <a:rPr lang="en-GB">
                <a:solidFill>
                  <a:schemeClr val="accent2"/>
                </a:solidFill>
              </a:rPr>
              <a:t>)</a:t>
            </a: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r>
              <a:rPr lang="en-GB" b="1">
                <a:solidFill>
                  <a:schemeClr val="accent2"/>
                </a:solidFill>
              </a:rPr>
              <a:t>No Prescription Charge</a:t>
            </a:r>
            <a:r>
              <a:rPr lang="en-GB">
                <a:solidFill>
                  <a:schemeClr val="accent2"/>
                </a:solidFill>
              </a:rPr>
              <a:t>	For </a:t>
            </a:r>
            <a:r>
              <a:rPr lang="en-GB" b="1">
                <a:solidFill>
                  <a:schemeClr val="accent2"/>
                </a:solidFill>
              </a:rPr>
              <a:t>prescription drugs</a:t>
            </a:r>
            <a:r>
              <a:rPr lang="en-GB">
                <a:solidFill>
                  <a:schemeClr val="accent2"/>
                </a:solidFill>
              </a:rPr>
              <a:t> you </a:t>
            </a:r>
            <a:r>
              <a:rPr lang="en-GB" b="1">
                <a:solidFill>
                  <a:schemeClr val="accent2"/>
                </a:solidFill>
              </a:rPr>
              <a:t>don’t have to pay</a:t>
            </a:r>
          </a:p>
          <a:p>
            <a:pPr rtl="0">
              <a:spcBef>
                <a:spcPts val="0"/>
              </a:spcBef>
              <a:buNone/>
            </a:pPr>
            <a:endParaRPr b="1">
              <a:solidFill>
                <a:schemeClr val="accent2"/>
              </a:solidFill>
            </a:endParaRPr>
          </a:p>
          <a:p>
            <a:pPr rtl="0">
              <a:spcBef>
                <a:spcPts val="0"/>
              </a:spcBef>
              <a:buNone/>
            </a:pPr>
            <a:r>
              <a:rPr lang="en-GB" b="1">
                <a:solidFill>
                  <a:schemeClr val="accent2"/>
                </a:solidFill>
              </a:rPr>
              <a:t>				</a:t>
            </a:r>
          </a:p>
          <a:p>
            <a:pPr rtl="0">
              <a:spcBef>
                <a:spcPts val="0"/>
              </a:spcBef>
              <a:buNone/>
            </a:pPr>
            <a:r>
              <a:rPr lang="en-GB">
                <a:solidFill>
                  <a:schemeClr val="accent2"/>
                </a:solidFill>
              </a:rPr>
              <a:t> </a:t>
            </a:r>
          </a:p>
          <a:p>
            <a:pPr>
              <a:spcBef>
                <a:spcPts val="0"/>
              </a:spcBef>
              <a:buNone/>
            </a:pPr>
            <a:endParaRPr>
              <a:solidFill>
                <a:schemeClr val="accent2"/>
              </a:solidFill>
            </a:endParaRPr>
          </a:p>
        </p:txBody>
      </p:sp>
      <p:pic>
        <p:nvPicPr>
          <p:cNvPr id="271" name="Shape 271"/>
          <p:cNvPicPr preferRelativeResize="0"/>
          <p:nvPr/>
        </p:nvPicPr>
        <p:blipFill>
          <a:blip r:embed="rId4">
            <a:alphaModFix/>
          </a:blip>
          <a:stretch>
            <a:fillRect/>
          </a:stretch>
        </p:blipFill>
        <p:spPr>
          <a:xfrm>
            <a:off x="311700" y="1545900"/>
            <a:ext cx="1743374" cy="1090600"/>
          </a:xfrm>
          <a:prstGeom prst="rect">
            <a:avLst/>
          </a:prstGeom>
          <a:noFill/>
          <a:ln>
            <a:noFill/>
          </a:ln>
        </p:spPr>
      </p:pic>
      <p:pic>
        <p:nvPicPr>
          <p:cNvPr id="272" name="Shape 272"/>
          <p:cNvPicPr preferRelativeResize="0"/>
          <p:nvPr/>
        </p:nvPicPr>
        <p:blipFill>
          <a:blip r:embed="rId5">
            <a:alphaModFix/>
          </a:blip>
          <a:stretch>
            <a:fillRect/>
          </a:stretch>
        </p:blipFill>
        <p:spPr>
          <a:xfrm>
            <a:off x="2773150" y="3164950"/>
            <a:ext cx="1867879" cy="1307525"/>
          </a:xfrm>
          <a:prstGeom prst="rect">
            <a:avLst/>
          </a:prstGeom>
          <a:noFill/>
          <a:ln>
            <a:noFill/>
          </a:ln>
        </p:spPr>
      </p:pic>
      <p:sp>
        <p:nvSpPr>
          <p:cNvPr id="273" name="Shape 273"/>
          <p:cNvSpPr txBox="1"/>
          <p:nvPr/>
        </p:nvSpPr>
        <p:spPr>
          <a:xfrm>
            <a:off x="2124725" y="3552850"/>
            <a:ext cx="963600" cy="766200"/>
          </a:xfrm>
          <a:prstGeom prst="rect">
            <a:avLst/>
          </a:prstGeom>
          <a:noFill/>
          <a:ln>
            <a:noFill/>
          </a:ln>
        </p:spPr>
        <p:txBody>
          <a:bodyPr lIns="91425" tIns="91425" rIns="91425" bIns="91425" anchor="t" anchorCtr="0">
            <a:noAutofit/>
          </a:bodyPr>
          <a:lstStyle/>
          <a:p>
            <a:pPr rtl="0">
              <a:lnSpc>
                <a:spcPct val="115000"/>
              </a:lnSpc>
              <a:spcBef>
                <a:spcPts val="0"/>
              </a:spcBef>
              <a:spcAft>
                <a:spcPts val="1600"/>
              </a:spcAft>
              <a:buNone/>
            </a:pPr>
            <a:r>
              <a:rPr lang="en-GB" sz="3600" b="1">
                <a:solidFill>
                  <a:schemeClr val="accent2"/>
                </a:solidFill>
                <a:latin typeface="Lato"/>
                <a:ea typeface="Lato"/>
                <a:cs typeface="Lato"/>
                <a:sym typeface="Lato"/>
              </a:rPr>
              <a:t>→</a:t>
            </a:r>
          </a:p>
        </p:txBody>
      </p:sp>
      <p:sp>
        <p:nvSpPr>
          <p:cNvPr id="274" name="Shape 274"/>
          <p:cNvSpPr txBox="1"/>
          <p:nvPr/>
        </p:nvSpPr>
        <p:spPr>
          <a:xfrm>
            <a:off x="3387025" y="3359400"/>
            <a:ext cx="1254000" cy="766200"/>
          </a:xfrm>
          <a:prstGeom prst="rect">
            <a:avLst/>
          </a:prstGeom>
          <a:noFill/>
          <a:ln>
            <a:noFill/>
          </a:ln>
        </p:spPr>
        <p:txBody>
          <a:bodyPr lIns="91425" tIns="91425" rIns="91425" bIns="91425" anchor="t" anchorCtr="0">
            <a:noAutofit/>
          </a:bodyPr>
          <a:lstStyle/>
          <a:p>
            <a:pPr>
              <a:spcBef>
                <a:spcPts val="0"/>
              </a:spcBef>
              <a:buNone/>
            </a:pPr>
            <a:r>
              <a:rPr lang="en-GB" sz="6000">
                <a:solidFill>
                  <a:srgbClr val="FF0000"/>
                </a:solidFill>
              </a:rPr>
              <a:t>X</a:t>
            </a:r>
          </a:p>
        </p:txBody>
      </p:sp>
      <p:sp>
        <p:nvSpPr>
          <p:cNvPr id="275" name="Shape 275"/>
          <p:cNvSpPr txBox="1"/>
          <p:nvPr/>
        </p:nvSpPr>
        <p:spPr>
          <a:xfrm>
            <a:off x="2124725" y="1876450"/>
            <a:ext cx="963600" cy="766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3600" b="1">
                <a:solidFill>
                  <a:schemeClr val="accent2"/>
                </a:solidFill>
                <a:latin typeface="Lato"/>
                <a:ea typeface="Lato"/>
                <a:cs typeface="Lato"/>
                <a:sym typeface="Lato"/>
              </a:rPr>
              <a:t>→</a:t>
            </a:r>
          </a:p>
        </p:txBody>
      </p:sp>
      <p:pic>
        <p:nvPicPr>
          <p:cNvPr id="276" name="Shape 276"/>
          <p:cNvPicPr preferRelativeResize="0"/>
          <p:nvPr/>
        </p:nvPicPr>
        <p:blipFill>
          <a:blip r:embed="rId3">
            <a:alphaModFix/>
          </a:blip>
          <a:stretch>
            <a:fillRect/>
          </a:stretch>
        </p:blipFill>
        <p:spPr>
          <a:xfrm>
            <a:off x="2704950" y="1534662"/>
            <a:ext cx="1743374" cy="1307530"/>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394700" y="1462875"/>
            <a:ext cx="1637150" cy="1383124"/>
          </a:xfrm>
          <a:prstGeom prst="rect">
            <a:avLst/>
          </a:prstGeom>
          <a:noFill/>
          <a:ln>
            <a:noFill/>
          </a:ln>
        </p:spPr>
      </p:pic>
      <p:sp>
        <p:nvSpPr>
          <p:cNvPr id="282" name="Shape 28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b="1">
                <a:solidFill>
                  <a:schemeClr val="accent2"/>
                </a:solidFill>
              </a:rPr>
              <a:t>Self determination</a:t>
            </a:r>
            <a:r>
              <a:rPr lang="en-GB">
                <a:solidFill>
                  <a:schemeClr val="accent2"/>
                </a:solidFill>
              </a:rPr>
              <a:t>		medical attendance, only if </a:t>
            </a:r>
            <a:r>
              <a:rPr lang="en-GB" b="1">
                <a:solidFill>
                  <a:schemeClr val="accent2"/>
                </a:solidFill>
              </a:rPr>
              <a:t>you agree on it</a:t>
            </a: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r>
              <a:rPr lang="en-GB" b="1">
                <a:solidFill>
                  <a:schemeClr val="accent2"/>
                </a:solidFill>
              </a:rPr>
              <a:t>Duty of documentation</a:t>
            </a:r>
            <a:r>
              <a:rPr lang="en-GB">
                <a:solidFill>
                  <a:schemeClr val="accent2"/>
                </a:solidFill>
              </a:rPr>
              <a:t>	necessity for </a:t>
            </a:r>
            <a:r>
              <a:rPr lang="en-GB" b="1">
                <a:solidFill>
                  <a:schemeClr val="accent2"/>
                </a:solidFill>
              </a:rPr>
              <a:t>every medical attendance</a:t>
            </a:r>
          </a:p>
          <a:p>
            <a:pPr rtl="0">
              <a:spcBef>
                <a:spcPts val="0"/>
              </a:spcBef>
              <a:buNone/>
            </a:pPr>
            <a:endParaRPr>
              <a:solidFill>
                <a:schemeClr val="accent2"/>
              </a:solidFill>
            </a:endParaRPr>
          </a:p>
          <a:p>
            <a:pPr>
              <a:spcBef>
                <a:spcPts val="0"/>
              </a:spcBef>
              <a:buNone/>
            </a:pPr>
            <a:endParaRPr>
              <a:solidFill>
                <a:schemeClr val="accent2"/>
              </a:solidFill>
            </a:endParaRPr>
          </a:p>
        </p:txBody>
      </p:sp>
      <p:sp>
        <p:nvSpPr>
          <p:cNvPr id="283" name="Shape 28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General rights</a:t>
            </a:r>
          </a:p>
        </p:txBody>
      </p:sp>
      <p:pic>
        <p:nvPicPr>
          <p:cNvPr id="284" name="Shape 284"/>
          <p:cNvPicPr preferRelativeResize="0"/>
          <p:nvPr/>
        </p:nvPicPr>
        <p:blipFill>
          <a:blip r:embed="rId4">
            <a:alphaModFix/>
          </a:blip>
          <a:stretch>
            <a:fillRect/>
          </a:stretch>
        </p:blipFill>
        <p:spPr>
          <a:xfrm>
            <a:off x="394700" y="3123200"/>
            <a:ext cx="2438300" cy="1383125"/>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General rights</a:t>
            </a:r>
          </a:p>
        </p:txBody>
      </p:sp>
      <p:sp>
        <p:nvSpPr>
          <p:cNvPr id="290" name="Shape 29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0" indent="0" rtl="0">
              <a:spcBef>
                <a:spcPts val="0"/>
              </a:spcBef>
              <a:buNone/>
            </a:pPr>
            <a:r>
              <a:rPr lang="en-GB" b="1">
                <a:solidFill>
                  <a:schemeClr val="accent2"/>
                </a:solidFill>
              </a:rPr>
              <a:t>Discretion</a:t>
            </a:r>
            <a:r>
              <a:rPr lang="en-GB">
                <a:solidFill>
                  <a:schemeClr val="accent2"/>
                </a:solidFill>
              </a:rPr>
              <a:t>					</a:t>
            </a:r>
            <a:r>
              <a:rPr lang="en-GB" b="1">
                <a:solidFill>
                  <a:schemeClr val="accent2"/>
                </a:solidFill>
              </a:rPr>
              <a:t>doctor is not allowed to talk</a:t>
            </a:r>
            <a:r>
              <a:rPr lang="en-GB">
                <a:solidFill>
                  <a:schemeClr val="accent2"/>
                </a:solidFill>
              </a:rPr>
              <a:t> about your diseases</a:t>
            </a:r>
          </a:p>
          <a:p>
            <a:pPr marL="0" indent="0" rtl="0">
              <a:spcBef>
                <a:spcPts val="0"/>
              </a:spcBef>
              <a:buNone/>
            </a:pPr>
            <a:endParaRPr>
              <a:solidFill>
                <a:schemeClr val="accent2"/>
              </a:solidFill>
            </a:endParaRPr>
          </a:p>
          <a:p>
            <a:pPr marL="0" indent="0" rtl="0">
              <a:spcBef>
                <a:spcPts val="0"/>
              </a:spcBef>
              <a:buNone/>
            </a:pPr>
            <a:endParaRPr>
              <a:solidFill>
                <a:schemeClr val="accent2"/>
              </a:solidFill>
            </a:endParaRPr>
          </a:p>
          <a:p>
            <a:pPr marL="0" indent="0" rtl="0">
              <a:spcBef>
                <a:spcPts val="0"/>
              </a:spcBef>
              <a:buNone/>
            </a:pPr>
            <a:r>
              <a:rPr lang="en-GB" b="1">
                <a:solidFill>
                  <a:schemeClr val="accent2"/>
                </a:solidFill>
              </a:rPr>
              <a:t>Do not bribe the doctor</a:t>
            </a:r>
            <a:r>
              <a:rPr lang="en-GB">
                <a:solidFill>
                  <a:schemeClr val="accent2"/>
                </a:solidFill>
              </a:rPr>
              <a:t>		</a:t>
            </a:r>
            <a:r>
              <a:rPr lang="en-GB" b="1">
                <a:solidFill>
                  <a:schemeClr val="accent2"/>
                </a:solidFill>
              </a:rPr>
              <a:t>no extra money</a:t>
            </a:r>
            <a:r>
              <a:rPr lang="en-GB">
                <a:solidFill>
                  <a:schemeClr val="accent2"/>
                </a:solidFill>
              </a:rPr>
              <a:t> needed - doctor will dress you</a:t>
            </a:r>
          </a:p>
          <a:p>
            <a:pPr marL="0" indent="0" rtl="0">
              <a:spcBef>
                <a:spcPts val="0"/>
              </a:spcBef>
              <a:buNone/>
            </a:pPr>
            <a:endParaRPr>
              <a:solidFill>
                <a:schemeClr val="accent2"/>
              </a:solidFill>
            </a:endParaRPr>
          </a:p>
          <a:p>
            <a:pPr marL="0" indent="0">
              <a:spcBef>
                <a:spcPts val="0"/>
              </a:spcBef>
              <a:buNone/>
            </a:pPr>
            <a:endParaRPr>
              <a:solidFill>
                <a:schemeClr val="accent2"/>
              </a:solidFill>
            </a:endParaRPr>
          </a:p>
        </p:txBody>
      </p:sp>
      <p:pic>
        <p:nvPicPr>
          <p:cNvPr id="291" name="Shape 291"/>
          <p:cNvPicPr preferRelativeResize="0"/>
          <p:nvPr/>
        </p:nvPicPr>
        <p:blipFill>
          <a:blip r:embed="rId3">
            <a:alphaModFix/>
          </a:blip>
          <a:stretch>
            <a:fillRect/>
          </a:stretch>
        </p:blipFill>
        <p:spPr>
          <a:xfrm>
            <a:off x="625198" y="3126750"/>
            <a:ext cx="2381949" cy="1039799"/>
          </a:xfrm>
          <a:prstGeom prst="rect">
            <a:avLst/>
          </a:prstGeom>
          <a:noFill/>
          <a:ln>
            <a:noFill/>
          </a:ln>
        </p:spPr>
      </p:pic>
      <p:sp>
        <p:nvSpPr>
          <p:cNvPr id="292" name="Shape 292"/>
          <p:cNvSpPr txBox="1"/>
          <p:nvPr/>
        </p:nvSpPr>
        <p:spPr>
          <a:xfrm>
            <a:off x="1345025" y="3251850"/>
            <a:ext cx="942299" cy="789600"/>
          </a:xfrm>
          <a:prstGeom prst="rect">
            <a:avLst/>
          </a:prstGeom>
          <a:noFill/>
          <a:ln>
            <a:noFill/>
          </a:ln>
        </p:spPr>
        <p:txBody>
          <a:bodyPr lIns="91425" tIns="91425" rIns="91425" bIns="91425" anchor="t" anchorCtr="0">
            <a:noAutofit/>
          </a:bodyPr>
          <a:lstStyle/>
          <a:p>
            <a:pPr>
              <a:spcBef>
                <a:spcPts val="0"/>
              </a:spcBef>
              <a:buNone/>
            </a:pPr>
            <a:r>
              <a:rPr lang="en-GB" sz="4800">
                <a:solidFill>
                  <a:srgbClr val="FF0000"/>
                </a:solidFill>
              </a:rPr>
              <a:t>X</a:t>
            </a:r>
          </a:p>
        </p:txBody>
      </p:sp>
      <p:pic>
        <p:nvPicPr>
          <p:cNvPr id="293" name="Shape 293"/>
          <p:cNvPicPr preferRelativeResize="0"/>
          <p:nvPr/>
        </p:nvPicPr>
        <p:blipFill>
          <a:blip r:embed="rId4">
            <a:alphaModFix/>
          </a:blip>
          <a:stretch>
            <a:fillRect/>
          </a:stretch>
        </p:blipFill>
        <p:spPr>
          <a:xfrm>
            <a:off x="625200" y="1501850"/>
            <a:ext cx="1662124" cy="1265375"/>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391350"/>
            <a:ext cx="8039099" cy="626100"/>
          </a:xfrm>
          <a:prstGeom prst="rect">
            <a:avLst/>
          </a:prstGeom>
        </p:spPr>
        <p:txBody>
          <a:bodyPr lIns="91425" tIns="91425" rIns="91425" bIns="91425" anchor="t" anchorCtr="0">
            <a:noAutofit/>
          </a:bodyPr>
          <a:lstStyle/>
          <a:p>
            <a:pPr rtl="0">
              <a:spcBef>
                <a:spcPts val="0"/>
              </a:spcBef>
              <a:buNone/>
            </a:pPr>
            <a:r>
              <a:rPr lang="en-GB" sz="2800"/>
              <a:t>How to consume health care services</a:t>
            </a:r>
          </a:p>
          <a:p>
            <a:pPr>
              <a:spcBef>
                <a:spcPts val="0"/>
              </a:spcBef>
              <a:buNone/>
            </a:pPr>
            <a:endParaRPr/>
          </a:p>
        </p:txBody>
      </p:sp>
      <p:sp>
        <p:nvSpPr>
          <p:cNvPr id="76" name="Shape 76"/>
          <p:cNvSpPr txBox="1">
            <a:spLocks noGrp="1"/>
          </p:cNvSpPr>
          <p:nvPr>
            <p:ph type="body" idx="1"/>
          </p:nvPr>
        </p:nvSpPr>
        <p:spPr>
          <a:xfrm>
            <a:off x="311700" y="1152475"/>
            <a:ext cx="8617499" cy="3416400"/>
          </a:xfrm>
          <a:prstGeom prst="rect">
            <a:avLst/>
          </a:prstGeom>
        </p:spPr>
        <p:txBody>
          <a:bodyPr lIns="91425" tIns="91425" rIns="91425" bIns="91425" anchor="t" anchorCtr="0">
            <a:noAutofit/>
          </a:bodyPr>
          <a:lstStyle/>
          <a:p>
            <a:pPr rtl="0">
              <a:spcBef>
                <a:spcPts val="0"/>
              </a:spcBef>
              <a:buNone/>
            </a:pPr>
            <a:r>
              <a:rPr lang="en-GB">
                <a:solidFill>
                  <a:schemeClr val="accent2"/>
                </a:solidFill>
              </a:rPr>
              <a:t>3. Doctors will call the patients by emergency priority queue. </a:t>
            </a: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endParaRPr>
              <a:solidFill>
                <a:schemeClr val="accent2"/>
              </a:solidFill>
            </a:endParaRPr>
          </a:p>
          <a:p>
            <a:pPr rtl="0">
              <a:spcBef>
                <a:spcPts val="0"/>
              </a:spcBef>
              <a:buNone/>
            </a:pPr>
            <a:endParaRPr>
              <a:solidFill>
                <a:schemeClr val="accent2"/>
              </a:solidFill>
            </a:endParaRPr>
          </a:p>
          <a:p>
            <a:pPr>
              <a:spcBef>
                <a:spcPts val="0"/>
              </a:spcBef>
              <a:buNone/>
            </a:pPr>
            <a:r>
              <a:rPr lang="en-GB">
                <a:solidFill>
                  <a:schemeClr val="accent2"/>
                </a:solidFill>
              </a:rPr>
              <a:t>4. After seeing the doctor, the doctor will give you a prescription in order to get the medicines you need from pharmacists. People cannot buy any intense medicines by themselves without prescript. </a:t>
            </a:r>
          </a:p>
        </p:txBody>
      </p:sp>
      <p:pic>
        <p:nvPicPr>
          <p:cNvPr id="77" name="Shape 77"/>
          <p:cNvPicPr preferRelativeResize="0"/>
          <p:nvPr/>
        </p:nvPicPr>
        <p:blipFill>
          <a:blip r:embed="rId3">
            <a:alphaModFix/>
          </a:blip>
          <a:stretch>
            <a:fillRect/>
          </a:stretch>
        </p:blipFill>
        <p:spPr>
          <a:xfrm>
            <a:off x="594475" y="1881500"/>
            <a:ext cx="1903625" cy="1665675"/>
          </a:xfrm>
          <a:prstGeom prst="rect">
            <a:avLst/>
          </a:prstGeom>
          <a:noFill/>
          <a:ln>
            <a:noFill/>
          </a:ln>
        </p:spPr>
      </p:pic>
      <p:pic>
        <p:nvPicPr>
          <p:cNvPr id="78" name="Shape 78"/>
          <p:cNvPicPr preferRelativeResize="0"/>
          <p:nvPr/>
        </p:nvPicPr>
        <p:blipFill>
          <a:blip r:embed="rId4">
            <a:alphaModFix/>
          </a:blip>
          <a:stretch>
            <a:fillRect/>
          </a:stretch>
        </p:blipFill>
        <p:spPr>
          <a:xfrm>
            <a:off x="2899300" y="2089475"/>
            <a:ext cx="2033474" cy="1363624"/>
          </a:xfrm>
          <a:prstGeom prst="rect">
            <a:avLst/>
          </a:prstGeom>
          <a:noFill/>
          <a:ln>
            <a:noFill/>
          </a:ln>
        </p:spPr>
      </p:pic>
      <p:pic>
        <p:nvPicPr>
          <p:cNvPr id="79" name="Shape 79"/>
          <p:cNvPicPr preferRelativeResize="0"/>
          <p:nvPr/>
        </p:nvPicPr>
        <p:blipFill>
          <a:blip r:embed="rId5">
            <a:alphaModFix/>
          </a:blip>
          <a:stretch>
            <a:fillRect/>
          </a:stretch>
        </p:blipFill>
        <p:spPr>
          <a:xfrm>
            <a:off x="5481221" y="1835059"/>
            <a:ext cx="1101000" cy="1872450"/>
          </a:xfrm>
          <a:prstGeom prst="rect">
            <a:avLst/>
          </a:prstGeom>
          <a:noFill/>
          <a:ln>
            <a:noFill/>
          </a:ln>
        </p:spPr>
      </p:pic>
      <p:pic>
        <p:nvPicPr>
          <p:cNvPr id="80" name="Shape 80"/>
          <p:cNvPicPr preferRelativeResize="0"/>
          <p:nvPr/>
        </p:nvPicPr>
        <p:blipFill>
          <a:blip r:embed="rId6">
            <a:alphaModFix/>
          </a:blip>
          <a:stretch>
            <a:fillRect/>
          </a:stretch>
        </p:blipFill>
        <p:spPr>
          <a:xfrm>
            <a:off x="7369851" y="1865286"/>
            <a:ext cx="1394423" cy="1812000"/>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779800" y="1795400"/>
            <a:ext cx="3584400" cy="626100"/>
          </a:xfrm>
          <a:prstGeom prst="rect">
            <a:avLst/>
          </a:prstGeom>
        </p:spPr>
        <p:txBody>
          <a:bodyPr lIns="91425" tIns="91425" rIns="91425" bIns="91425" anchor="t" anchorCtr="0">
            <a:noAutofit/>
          </a:bodyPr>
          <a:lstStyle/>
          <a:p>
            <a:pPr>
              <a:spcBef>
                <a:spcPts val="0"/>
              </a:spcBef>
              <a:buNone/>
            </a:pPr>
            <a:r>
              <a:rPr lang="en-GB" sz="3600"/>
              <a:t>Thank you for your attention</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36750" y="417175"/>
            <a:ext cx="8520599" cy="626100"/>
          </a:xfrm>
          <a:prstGeom prst="rect">
            <a:avLst/>
          </a:prstGeom>
        </p:spPr>
        <p:txBody>
          <a:bodyPr lIns="91425" tIns="91425" rIns="91425" bIns="91425" anchor="t" anchorCtr="0">
            <a:noAutofit/>
          </a:bodyPr>
          <a:lstStyle/>
          <a:p>
            <a:pPr rtl="0">
              <a:spcBef>
                <a:spcPts val="0"/>
              </a:spcBef>
              <a:buNone/>
            </a:pPr>
            <a:r>
              <a:rPr lang="en-GB" sz="2800"/>
              <a:t>How to consume health care services</a:t>
            </a:r>
          </a:p>
          <a:p>
            <a:pPr>
              <a:spcBef>
                <a:spcPts val="0"/>
              </a:spcBef>
              <a:buNone/>
            </a:pPr>
            <a:endParaRPr/>
          </a:p>
        </p:txBody>
      </p:sp>
      <p:sp>
        <p:nvSpPr>
          <p:cNvPr id="86" name="Shape 86"/>
          <p:cNvSpPr txBox="1">
            <a:spLocks noGrp="1"/>
          </p:cNvSpPr>
          <p:nvPr>
            <p:ph type="body" idx="1"/>
          </p:nvPr>
        </p:nvSpPr>
        <p:spPr>
          <a:xfrm>
            <a:off x="436750" y="1228675"/>
            <a:ext cx="8103300" cy="3416400"/>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GB">
                <a:solidFill>
                  <a:schemeClr val="accent2"/>
                </a:solidFill>
              </a:rPr>
              <a:t>in non-emergency cases:</a:t>
            </a:r>
          </a:p>
          <a:p>
            <a:pPr rtl="0">
              <a:lnSpc>
                <a:spcPct val="100000"/>
              </a:lnSpc>
              <a:spcBef>
                <a:spcPts val="0"/>
              </a:spcBef>
              <a:spcAft>
                <a:spcPts val="0"/>
              </a:spcAft>
              <a:buNone/>
            </a:pPr>
            <a:endParaRPr>
              <a:solidFill>
                <a:schemeClr val="accent2"/>
              </a:solidFill>
            </a:endParaRPr>
          </a:p>
          <a:p>
            <a:pPr marL="457200" lvl="0" indent="-228600" rtl="0">
              <a:lnSpc>
                <a:spcPct val="115000"/>
              </a:lnSpc>
              <a:spcBef>
                <a:spcPts val="0"/>
              </a:spcBef>
              <a:spcAft>
                <a:spcPts val="0"/>
              </a:spcAft>
              <a:buClr>
                <a:schemeClr val="accent2"/>
              </a:buClr>
              <a:buChar char="●"/>
            </a:pPr>
            <a:r>
              <a:rPr lang="en-GB">
                <a:solidFill>
                  <a:schemeClr val="accent2"/>
                </a:solidFill>
              </a:rPr>
              <a:t>family doctors (General practitioners) </a:t>
            </a:r>
          </a:p>
          <a:p>
            <a:pPr marL="457200" lvl="0" indent="-228600" rtl="0">
              <a:lnSpc>
                <a:spcPct val="115000"/>
              </a:lnSpc>
              <a:spcBef>
                <a:spcPts val="0"/>
              </a:spcBef>
              <a:spcAft>
                <a:spcPts val="0"/>
              </a:spcAft>
              <a:buClr>
                <a:schemeClr val="accent2"/>
              </a:buClr>
              <a:buChar char="●"/>
            </a:pPr>
            <a:r>
              <a:rPr lang="en-GB">
                <a:solidFill>
                  <a:schemeClr val="accent2"/>
                </a:solidFill>
              </a:rPr>
              <a:t>trained to provide primary health care </a:t>
            </a:r>
          </a:p>
          <a:p>
            <a:pPr marL="457200" lvl="0" indent="-228600" rtl="0">
              <a:lnSpc>
                <a:spcPct val="115000"/>
              </a:lnSpc>
              <a:spcBef>
                <a:spcPts val="0"/>
              </a:spcBef>
              <a:spcAft>
                <a:spcPts val="0"/>
              </a:spcAft>
              <a:buClr>
                <a:schemeClr val="accent2"/>
              </a:buClr>
              <a:buChar char="●"/>
            </a:pPr>
            <a:r>
              <a:rPr lang="en-GB">
                <a:solidFill>
                  <a:schemeClr val="accent2"/>
                </a:solidFill>
              </a:rPr>
              <a:t>for either sex and any age</a:t>
            </a:r>
          </a:p>
          <a:p>
            <a:pPr marL="457200" lvl="0" indent="-228600" rtl="0">
              <a:lnSpc>
                <a:spcPct val="115000"/>
              </a:lnSpc>
              <a:spcBef>
                <a:spcPts val="0"/>
              </a:spcBef>
              <a:spcAft>
                <a:spcPts val="0"/>
              </a:spcAft>
              <a:buClr>
                <a:schemeClr val="accent2"/>
              </a:buClr>
              <a:buChar char="●"/>
            </a:pPr>
            <a:r>
              <a:rPr lang="en-GB">
                <a:solidFill>
                  <a:schemeClr val="accent2"/>
                </a:solidFill>
              </a:rPr>
              <a:t>usually the first doctors to diagnose and </a:t>
            </a:r>
          </a:p>
          <a:p>
            <a:pPr lvl="0" indent="457200" rtl="0">
              <a:lnSpc>
                <a:spcPct val="115000"/>
              </a:lnSpc>
              <a:spcBef>
                <a:spcPts val="0"/>
              </a:spcBef>
              <a:spcAft>
                <a:spcPts val="0"/>
              </a:spcAft>
              <a:buNone/>
            </a:pPr>
            <a:r>
              <a:rPr lang="en-GB">
                <a:solidFill>
                  <a:schemeClr val="accent2"/>
                </a:solidFill>
              </a:rPr>
              <a:t>treat most common medical problems</a:t>
            </a:r>
          </a:p>
          <a:p>
            <a:pPr marL="457200" lvl="0" indent="-228600" rtl="0">
              <a:lnSpc>
                <a:spcPct val="115000"/>
              </a:lnSpc>
              <a:spcBef>
                <a:spcPts val="0"/>
              </a:spcBef>
              <a:spcAft>
                <a:spcPts val="0"/>
              </a:spcAft>
              <a:buClr>
                <a:schemeClr val="accent2"/>
              </a:buClr>
              <a:buChar char="●"/>
            </a:pPr>
            <a:r>
              <a:rPr lang="en-GB">
                <a:solidFill>
                  <a:schemeClr val="accent2"/>
                </a:solidFill>
              </a:rPr>
              <a:t>prescribe medicines </a:t>
            </a:r>
          </a:p>
          <a:p>
            <a:pPr marL="457200" lvl="0" indent="-228600" rtl="0">
              <a:lnSpc>
                <a:spcPct val="115000"/>
              </a:lnSpc>
              <a:spcBef>
                <a:spcPts val="0"/>
              </a:spcBef>
              <a:spcAft>
                <a:spcPts val="0"/>
              </a:spcAft>
              <a:buClr>
                <a:schemeClr val="accent2"/>
              </a:buClr>
              <a:buChar char="●"/>
            </a:pPr>
            <a:r>
              <a:rPr lang="en-GB">
                <a:solidFill>
                  <a:schemeClr val="accent2"/>
                </a:solidFill>
              </a:rPr>
              <a:t>order laboratory tests</a:t>
            </a:r>
          </a:p>
          <a:p>
            <a:pPr marL="0" indent="0" rtl="0">
              <a:spcBef>
                <a:spcPts val="0"/>
              </a:spcBef>
              <a:spcAft>
                <a:spcPts val="0"/>
              </a:spcAft>
              <a:buNone/>
            </a:pPr>
            <a:endParaRPr>
              <a:solidFill>
                <a:schemeClr val="accent2"/>
              </a:solidFill>
            </a:endParaRPr>
          </a:p>
          <a:p>
            <a:pPr marL="0" indent="0" rtl="0">
              <a:spcBef>
                <a:spcPts val="0"/>
              </a:spcBef>
              <a:spcAft>
                <a:spcPts val="0"/>
              </a:spcAft>
              <a:buNone/>
            </a:pPr>
            <a:endParaRPr>
              <a:solidFill>
                <a:schemeClr val="accent2"/>
              </a:solidFill>
            </a:endParaRPr>
          </a:p>
          <a:p>
            <a:pPr marL="0" indent="0" rtl="0">
              <a:spcBef>
                <a:spcPts val="0"/>
              </a:spcBef>
              <a:spcAft>
                <a:spcPts val="0"/>
              </a:spcAft>
              <a:buNone/>
            </a:pPr>
            <a:endParaRPr>
              <a:solidFill>
                <a:schemeClr val="accent2"/>
              </a:solidFill>
            </a:endParaRPr>
          </a:p>
        </p:txBody>
      </p:sp>
      <p:pic>
        <p:nvPicPr>
          <p:cNvPr id="87" name="Shape 87"/>
          <p:cNvPicPr preferRelativeResize="0"/>
          <p:nvPr/>
        </p:nvPicPr>
        <p:blipFill>
          <a:blip r:embed="rId3">
            <a:alphaModFix/>
          </a:blip>
          <a:stretch>
            <a:fillRect/>
          </a:stretch>
        </p:blipFill>
        <p:spPr>
          <a:xfrm>
            <a:off x="5537613" y="2257925"/>
            <a:ext cx="3089471" cy="2055875"/>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sz="2800"/>
              <a:t>How to consume health care services</a:t>
            </a:r>
          </a:p>
        </p:txBody>
      </p:sp>
      <p:sp>
        <p:nvSpPr>
          <p:cNvPr id="93" name="Shape 93"/>
          <p:cNvSpPr txBox="1">
            <a:spLocks noGrp="1"/>
          </p:cNvSpPr>
          <p:nvPr>
            <p:ph type="body" idx="1"/>
          </p:nvPr>
        </p:nvSpPr>
        <p:spPr>
          <a:xfrm>
            <a:off x="376100" y="1152475"/>
            <a:ext cx="8456100" cy="3416400"/>
          </a:xfrm>
          <a:prstGeom prst="rect">
            <a:avLst/>
          </a:prstGeom>
        </p:spPr>
        <p:txBody>
          <a:bodyPr lIns="91425" tIns="91425" rIns="91425" bIns="91425" anchor="t" anchorCtr="0">
            <a:noAutofit/>
          </a:bodyPr>
          <a:lstStyle/>
          <a:p>
            <a:pPr marL="0" indent="0" rtl="0">
              <a:spcBef>
                <a:spcPts val="0"/>
              </a:spcBef>
              <a:spcAft>
                <a:spcPts val="0"/>
              </a:spcAft>
              <a:buNone/>
            </a:pPr>
            <a:r>
              <a:rPr lang="en-GB" sz="1600">
                <a:solidFill>
                  <a:schemeClr val="dk1"/>
                </a:solidFill>
              </a:rPr>
              <a:t>E-cards</a:t>
            </a:r>
            <a:r>
              <a:rPr lang="en-GB" sz="1600"/>
              <a:t> </a:t>
            </a:r>
            <a:r>
              <a:rPr lang="en-GB" sz="1600">
                <a:solidFill>
                  <a:schemeClr val="accent2"/>
                </a:solidFill>
              </a:rPr>
              <a:t>enable access to the  health care system.</a:t>
            </a:r>
          </a:p>
          <a:p>
            <a:pPr rtl="0">
              <a:spcBef>
                <a:spcPts val="0"/>
              </a:spcBef>
              <a:spcAft>
                <a:spcPts val="0"/>
              </a:spcAft>
              <a:buNone/>
            </a:pPr>
            <a:r>
              <a:rPr lang="en-GB" sz="1600">
                <a:solidFill>
                  <a:schemeClr val="accent2"/>
                </a:solidFill>
              </a:rPr>
              <a:t>The E-Card is required to go to doctors, dentists or hospitals, if no other insurance is in place.</a:t>
            </a:r>
          </a:p>
          <a:p>
            <a:pPr rtl="0">
              <a:spcBef>
                <a:spcPts val="0"/>
              </a:spcBef>
              <a:spcAft>
                <a:spcPts val="0"/>
              </a:spcAft>
              <a:buNone/>
            </a:pPr>
            <a:r>
              <a:rPr lang="en-GB" sz="1600">
                <a:solidFill>
                  <a:schemeClr val="accent2"/>
                </a:solidFill>
              </a:rPr>
              <a:t>Personal information, such as name, date of birth are stored on it → kind of ID.</a:t>
            </a:r>
          </a:p>
          <a:p>
            <a:pPr rtl="0">
              <a:spcBef>
                <a:spcPts val="0"/>
              </a:spcBef>
              <a:spcAft>
                <a:spcPts val="0"/>
              </a:spcAft>
              <a:buNone/>
            </a:pPr>
            <a:endParaRPr sz="1600">
              <a:solidFill>
                <a:schemeClr val="accent2"/>
              </a:solidFill>
            </a:endParaRPr>
          </a:p>
          <a:p>
            <a:pPr marL="0" lvl="0" indent="0" rtl="0">
              <a:spcBef>
                <a:spcPts val="0"/>
              </a:spcBef>
              <a:spcAft>
                <a:spcPts val="0"/>
              </a:spcAft>
              <a:buNone/>
            </a:pPr>
            <a:r>
              <a:rPr lang="en-GB" sz="1600">
                <a:solidFill>
                  <a:schemeClr val="accent2"/>
                </a:solidFill>
              </a:rPr>
              <a:t>Through the e-card, the Austrian government processes healthcare claims electronically, which significantly simplifies the procedure of health care.</a:t>
            </a:r>
          </a:p>
          <a:p>
            <a:pPr rtl="0">
              <a:spcBef>
                <a:spcPts val="0"/>
              </a:spcBef>
              <a:spcAft>
                <a:spcPts val="0"/>
              </a:spcAft>
              <a:buNone/>
            </a:pPr>
            <a:endParaRPr sz="1600"/>
          </a:p>
          <a:p>
            <a:pPr rtl="0">
              <a:spcBef>
                <a:spcPts val="0"/>
              </a:spcBef>
              <a:spcAft>
                <a:spcPts val="0"/>
              </a:spcAft>
              <a:buNone/>
            </a:pPr>
            <a:endParaRPr sz="1600"/>
          </a:p>
          <a:p>
            <a:pPr rtl="0">
              <a:spcBef>
                <a:spcPts val="0"/>
              </a:spcBef>
              <a:spcAft>
                <a:spcPts val="0"/>
              </a:spcAft>
              <a:buNone/>
            </a:pPr>
            <a:endParaRPr sz="1600"/>
          </a:p>
          <a:p>
            <a:pPr lvl="0" rtl="0">
              <a:spcBef>
                <a:spcPts val="0"/>
              </a:spcBef>
              <a:spcAft>
                <a:spcPts val="0"/>
              </a:spcAft>
              <a:buNone/>
            </a:pPr>
            <a:endParaRPr sz="1600"/>
          </a:p>
          <a:p>
            <a:pPr indent="-228600" rtl="0">
              <a:spcBef>
                <a:spcPts val="0"/>
              </a:spcBef>
              <a:spcAft>
                <a:spcPts val="0"/>
              </a:spcAft>
              <a:buNone/>
            </a:pPr>
            <a:r>
              <a:rPr lang="en-GB" sz="1600"/>
              <a:t> 		</a:t>
            </a:r>
          </a:p>
          <a:p>
            <a:pPr indent="-228600" rtl="0">
              <a:spcBef>
                <a:spcPts val="0"/>
              </a:spcBef>
              <a:spcAft>
                <a:spcPts val="0"/>
              </a:spcAft>
              <a:buNone/>
            </a:pPr>
            <a:endParaRPr sz="1600"/>
          </a:p>
          <a:p>
            <a:pPr indent="-228600" rtl="0">
              <a:spcBef>
                <a:spcPts val="0"/>
              </a:spcBef>
              <a:spcAft>
                <a:spcPts val="0"/>
              </a:spcAft>
              <a:buNone/>
            </a:pPr>
            <a:endParaRPr sz="1600"/>
          </a:p>
          <a:p>
            <a:pPr indent="-228600" rtl="0">
              <a:spcBef>
                <a:spcPts val="0"/>
              </a:spcBef>
              <a:spcAft>
                <a:spcPts val="0"/>
              </a:spcAft>
              <a:buNone/>
            </a:pPr>
            <a:endParaRPr sz="1600"/>
          </a:p>
          <a:p>
            <a:pPr indent="-228600" rtl="0">
              <a:spcBef>
                <a:spcPts val="0"/>
              </a:spcBef>
              <a:spcAft>
                <a:spcPts val="0"/>
              </a:spcAft>
              <a:buNone/>
            </a:pPr>
            <a:endParaRPr sz="1600"/>
          </a:p>
          <a:p>
            <a:pPr indent="-228600" rtl="0">
              <a:spcBef>
                <a:spcPts val="0"/>
              </a:spcBef>
              <a:spcAft>
                <a:spcPts val="0"/>
              </a:spcAft>
              <a:buNone/>
            </a:pPr>
            <a:endParaRPr sz="1600"/>
          </a:p>
          <a:p>
            <a:pPr indent="-228600" rtl="0">
              <a:spcBef>
                <a:spcPts val="0"/>
              </a:spcBef>
              <a:spcAft>
                <a:spcPts val="0"/>
              </a:spcAft>
              <a:buNone/>
            </a:pPr>
            <a:endParaRPr sz="1600"/>
          </a:p>
          <a:p>
            <a:pPr indent="-228600" rtl="0">
              <a:spcBef>
                <a:spcPts val="0"/>
              </a:spcBef>
              <a:spcAft>
                <a:spcPts val="0"/>
              </a:spcAft>
              <a:buNone/>
            </a:pPr>
            <a:r>
              <a:rPr lang="en-GB" sz="1600"/>
              <a:t> 		</a:t>
            </a:r>
          </a:p>
        </p:txBody>
      </p:sp>
      <p:pic>
        <p:nvPicPr>
          <p:cNvPr id="94" name="Shape 94"/>
          <p:cNvPicPr preferRelativeResize="0"/>
          <p:nvPr/>
        </p:nvPicPr>
        <p:blipFill>
          <a:blip r:embed="rId3">
            <a:alphaModFix/>
          </a:blip>
          <a:stretch>
            <a:fillRect/>
          </a:stretch>
        </p:blipFill>
        <p:spPr>
          <a:xfrm>
            <a:off x="1385500" y="2917000"/>
            <a:ext cx="2610975" cy="1651875"/>
          </a:xfrm>
          <a:prstGeom prst="rect">
            <a:avLst/>
          </a:prstGeom>
          <a:noFill/>
          <a:ln>
            <a:noFill/>
          </a:ln>
        </p:spPr>
      </p:pic>
      <p:pic>
        <p:nvPicPr>
          <p:cNvPr id="95" name="Shape 95"/>
          <p:cNvPicPr preferRelativeResize="0"/>
          <p:nvPr/>
        </p:nvPicPr>
        <p:blipFill>
          <a:blip r:embed="rId4">
            <a:alphaModFix/>
          </a:blip>
          <a:stretch>
            <a:fillRect/>
          </a:stretch>
        </p:blipFill>
        <p:spPr>
          <a:xfrm>
            <a:off x="4883650" y="2957778"/>
            <a:ext cx="2501625" cy="1570321"/>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sz="2800"/>
              <a:t>How to consume health care services</a:t>
            </a:r>
          </a:p>
          <a:p>
            <a:pPr>
              <a:spcBef>
                <a:spcPts val="0"/>
              </a:spcBef>
              <a:buNone/>
            </a:pPr>
            <a:endParaRPr/>
          </a:p>
        </p:txBody>
      </p:sp>
      <p:sp>
        <p:nvSpPr>
          <p:cNvPr id="101" name="Shape 101"/>
          <p:cNvSpPr txBox="1">
            <a:spLocks noGrp="1"/>
          </p:cNvSpPr>
          <p:nvPr>
            <p:ph type="body" idx="1"/>
          </p:nvPr>
        </p:nvSpPr>
        <p:spPr>
          <a:xfrm>
            <a:off x="396575" y="1250975"/>
            <a:ext cx="8140799" cy="3270599"/>
          </a:xfrm>
          <a:prstGeom prst="rect">
            <a:avLst/>
          </a:prstGeom>
        </p:spPr>
        <p:txBody>
          <a:bodyPr lIns="91425" tIns="91425" rIns="91425" bIns="91425" anchor="t" anchorCtr="0">
            <a:noAutofit/>
          </a:bodyPr>
          <a:lstStyle/>
          <a:p>
            <a:pPr rtl="0">
              <a:spcBef>
                <a:spcPts val="0"/>
              </a:spcBef>
              <a:buNone/>
            </a:pPr>
            <a:r>
              <a:rPr lang="en-GB" i="1">
                <a:solidFill>
                  <a:schemeClr val="accent2"/>
                </a:solidFill>
              </a:rPr>
              <a:t> 	E-card benefits</a:t>
            </a:r>
          </a:p>
          <a:p>
            <a:pPr marL="457200" lvl="0" indent="-228600" rtl="0">
              <a:lnSpc>
                <a:spcPct val="150000"/>
              </a:lnSpc>
              <a:spcBef>
                <a:spcPts val="0"/>
              </a:spcBef>
              <a:buClr>
                <a:schemeClr val="accent2"/>
              </a:buClr>
              <a:buChar char="●"/>
            </a:pPr>
            <a:r>
              <a:rPr lang="en-GB">
                <a:solidFill>
                  <a:schemeClr val="accent2"/>
                </a:solidFill>
              </a:rPr>
              <a:t>Short response time</a:t>
            </a:r>
          </a:p>
          <a:p>
            <a:pPr marL="457200" lvl="0" indent="-228600" rtl="0">
              <a:lnSpc>
                <a:spcPct val="150000"/>
              </a:lnSpc>
              <a:spcBef>
                <a:spcPts val="0"/>
              </a:spcBef>
              <a:buClr>
                <a:schemeClr val="accent2"/>
              </a:buClr>
              <a:buChar char="●"/>
            </a:pPr>
            <a:r>
              <a:rPr lang="en-GB">
                <a:solidFill>
                  <a:schemeClr val="accent2"/>
                </a:solidFill>
              </a:rPr>
              <a:t>Short waiting time</a:t>
            </a:r>
          </a:p>
          <a:p>
            <a:pPr marL="457200" lvl="0" indent="-228600" rtl="0">
              <a:lnSpc>
                <a:spcPct val="150000"/>
              </a:lnSpc>
              <a:spcBef>
                <a:spcPts val="0"/>
              </a:spcBef>
              <a:buClr>
                <a:schemeClr val="accent2"/>
              </a:buClr>
              <a:buChar char="●"/>
            </a:pPr>
            <a:r>
              <a:rPr lang="en-GB">
                <a:solidFill>
                  <a:schemeClr val="accent2"/>
                </a:solidFill>
              </a:rPr>
              <a:t>Close and practicable medical care</a:t>
            </a:r>
          </a:p>
          <a:p>
            <a:pPr marL="457200" lvl="0" indent="-228600" rtl="0">
              <a:lnSpc>
                <a:spcPct val="150000"/>
              </a:lnSpc>
              <a:spcBef>
                <a:spcPts val="0"/>
              </a:spcBef>
              <a:buClr>
                <a:schemeClr val="accent2"/>
              </a:buClr>
              <a:buChar char="●"/>
            </a:pPr>
            <a:r>
              <a:rPr lang="en-GB">
                <a:solidFill>
                  <a:schemeClr val="accent2"/>
                </a:solidFill>
              </a:rPr>
              <a:t>Undisturbed therapy and continuous approval process</a:t>
            </a:r>
          </a:p>
          <a:p>
            <a:pPr>
              <a:spcBef>
                <a:spcPts val="0"/>
              </a:spcBef>
              <a:buNone/>
            </a:pPr>
            <a:endParaRPr>
              <a:solidFill>
                <a:schemeClr val="accent2"/>
              </a:solidFill>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GB" sz="2800"/>
              <a:t>How to consume health care services</a:t>
            </a:r>
          </a:p>
          <a:p>
            <a:pPr lvl="0" rtl="0">
              <a:spcBef>
                <a:spcPts val="0"/>
              </a:spcBef>
              <a:buNone/>
            </a:pPr>
            <a:endParaRPr/>
          </a:p>
        </p:txBody>
      </p:sp>
      <p:sp>
        <p:nvSpPr>
          <p:cNvPr id="107" name="Shape 107"/>
          <p:cNvSpPr txBox="1">
            <a:spLocks noGrp="1"/>
          </p:cNvSpPr>
          <p:nvPr>
            <p:ph type="body" idx="1"/>
          </p:nvPr>
        </p:nvSpPr>
        <p:spPr>
          <a:xfrm>
            <a:off x="3809125" y="1967637"/>
            <a:ext cx="4974600" cy="2433600"/>
          </a:xfrm>
          <a:prstGeom prst="rect">
            <a:avLst/>
          </a:prstGeom>
        </p:spPr>
        <p:txBody>
          <a:bodyPr lIns="91425" tIns="91425" rIns="91425" bIns="91425" anchor="t" anchorCtr="0">
            <a:noAutofit/>
          </a:bodyPr>
          <a:lstStyle/>
          <a:p>
            <a:pPr lvl="0" rtl="0">
              <a:spcBef>
                <a:spcPts val="0"/>
              </a:spcBef>
              <a:buNone/>
            </a:pPr>
            <a:r>
              <a:rPr lang="en-GB" sz="1600">
                <a:solidFill>
                  <a:schemeClr val="accent2"/>
                </a:solidFill>
              </a:rPr>
              <a:t>Is the doctor accepting new patients?</a:t>
            </a:r>
            <a:br>
              <a:rPr lang="en-GB" sz="1600">
                <a:solidFill>
                  <a:schemeClr val="accent2"/>
                </a:solidFill>
              </a:rPr>
            </a:br>
            <a:r>
              <a:rPr lang="en-GB" sz="1600">
                <a:solidFill>
                  <a:schemeClr val="accent2"/>
                </a:solidFill>
              </a:rPr>
              <a:t>Can they make appointments at a convenient time?</a:t>
            </a:r>
            <a:br>
              <a:rPr lang="en-GB" sz="1600">
                <a:solidFill>
                  <a:schemeClr val="accent2"/>
                </a:solidFill>
              </a:rPr>
            </a:br>
            <a:r>
              <a:rPr lang="en-GB" sz="1600">
                <a:solidFill>
                  <a:schemeClr val="accent2"/>
                </a:solidFill>
              </a:rPr>
              <a:t>Does the doctor answer their questions clearly?</a:t>
            </a:r>
            <a:br>
              <a:rPr lang="en-GB" sz="1600">
                <a:solidFill>
                  <a:schemeClr val="accent2"/>
                </a:solidFill>
              </a:rPr>
            </a:br>
            <a:r>
              <a:rPr lang="en-GB" sz="1600">
                <a:solidFill>
                  <a:schemeClr val="accent2"/>
                </a:solidFill>
              </a:rPr>
              <a:t>Does the doctor explain their options for treatment?</a:t>
            </a:r>
            <a:br>
              <a:rPr lang="en-GB" sz="1600">
                <a:solidFill>
                  <a:schemeClr val="accent2"/>
                </a:solidFill>
              </a:rPr>
            </a:br>
            <a:r>
              <a:rPr lang="en-GB" sz="1600">
                <a:solidFill>
                  <a:schemeClr val="accent2"/>
                </a:solidFill>
              </a:rPr>
              <a:t>Is there a medical lab where basic tests can be done?</a:t>
            </a:r>
            <a:br>
              <a:rPr lang="en-GB" sz="1600">
                <a:solidFill>
                  <a:schemeClr val="accent2"/>
                </a:solidFill>
              </a:rPr>
            </a:br>
            <a:r>
              <a:rPr lang="en-GB" sz="1600">
                <a:solidFill>
                  <a:schemeClr val="accent2"/>
                </a:solidFill>
              </a:rPr>
              <a:t>Which hospital does the doctor send patients to?</a:t>
            </a:r>
          </a:p>
        </p:txBody>
      </p:sp>
      <p:sp>
        <p:nvSpPr>
          <p:cNvPr id="108" name="Shape 108"/>
          <p:cNvSpPr txBox="1"/>
          <p:nvPr/>
        </p:nvSpPr>
        <p:spPr>
          <a:xfrm>
            <a:off x="424600" y="1196150"/>
            <a:ext cx="7842000" cy="5165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800">
                <a:solidFill>
                  <a:schemeClr val="dk1"/>
                </a:solidFill>
                <a:latin typeface="Lato"/>
                <a:ea typeface="Lato"/>
                <a:cs typeface="Lato"/>
                <a:sym typeface="Lato"/>
              </a:rPr>
              <a:t>When people choose a family doctor, they may think about:</a:t>
            </a:r>
          </a:p>
          <a:p>
            <a:pPr lvl="0" rtl="0">
              <a:spcBef>
                <a:spcPts val="0"/>
              </a:spcBef>
              <a:buNone/>
            </a:pPr>
            <a:endParaRPr sz="1800">
              <a:solidFill>
                <a:schemeClr val="dk1"/>
              </a:solidFill>
              <a:latin typeface="Lato"/>
              <a:ea typeface="Lato"/>
              <a:cs typeface="Lato"/>
              <a:sym typeface="Lato"/>
            </a:endParaRPr>
          </a:p>
        </p:txBody>
      </p:sp>
      <p:pic>
        <p:nvPicPr>
          <p:cNvPr id="109" name="Shape 109"/>
          <p:cNvPicPr preferRelativeResize="0"/>
          <p:nvPr/>
        </p:nvPicPr>
        <p:blipFill>
          <a:blip r:embed="rId3">
            <a:alphaModFix/>
          </a:blip>
          <a:stretch>
            <a:fillRect/>
          </a:stretch>
        </p:blipFill>
        <p:spPr>
          <a:xfrm>
            <a:off x="1043300" y="1950150"/>
            <a:ext cx="2055749" cy="206492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sz="2800"/>
              <a:t>How to consume health care services</a:t>
            </a:r>
          </a:p>
          <a:p>
            <a:pPr rtl="0">
              <a:spcBef>
                <a:spcPts val="0"/>
              </a:spcBef>
              <a:buNone/>
            </a:pPr>
            <a:endParaRPr/>
          </a:p>
          <a:p>
            <a:pPr>
              <a:spcBef>
                <a:spcPts val="0"/>
              </a:spcBef>
              <a:buNone/>
            </a:pPr>
            <a:endParaRPr/>
          </a:p>
        </p:txBody>
      </p:sp>
      <p:sp>
        <p:nvSpPr>
          <p:cNvPr id="115" name="Shape 115"/>
          <p:cNvSpPr txBox="1">
            <a:spLocks noGrp="1"/>
          </p:cNvSpPr>
          <p:nvPr>
            <p:ph type="body" idx="1"/>
          </p:nvPr>
        </p:nvSpPr>
        <p:spPr>
          <a:xfrm>
            <a:off x="4038775" y="1152475"/>
            <a:ext cx="4793700" cy="3416400"/>
          </a:xfrm>
          <a:prstGeom prst="rect">
            <a:avLst/>
          </a:prstGeom>
        </p:spPr>
        <p:txBody>
          <a:bodyPr lIns="91425" tIns="91425" rIns="91425" bIns="91425" anchor="t" anchorCtr="0">
            <a:noAutofit/>
          </a:bodyPr>
          <a:lstStyle/>
          <a:p>
            <a:pPr marL="0" indent="0" rtl="0">
              <a:spcBef>
                <a:spcPts val="0"/>
              </a:spcBef>
              <a:spcAft>
                <a:spcPts val="0"/>
              </a:spcAft>
              <a:buNone/>
            </a:pPr>
            <a:endParaRPr>
              <a:solidFill>
                <a:schemeClr val="accent2"/>
              </a:solidFill>
            </a:endParaRPr>
          </a:p>
          <a:p>
            <a:pPr marL="0" indent="0" rtl="0">
              <a:spcBef>
                <a:spcPts val="0"/>
              </a:spcBef>
              <a:spcAft>
                <a:spcPts val="0"/>
              </a:spcAft>
              <a:buNone/>
            </a:pPr>
            <a:r>
              <a:rPr lang="en-GB">
                <a:solidFill>
                  <a:schemeClr val="accent2"/>
                </a:solidFill>
              </a:rPr>
              <a:t>Pharmacies and medicines in Austria:</a:t>
            </a:r>
          </a:p>
          <a:p>
            <a:pPr marL="457200" lvl="0" indent="-228600" rtl="0">
              <a:spcBef>
                <a:spcPts val="0"/>
              </a:spcBef>
              <a:spcAft>
                <a:spcPts val="0"/>
              </a:spcAft>
              <a:buClr>
                <a:schemeClr val="accent2"/>
              </a:buClr>
              <a:buChar char="-"/>
            </a:pPr>
            <a:r>
              <a:rPr lang="en-GB">
                <a:solidFill>
                  <a:schemeClr val="accent2"/>
                </a:solidFill>
              </a:rPr>
              <a:t>shops where you can buy drugs</a:t>
            </a:r>
          </a:p>
          <a:p>
            <a:pPr marL="0" indent="0" rtl="0">
              <a:spcBef>
                <a:spcPts val="0"/>
              </a:spcBef>
              <a:spcAft>
                <a:spcPts val="0"/>
              </a:spcAft>
              <a:buNone/>
            </a:pPr>
            <a:endParaRPr>
              <a:solidFill>
                <a:schemeClr val="accent2"/>
              </a:solidFill>
            </a:endParaRPr>
          </a:p>
          <a:p>
            <a:pPr marL="0" indent="0" rtl="0">
              <a:spcBef>
                <a:spcPts val="0"/>
              </a:spcBef>
              <a:spcAft>
                <a:spcPts val="0"/>
              </a:spcAft>
              <a:buNone/>
            </a:pPr>
            <a:r>
              <a:rPr lang="en-GB">
                <a:solidFill>
                  <a:schemeClr val="accent2"/>
                </a:solidFill>
              </a:rPr>
              <a:t>Monday to Friday: 8am - 6pm</a:t>
            </a:r>
          </a:p>
          <a:p>
            <a:pPr marL="0" indent="0" rtl="0">
              <a:spcBef>
                <a:spcPts val="0"/>
              </a:spcBef>
              <a:spcAft>
                <a:spcPts val="0"/>
              </a:spcAft>
              <a:buNone/>
            </a:pPr>
            <a:r>
              <a:rPr lang="en-GB">
                <a:solidFill>
                  <a:schemeClr val="accent2"/>
                </a:solidFill>
              </a:rPr>
              <a:t>Saturday: 8am - 12pm</a:t>
            </a:r>
          </a:p>
          <a:p>
            <a:pPr marL="0" indent="0" rtl="0">
              <a:spcBef>
                <a:spcPts val="0"/>
              </a:spcBef>
              <a:spcAft>
                <a:spcPts val="0"/>
              </a:spcAft>
              <a:buNone/>
            </a:pPr>
            <a:endParaRPr>
              <a:solidFill>
                <a:schemeClr val="accent2"/>
              </a:solidFill>
            </a:endParaRPr>
          </a:p>
          <a:p>
            <a:pPr marL="0" indent="0" rtl="0">
              <a:spcBef>
                <a:spcPts val="0"/>
              </a:spcBef>
              <a:spcAft>
                <a:spcPts val="0"/>
              </a:spcAft>
              <a:buNone/>
            </a:pPr>
            <a:r>
              <a:rPr lang="en-GB">
                <a:solidFill>
                  <a:schemeClr val="accent2"/>
                </a:solidFill>
              </a:rPr>
              <a:t>At least one pharmacy is 24/7</a:t>
            </a:r>
          </a:p>
          <a:p>
            <a:pPr marL="0" indent="457200" rtl="0">
              <a:spcBef>
                <a:spcPts val="0"/>
              </a:spcBef>
              <a:spcAft>
                <a:spcPts val="0"/>
              </a:spcAft>
              <a:buNone/>
            </a:pPr>
            <a:r>
              <a:rPr lang="en-GB">
                <a:solidFill>
                  <a:schemeClr val="accent2"/>
                </a:solidFill>
              </a:rPr>
              <a:t>for more information call: </a:t>
            </a:r>
            <a:r>
              <a:rPr lang="en-GB" b="1" i="1">
                <a:solidFill>
                  <a:schemeClr val="accent2"/>
                </a:solidFill>
              </a:rPr>
              <a:t>1455</a:t>
            </a:r>
          </a:p>
          <a:p>
            <a:pPr>
              <a:spcBef>
                <a:spcPts val="0"/>
              </a:spcBef>
              <a:buNone/>
            </a:pPr>
            <a:endParaRPr>
              <a:solidFill>
                <a:schemeClr val="accent2"/>
              </a:solidFill>
            </a:endParaRPr>
          </a:p>
        </p:txBody>
      </p:sp>
      <p:pic>
        <p:nvPicPr>
          <p:cNvPr id="116" name="Shape 116"/>
          <p:cNvPicPr preferRelativeResize="0"/>
          <p:nvPr/>
        </p:nvPicPr>
        <p:blipFill>
          <a:blip r:embed="rId3">
            <a:alphaModFix/>
          </a:blip>
          <a:stretch>
            <a:fillRect/>
          </a:stretch>
        </p:blipFill>
        <p:spPr>
          <a:xfrm>
            <a:off x="1196475" y="1374250"/>
            <a:ext cx="2304824" cy="239500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sz="2800"/>
              <a:t>The most important emergency numbers</a:t>
            </a:r>
          </a:p>
        </p:txBody>
      </p:sp>
      <p:pic>
        <p:nvPicPr>
          <p:cNvPr id="122" name="Shape 122"/>
          <p:cNvPicPr preferRelativeResize="0"/>
          <p:nvPr/>
        </p:nvPicPr>
        <p:blipFill>
          <a:blip r:embed="rId3">
            <a:alphaModFix/>
          </a:blip>
          <a:stretch>
            <a:fillRect/>
          </a:stretch>
        </p:blipFill>
        <p:spPr>
          <a:xfrm>
            <a:off x="6816550" y="1309524"/>
            <a:ext cx="2111550" cy="2111550"/>
          </a:xfrm>
          <a:prstGeom prst="rect">
            <a:avLst/>
          </a:prstGeom>
          <a:noFill/>
          <a:ln>
            <a:noFill/>
          </a:ln>
        </p:spPr>
      </p:pic>
      <p:sp>
        <p:nvSpPr>
          <p:cNvPr id="123" name="Shape 123"/>
          <p:cNvSpPr txBox="1">
            <a:spLocks noGrp="1"/>
          </p:cNvSpPr>
          <p:nvPr>
            <p:ph type="body" idx="1"/>
          </p:nvPr>
        </p:nvSpPr>
        <p:spPr>
          <a:xfrm>
            <a:off x="530875" y="1080925"/>
            <a:ext cx="6405899" cy="3416400"/>
          </a:xfrm>
          <a:prstGeom prst="rect">
            <a:avLst/>
          </a:prstGeom>
        </p:spPr>
        <p:txBody>
          <a:bodyPr lIns="91425" tIns="91425" rIns="91425" bIns="91425" anchor="t" anchorCtr="0">
            <a:noAutofit/>
          </a:bodyPr>
          <a:lstStyle/>
          <a:p>
            <a:pPr marL="457200" lvl="0" indent="0" rtl="0">
              <a:lnSpc>
                <a:spcPct val="150000"/>
              </a:lnSpc>
              <a:spcBef>
                <a:spcPts val="0"/>
              </a:spcBef>
              <a:spcAft>
                <a:spcPts val="0"/>
              </a:spcAft>
              <a:buNone/>
            </a:pPr>
            <a:r>
              <a:rPr lang="en-GB" sz="2400" b="1" i="1">
                <a:solidFill>
                  <a:schemeClr val="accent2"/>
                </a:solidFill>
              </a:rPr>
              <a:t>112  - </a:t>
            </a:r>
            <a:r>
              <a:rPr lang="en-GB" sz="2000" b="1" i="1">
                <a:solidFill>
                  <a:schemeClr val="accent2"/>
                </a:solidFill>
              </a:rPr>
              <a:t>Common European Emergency Number</a:t>
            </a:r>
          </a:p>
          <a:p>
            <a:pPr marL="457200" lvl="0" indent="-330200" rtl="0">
              <a:lnSpc>
                <a:spcPct val="150000"/>
              </a:lnSpc>
              <a:spcBef>
                <a:spcPts val="0"/>
              </a:spcBef>
              <a:spcAft>
                <a:spcPts val="0"/>
              </a:spcAft>
              <a:buClr>
                <a:schemeClr val="accent2"/>
              </a:buClr>
              <a:buSzPct val="100000"/>
              <a:buChar char="●"/>
            </a:pPr>
            <a:r>
              <a:rPr lang="en-GB" sz="1600">
                <a:solidFill>
                  <a:schemeClr val="accent2"/>
                </a:solidFill>
              </a:rPr>
              <a:t>Will connect you with the responsible emergency-division</a:t>
            </a:r>
          </a:p>
          <a:p>
            <a:pPr lvl="0" indent="457200" rtl="0">
              <a:lnSpc>
                <a:spcPct val="150000"/>
              </a:lnSpc>
              <a:spcBef>
                <a:spcPts val="0"/>
              </a:spcBef>
              <a:spcAft>
                <a:spcPts val="0"/>
              </a:spcAft>
              <a:buNone/>
            </a:pPr>
            <a:r>
              <a:rPr lang="en-GB" sz="1600">
                <a:solidFill>
                  <a:schemeClr val="accent2"/>
                </a:solidFill>
              </a:rPr>
              <a:t>(ambulance, fire, rescue, police)</a:t>
            </a:r>
          </a:p>
          <a:p>
            <a:pPr marL="457200" lvl="0" indent="-330200" rtl="0">
              <a:lnSpc>
                <a:spcPct val="150000"/>
              </a:lnSpc>
              <a:spcBef>
                <a:spcPts val="0"/>
              </a:spcBef>
              <a:spcAft>
                <a:spcPts val="0"/>
              </a:spcAft>
              <a:buClr>
                <a:schemeClr val="accent2"/>
              </a:buClr>
              <a:buSzPct val="100000"/>
              <a:buChar char="●"/>
            </a:pPr>
            <a:r>
              <a:rPr lang="en-GB" sz="1600">
                <a:solidFill>
                  <a:schemeClr val="accent2"/>
                </a:solidFill>
              </a:rPr>
              <a:t>Valid all over Europe</a:t>
            </a:r>
          </a:p>
          <a:p>
            <a:pPr marL="457200" lvl="0" indent="-330200" rtl="0">
              <a:lnSpc>
                <a:spcPct val="150000"/>
              </a:lnSpc>
              <a:spcBef>
                <a:spcPts val="0"/>
              </a:spcBef>
              <a:spcAft>
                <a:spcPts val="0"/>
              </a:spcAft>
              <a:buClr>
                <a:schemeClr val="accent2"/>
              </a:buClr>
              <a:buSzPct val="100000"/>
              <a:buChar char="●"/>
            </a:pPr>
            <a:r>
              <a:rPr lang="en-GB" sz="1600">
                <a:solidFill>
                  <a:schemeClr val="accent2"/>
                </a:solidFill>
              </a:rPr>
              <a:t>Can be dialled free of charge from any fixed or mobile phone</a:t>
            </a:r>
          </a:p>
          <a:p>
            <a:pPr marL="457200" lvl="0" indent="-330200" rtl="0">
              <a:lnSpc>
                <a:spcPct val="150000"/>
              </a:lnSpc>
              <a:spcBef>
                <a:spcPts val="0"/>
              </a:spcBef>
              <a:spcAft>
                <a:spcPts val="0"/>
              </a:spcAft>
              <a:buClr>
                <a:schemeClr val="accent2"/>
              </a:buClr>
              <a:buSzPct val="100000"/>
              <a:buChar char="●"/>
            </a:pPr>
            <a:r>
              <a:rPr lang="en-GB" sz="1600">
                <a:solidFill>
                  <a:schemeClr val="accent2"/>
                </a:solidFill>
              </a:rPr>
              <a:t>Can be called even if a phone is blocked by the user or by non-payment of bills</a:t>
            </a:r>
          </a:p>
        </p:txBody>
      </p:sp>
      <p:sp>
        <p:nvSpPr>
          <p:cNvPr id="124" name="Shape 124"/>
          <p:cNvSpPr txBox="1"/>
          <p:nvPr/>
        </p:nvSpPr>
        <p:spPr>
          <a:xfrm>
            <a:off x="999750" y="4030800"/>
            <a:ext cx="7577100" cy="884099"/>
          </a:xfrm>
          <a:prstGeom prst="rect">
            <a:avLst/>
          </a:prstGeom>
          <a:noFill/>
          <a:ln w="28575" cap="flat" cmpd="sng">
            <a:solidFill>
              <a:srgbClr val="E06666"/>
            </a:solidFill>
            <a:prstDash val="solid"/>
            <a:round/>
            <a:headEnd type="none" w="med" len="med"/>
            <a:tailEnd type="none" w="med" len="med"/>
          </a:ln>
        </p:spPr>
        <p:txBody>
          <a:bodyPr lIns="91425" tIns="91425" rIns="91425" bIns="91425" anchor="t" anchorCtr="0">
            <a:noAutofit/>
          </a:bodyPr>
          <a:lstStyle/>
          <a:p>
            <a:pPr algn="ctr" rtl="0">
              <a:lnSpc>
                <a:spcPct val="150000"/>
              </a:lnSpc>
              <a:spcBef>
                <a:spcPts val="0"/>
              </a:spcBef>
              <a:buNone/>
            </a:pPr>
            <a:r>
              <a:rPr lang="en-GB" sz="1800" b="1">
                <a:solidFill>
                  <a:schemeClr val="accent2"/>
                </a:solidFill>
                <a:latin typeface="Lato"/>
                <a:ea typeface="Lato"/>
                <a:cs typeface="Lato"/>
                <a:sym typeface="Lato"/>
              </a:rPr>
              <a:t> All services are free of charge.  In case of inappropriate calls and pranks, the costs of intervention can be charged to the perpetrator.</a:t>
            </a:r>
          </a:p>
          <a:p>
            <a:pPr>
              <a:spcBef>
                <a:spcPts val="0"/>
              </a:spcBef>
              <a:buNone/>
            </a:pPr>
            <a:endParaRPr>
              <a:solidFill>
                <a:schemeClr val="accent2"/>
              </a:solidFill>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1461</Words>
  <Application>Microsoft Macintosh PowerPoint</Application>
  <PresentationFormat>Bildschirmpräsentation (16:9)</PresentationFormat>
  <Paragraphs>302</Paragraphs>
  <Slides>30</Slides>
  <Notes>30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30</vt:i4>
      </vt:variant>
    </vt:vector>
  </HeadingPairs>
  <TitlesOfParts>
    <vt:vector size="33" baseType="lpstr">
      <vt:lpstr>Helvetica Neue</vt:lpstr>
      <vt:lpstr>Lato</vt:lpstr>
      <vt:lpstr>coral</vt:lpstr>
      <vt:lpstr>Austrian Health Care System </vt:lpstr>
      <vt:lpstr>How to consume health care services</vt:lpstr>
      <vt:lpstr>How to consume health care services </vt:lpstr>
      <vt:lpstr>How to consume health care services </vt:lpstr>
      <vt:lpstr>How to consume health care services</vt:lpstr>
      <vt:lpstr>How to consume health care services </vt:lpstr>
      <vt:lpstr>How to consume health care services </vt:lpstr>
      <vt:lpstr>How to consume health care services  </vt:lpstr>
      <vt:lpstr>The most important emergency numbers</vt:lpstr>
      <vt:lpstr>The most important emergency numbers </vt:lpstr>
      <vt:lpstr>The most important emergency numbers </vt:lpstr>
      <vt:lpstr>The most important emergency numbers </vt:lpstr>
      <vt:lpstr>General Practitioners Contact (Female)</vt:lpstr>
      <vt:lpstr>General Practitioners Contact (Male) </vt:lpstr>
      <vt:lpstr>Dentist Contact (Female)</vt:lpstr>
      <vt:lpstr>Dentist Contact (Male)</vt:lpstr>
      <vt:lpstr>Depression, Homesickness, PTSD</vt:lpstr>
      <vt:lpstr>Mosque in Innsbruck</vt:lpstr>
      <vt:lpstr>Doctors: two versions of the spreading of common cold</vt:lpstr>
      <vt:lpstr>Healthy habits</vt:lpstr>
      <vt:lpstr>Wash your hands often</vt:lpstr>
      <vt:lpstr>Useage of sanitizer (germ killer)</vt:lpstr>
      <vt:lpstr>Don’t share personal items</vt:lpstr>
      <vt:lpstr>                  Get vaccinated</vt:lpstr>
      <vt:lpstr>When to seek medical care</vt:lpstr>
      <vt:lpstr>General rights</vt:lpstr>
      <vt:lpstr>General rights </vt:lpstr>
      <vt:lpstr>General rights</vt:lpstr>
      <vt:lpstr>General rights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Austrian Health Care System </dc:title>
  <dc:creator>Frederic</dc:creator>
  <cp:lastModifiedBy>Ein Microsoft Office-Anwender</cp:lastModifiedBy>
  <cp:revision>1</cp:revision>
  <dcterms:modified xsi:type="dcterms:W3CDTF">2016-04-28T12:38:11Z</dcterms:modified>
</cp:coreProperties>
</file>