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69" r:id="rId2"/>
    <p:sldId id="288" r:id="rId3"/>
    <p:sldId id="289" r:id="rId4"/>
    <p:sldId id="290" r:id="rId5"/>
    <p:sldId id="291" r:id="rId6"/>
    <p:sldId id="292" r:id="rId7"/>
    <p:sldId id="256" r:id="rId8"/>
    <p:sldId id="257" r:id="rId9"/>
    <p:sldId id="258" r:id="rId10"/>
    <p:sldId id="260" r:id="rId11"/>
    <p:sldId id="262" r:id="rId12"/>
    <p:sldId id="263" r:id="rId13"/>
    <p:sldId id="270" r:id="rId14"/>
    <p:sldId id="271" r:id="rId15"/>
    <p:sldId id="295" r:id="rId16"/>
    <p:sldId id="294" r:id="rId17"/>
    <p:sldId id="265" r:id="rId18"/>
    <p:sldId id="266" r:id="rId19"/>
    <p:sldId id="267" r:id="rId20"/>
    <p:sldId id="268" r:id="rId21"/>
    <p:sldId id="272" r:id="rId22"/>
    <p:sldId id="273" r:id="rId23"/>
    <p:sldId id="274" r:id="rId24"/>
    <p:sldId id="275" r:id="rId25"/>
    <p:sldId id="296" r:id="rId26"/>
    <p:sldId id="276" r:id="rId27"/>
    <p:sldId id="277" r:id="rId28"/>
    <p:sldId id="278" r:id="rId29"/>
    <p:sldId id="285" r:id="rId30"/>
    <p:sldId id="286" r:id="rId31"/>
    <p:sldId id="281" r:id="rId32"/>
    <p:sldId id="282" r:id="rId33"/>
    <p:sldId id="283" r:id="rId34"/>
    <p:sldId id="284" r:id="rId35"/>
    <p:sldId id="293"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33" autoAdjust="0"/>
    <p:restoredTop sz="87211" autoAdjust="0"/>
  </p:normalViewPr>
  <p:slideViewPr>
    <p:cSldViewPr>
      <p:cViewPr varScale="1">
        <p:scale>
          <a:sx n="82" d="100"/>
          <a:sy n="82" d="100"/>
        </p:scale>
        <p:origin x="-79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BAC11C-C223-461D-94FA-4524CC320D53}" type="datetimeFigureOut">
              <a:rPr lang="ru-RU" smtClean="0"/>
              <a:pPr/>
              <a:t>28.04.16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C29AC-8A5E-49FC-A014-5AE37E3848F9}" type="slidenum">
              <a:rPr lang="ru-RU" smtClean="0"/>
              <a:pPr/>
              <a:t>‹Nr.›</a:t>
            </a:fld>
            <a:endParaRPr lang="ru-RU"/>
          </a:p>
        </p:txBody>
      </p:sp>
    </p:spTree>
    <p:extLst>
      <p:ext uri="{BB962C8B-B14F-4D97-AF65-F5344CB8AC3E}">
        <p14:creationId xmlns:p14="http://schemas.microsoft.com/office/powerpoint/2010/main" val="162075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Domestic unit:</a:t>
            </a:r>
            <a:r>
              <a:rPr lang="en-GB" sz="1200" kern="1200" dirty="0" smtClean="0">
                <a:solidFill>
                  <a:schemeClr val="tx1"/>
                </a:solidFill>
                <a:effectLst/>
                <a:latin typeface="+mn-lt"/>
                <a:ea typeface="+mn-ea"/>
                <a:cs typeface="+mn-cs"/>
              </a:rPr>
              <a:t> The place of the family in every day in Austria varies from place to place. The standard family in Austria looks like a husband, wife, and children but there are also households where a single parent and child live, or where there are families who exist out of divorced parents or widowed women or men who raise and live their lives outside of marriage. The place of marriage is in very modern families less important and there is a stronger focus on work. In the rural areas, so the areas far away from the cities often have a more traditional family setting, where you have a husband and wife and several children and where you can sometimes see the grandparent living under the same roof. The everyday life matters, such as breakfast, dinner and sitting together is often done with the entire family. Some families are less strict in this way and are more separate from each other but most do their everyday life together with their whole family.</a:t>
            </a:r>
            <a:endParaRPr lang="de-AT" sz="1200" kern="1200" dirty="0" smtClean="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10"/>
          </p:nvPr>
        </p:nvSpPr>
        <p:spPr/>
        <p:txBody>
          <a:bodyPr/>
          <a:lstStyle/>
          <a:p>
            <a:fld id="{5DA45A8D-EB10-4F57-A214-EC0EBB4505E4}" type="slidenum">
              <a:rPr lang="de-AT" smtClean="0"/>
              <a:pPr/>
              <a:t>3</a:t>
            </a:fld>
            <a:endParaRPr lang="de-AT"/>
          </a:p>
        </p:txBody>
      </p:sp>
    </p:spTree>
    <p:extLst>
      <p:ext uri="{BB962C8B-B14F-4D97-AF65-F5344CB8AC3E}">
        <p14:creationId xmlns:p14="http://schemas.microsoft.com/office/powerpoint/2010/main" val="282620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Before</a:t>
            </a:r>
            <a:r>
              <a:rPr lang="de-DE" dirty="0" smtClean="0"/>
              <a:t> </a:t>
            </a:r>
            <a:r>
              <a:rPr lang="de-DE" dirty="0" err="1" smtClean="0"/>
              <a:t>the</a:t>
            </a:r>
            <a:r>
              <a:rPr lang="de-DE" dirty="0" smtClean="0"/>
              <a:t> </a:t>
            </a:r>
            <a:r>
              <a:rPr lang="de-DE" dirty="0" err="1" smtClean="0"/>
              <a:t>holy</a:t>
            </a:r>
            <a:r>
              <a:rPr lang="de-DE" baseline="0" dirty="0" smtClean="0"/>
              <a:t> mess </a:t>
            </a:r>
            <a:r>
              <a:rPr lang="de-DE" baseline="0" dirty="0" err="1" smtClean="0"/>
              <a:t>starts</a:t>
            </a:r>
            <a:r>
              <a:rPr lang="de-DE" baseline="0" dirty="0" smtClean="0"/>
              <a:t>, </a:t>
            </a:r>
            <a:r>
              <a:rPr lang="de-DE" baseline="0" dirty="0" err="1" smtClean="0"/>
              <a:t>and</a:t>
            </a:r>
            <a:r>
              <a:rPr lang="de-DE" baseline="0" dirty="0" smtClean="0"/>
              <a:t> </a:t>
            </a:r>
            <a:r>
              <a:rPr lang="de-DE" baseline="0" dirty="0" err="1" smtClean="0"/>
              <a:t>during</a:t>
            </a:r>
            <a:r>
              <a:rPr lang="de-DE" baseline="0" dirty="0" smtClean="0"/>
              <a:t> </a:t>
            </a:r>
            <a:r>
              <a:rPr lang="de-DE" baseline="0" dirty="0" err="1" smtClean="0"/>
              <a:t>the</a:t>
            </a:r>
            <a:r>
              <a:rPr lang="de-DE" baseline="0" dirty="0" smtClean="0"/>
              <a:t> </a:t>
            </a:r>
            <a:r>
              <a:rPr lang="de-DE" baseline="0" dirty="0" err="1" smtClean="0"/>
              <a:t>holy</a:t>
            </a:r>
            <a:r>
              <a:rPr lang="de-DE" baseline="0" dirty="0" smtClean="0"/>
              <a:t> mess, </a:t>
            </a:r>
            <a:r>
              <a:rPr lang="de-DE" baseline="0" dirty="0" err="1" smtClean="0"/>
              <a:t>when</a:t>
            </a:r>
            <a:r>
              <a:rPr lang="de-DE" baseline="0" dirty="0" smtClean="0"/>
              <a:t> </a:t>
            </a:r>
            <a:r>
              <a:rPr lang="de-DE" baseline="0" dirty="0" err="1" smtClean="0"/>
              <a:t>the</a:t>
            </a:r>
            <a:r>
              <a:rPr lang="de-DE" baseline="0" dirty="0" smtClean="0"/>
              <a:t> </a:t>
            </a:r>
            <a:r>
              <a:rPr lang="de-DE" baseline="0" dirty="0" err="1" smtClean="0"/>
              <a:t>holy</a:t>
            </a:r>
            <a:r>
              <a:rPr lang="de-DE" baseline="0" dirty="0" smtClean="0"/>
              <a:t> mess </a:t>
            </a:r>
            <a:r>
              <a:rPr lang="de-DE" baseline="0" dirty="0" err="1" smtClean="0"/>
              <a:t>is</a:t>
            </a:r>
            <a:r>
              <a:rPr lang="de-DE" baseline="0" dirty="0" smtClean="0"/>
              <a:t> </a:t>
            </a:r>
            <a:r>
              <a:rPr lang="de-DE" baseline="0" dirty="0" err="1" smtClean="0"/>
              <a:t>depends</a:t>
            </a:r>
            <a:r>
              <a:rPr lang="de-DE" baseline="0" dirty="0" smtClean="0"/>
              <a:t> </a:t>
            </a:r>
            <a:r>
              <a:rPr lang="de-DE" baseline="0" dirty="0" err="1" smtClean="0"/>
              <a:t>from</a:t>
            </a:r>
            <a:r>
              <a:rPr lang="de-DE" baseline="0" dirty="0" smtClean="0"/>
              <a:t> </a:t>
            </a:r>
            <a:r>
              <a:rPr lang="de-DE" baseline="0" dirty="0" err="1" smtClean="0"/>
              <a:t>church</a:t>
            </a:r>
            <a:r>
              <a:rPr lang="de-DE" baseline="0" dirty="0" smtClean="0"/>
              <a:t> </a:t>
            </a:r>
            <a:r>
              <a:rPr lang="de-DE" baseline="0" dirty="0" err="1" smtClean="0"/>
              <a:t>to</a:t>
            </a:r>
            <a:r>
              <a:rPr lang="de-DE" baseline="0" dirty="0" smtClean="0"/>
              <a:t> </a:t>
            </a:r>
            <a:r>
              <a:rPr lang="de-DE" baseline="0" dirty="0" err="1" smtClean="0"/>
              <a:t>church</a:t>
            </a:r>
            <a:r>
              <a:rPr lang="de-DE" baseline="0" dirty="0" smtClean="0"/>
              <a:t>. </a:t>
            </a:r>
            <a:r>
              <a:rPr lang="de-DE" baseline="0" dirty="0" err="1" smtClean="0"/>
              <a:t>During</a:t>
            </a:r>
            <a:r>
              <a:rPr lang="de-DE" baseline="0" dirty="0" smtClean="0"/>
              <a:t> </a:t>
            </a:r>
            <a:r>
              <a:rPr lang="de-DE" baseline="0" dirty="0" err="1" smtClean="0"/>
              <a:t>the</a:t>
            </a:r>
            <a:r>
              <a:rPr lang="de-DE" baseline="0" dirty="0" smtClean="0"/>
              <a:t> </a:t>
            </a:r>
            <a:r>
              <a:rPr lang="de-DE" baseline="0" dirty="0" err="1" smtClean="0"/>
              <a:t>week</a:t>
            </a:r>
            <a:r>
              <a:rPr lang="de-DE" baseline="0" dirty="0" smtClean="0"/>
              <a:t> </a:t>
            </a:r>
            <a:r>
              <a:rPr lang="de-DE" baseline="0" dirty="0" err="1" smtClean="0"/>
              <a:t>normally</a:t>
            </a:r>
            <a:r>
              <a:rPr lang="de-DE" baseline="0" dirty="0" smtClean="0"/>
              <a:t> in </a:t>
            </a:r>
            <a:r>
              <a:rPr lang="de-DE" baseline="0" dirty="0" err="1" smtClean="0"/>
              <a:t>the</a:t>
            </a:r>
            <a:r>
              <a:rPr lang="de-DE" baseline="0" dirty="0" smtClean="0"/>
              <a:t> </a:t>
            </a:r>
            <a:r>
              <a:rPr lang="de-DE" baseline="0" dirty="0" err="1" smtClean="0"/>
              <a:t>early</a:t>
            </a:r>
            <a:r>
              <a:rPr lang="de-DE" baseline="0" dirty="0" smtClean="0"/>
              <a:t> </a:t>
            </a:r>
            <a:r>
              <a:rPr lang="de-DE" baseline="0" dirty="0" err="1" smtClean="0"/>
              <a:t>morning</a:t>
            </a:r>
            <a:r>
              <a:rPr lang="de-DE" baseline="0" dirty="0" smtClean="0"/>
              <a:t>, </a:t>
            </a:r>
            <a:r>
              <a:rPr lang="de-DE" baseline="0" dirty="0" err="1" smtClean="0"/>
              <a:t>than</a:t>
            </a:r>
            <a:r>
              <a:rPr lang="de-DE" baseline="0" dirty="0" smtClean="0"/>
              <a:t> on </a:t>
            </a:r>
            <a:r>
              <a:rPr lang="de-DE" baseline="0" dirty="0" err="1" smtClean="0"/>
              <a:t>Saturday</a:t>
            </a:r>
            <a:r>
              <a:rPr lang="de-DE" baseline="0" dirty="0" smtClean="0"/>
              <a:t> </a:t>
            </a:r>
            <a:r>
              <a:rPr lang="de-DE" baseline="0" dirty="0" err="1" smtClean="0"/>
              <a:t>evening</a:t>
            </a:r>
            <a:r>
              <a:rPr lang="de-DE" baseline="0" dirty="0" smtClean="0"/>
              <a:t> </a:t>
            </a:r>
            <a:r>
              <a:rPr lang="de-DE" baseline="0" dirty="0" err="1" smtClean="0"/>
              <a:t>and</a:t>
            </a:r>
            <a:r>
              <a:rPr lang="de-DE" baseline="0" dirty="0" smtClean="0"/>
              <a:t> on </a:t>
            </a:r>
            <a:r>
              <a:rPr lang="de-DE" baseline="0" dirty="0" err="1" smtClean="0"/>
              <a:t>Sunday</a:t>
            </a:r>
            <a:r>
              <a:rPr lang="de-DE" baseline="0" dirty="0" smtClean="0"/>
              <a:t> </a:t>
            </a:r>
            <a:r>
              <a:rPr lang="de-DE" baseline="0" dirty="0" err="1" smtClean="0"/>
              <a:t>morning</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461DF52F-F317-4699-AB39-49623B429C31}" type="slidenum">
              <a:rPr lang="de-DE" smtClean="0"/>
              <a:pPr/>
              <a:t>19</a:t>
            </a:fld>
            <a:endParaRPr lang="de-DE"/>
          </a:p>
        </p:txBody>
      </p:sp>
    </p:spTree>
    <p:extLst>
      <p:ext uri="{BB962C8B-B14F-4D97-AF65-F5344CB8AC3E}">
        <p14:creationId xmlns:p14="http://schemas.microsoft.com/office/powerpoint/2010/main" val="2282441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Church </a:t>
            </a:r>
            <a:r>
              <a:rPr lang="de-AT" dirty="0" err="1" smtClean="0"/>
              <a:t>bells</a:t>
            </a:r>
            <a:r>
              <a:rPr lang="de-AT" baseline="0" dirty="0" smtClean="0"/>
              <a:t> </a:t>
            </a:r>
            <a:r>
              <a:rPr lang="de-AT" baseline="0" dirty="0" err="1" smtClean="0"/>
              <a:t>are</a:t>
            </a:r>
            <a:r>
              <a:rPr lang="de-AT" baseline="0" dirty="0" smtClean="0"/>
              <a:t> also </a:t>
            </a:r>
            <a:r>
              <a:rPr lang="de-AT" baseline="0" dirty="0" err="1" smtClean="0"/>
              <a:t>used</a:t>
            </a:r>
            <a:r>
              <a:rPr lang="de-AT" baseline="0" dirty="0" smtClean="0"/>
              <a:t> </a:t>
            </a:r>
            <a:r>
              <a:rPr lang="de-AT" baseline="0" dirty="0" err="1" smtClean="0"/>
              <a:t>to</a:t>
            </a:r>
            <a:r>
              <a:rPr lang="de-AT" baseline="0" dirty="0" smtClean="0"/>
              <a:t> </a:t>
            </a:r>
            <a:r>
              <a:rPr lang="de-AT" baseline="0" dirty="0" err="1" smtClean="0"/>
              <a:t>indicate</a:t>
            </a:r>
            <a:r>
              <a:rPr lang="de-AT" baseline="0" dirty="0" smtClean="0"/>
              <a:t> </a:t>
            </a:r>
            <a:r>
              <a:rPr lang="de-AT" baseline="0" dirty="0" err="1" smtClean="0"/>
              <a:t>the</a:t>
            </a:r>
            <a:r>
              <a:rPr lang="de-AT" baseline="0" dirty="0" smtClean="0"/>
              <a:t> time</a:t>
            </a:r>
            <a:endParaRPr lang="de-AT" dirty="0"/>
          </a:p>
        </p:txBody>
      </p:sp>
      <p:sp>
        <p:nvSpPr>
          <p:cNvPr id="4" name="Foliennummernplatzhalter 3"/>
          <p:cNvSpPr>
            <a:spLocks noGrp="1"/>
          </p:cNvSpPr>
          <p:nvPr>
            <p:ph type="sldNum" sz="quarter" idx="10"/>
          </p:nvPr>
        </p:nvSpPr>
        <p:spPr/>
        <p:txBody>
          <a:bodyPr/>
          <a:lstStyle/>
          <a:p>
            <a:fld id="{84BC29AC-8A5E-49FC-A014-5AE37E3848F9}" type="slidenum">
              <a:rPr lang="ru-RU" smtClean="0"/>
              <a:pPr/>
              <a:t>20</a:t>
            </a:fld>
            <a:endParaRPr lang="ru-RU"/>
          </a:p>
        </p:txBody>
      </p:sp>
    </p:spTree>
    <p:extLst>
      <p:ext uri="{BB962C8B-B14F-4D97-AF65-F5344CB8AC3E}">
        <p14:creationId xmlns:p14="http://schemas.microsoft.com/office/powerpoint/2010/main" val="2798547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There are two ways of approaching people with "you" in German, "du" (casual) and "</a:t>
            </a:r>
            <a:r>
              <a:rPr lang="en-US" dirty="0" err="1" smtClean="0"/>
              <a:t>Sie</a:t>
            </a:r>
            <a:r>
              <a:rPr lang="en-US" dirty="0" smtClean="0"/>
              <a:t>" (formal). </a:t>
            </a:r>
          </a:p>
          <a:p>
            <a:r>
              <a:rPr lang="en-US" dirty="0" smtClean="0"/>
              <a:t>Ladies (</a:t>
            </a:r>
            <a:r>
              <a:rPr lang="en-US" dirty="0" err="1" smtClean="0"/>
              <a:t>Damen</a:t>
            </a:r>
            <a:r>
              <a:rPr lang="en-US" dirty="0" smtClean="0"/>
              <a:t>) are referred to as "Frau" and the name (for example, "Frau </a:t>
            </a:r>
            <a:r>
              <a:rPr lang="en-US" dirty="0" err="1" smtClean="0"/>
              <a:t>Österreich</a:t>
            </a:r>
            <a:r>
              <a:rPr lang="en-US" dirty="0" smtClean="0"/>
              <a:t>"). Gentlemen (</a:t>
            </a:r>
            <a:r>
              <a:rPr lang="en-US" dirty="0" err="1" smtClean="0"/>
              <a:t>Herren</a:t>
            </a:r>
            <a:r>
              <a:rPr lang="en-US" dirty="0" smtClean="0"/>
              <a:t>) are referred to as "Herr" and the name (for example, "Herr </a:t>
            </a:r>
            <a:r>
              <a:rPr lang="en-US" dirty="0" err="1" smtClean="0"/>
              <a:t>Österreich</a:t>
            </a:r>
            <a:r>
              <a:rPr lang="en-US" dirty="0" smtClean="0"/>
              <a:t>").</a:t>
            </a:r>
          </a:p>
          <a:p>
            <a:r>
              <a:rPr lang="en-US" dirty="0" smtClean="0"/>
              <a:t>Herr/Frau + professional title + surname are used when initially addressing someone. Example: Herr Doctor Bauer. Frau + professional title + surname are also used when addressing the wife of a professional. Example: Frau Doctor Bauer. All women over 18 are Frau, even if they are not married.</a:t>
            </a:r>
          </a:p>
          <a:p>
            <a:r>
              <a:rPr lang="en-US" dirty="0" smtClean="0"/>
              <a:t>After you initially meet someone, you can drop his/her last name and address the person using Herr/Frau + professional title alone. Example: Herr Doctor or Frau Doctor.</a:t>
            </a:r>
          </a:p>
          <a:p>
            <a:endParaRPr lang="ru-RU" dirty="0"/>
          </a:p>
        </p:txBody>
      </p:sp>
      <p:sp>
        <p:nvSpPr>
          <p:cNvPr id="4" name="Номер слайда 3"/>
          <p:cNvSpPr>
            <a:spLocks noGrp="1"/>
          </p:cNvSpPr>
          <p:nvPr>
            <p:ph type="sldNum" sz="quarter" idx="10"/>
          </p:nvPr>
        </p:nvSpPr>
        <p:spPr/>
        <p:txBody>
          <a:bodyPr/>
          <a:lstStyle/>
          <a:p>
            <a:fld id="{84BC29AC-8A5E-49FC-A014-5AE37E3848F9}" type="slidenum">
              <a:rPr lang="ru-RU" smtClean="0">
                <a:solidFill>
                  <a:prstClr val="black"/>
                </a:solidFill>
              </a:rPr>
              <a:pPr/>
              <a:t>25</a:t>
            </a:fld>
            <a:endParaRPr lang="ru-RU">
              <a:solidFill>
                <a:prstClr val="black"/>
              </a:solidFill>
            </a:endParaRPr>
          </a:p>
        </p:txBody>
      </p:sp>
    </p:spTree>
    <p:extLst>
      <p:ext uri="{BB962C8B-B14F-4D97-AF65-F5344CB8AC3E}">
        <p14:creationId xmlns:p14="http://schemas.microsoft.com/office/powerpoint/2010/main" val="3050398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6B6E0-C531-4895-A29C-EB5D0769FF8F}" type="slidenum">
              <a:rPr lang="en-US" smtClean="0"/>
              <a:pPr/>
              <a:t>31</a:t>
            </a:fld>
            <a:endParaRPr lang="en-US"/>
          </a:p>
        </p:txBody>
      </p:sp>
    </p:spTree>
    <p:extLst>
      <p:ext uri="{BB962C8B-B14F-4D97-AF65-F5344CB8AC3E}">
        <p14:creationId xmlns:p14="http://schemas.microsoft.com/office/powerpoint/2010/main" val="981005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6B6E0-C531-4895-A29C-EB5D0769FF8F}" type="slidenum">
              <a:rPr lang="en-US" smtClean="0"/>
              <a:pPr/>
              <a:t>32</a:t>
            </a:fld>
            <a:endParaRPr lang="en-US"/>
          </a:p>
        </p:txBody>
      </p:sp>
    </p:spTree>
    <p:extLst>
      <p:ext uri="{BB962C8B-B14F-4D97-AF65-F5344CB8AC3E}">
        <p14:creationId xmlns:p14="http://schemas.microsoft.com/office/powerpoint/2010/main" val="3716504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6B6E0-C531-4895-A29C-EB5D0769FF8F}" type="slidenum">
              <a:rPr lang="en-US" smtClean="0"/>
              <a:pPr/>
              <a:t>33</a:t>
            </a:fld>
            <a:endParaRPr lang="en-US"/>
          </a:p>
        </p:txBody>
      </p:sp>
    </p:spTree>
    <p:extLst>
      <p:ext uri="{BB962C8B-B14F-4D97-AF65-F5344CB8AC3E}">
        <p14:creationId xmlns:p14="http://schemas.microsoft.com/office/powerpoint/2010/main" val="1330827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C6B6E0-C531-4895-A29C-EB5D0769FF8F}" type="slidenum">
              <a:rPr lang="en-US" smtClean="0"/>
              <a:pPr/>
              <a:t>34</a:t>
            </a:fld>
            <a:endParaRPr lang="en-US"/>
          </a:p>
        </p:txBody>
      </p:sp>
    </p:spTree>
    <p:extLst>
      <p:ext uri="{BB962C8B-B14F-4D97-AF65-F5344CB8AC3E}">
        <p14:creationId xmlns:p14="http://schemas.microsoft.com/office/powerpoint/2010/main" val="4216925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 there are some examples for hygiene for everyday life: Spitting is considered to be very rude, even when you do it on the streets. If you have to clean your nose, you should use a handkerchief or a tissue. It is against the law to urinate, defecate or be sexually indecent in public. When you have used the toilet for anything, you can dispose the </a:t>
            </a:r>
            <a:r>
              <a:rPr lang="en-GB" sz="1200" kern="1200" dirty="0" err="1" smtClean="0">
                <a:solidFill>
                  <a:schemeClr val="tx1"/>
                </a:solidFill>
                <a:effectLst/>
                <a:latin typeface="+mn-lt"/>
                <a:ea typeface="+mn-ea"/>
                <a:cs typeface="+mn-cs"/>
              </a:rPr>
              <a:t>toiletpaper</a:t>
            </a:r>
            <a:r>
              <a:rPr lang="en-GB" sz="1200" kern="1200" dirty="0" smtClean="0">
                <a:solidFill>
                  <a:schemeClr val="tx1"/>
                </a:solidFill>
                <a:effectLst/>
                <a:latin typeface="+mn-lt"/>
                <a:ea typeface="+mn-ea"/>
                <a:cs typeface="+mn-cs"/>
              </a:rPr>
              <a:t> in the toilet itself and just flush it. They also clean it if necessary, there will always be a brush next to the toilet to clean it if it is dirty after use. When you</a:t>
            </a:r>
            <a:r>
              <a:rPr lang="en-GB" sz="1200" kern="1200" baseline="0" dirty="0" smtClean="0">
                <a:solidFill>
                  <a:schemeClr val="tx1"/>
                </a:solidFill>
                <a:effectLst/>
                <a:latin typeface="+mn-lt"/>
                <a:ea typeface="+mn-ea"/>
                <a:cs typeface="+mn-cs"/>
              </a:rPr>
              <a:t> are done you just wash your hands in the sink that is outside the toilet and dry them. </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Sanitory</a:t>
            </a:r>
            <a:r>
              <a:rPr lang="en-GB" sz="1200" kern="1200" dirty="0" smtClean="0">
                <a:solidFill>
                  <a:schemeClr val="tx1"/>
                </a:solidFill>
                <a:effectLst/>
                <a:latin typeface="+mn-lt"/>
                <a:ea typeface="+mn-ea"/>
                <a:cs typeface="+mn-cs"/>
              </a:rPr>
              <a:t> pads or tampons are not flushed down the toilet</a:t>
            </a:r>
            <a:r>
              <a:rPr lang="en-GB" sz="1200" kern="1200" baseline="0" dirty="0" smtClean="0">
                <a:solidFill>
                  <a:schemeClr val="tx1"/>
                </a:solidFill>
                <a:effectLst/>
                <a:latin typeface="+mn-lt"/>
                <a:ea typeface="+mn-ea"/>
                <a:cs typeface="+mn-cs"/>
              </a:rPr>
              <a:t> for female)</a:t>
            </a:r>
            <a:endParaRPr lang="de-AT" sz="1200" kern="1200" dirty="0" smtClean="0">
              <a:solidFill>
                <a:schemeClr val="tx1"/>
              </a:solidFill>
              <a:effectLst/>
              <a:latin typeface="+mn-lt"/>
              <a:ea typeface="+mn-ea"/>
              <a:cs typeface="+mn-cs"/>
            </a:endParaRPr>
          </a:p>
          <a:p>
            <a:endParaRPr lang="de-AT" dirty="0"/>
          </a:p>
        </p:txBody>
      </p:sp>
      <p:sp>
        <p:nvSpPr>
          <p:cNvPr id="4" name="Foliennummernplatzhalter 3"/>
          <p:cNvSpPr>
            <a:spLocks noGrp="1"/>
          </p:cNvSpPr>
          <p:nvPr>
            <p:ph type="sldNum" sz="quarter" idx="10"/>
          </p:nvPr>
        </p:nvSpPr>
        <p:spPr/>
        <p:txBody>
          <a:bodyPr/>
          <a:lstStyle/>
          <a:p>
            <a:fld id="{5DA45A8D-EB10-4F57-A214-EC0EBB4505E4}" type="slidenum">
              <a:rPr lang="de-AT" smtClean="0"/>
              <a:pPr/>
              <a:t>4</a:t>
            </a:fld>
            <a:endParaRPr lang="de-AT"/>
          </a:p>
        </p:txBody>
      </p:sp>
    </p:spTree>
    <p:extLst>
      <p:ext uri="{BB962C8B-B14F-4D97-AF65-F5344CB8AC3E}">
        <p14:creationId xmlns:p14="http://schemas.microsoft.com/office/powerpoint/2010/main" val="2075999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BC29AC-8A5E-49FC-A014-5AE37E3848F9}" type="slidenum">
              <a:rPr lang="ru-RU" smtClean="0"/>
              <a:pPr/>
              <a:t>10</a:t>
            </a:fld>
            <a:endParaRPr lang="ru-RU"/>
          </a:p>
        </p:txBody>
      </p:sp>
    </p:spTree>
    <p:extLst>
      <p:ext uri="{BB962C8B-B14F-4D97-AF65-F5344CB8AC3E}">
        <p14:creationId xmlns:p14="http://schemas.microsoft.com/office/powerpoint/2010/main" val="148997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Commonalities and differences</a:t>
            </a:r>
          </a:p>
          <a:p>
            <a:endParaRPr lang="de-DE" dirty="0"/>
          </a:p>
        </p:txBody>
      </p:sp>
      <p:sp>
        <p:nvSpPr>
          <p:cNvPr id="4" name="Foliennummernplatzhalter 3"/>
          <p:cNvSpPr>
            <a:spLocks noGrp="1"/>
          </p:cNvSpPr>
          <p:nvPr>
            <p:ph type="sldNum" sz="quarter" idx="10"/>
          </p:nvPr>
        </p:nvSpPr>
        <p:spPr/>
        <p:txBody>
          <a:bodyPr/>
          <a:lstStyle/>
          <a:p>
            <a:fld id="{461DF52F-F317-4699-AB39-49623B429C31}" type="slidenum">
              <a:rPr lang="de-DE" smtClean="0"/>
              <a:pPr/>
              <a:t>12</a:t>
            </a:fld>
            <a:endParaRPr lang="de-DE"/>
          </a:p>
        </p:txBody>
      </p:sp>
    </p:spTree>
    <p:extLst>
      <p:ext uri="{BB962C8B-B14F-4D97-AF65-F5344CB8AC3E}">
        <p14:creationId xmlns:p14="http://schemas.microsoft.com/office/powerpoint/2010/main" val="2162544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ea typeface="Calibri"/>
                <a:cs typeface="Times New Roman"/>
              </a:rPr>
              <a:t>One God, who exists in three distinct persons (The Trinity): Father, Son and Holy Spirit</a:t>
            </a:r>
            <a:endParaRPr lang="de-DE" sz="1100" dirty="0" smtClean="0">
              <a:latin typeface="+mn-lt"/>
              <a:ea typeface="Calibri"/>
              <a:cs typeface="Times New Roman"/>
            </a:endParaRPr>
          </a:p>
          <a:p>
            <a:endParaRPr lang="de-DE" dirty="0"/>
          </a:p>
        </p:txBody>
      </p:sp>
      <p:sp>
        <p:nvSpPr>
          <p:cNvPr id="4" name="Foliennummernplatzhalter 3"/>
          <p:cNvSpPr>
            <a:spLocks noGrp="1"/>
          </p:cNvSpPr>
          <p:nvPr>
            <p:ph type="sldNum" sz="quarter" idx="10"/>
          </p:nvPr>
        </p:nvSpPr>
        <p:spPr/>
        <p:txBody>
          <a:bodyPr/>
          <a:lstStyle/>
          <a:p>
            <a:fld id="{84BC29AC-8A5E-49FC-A014-5AE37E3848F9}" type="slidenum">
              <a:rPr lang="ru-RU" smtClean="0"/>
              <a:pPr/>
              <a:t>13</a:t>
            </a:fld>
            <a:endParaRPr lang="ru-RU"/>
          </a:p>
        </p:txBody>
      </p:sp>
    </p:spTree>
    <p:extLst>
      <p:ext uri="{BB962C8B-B14F-4D97-AF65-F5344CB8AC3E}">
        <p14:creationId xmlns:p14="http://schemas.microsoft.com/office/powerpoint/2010/main" val="3015384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nSpc>
                <a:spcPct val="115000"/>
              </a:lnSpc>
              <a:spcAft>
                <a:spcPts val="0"/>
              </a:spcAft>
            </a:pPr>
            <a:r>
              <a:rPr lang="en-US" dirty="0" smtClean="0">
                <a:latin typeface="+mn-lt"/>
                <a:ea typeface="Calibri"/>
                <a:cs typeface="Times New Roman"/>
              </a:rPr>
              <a:t>1. </a:t>
            </a:r>
            <a:r>
              <a:rPr lang="en-US" dirty="0" err="1" smtClean="0">
                <a:latin typeface="+mn-lt"/>
                <a:ea typeface="Calibri"/>
                <a:cs typeface="Times New Roman"/>
              </a:rPr>
              <a:t>Shahadah</a:t>
            </a:r>
            <a:r>
              <a:rPr lang="en-US" dirty="0" smtClean="0">
                <a:latin typeface="+mn-lt"/>
                <a:ea typeface="Calibri"/>
                <a:cs typeface="Times New Roman"/>
              </a:rPr>
              <a:t> - A profession of faith.</a:t>
            </a:r>
            <a:endParaRPr lang="de-DE" sz="1100" dirty="0" smtClean="0">
              <a:latin typeface="+mn-lt"/>
              <a:ea typeface="Calibri"/>
              <a:cs typeface="Times New Roman"/>
            </a:endParaRPr>
          </a:p>
          <a:p>
            <a:pPr>
              <a:lnSpc>
                <a:spcPct val="115000"/>
              </a:lnSpc>
              <a:spcAft>
                <a:spcPts val="0"/>
              </a:spcAft>
            </a:pPr>
            <a:r>
              <a:rPr lang="en-US" dirty="0" smtClean="0">
                <a:latin typeface="+mn-lt"/>
                <a:ea typeface="Calibri"/>
                <a:cs typeface="Times New Roman"/>
              </a:rPr>
              <a:t>2. </a:t>
            </a:r>
            <a:r>
              <a:rPr lang="en-US" dirty="0" err="1" smtClean="0">
                <a:latin typeface="+mn-lt"/>
                <a:ea typeface="Calibri"/>
                <a:cs typeface="Times New Roman"/>
              </a:rPr>
              <a:t>Salat</a:t>
            </a:r>
            <a:r>
              <a:rPr lang="en-US" dirty="0" smtClean="0">
                <a:latin typeface="+mn-lt"/>
                <a:ea typeface="Calibri"/>
                <a:cs typeface="Times New Roman"/>
              </a:rPr>
              <a:t> - Prayer five times daily.</a:t>
            </a:r>
            <a:endParaRPr lang="de-DE" sz="1100" dirty="0" smtClean="0">
              <a:latin typeface="+mn-lt"/>
              <a:ea typeface="Calibri"/>
              <a:cs typeface="Times New Roman"/>
            </a:endParaRPr>
          </a:p>
          <a:p>
            <a:pPr>
              <a:lnSpc>
                <a:spcPct val="115000"/>
              </a:lnSpc>
              <a:spcAft>
                <a:spcPts val="0"/>
              </a:spcAft>
            </a:pPr>
            <a:r>
              <a:rPr lang="en-US" dirty="0" smtClean="0">
                <a:latin typeface="+mn-lt"/>
                <a:ea typeface="Calibri"/>
                <a:cs typeface="Times New Roman"/>
              </a:rPr>
              <a:t>3. </a:t>
            </a:r>
            <a:r>
              <a:rPr lang="en-US" dirty="0" err="1" smtClean="0">
                <a:latin typeface="+mn-lt"/>
                <a:ea typeface="Calibri"/>
                <a:cs typeface="Times New Roman"/>
              </a:rPr>
              <a:t>Zakat</a:t>
            </a:r>
            <a:r>
              <a:rPr lang="en-US" dirty="0" smtClean="0">
                <a:latin typeface="+mn-lt"/>
                <a:ea typeface="Calibri"/>
                <a:cs typeface="Times New Roman"/>
              </a:rPr>
              <a:t> - alms giving.</a:t>
            </a:r>
            <a:endParaRPr lang="de-DE" sz="1100" dirty="0" smtClean="0">
              <a:latin typeface="+mn-lt"/>
              <a:ea typeface="Calibri"/>
              <a:cs typeface="Times New Roman"/>
            </a:endParaRPr>
          </a:p>
          <a:p>
            <a:pPr>
              <a:lnSpc>
                <a:spcPct val="115000"/>
              </a:lnSpc>
              <a:spcAft>
                <a:spcPts val="0"/>
              </a:spcAft>
            </a:pPr>
            <a:r>
              <a:rPr lang="en-US" dirty="0" smtClean="0">
                <a:latin typeface="+mn-lt"/>
                <a:ea typeface="Calibri"/>
                <a:cs typeface="Times New Roman"/>
              </a:rPr>
              <a:t>4. </a:t>
            </a:r>
            <a:r>
              <a:rPr lang="en-US" dirty="0" err="1" smtClean="0">
                <a:latin typeface="+mn-lt"/>
                <a:ea typeface="Calibri"/>
                <a:cs typeface="Times New Roman"/>
              </a:rPr>
              <a:t>Sawm</a:t>
            </a:r>
            <a:r>
              <a:rPr lang="en-US" dirty="0" smtClean="0">
                <a:latin typeface="+mn-lt"/>
                <a:ea typeface="Calibri"/>
                <a:cs typeface="Times New Roman"/>
              </a:rPr>
              <a:t> - Fasting during the Holy month of Ramadan.</a:t>
            </a:r>
            <a:endParaRPr lang="de-DE" sz="1100" dirty="0" smtClean="0">
              <a:latin typeface="+mn-lt"/>
              <a:ea typeface="Calibri"/>
              <a:cs typeface="Times New Roman"/>
            </a:endParaRPr>
          </a:p>
          <a:p>
            <a:pPr>
              <a:lnSpc>
                <a:spcPct val="115000"/>
              </a:lnSpc>
              <a:spcAft>
                <a:spcPts val="0"/>
              </a:spcAft>
            </a:pPr>
            <a:r>
              <a:rPr lang="en-US" dirty="0" smtClean="0">
                <a:latin typeface="+mn-lt"/>
                <a:ea typeface="Calibri"/>
                <a:cs typeface="Times New Roman"/>
              </a:rPr>
              <a:t>5. Hajj - Pilgrimage to the Holy city of Mecca.</a:t>
            </a:r>
            <a:endParaRPr lang="de-DE" sz="1100" dirty="0" smtClean="0">
              <a:latin typeface="+mn-lt"/>
              <a:ea typeface="Calibri"/>
              <a:cs typeface="Times New Roman"/>
            </a:endParaRPr>
          </a:p>
          <a:p>
            <a:endParaRPr lang="de-DE" dirty="0"/>
          </a:p>
        </p:txBody>
      </p:sp>
      <p:sp>
        <p:nvSpPr>
          <p:cNvPr id="4" name="Foliennummernplatzhalter 3"/>
          <p:cNvSpPr>
            <a:spLocks noGrp="1"/>
          </p:cNvSpPr>
          <p:nvPr>
            <p:ph type="sldNum" sz="quarter" idx="10"/>
          </p:nvPr>
        </p:nvSpPr>
        <p:spPr/>
        <p:txBody>
          <a:bodyPr/>
          <a:lstStyle/>
          <a:p>
            <a:fld id="{84BC29AC-8A5E-49FC-A014-5AE37E3848F9}" type="slidenum">
              <a:rPr lang="ru-RU" smtClean="0"/>
              <a:pPr/>
              <a:t>14</a:t>
            </a:fld>
            <a:endParaRPr lang="ru-RU"/>
          </a:p>
        </p:txBody>
      </p:sp>
    </p:spTree>
    <p:extLst>
      <p:ext uri="{BB962C8B-B14F-4D97-AF65-F5344CB8AC3E}">
        <p14:creationId xmlns:p14="http://schemas.microsoft.com/office/powerpoint/2010/main" val="101929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Christmas: </a:t>
            </a:r>
            <a:r>
              <a:rPr lang="de-DE" dirty="0" err="1" smtClean="0"/>
              <a:t>Birth</a:t>
            </a:r>
            <a:r>
              <a:rPr lang="de-DE" dirty="0" smtClean="0"/>
              <a:t> </a:t>
            </a:r>
            <a:r>
              <a:rPr lang="de-DE" dirty="0" err="1" smtClean="0"/>
              <a:t>of</a:t>
            </a:r>
            <a:r>
              <a:rPr lang="de-DE" dirty="0" smtClean="0"/>
              <a:t> Jesus</a:t>
            </a:r>
          </a:p>
          <a:p>
            <a:r>
              <a:rPr lang="de-DE" dirty="0" err="1" smtClean="0"/>
              <a:t>Easter</a:t>
            </a:r>
            <a:r>
              <a:rPr lang="de-DE" dirty="0" smtClean="0"/>
              <a:t>: </a:t>
            </a:r>
            <a:r>
              <a:rPr lang="de-DE" dirty="0" err="1" smtClean="0"/>
              <a:t>Ressurraction</a:t>
            </a:r>
            <a:r>
              <a:rPr lang="de-DE" dirty="0" smtClean="0"/>
              <a:t> </a:t>
            </a:r>
            <a:r>
              <a:rPr lang="de-DE" dirty="0" err="1" smtClean="0"/>
              <a:t>of</a:t>
            </a:r>
            <a:r>
              <a:rPr lang="de-DE" dirty="0" smtClean="0"/>
              <a:t> Jesus Christ</a:t>
            </a:r>
            <a:endParaRPr lang="de-DE" dirty="0"/>
          </a:p>
        </p:txBody>
      </p:sp>
      <p:sp>
        <p:nvSpPr>
          <p:cNvPr id="4" name="Foliennummernplatzhalter 3"/>
          <p:cNvSpPr>
            <a:spLocks noGrp="1"/>
          </p:cNvSpPr>
          <p:nvPr>
            <p:ph type="sldNum" sz="quarter" idx="10"/>
          </p:nvPr>
        </p:nvSpPr>
        <p:spPr/>
        <p:txBody>
          <a:bodyPr/>
          <a:lstStyle/>
          <a:p>
            <a:fld id="{84BC29AC-8A5E-49FC-A014-5AE37E3848F9}" type="slidenum">
              <a:rPr lang="ru-RU" smtClean="0"/>
              <a:pPr/>
              <a:t>16</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The </a:t>
            </a:r>
            <a:r>
              <a:rPr lang="de-DE" dirty="0" err="1" smtClean="0"/>
              <a:t>day</a:t>
            </a:r>
            <a:r>
              <a:rPr lang="de-DE" dirty="0" smtClean="0"/>
              <a:t> </a:t>
            </a:r>
            <a:r>
              <a:rPr lang="de-DE" dirty="0" err="1" smtClean="0"/>
              <a:t>with</a:t>
            </a:r>
            <a:r>
              <a:rPr lang="de-DE" dirty="0" smtClean="0"/>
              <a:t> a </a:t>
            </a:r>
            <a:r>
              <a:rPr lang="de-DE" dirty="0" err="1" smtClean="0"/>
              <a:t>sign</a:t>
            </a:r>
            <a:r>
              <a:rPr lang="de-DE" dirty="0" smtClean="0"/>
              <a:t> *</a:t>
            </a:r>
            <a:r>
              <a:rPr lang="de-DE" baseline="0" dirty="0" smtClean="0"/>
              <a:t> </a:t>
            </a:r>
            <a:r>
              <a:rPr lang="de-DE" baseline="0" dirty="0" err="1" smtClean="0"/>
              <a:t>are</a:t>
            </a:r>
            <a:r>
              <a:rPr lang="de-DE" baseline="0" dirty="0" smtClean="0"/>
              <a:t> flexible </a:t>
            </a:r>
            <a:r>
              <a:rPr lang="de-DE" baseline="0" dirty="0" err="1" smtClean="0"/>
              <a:t>and</a:t>
            </a:r>
            <a:r>
              <a:rPr lang="de-DE" baseline="0" dirty="0" smtClean="0"/>
              <a:t> </a:t>
            </a:r>
            <a:r>
              <a:rPr lang="de-DE" baseline="0" dirty="0" err="1" smtClean="0"/>
              <a:t>change</a:t>
            </a:r>
            <a:r>
              <a:rPr lang="de-DE" baseline="0" dirty="0" smtClean="0"/>
              <a:t> </a:t>
            </a:r>
            <a:r>
              <a:rPr lang="de-DE" baseline="0" dirty="0" err="1" smtClean="0"/>
              <a:t>each</a:t>
            </a:r>
            <a:r>
              <a:rPr lang="de-DE" baseline="0" dirty="0" smtClean="0"/>
              <a:t> </a:t>
            </a:r>
            <a:r>
              <a:rPr lang="de-DE" baseline="0" dirty="0" err="1" smtClean="0"/>
              <a:t>year</a:t>
            </a:r>
            <a:r>
              <a:rPr lang="de-DE" baseline="0" dirty="0" smtClean="0"/>
              <a:t>, 2016 </a:t>
            </a:r>
            <a:r>
              <a:rPr lang="de-DE" baseline="0" dirty="0" err="1" smtClean="0"/>
              <a:t>Easter</a:t>
            </a:r>
            <a:r>
              <a:rPr lang="de-DE" baseline="0" dirty="0" smtClean="0"/>
              <a:t> </a:t>
            </a:r>
            <a:r>
              <a:rPr lang="de-DE" baseline="0" dirty="0" err="1" smtClean="0"/>
              <a:t>Sunday</a:t>
            </a:r>
            <a:r>
              <a:rPr lang="de-DE" baseline="0" dirty="0" smtClean="0"/>
              <a:t> will </a:t>
            </a:r>
            <a:r>
              <a:rPr lang="de-DE" baseline="0" dirty="0" err="1" smtClean="0"/>
              <a:t>be</a:t>
            </a:r>
            <a:r>
              <a:rPr lang="de-DE" baseline="0" dirty="0" smtClean="0"/>
              <a:t> on 27th </a:t>
            </a:r>
            <a:r>
              <a:rPr lang="de-DE" baseline="0" dirty="0" err="1" smtClean="0"/>
              <a:t>of</a:t>
            </a:r>
            <a:r>
              <a:rPr lang="de-DE" baseline="0" dirty="0" smtClean="0"/>
              <a:t> March</a:t>
            </a:r>
            <a:endParaRPr lang="de-DE" dirty="0"/>
          </a:p>
        </p:txBody>
      </p:sp>
      <p:sp>
        <p:nvSpPr>
          <p:cNvPr id="4" name="Foliennummernplatzhalter 3"/>
          <p:cNvSpPr>
            <a:spLocks noGrp="1"/>
          </p:cNvSpPr>
          <p:nvPr>
            <p:ph type="sldNum" sz="quarter" idx="10"/>
          </p:nvPr>
        </p:nvSpPr>
        <p:spPr/>
        <p:txBody>
          <a:bodyPr/>
          <a:lstStyle/>
          <a:p>
            <a:fld id="{84BC29AC-8A5E-49FC-A014-5AE37E3848F9}" type="slidenum">
              <a:rPr lang="ru-RU" smtClean="0"/>
              <a:pPr/>
              <a:t>17</a:t>
            </a:fld>
            <a:endParaRPr lang="ru-RU"/>
          </a:p>
        </p:txBody>
      </p:sp>
    </p:spTree>
    <p:extLst>
      <p:ext uri="{BB962C8B-B14F-4D97-AF65-F5344CB8AC3E}">
        <p14:creationId xmlns:p14="http://schemas.microsoft.com/office/powerpoint/2010/main" val="1718161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Why</a:t>
            </a:r>
            <a:r>
              <a:rPr lang="de-DE" baseline="0" dirty="0" smtClean="0"/>
              <a:t> </a:t>
            </a:r>
            <a:r>
              <a:rPr lang="de-DE" baseline="0" dirty="0" err="1" smtClean="0"/>
              <a:t>are</a:t>
            </a:r>
            <a:r>
              <a:rPr lang="de-DE" baseline="0" dirty="0" smtClean="0"/>
              <a:t> </a:t>
            </a:r>
            <a:r>
              <a:rPr lang="de-DE" baseline="0" dirty="0" err="1" smtClean="0"/>
              <a:t>shops</a:t>
            </a:r>
            <a:r>
              <a:rPr lang="de-DE" baseline="0" dirty="0" smtClean="0"/>
              <a:t> </a:t>
            </a:r>
            <a:r>
              <a:rPr lang="de-DE" baseline="0" dirty="0" err="1" smtClean="0"/>
              <a:t>closed</a:t>
            </a:r>
            <a:r>
              <a:rPr lang="de-DE" baseline="0" dirty="0" smtClean="0"/>
              <a:t> on </a:t>
            </a:r>
            <a:r>
              <a:rPr lang="de-DE" baseline="0" dirty="0" err="1" smtClean="0"/>
              <a:t>Sundays</a:t>
            </a:r>
            <a:r>
              <a:rPr lang="de-DE" baseline="0" dirty="0" smtClean="0"/>
              <a:t>?? </a:t>
            </a:r>
            <a:r>
              <a:rPr lang="de-DE" baseline="0" dirty="0" err="1" smtClean="0"/>
              <a:t>Because</a:t>
            </a:r>
            <a:r>
              <a:rPr lang="de-DE" baseline="0" dirty="0" smtClean="0"/>
              <a:t> </a:t>
            </a:r>
            <a:r>
              <a:rPr lang="de-DE" baseline="0" dirty="0" err="1" smtClean="0"/>
              <a:t>Sunday</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holy</a:t>
            </a:r>
            <a:r>
              <a:rPr lang="de-DE" baseline="0" dirty="0" smtClean="0"/>
              <a:t> </a:t>
            </a:r>
            <a:r>
              <a:rPr lang="de-DE" baseline="0" dirty="0" err="1" smtClean="0"/>
              <a:t>day</a:t>
            </a:r>
            <a:r>
              <a:rPr lang="de-DE" baseline="0" dirty="0" smtClean="0"/>
              <a:t> in </a:t>
            </a:r>
            <a:r>
              <a:rPr lang="de-DE" baseline="0" dirty="0" err="1" smtClean="0"/>
              <a:t>the</a:t>
            </a:r>
            <a:r>
              <a:rPr lang="de-DE" baseline="0" dirty="0" smtClean="0"/>
              <a:t> </a:t>
            </a:r>
            <a:r>
              <a:rPr lang="de-DE" baseline="0" dirty="0" err="1" smtClean="0"/>
              <a:t>catholic</a:t>
            </a:r>
            <a:r>
              <a:rPr lang="de-DE" baseline="0" dirty="0" smtClean="0"/>
              <a:t> </a:t>
            </a:r>
            <a:r>
              <a:rPr lang="de-DE" baseline="0" dirty="0" err="1" smtClean="0"/>
              <a:t>religion</a:t>
            </a:r>
            <a:r>
              <a:rPr lang="de-DE" baseline="0" dirty="0" smtClean="0"/>
              <a:t> </a:t>
            </a:r>
            <a:r>
              <a:rPr lang="de-DE" baseline="0" dirty="0" err="1" smtClean="0"/>
              <a:t>and</a:t>
            </a:r>
            <a:r>
              <a:rPr lang="de-DE" baseline="0" dirty="0" smtClean="0"/>
              <a:t> all </a:t>
            </a:r>
            <a:r>
              <a:rPr lang="de-DE" baseline="0" dirty="0" err="1" smtClean="0"/>
              <a:t>shops</a:t>
            </a:r>
            <a:r>
              <a:rPr lang="de-DE" baseline="0" dirty="0" smtClean="0"/>
              <a:t> </a:t>
            </a:r>
            <a:r>
              <a:rPr lang="de-DE" baseline="0" dirty="0" err="1" smtClean="0"/>
              <a:t>are</a:t>
            </a:r>
            <a:r>
              <a:rPr lang="de-DE" baseline="0" dirty="0" smtClean="0"/>
              <a:t> </a:t>
            </a:r>
            <a:r>
              <a:rPr lang="de-DE" baseline="0" dirty="0" err="1" smtClean="0"/>
              <a:t>closed</a:t>
            </a:r>
            <a:r>
              <a:rPr lang="de-DE" baseline="0" dirty="0" smtClean="0"/>
              <a:t>, </a:t>
            </a:r>
            <a:r>
              <a:rPr lang="de-DE" baseline="0" dirty="0" err="1" smtClean="0"/>
              <a:t>nowbody</a:t>
            </a:r>
            <a:r>
              <a:rPr lang="de-DE" baseline="0" dirty="0" smtClean="0"/>
              <a:t> </a:t>
            </a:r>
            <a:r>
              <a:rPr lang="de-DE" baseline="0" dirty="0" err="1" smtClean="0"/>
              <a:t>should</a:t>
            </a:r>
            <a:r>
              <a:rPr lang="de-DE" baseline="0" dirty="0" smtClean="0"/>
              <a:t> </a:t>
            </a:r>
            <a:r>
              <a:rPr lang="de-DE" baseline="0" dirty="0" err="1" smtClean="0"/>
              <a:t>work</a:t>
            </a:r>
            <a:r>
              <a:rPr lang="de-DE" baseline="0" dirty="0" smtClean="0"/>
              <a:t>…. </a:t>
            </a:r>
            <a:r>
              <a:rPr lang="de-DE" baseline="0" dirty="0" err="1" smtClean="0"/>
              <a:t>If</a:t>
            </a:r>
            <a:r>
              <a:rPr lang="de-DE" baseline="0" dirty="0" smtClean="0"/>
              <a:t> </a:t>
            </a:r>
            <a:r>
              <a:rPr lang="de-DE" baseline="0" dirty="0" err="1" smtClean="0"/>
              <a:t>you</a:t>
            </a:r>
            <a:r>
              <a:rPr lang="de-DE" baseline="0" dirty="0" smtClean="0"/>
              <a:t> </a:t>
            </a:r>
            <a:r>
              <a:rPr lang="de-DE" baseline="0" dirty="0" err="1" smtClean="0"/>
              <a:t>are</a:t>
            </a:r>
            <a:r>
              <a:rPr lang="de-DE" baseline="0" dirty="0" smtClean="0"/>
              <a:t> </a:t>
            </a:r>
            <a:r>
              <a:rPr lang="de-DE" baseline="0" dirty="0" err="1" smtClean="0"/>
              <a:t>looking</a:t>
            </a:r>
            <a:r>
              <a:rPr lang="de-DE" baseline="0" dirty="0" smtClean="0"/>
              <a:t> </a:t>
            </a:r>
            <a:r>
              <a:rPr lang="de-DE" baseline="0" dirty="0" err="1" smtClean="0"/>
              <a:t>for</a:t>
            </a:r>
            <a:r>
              <a:rPr lang="de-DE" baseline="0" dirty="0" smtClean="0"/>
              <a:t> an open </a:t>
            </a:r>
            <a:r>
              <a:rPr lang="de-DE" baseline="0" dirty="0" err="1" smtClean="0"/>
              <a:t>shop</a:t>
            </a:r>
            <a:r>
              <a:rPr lang="de-DE" baseline="0" dirty="0" smtClean="0"/>
              <a:t> </a:t>
            </a:r>
            <a:r>
              <a:rPr lang="de-DE" baseline="0" dirty="0" err="1" smtClean="0"/>
              <a:t>you</a:t>
            </a:r>
            <a:r>
              <a:rPr lang="de-DE" baseline="0" dirty="0" smtClean="0"/>
              <a:t> </a:t>
            </a:r>
            <a:r>
              <a:rPr lang="de-DE" baseline="0" dirty="0" err="1" smtClean="0"/>
              <a:t>can</a:t>
            </a:r>
            <a:r>
              <a:rPr lang="de-DE" baseline="0" dirty="0" smtClean="0"/>
              <a:t> find </a:t>
            </a:r>
            <a:r>
              <a:rPr lang="de-DE" baseline="0" dirty="0" err="1" smtClean="0"/>
              <a:t>one</a:t>
            </a:r>
            <a:r>
              <a:rPr lang="de-DE" baseline="0" dirty="0" smtClean="0"/>
              <a:t> </a:t>
            </a:r>
            <a:r>
              <a:rPr lang="de-DE" baseline="0" dirty="0" err="1" smtClean="0"/>
              <a:t>at</a:t>
            </a:r>
            <a:r>
              <a:rPr lang="de-DE" baseline="0" dirty="0" smtClean="0"/>
              <a:t> </a:t>
            </a:r>
            <a:r>
              <a:rPr lang="de-DE" baseline="0" dirty="0" err="1" smtClean="0"/>
              <a:t>the</a:t>
            </a:r>
            <a:r>
              <a:rPr lang="de-DE" baseline="0" dirty="0" smtClean="0"/>
              <a:t> </a:t>
            </a:r>
            <a:r>
              <a:rPr lang="de-DE" baseline="0" dirty="0" err="1" smtClean="0"/>
              <a:t>train</a:t>
            </a:r>
            <a:r>
              <a:rPr lang="de-DE" baseline="0" dirty="0" smtClean="0"/>
              <a:t> </a:t>
            </a:r>
            <a:r>
              <a:rPr lang="de-DE" baseline="0" dirty="0" err="1" smtClean="0"/>
              <a:t>station</a:t>
            </a:r>
            <a:r>
              <a:rPr lang="de-DE" baseline="0" dirty="0" smtClean="0"/>
              <a:t> (</a:t>
            </a:r>
            <a:r>
              <a:rPr lang="de-DE" baseline="0" dirty="0" err="1" smtClean="0"/>
              <a:t>Mpreis</a:t>
            </a:r>
            <a:r>
              <a:rPr lang="de-DE" baseline="0" dirty="0" smtClean="0"/>
              <a:t>)</a:t>
            </a:r>
            <a:endParaRPr lang="de-DE" dirty="0" smtClean="0"/>
          </a:p>
          <a:p>
            <a:endParaRPr lang="de-DE" dirty="0"/>
          </a:p>
        </p:txBody>
      </p:sp>
      <p:sp>
        <p:nvSpPr>
          <p:cNvPr id="4" name="Foliennummernplatzhalter 3"/>
          <p:cNvSpPr>
            <a:spLocks noGrp="1"/>
          </p:cNvSpPr>
          <p:nvPr>
            <p:ph type="sldNum" sz="quarter" idx="10"/>
          </p:nvPr>
        </p:nvSpPr>
        <p:spPr/>
        <p:txBody>
          <a:bodyPr/>
          <a:lstStyle/>
          <a:p>
            <a:fld id="{461DF52F-F317-4699-AB39-49623B429C31}" type="slidenum">
              <a:rPr lang="de-DE" smtClean="0"/>
              <a:pPr/>
              <a:t>18</a:t>
            </a:fld>
            <a:endParaRPr lang="de-DE"/>
          </a:p>
        </p:txBody>
      </p:sp>
    </p:spTree>
    <p:extLst>
      <p:ext uri="{BB962C8B-B14F-4D97-AF65-F5344CB8AC3E}">
        <p14:creationId xmlns:p14="http://schemas.microsoft.com/office/powerpoint/2010/main" val="1594573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B5C44A0-20BD-4447-BA9D-799470464352}" type="datetimeFigureOut">
              <a:rPr lang="ru-RU" smtClean="0"/>
              <a:pPr/>
              <a:t>28.04.16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CCC6E5-DC00-4579-8337-4337D63B3DB0}" type="slidenum">
              <a:rPr lang="ru-RU" smtClean="0"/>
              <a:pPr/>
              <a:t>‹Nr.›</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B5C44A0-20BD-4447-BA9D-799470464352}" type="datetimeFigureOut">
              <a:rPr lang="ru-RU" smtClean="0"/>
              <a:pPr/>
              <a:t>28.04.16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CCC6E5-DC00-4579-8337-4337D63B3DB0}" type="slidenum">
              <a:rPr lang="ru-RU" smtClean="0"/>
              <a:pPr/>
              <a:t>‹Nr.›</a:t>
            </a:fld>
            <a:endParaRPr lang="ru-RU"/>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B5C44A0-20BD-4447-BA9D-799470464352}" type="datetimeFigureOut">
              <a:rPr lang="ru-RU" smtClean="0"/>
              <a:pPr/>
              <a:t>28.04.16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CCC6E5-DC00-4579-8337-4337D63B3DB0}" type="slidenum">
              <a:rPr lang="ru-RU" smtClean="0"/>
              <a:pPr/>
              <a:t>‹Nr.›</a:t>
            </a:fld>
            <a:endParaRPr lang="ru-RU"/>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5C44A0-20BD-4447-BA9D-799470464352}" type="datetimeFigureOut">
              <a:rPr lang="ru-RU" smtClean="0"/>
              <a:pPr/>
              <a:t>28.04.16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CCC6E5-DC00-4579-8337-4337D63B3DB0}" type="slidenum">
              <a:rPr lang="ru-RU" smtClean="0"/>
              <a:pPr/>
              <a:t>‹Nr.›</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B5C44A0-20BD-4447-BA9D-799470464352}" type="datetimeFigureOut">
              <a:rPr lang="ru-RU" smtClean="0"/>
              <a:pPr/>
              <a:t>28.04.16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2CCC6E5-DC00-4579-8337-4337D63B3DB0}" type="slidenum">
              <a:rPr lang="ru-RU" smtClean="0"/>
              <a:pPr/>
              <a:t>‹Nr.›</a:t>
            </a:fld>
            <a:endParaRPr lang="ru-RU"/>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5C44A0-20BD-4447-BA9D-799470464352}" type="datetimeFigureOut">
              <a:rPr lang="ru-RU" smtClean="0"/>
              <a:pPr/>
              <a:t>28.04.16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2CCC6E5-DC00-4579-8337-4337D63B3DB0}" type="slidenum">
              <a:rPr lang="ru-RU" smtClean="0"/>
              <a:pPr/>
              <a:t>‹Nr.›</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B5C44A0-20BD-4447-BA9D-799470464352}" type="datetimeFigureOut">
              <a:rPr lang="ru-RU" smtClean="0"/>
              <a:pPr/>
              <a:t>28.04.16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2CCC6E5-DC00-4579-8337-4337D63B3DB0}" type="slidenum">
              <a:rPr lang="ru-RU" smtClean="0"/>
              <a:pPr/>
              <a:t>‹Nr.›</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B5C44A0-20BD-4447-BA9D-799470464352}" type="datetimeFigureOut">
              <a:rPr lang="ru-RU" smtClean="0"/>
              <a:pPr/>
              <a:t>28.04.16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2CCC6E5-DC00-4579-8337-4337D63B3DB0}" type="slidenum">
              <a:rPr lang="ru-RU" smtClean="0"/>
              <a:pPr/>
              <a:t>‹Nr.›</a:t>
            </a:fld>
            <a:endParaRPr lang="ru-RU"/>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C44A0-20BD-4447-BA9D-799470464352}" type="datetimeFigureOut">
              <a:rPr lang="ru-RU" smtClean="0"/>
              <a:pPr/>
              <a:t>28.04.16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2CCC6E5-DC00-4579-8337-4337D63B3DB0}" type="slidenum">
              <a:rPr lang="ru-RU" smtClean="0"/>
              <a:pPr/>
              <a:t>‹Nr.›</a:t>
            </a:fld>
            <a:endParaRPr lang="ru-RU"/>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5C44A0-20BD-4447-BA9D-799470464352}" type="datetimeFigureOut">
              <a:rPr lang="ru-RU" smtClean="0"/>
              <a:pPr/>
              <a:t>28.04.16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2CCC6E5-DC00-4579-8337-4337D63B3DB0}" type="slidenum">
              <a:rPr lang="ru-RU" smtClean="0"/>
              <a:pPr/>
              <a:t>‹Nr.›</a:t>
            </a:fld>
            <a:endParaRPr lang="ru-RU"/>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B5C44A0-20BD-4447-BA9D-799470464352}" type="datetimeFigureOut">
              <a:rPr lang="ru-RU" smtClean="0"/>
              <a:pPr/>
              <a:t>28.04.16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2CCC6E5-DC00-4579-8337-4337D63B3DB0}" type="slidenum">
              <a:rPr lang="ru-RU" smtClean="0"/>
              <a:pPr/>
              <a:t>‹Nr.›</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B5C44A0-20BD-4447-BA9D-799470464352}" type="datetimeFigureOut">
              <a:rPr lang="ru-RU" smtClean="0"/>
              <a:pPr/>
              <a:t>28.04.16</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2CCC6E5-DC00-4579-8337-4337D63B3DB0}" type="slidenum">
              <a:rPr lang="ru-RU" smtClean="0"/>
              <a:pPr/>
              <a:t>‹Nr.›</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hyperlink" Target="https://www.youtube.com/watch?v=tJNpa3DU1SY" TargetMode="External"/><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hyperlink" Target="https://www.youtube.com/watch?v=tFb_vpTQHEs" TargetMode="External"/><Relationship Id="rId8"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6.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4"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de-DE" dirty="0" err="1" smtClean="0"/>
              <a:t>Bastiaan</a:t>
            </a:r>
            <a:r>
              <a:rPr lang="de-DE" dirty="0" smtClean="0"/>
              <a:t> </a:t>
            </a:r>
            <a:r>
              <a:rPr lang="de-DE" dirty="0" err="1" smtClean="0"/>
              <a:t>Buschman</a:t>
            </a:r>
            <a:r>
              <a:rPr lang="de-DE" dirty="0" smtClean="0"/>
              <a:t>, </a:t>
            </a:r>
            <a:r>
              <a:rPr lang="de-DE" dirty="0" err="1" smtClean="0"/>
              <a:t>Aiyyna</a:t>
            </a:r>
            <a:r>
              <a:rPr lang="de-DE" dirty="0" smtClean="0"/>
              <a:t> </a:t>
            </a:r>
            <a:r>
              <a:rPr lang="de-DE" dirty="0" err="1" smtClean="0"/>
              <a:t>Venzel</a:t>
            </a:r>
            <a:r>
              <a:rPr lang="de-DE" dirty="0" smtClean="0"/>
              <a:t>, </a:t>
            </a:r>
            <a:r>
              <a:rPr lang="de-DE" dirty="0" err="1" smtClean="0"/>
              <a:t>Chayanit</a:t>
            </a:r>
            <a:r>
              <a:rPr lang="de-DE" dirty="0" smtClean="0"/>
              <a:t> Palm, Lisa Burger</a:t>
            </a:r>
            <a:endParaRPr lang="de-DE" dirty="0"/>
          </a:p>
        </p:txBody>
      </p:sp>
      <p:sp>
        <p:nvSpPr>
          <p:cNvPr id="3" name="Titel 2"/>
          <p:cNvSpPr>
            <a:spLocks noGrp="1"/>
          </p:cNvSpPr>
          <p:nvPr>
            <p:ph type="ctrTitle"/>
          </p:nvPr>
        </p:nvSpPr>
        <p:spPr>
          <a:xfrm>
            <a:off x="704624" y="990600"/>
            <a:ext cx="7175351" cy="1793167"/>
          </a:xfrm>
        </p:spPr>
        <p:txBody>
          <a:bodyPr/>
          <a:lstStyle/>
          <a:p>
            <a:pPr algn="ctr"/>
            <a:r>
              <a:rPr lang="de-DE" dirty="0" err="1" smtClean="0"/>
              <a:t>Etiquette</a:t>
            </a:r>
            <a:r>
              <a:rPr lang="de-DE" dirty="0" smtClean="0"/>
              <a:t> in Austria</a:t>
            </a:r>
            <a:endParaRPr lang="de-DE"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2958" y="260648"/>
            <a:ext cx="6512511" cy="1143000"/>
          </a:xfrm>
        </p:spPr>
        <p:txBody>
          <a:bodyPr/>
          <a:lstStyle/>
          <a:p>
            <a:pPr marL="0" indent="0">
              <a:buNone/>
            </a:pPr>
            <a:r>
              <a:rPr lang="en-US" dirty="0"/>
              <a:t>Invitations and gifts</a:t>
            </a:r>
            <a:br>
              <a:rPr lang="en-US" dirty="0"/>
            </a:br>
            <a:endParaRPr lang="ru-RU" dirty="0"/>
          </a:p>
        </p:txBody>
      </p:sp>
      <p:sp>
        <p:nvSpPr>
          <p:cNvPr id="3" name="Объект 2"/>
          <p:cNvSpPr>
            <a:spLocks noGrp="1"/>
          </p:cNvSpPr>
          <p:nvPr>
            <p:ph sz="quarter" idx="13"/>
          </p:nvPr>
        </p:nvSpPr>
        <p:spPr>
          <a:xfrm>
            <a:off x="-324544" y="1124744"/>
            <a:ext cx="5364088" cy="5709919"/>
          </a:xfrm>
        </p:spPr>
        <p:txBody>
          <a:bodyPr>
            <a:normAutofit fontScale="92500" lnSpcReduction="20000"/>
          </a:bodyPr>
          <a:lstStyle/>
          <a:p>
            <a:pPr algn="r"/>
            <a:r>
              <a:rPr lang="en-US" dirty="0" smtClean="0"/>
              <a:t>It </a:t>
            </a:r>
            <a:r>
              <a:rPr lang="en-US" dirty="0"/>
              <a:t>is very </a:t>
            </a:r>
            <a:r>
              <a:rPr lang="en-US" dirty="0" smtClean="0"/>
              <a:t>unusual for </a:t>
            </a:r>
            <a:r>
              <a:rPr lang="en-US" dirty="0"/>
              <a:t>an outsider to be invited into an Austrian’s home but, if you are, you should go with gifts for your </a:t>
            </a:r>
            <a:r>
              <a:rPr lang="en-US" dirty="0" smtClean="0"/>
              <a:t>host.</a:t>
            </a:r>
            <a:endParaRPr lang="en-US" dirty="0"/>
          </a:p>
          <a:p>
            <a:pPr algn="r"/>
            <a:r>
              <a:rPr lang="en-US" dirty="0"/>
              <a:t>A bottle of vintage wine, (French) champagne (not German </a:t>
            </a:r>
            <a:r>
              <a:rPr lang="en-US" dirty="0" err="1"/>
              <a:t>Sekt</a:t>
            </a:r>
            <a:r>
              <a:rPr lang="en-US" dirty="0"/>
              <a:t>) or brandy would make a good gift for your host and high-quality chocolates or a spray of flowers are suitable gifts for your hostess.</a:t>
            </a:r>
          </a:p>
          <a:p>
            <a:pPr algn="r"/>
            <a:r>
              <a:rPr lang="en-US" dirty="0"/>
              <a:t>If giving flowers, give in odd numbers only – an even number means bad luck in Austria.</a:t>
            </a:r>
          </a:p>
          <a:p>
            <a:pPr algn="r"/>
            <a:r>
              <a:rPr lang="en-US" dirty="0"/>
              <a:t>Red roses are the sign for love, red carnations the official flower of the Social Democratic Party and lilies are for </a:t>
            </a:r>
            <a:r>
              <a:rPr lang="en-US" dirty="0" err="1" smtClean="0"/>
              <a:t>funerals,are</a:t>
            </a:r>
            <a:r>
              <a:rPr lang="en-US" dirty="0" smtClean="0"/>
              <a:t> </a:t>
            </a:r>
            <a:r>
              <a:rPr lang="en-US" dirty="0"/>
              <a:t>in transparent </a:t>
            </a:r>
            <a:endParaRPr lang="en-US" dirty="0" smtClean="0"/>
          </a:p>
          <a:p>
            <a:pPr algn="r"/>
            <a:r>
              <a:rPr lang="en-US" dirty="0" smtClean="0"/>
              <a:t>Un-wrap </a:t>
            </a:r>
            <a:r>
              <a:rPr lang="en-US" dirty="0"/>
              <a:t>the flowers before giving them to your hostess unless they plastic foil wrapping.</a:t>
            </a:r>
          </a:p>
          <a:p>
            <a:pPr algn="r"/>
            <a:r>
              <a:rPr lang="en-US" dirty="0" smtClean="0"/>
              <a:t>You can bring food to the house of close friends.</a:t>
            </a:r>
            <a:endParaRPr lang="ru-RU" dirty="0"/>
          </a:p>
        </p:txBody>
      </p:sp>
      <p:pic>
        <p:nvPicPr>
          <p:cNvPr id="1026" name="Picture 2" descr="C:\Users\Aina\Desktop\meeting and greeting\900px-Give-Baby-Gifts-They'll-Remember-Step-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8940" y="4005064"/>
            <a:ext cx="3455814"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2" name="Picture 2" descr="C:\Users\Aina\Desktop\meeting and greeting\900px-Buy-a-Seventh-Year-Wedding-Anniversary-Gift-Step-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4987" y="1165415"/>
            <a:ext cx="3455814"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033675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38200" y="762000"/>
            <a:ext cx="7175351" cy="1793167"/>
          </a:xfrm>
        </p:spPr>
        <p:txBody>
          <a:bodyPr/>
          <a:lstStyle/>
          <a:p>
            <a:pPr algn="ctr"/>
            <a:r>
              <a:rPr lang="de-DE" dirty="0" smtClean="0"/>
              <a:t>Religion</a:t>
            </a:r>
            <a:endParaRPr lang="de-DE"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04800"/>
            <a:ext cx="7315199" cy="1066800"/>
          </a:xfrm>
        </p:spPr>
        <p:txBody>
          <a:bodyPr/>
          <a:lstStyle/>
          <a:p>
            <a:r>
              <a:rPr lang="en-US" dirty="0" smtClean="0"/>
              <a:t>Catholicism and Islam</a:t>
            </a:r>
            <a:endParaRPr lang="en-US" dirty="0"/>
          </a:p>
        </p:txBody>
      </p:sp>
      <p:pic>
        <p:nvPicPr>
          <p:cNvPr id="6146" name="Picture 2" descr="https://tableprepared.files.wordpress.com/2014/10/catholic-clipart.jpg"/>
          <p:cNvPicPr>
            <a:picLocks noChangeAspect="1" noChangeArrowheads="1"/>
          </p:cNvPicPr>
          <p:nvPr/>
        </p:nvPicPr>
        <p:blipFill>
          <a:blip r:embed="rId3" cstate="print"/>
          <a:srcRect/>
          <a:stretch>
            <a:fillRect/>
          </a:stretch>
        </p:blipFill>
        <p:spPr bwMode="auto">
          <a:xfrm>
            <a:off x="0" y="228600"/>
            <a:ext cx="1371600" cy="1097614"/>
          </a:xfrm>
          <a:prstGeom prst="rect">
            <a:avLst/>
          </a:prstGeom>
          <a:noFill/>
        </p:spPr>
      </p:pic>
      <p:pic>
        <p:nvPicPr>
          <p:cNvPr id="6148" name="Picture 4" descr="http://sonderpaedagoge.de/mitmischen/images/34_islam.jpg"/>
          <p:cNvPicPr>
            <a:picLocks noChangeAspect="1" noChangeArrowheads="1"/>
          </p:cNvPicPr>
          <p:nvPr/>
        </p:nvPicPr>
        <p:blipFill>
          <a:blip r:embed="rId4" cstate="print"/>
          <a:srcRect/>
          <a:stretch>
            <a:fillRect/>
          </a:stretch>
        </p:blipFill>
        <p:spPr bwMode="auto">
          <a:xfrm>
            <a:off x="7924800" y="228600"/>
            <a:ext cx="1219200" cy="1219200"/>
          </a:xfrm>
          <a:prstGeom prst="rect">
            <a:avLst/>
          </a:prstGeom>
          <a:noFill/>
        </p:spPr>
      </p:pic>
      <p:sp>
        <p:nvSpPr>
          <p:cNvPr id="6156" name="AutoShape 12" descr="Bildergebnis fü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6158" name="AutoShape 14" descr="Bildergebnis fü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5" name="Textfeld 14"/>
          <p:cNvSpPr txBox="1"/>
          <p:nvPr/>
        </p:nvSpPr>
        <p:spPr>
          <a:xfrm>
            <a:off x="3581400" y="2514600"/>
            <a:ext cx="1905000" cy="369332"/>
          </a:xfrm>
          <a:prstGeom prst="rect">
            <a:avLst/>
          </a:prstGeom>
          <a:noFill/>
        </p:spPr>
        <p:txBody>
          <a:bodyPr wrap="square" rtlCol="0">
            <a:spAutoFit/>
          </a:bodyPr>
          <a:lstStyle/>
          <a:p>
            <a:r>
              <a:rPr lang="en-GB" dirty="0" smtClean="0"/>
              <a:t>Denomination</a:t>
            </a:r>
            <a:endParaRPr lang="en-GB" dirty="0"/>
          </a:p>
        </p:txBody>
      </p:sp>
      <p:sp>
        <p:nvSpPr>
          <p:cNvPr id="16" name="Textfeld 15"/>
          <p:cNvSpPr txBox="1"/>
          <p:nvPr/>
        </p:nvSpPr>
        <p:spPr>
          <a:xfrm>
            <a:off x="304800" y="2133600"/>
            <a:ext cx="2362200" cy="1477328"/>
          </a:xfrm>
          <a:prstGeom prst="rect">
            <a:avLst/>
          </a:prstGeom>
          <a:noFill/>
        </p:spPr>
        <p:txBody>
          <a:bodyPr wrap="square" rtlCol="0">
            <a:spAutoFit/>
          </a:bodyPr>
          <a:lstStyle/>
          <a:p>
            <a:r>
              <a:rPr lang="en-GB" dirty="0" smtClean="0">
                <a:latin typeface="Calibri"/>
                <a:ea typeface="Calibri"/>
                <a:cs typeface="Times New Roman"/>
              </a:rPr>
              <a:t>Christianity</a:t>
            </a:r>
            <a:r>
              <a:rPr lang="de-DE" dirty="0" smtClean="0">
                <a:latin typeface="Calibri"/>
                <a:ea typeface="Calibri"/>
                <a:cs typeface="Times New Roman"/>
              </a:rPr>
              <a:t>:</a:t>
            </a:r>
          </a:p>
          <a:p>
            <a:r>
              <a:rPr lang="de-DE" b="1" dirty="0" smtClean="0">
                <a:latin typeface="Calibri"/>
                <a:ea typeface="Calibri"/>
                <a:cs typeface="Times New Roman"/>
              </a:rPr>
              <a:t> Roman</a:t>
            </a:r>
            <a:r>
              <a:rPr lang="en-GB" b="1" dirty="0" smtClean="0">
                <a:latin typeface="Calibri"/>
                <a:ea typeface="Calibri"/>
                <a:cs typeface="Times New Roman"/>
              </a:rPr>
              <a:t> Catholic</a:t>
            </a:r>
            <a:endParaRPr lang="en-GB" sz="1600" b="1" dirty="0" smtClean="0">
              <a:latin typeface="Calibri"/>
              <a:ea typeface="Calibri"/>
              <a:cs typeface="Times New Roman"/>
            </a:endParaRPr>
          </a:p>
          <a:p>
            <a:r>
              <a:rPr lang="de-DE" dirty="0" smtClean="0">
                <a:latin typeface="Calibri"/>
                <a:ea typeface="Calibri"/>
                <a:cs typeface="Times New Roman"/>
              </a:rPr>
              <a:t>Orthodox</a:t>
            </a:r>
          </a:p>
          <a:p>
            <a:r>
              <a:rPr lang="de-DE" dirty="0" smtClean="0">
                <a:latin typeface="Calibri"/>
                <a:ea typeface="Calibri"/>
                <a:cs typeface="Times New Roman"/>
              </a:rPr>
              <a:t> Protestant</a:t>
            </a:r>
          </a:p>
          <a:p>
            <a:endParaRPr lang="de-DE" dirty="0"/>
          </a:p>
        </p:txBody>
      </p:sp>
      <p:sp>
        <p:nvSpPr>
          <p:cNvPr id="17" name="Textfeld 16"/>
          <p:cNvSpPr txBox="1"/>
          <p:nvPr/>
        </p:nvSpPr>
        <p:spPr>
          <a:xfrm>
            <a:off x="6629400" y="2362200"/>
            <a:ext cx="2133600" cy="646331"/>
          </a:xfrm>
          <a:prstGeom prst="rect">
            <a:avLst/>
          </a:prstGeom>
          <a:noFill/>
        </p:spPr>
        <p:txBody>
          <a:bodyPr wrap="square" rtlCol="0">
            <a:spAutoFit/>
          </a:bodyPr>
          <a:lstStyle/>
          <a:p>
            <a:r>
              <a:rPr lang="en-GB" dirty="0" smtClean="0">
                <a:latin typeface="Calibri"/>
                <a:ea typeface="Calibri"/>
                <a:cs typeface="Times New Roman"/>
              </a:rPr>
              <a:t>Sunni and </a:t>
            </a:r>
            <a:r>
              <a:rPr lang="en-GB" dirty="0" err="1" smtClean="0">
                <a:latin typeface="Calibri"/>
                <a:ea typeface="Calibri"/>
                <a:cs typeface="Times New Roman"/>
              </a:rPr>
              <a:t>Shia</a:t>
            </a:r>
            <a:endParaRPr lang="en-GB" sz="1600" dirty="0" smtClean="0">
              <a:latin typeface="Calibri"/>
              <a:ea typeface="Calibri"/>
              <a:cs typeface="Times New Roman"/>
            </a:endParaRPr>
          </a:p>
          <a:p>
            <a:endParaRPr lang="de-DE" dirty="0"/>
          </a:p>
        </p:txBody>
      </p:sp>
      <p:sp>
        <p:nvSpPr>
          <p:cNvPr id="18" name="Textfeld 17"/>
          <p:cNvSpPr txBox="1"/>
          <p:nvPr/>
        </p:nvSpPr>
        <p:spPr>
          <a:xfrm>
            <a:off x="2971800" y="4800600"/>
            <a:ext cx="3276600" cy="646331"/>
          </a:xfrm>
          <a:prstGeom prst="rect">
            <a:avLst/>
          </a:prstGeom>
          <a:noFill/>
        </p:spPr>
        <p:txBody>
          <a:bodyPr wrap="square" rtlCol="0">
            <a:spAutoFit/>
          </a:bodyPr>
          <a:lstStyle/>
          <a:p>
            <a:r>
              <a:rPr lang="de-DE" dirty="0" smtClean="0"/>
              <a:t>	</a:t>
            </a:r>
            <a:r>
              <a:rPr lang="en-GB" dirty="0" smtClean="0"/>
              <a:t>Founder</a:t>
            </a:r>
          </a:p>
          <a:p>
            <a:r>
              <a:rPr lang="de-DE" dirty="0" smtClean="0"/>
              <a:t>Jesus Christ/ Mohammed</a:t>
            </a:r>
            <a:endParaRPr lang="de-DE" dirty="0"/>
          </a:p>
        </p:txBody>
      </p:sp>
      <p:pic>
        <p:nvPicPr>
          <p:cNvPr id="19" name="Picture 2" descr="http://www.imperialteutonicorder.com/sitebuildercontent/sitebuilderpictures/jesus4.jpg"/>
          <p:cNvPicPr>
            <a:picLocks noChangeAspect="1" noChangeArrowheads="1"/>
          </p:cNvPicPr>
          <p:nvPr/>
        </p:nvPicPr>
        <p:blipFill>
          <a:blip r:embed="rId5"/>
          <a:srcRect/>
          <a:stretch>
            <a:fillRect/>
          </a:stretch>
        </p:blipFill>
        <p:spPr bwMode="auto">
          <a:xfrm>
            <a:off x="304800" y="3810000"/>
            <a:ext cx="1676400" cy="2344732"/>
          </a:xfrm>
          <a:prstGeom prst="rect">
            <a:avLst/>
          </a:prstGeom>
          <a:noFill/>
        </p:spPr>
      </p:pic>
      <p:pic>
        <p:nvPicPr>
          <p:cNvPr id="20" name="Picture 4" descr="https://upload.wikimedia.org/wikipedia/commons/thumb/9/98/Mohammed.jpg/220px-Mohammed.jpg"/>
          <p:cNvPicPr>
            <a:picLocks noChangeAspect="1" noChangeArrowheads="1"/>
          </p:cNvPicPr>
          <p:nvPr/>
        </p:nvPicPr>
        <p:blipFill>
          <a:blip r:embed="rId6"/>
          <a:srcRect/>
          <a:stretch>
            <a:fillRect/>
          </a:stretch>
        </p:blipFill>
        <p:spPr bwMode="auto">
          <a:xfrm>
            <a:off x="7315200" y="3886200"/>
            <a:ext cx="1224766" cy="243839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3733800" y="533400"/>
            <a:ext cx="2209800" cy="646331"/>
          </a:xfrm>
          <a:prstGeom prst="rect">
            <a:avLst/>
          </a:prstGeom>
          <a:noFill/>
        </p:spPr>
        <p:txBody>
          <a:bodyPr wrap="square" rtlCol="0">
            <a:spAutoFit/>
          </a:bodyPr>
          <a:lstStyle/>
          <a:p>
            <a:r>
              <a:rPr lang="de-DE" dirty="0" smtClean="0">
                <a:latin typeface="Calibri"/>
                <a:ea typeface="Calibri"/>
                <a:cs typeface="Times New Roman"/>
              </a:rPr>
              <a:t>Nature </a:t>
            </a:r>
            <a:r>
              <a:rPr lang="de-DE" dirty="0" err="1" smtClean="0">
                <a:latin typeface="Calibri"/>
                <a:ea typeface="Calibri"/>
                <a:cs typeface="Times New Roman"/>
              </a:rPr>
              <a:t>of</a:t>
            </a:r>
            <a:r>
              <a:rPr lang="de-DE" dirty="0" smtClean="0">
                <a:latin typeface="Calibri"/>
                <a:ea typeface="Calibri"/>
                <a:cs typeface="Times New Roman"/>
              </a:rPr>
              <a:t> </a:t>
            </a:r>
            <a:r>
              <a:rPr lang="en-GB" dirty="0" smtClean="0">
                <a:latin typeface="Calibri"/>
                <a:ea typeface="Calibri"/>
                <a:cs typeface="Times New Roman"/>
              </a:rPr>
              <a:t>God</a:t>
            </a:r>
            <a:endParaRPr lang="en-GB" sz="1600" dirty="0" smtClean="0">
              <a:latin typeface="Calibri"/>
              <a:ea typeface="Calibri"/>
              <a:cs typeface="Times New Roman"/>
            </a:endParaRPr>
          </a:p>
          <a:p>
            <a:endParaRPr lang="de-DE" dirty="0"/>
          </a:p>
        </p:txBody>
      </p:sp>
      <p:sp>
        <p:nvSpPr>
          <p:cNvPr id="13" name="Textfeld 12"/>
          <p:cNvSpPr txBox="1"/>
          <p:nvPr/>
        </p:nvSpPr>
        <p:spPr>
          <a:xfrm>
            <a:off x="6477000" y="533400"/>
            <a:ext cx="1981200" cy="646331"/>
          </a:xfrm>
          <a:prstGeom prst="rect">
            <a:avLst/>
          </a:prstGeom>
          <a:noFill/>
        </p:spPr>
        <p:txBody>
          <a:bodyPr wrap="square" rtlCol="0">
            <a:spAutoFit/>
          </a:bodyPr>
          <a:lstStyle/>
          <a:p>
            <a:r>
              <a:rPr lang="en-US" dirty="0" smtClean="0">
                <a:latin typeface="Calibri"/>
                <a:ea typeface="Calibri"/>
                <a:cs typeface="Times New Roman"/>
              </a:rPr>
              <a:t>One God (Allah)</a:t>
            </a:r>
            <a:endParaRPr lang="de-DE" sz="1600" dirty="0" smtClean="0">
              <a:latin typeface="Calibri"/>
              <a:ea typeface="Calibri"/>
              <a:cs typeface="Times New Roman"/>
            </a:endParaRPr>
          </a:p>
          <a:p>
            <a:endParaRPr lang="de-DE" dirty="0"/>
          </a:p>
        </p:txBody>
      </p:sp>
      <p:pic>
        <p:nvPicPr>
          <p:cNvPr id="12" name="Picture 6" descr="https://thefoolishgalatian.files.wordpress.com/2007/04/trinity01.jpg"/>
          <p:cNvPicPr>
            <a:picLocks noChangeAspect="1" noChangeArrowheads="1"/>
          </p:cNvPicPr>
          <p:nvPr/>
        </p:nvPicPr>
        <p:blipFill>
          <a:blip r:embed="rId3"/>
          <a:srcRect/>
          <a:stretch>
            <a:fillRect/>
          </a:stretch>
        </p:blipFill>
        <p:spPr bwMode="auto">
          <a:xfrm>
            <a:off x="228600" y="152400"/>
            <a:ext cx="2051227" cy="2209800"/>
          </a:xfrm>
          <a:prstGeom prst="rect">
            <a:avLst/>
          </a:prstGeom>
          <a:noFill/>
        </p:spPr>
      </p:pic>
      <p:pic>
        <p:nvPicPr>
          <p:cNvPr id="14" name="Picture 10" descr="http://www.oftersheim.de/images-db/20020822094113_katholische_kirche_1990_298x342.jpg"/>
          <p:cNvPicPr>
            <a:picLocks noChangeAspect="1" noChangeArrowheads="1"/>
          </p:cNvPicPr>
          <p:nvPr/>
        </p:nvPicPr>
        <p:blipFill>
          <a:blip r:embed="rId4"/>
          <a:srcRect/>
          <a:stretch>
            <a:fillRect/>
          </a:stretch>
        </p:blipFill>
        <p:spPr bwMode="auto">
          <a:xfrm>
            <a:off x="304800" y="2514600"/>
            <a:ext cx="1859102" cy="2133600"/>
          </a:xfrm>
          <a:prstGeom prst="rect">
            <a:avLst/>
          </a:prstGeom>
          <a:noFill/>
        </p:spPr>
      </p:pic>
      <p:pic>
        <p:nvPicPr>
          <p:cNvPr id="15" name="Picture 8" descr="https://upload.wikimedia.org/wikipedia/commons/5/56/Sultan_Ahmed_Mosque_Istanbul_Turkey_retouched.jpg"/>
          <p:cNvPicPr>
            <a:picLocks noChangeAspect="1" noChangeArrowheads="1"/>
          </p:cNvPicPr>
          <p:nvPr/>
        </p:nvPicPr>
        <p:blipFill>
          <a:blip r:embed="rId5" cstate="print"/>
          <a:srcRect/>
          <a:stretch>
            <a:fillRect/>
          </a:stretch>
        </p:blipFill>
        <p:spPr bwMode="auto">
          <a:xfrm>
            <a:off x="5715000" y="1974101"/>
            <a:ext cx="3232828" cy="2293099"/>
          </a:xfrm>
          <a:prstGeom prst="rect">
            <a:avLst/>
          </a:prstGeom>
          <a:noFill/>
        </p:spPr>
      </p:pic>
      <p:sp>
        <p:nvSpPr>
          <p:cNvPr id="16" name="Textfeld 15"/>
          <p:cNvSpPr txBox="1"/>
          <p:nvPr/>
        </p:nvSpPr>
        <p:spPr>
          <a:xfrm>
            <a:off x="3200400" y="3048000"/>
            <a:ext cx="3124200" cy="369332"/>
          </a:xfrm>
          <a:prstGeom prst="rect">
            <a:avLst/>
          </a:prstGeom>
          <a:noFill/>
        </p:spPr>
        <p:txBody>
          <a:bodyPr wrap="square" rtlCol="0">
            <a:spAutoFit/>
          </a:bodyPr>
          <a:lstStyle/>
          <a:p>
            <a:r>
              <a:rPr lang="de-DE" dirty="0" smtClean="0"/>
              <a:t>Church/Moschee</a:t>
            </a:r>
            <a:endParaRPr lang="de-DE" dirty="0"/>
          </a:p>
        </p:txBody>
      </p:sp>
      <p:pic>
        <p:nvPicPr>
          <p:cNvPr id="17" name="Picture 16" descr="http://weknowyourdreams.com/images/bible/bible-03.jpg"/>
          <p:cNvPicPr>
            <a:picLocks noChangeAspect="1" noChangeArrowheads="1"/>
          </p:cNvPicPr>
          <p:nvPr/>
        </p:nvPicPr>
        <p:blipFill>
          <a:blip r:embed="rId6" cstate="print"/>
          <a:srcRect/>
          <a:stretch>
            <a:fillRect/>
          </a:stretch>
        </p:blipFill>
        <p:spPr bwMode="auto">
          <a:xfrm>
            <a:off x="381000" y="4800600"/>
            <a:ext cx="1981200" cy="1981200"/>
          </a:xfrm>
          <a:prstGeom prst="rect">
            <a:avLst/>
          </a:prstGeom>
          <a:noFill/>
        </p:spPr>
      </p:pic>
      <p:pic>
        <p:nvPicPr>
          <p:cNvPr id="18" name="Picture 18" descr="Bildergebnis für koran"/>
          <p:cNvPicPr>
            <a:picLocks noChangeAspect="1" noChangeArrowheads="1"/>
          </p:cNvPicPr>
          <p:nvPr/>
        </p:nvPicPr>
        <p:blipFill>
          <a:blip r:embed="rId7"/>
          <a:srcRect/>
          <a:stretch>
            <a:fillRect/>
          </a:stretch>
        </p:blipFill>
        <p:spPr bwMode="auto">
          <a:xfrm>
            <a:off x="6781800" y="4419600"/>
            <a:ext cx="2047875" cy="2228850"/>
          </a:xfrm>
          <a:prstGeom prst="rect">
            <a:avLst/>
          </a:prstGeom>
          <a:noFill/>
        </p:spPr>
      </p:pic>
      <p:sp>
        <p:nvSpPr>
          <p:cNvPr id="19" name="Textfeld 18"/>
          <p:cNvSpPr txBox="1"/>
          <p:nvPr/>
        </p:nvSpPr>
        <p:spPr>
          <a:xfrm>
            <a:off x="3352800" y="5181600"/>
            <a:ext cx="2743200" cy="381000"/>
          </a:xfrm>
          <a:prstGeom prst="rect">
            <a:avLst/>
          </a:prstGeom>
          <a:noFill/>
        </p:spPr>
        <p:txBody>
          <a:bodyPr wrap="square" rtlCol="0">
            <a:spAutoFit/>
          </a:bodyPr>
          <a:lstStyle/>
          <a:p>
            <a:r>
              <a:rPr lang="en-GB" dirty="0" smtClean="0"/>
              <a:t>Bible</a:t>
            </a:r>
            <a:r>
              <a:rPr lang="de-DE" dirty="0" smtClean="0"/>
              <a:t>/Koran</a:t>
            </a:r>
            <a:endParaRPr lang="de-DE"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3"/>
          </p:nvPr>
        </p:nvSpPr>
        <p:spPr>
          <a:xfrm>
            <a:off x="3657600" y="762000"/>
            <a:ext cx="1600200" cy="563880"/>
          </a:xfrm>
        </p:spPr>
        <p:txBody>
          <a:bodyPr/>
          <a:lstStyle/>
          <a:p>
            <a:r>
              <a:rPr lang="de-DE" dirty="0" smtClean="0"/>
              <a:t>Rituals</a:t>
            </a:r>
            <a:endParaRPr lang="de-DE" dirty="0"/>
          </a:p>
        </p:txBody>
      </p:sp>
      <p:pic>
        <p:nvPicPr>
          <p:cNvPr id="35842" name="Picture 2" descr="http://www.sfdslg.org/Church/wp-content/uploads/2011/05/Sacraments-300x97.jpg"/>
          <p:cNvPicPr>
            <a:picLocks noChangeAspect="1" noChangeArrowheads="1"/>
          </p:cNvPicPr>
          <p:nvPr/>
        </p:nvPicPr>
        <p:blipFill>
          <a:blip r:embed="rId3"/>
          <a:srcRect/>
          <a:stretch>
            <a:fillRect/>
          </a:stretch>
        </p:blipFill>
        <p:spPr bwMode="auto">
          <a:xfrm>
            <a:off x="228600" y="1905000"/>
            <a:ext cx="3962400" cy="1281176"/>
          </a:xfrm>
          <a:prstGeom prst="rect">
            <a:avLst/>
          </a:prstGeom>
          <a:noFill/>
        </p:spPr>
      </p:pic>
      <p:sp>
        <p:nvSpPr>
          <p:cNvPr id="5" name="Textfeld 4"/>
          <p:cNvSpPr txBox="1"/>
          <p:nvPr/>
        </p:nvSpPr>
        <p:spPr>
          <a:xfrm>
            <a:off x="304800" y="3733800"/>
            <a:ext cx="3886200" cy="1200329"/>
          </a:xfrm>
          <a:prstGeom prst="rect">
            <a:avLst/>
          </a:prstGeom>
          <a:noFill/>
        </p:spPr>
        <p:txBody>
          <a:bodyPr wrap="square" rtlCol="0">
            <a:spAutoFit/>
          </a:bodyPr>
          <a:lstStyle/>
          <a:p>
            <a:r>
              <a:rPr lang="en-US" dirty="0" smtClean="0">
                <a:latin typeface="Calibri"/>
                <a:ea typeface="Calibri"/>
                <a:cs typeface="Times New Roman"/>
              </a:rPr>
              <a:t>Baptism, Holy Communion, Confirmation, Marriage, Penance, Holy Orders, Anointing of the sick</a:t>
            </a:r>
            <a:endParaRPr lang="de-DE" sz="1600" dirty="0" smtClean="0">
              <a:latin typeface="Calibri"/>
              <a:ea typeface="Calibri"/>
              <a:cs typeface="Times New Roman"/>
            </a:endParaRPr>
          </a:p>
          <a:p>
            <a:endParaRPr lang="de-DE" dirty="0"/>
          </a:p>
        </p:txBody>
      </p:sp>
      <p:pic>
        <p:nvPicPr>
          <p:cNvPr id="35844" name="Picture 4" descr="http://media.patheos.com/Images/Islam/Islam_Anno2_100.jpg"/>
          <p:cNvPicPr>
            <a:picLocks noChangeAspect="1" noChangeArrowheads="1"/>
          </p:cNvPicPr>
          <p:nvPr/>
        </p:nvPicPr>
        <p:blipFill>
          <a:blip r:embed="rId4"/>
          <a:srcRect/>
          <a:stretch>
            <a:fillRect/>
          </a:stretch>
        </p:blipFill>
        <p:spPr bwMode="auto">
          <a:xfrm>
            <a:off x="4331044" y="1752600"/>
            <a:ext cx="4613188" cy="4267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04800" y="1066800"/>
            <a:ext cx="2362200" cy="369332"/>
          </a:xfrm>
          <a:prstGeom prst="rect">
            <a:avLst/>
          </a:prstGeom>
          <a:noFill/>
        </p:spPr>
        <p:txBody>
          <a:bodyPr wrap="square" rtlCol="0">
            <a:spAutoFit/>
          </a:bodyPr>
          <a:lstStyle/>
          <a:p>
            <a:r>
              <a:rPr lang="de-DE" dirty="0" err="1" smtClean="0"/>
              <a:t>Sunday</a:t>
            </a:r>
            <a:endParaRPr lang="de-DE" dirty="0"/>
          </a:p>
        </p:txBody>
      </p:sp>
      <p:sp>
        <p:nvSpPr>
          <p:cNvPr id="6" name="Textfeld 5"/>
          <p:cNvSpPr txBox="1"/>
          <p:nvPr/>
        </p:nvSpPr>
        <p:spPr>
          <a:xfrm>
            <a:off x="6324600" y="1143000"/>
            <a:ext cx="2590800" cy="369332"/>
          </a:xfrm>
          <a:prstGeom prst="rect">
            <a:avLst/>
          </a:prstGeom>
          <a:noFill/>
        </p:spPr>
        <p:txBody>
          <a:bodyPr wrap="square" rtlCol="0">
            <a:spAutoFit/>
          </a:bodyPr>
          <a:lstStyle/>
          <a:p>
            <a:r>
              <a:rPr lang="de-DE" dirty="0" err="1" smtClean="0"/>
              <a:t>Friday</a:t>
            </a:r>
            <a:endParaRPr lang="de-DE" dirty="0"/>
          </a:p>
        </p:txBody>
      </p:sp>
      <p:sp>
        <p:nvSpPr>
          <p:cNvPr id="7" name="Textfeld 6"/>
          <p:cNvSpPr txBox="1"/>
          <p:nvPr/>
        </p:nvSpPr>
        <p:spPr>
          <a:xfrm>
            <a:off x="3124200" y="2667000"/>
            <a:ext cx="3200400" cy="381000"/>
          </a:xfrm>
          <a:prstGeom prst="rect">
            <a:avLst/>
          </a:prstGeom>
          <a:noFill/>
        </p:spPr>
        <p:txBody>
          <a:bodyPr wrap="square" rtlCol="0">
            <a:spAutoFit/>
          </a:bodyPr>
          <a:lstStyle/>
          <a:p>
            <a:r>
              <a:rPr lang="de-DE" dirty="0" smtClean="0"/>
              <a:t>Call </a:t>
            </a:r>
            <a:r>
              <a:rPr lang="de-DE" dirty="0" err="1" smtClean="0"/>
              <a:t>to</a:t>
            </a:r>
            <a:r>
              <a:rPr lang="de-DE" dirty="0" smtClean="0"/>
              <a:t> </a:t>
            </a:r>
            <a:r>
              <a:rPr lang="de-DE" dirty="0" err="1" smtClean="0"/>
              <a:t>prayer</a:t>
            </a:r>
            <a:endParaRPr lang="de-DE" dirty="0"/>
          </a:p>
        </p:txBody>
      </p:sp>
      <p:sp>
        <p:nvSpPr>
          <p:cNvPr id="8" name="Textfeld 7"/>
          <p:cNvSpPr txBox="1"/>
          <p:nvPr/>
        </p:nvSpPr>
        <p:spPr>
          <a:xfrm>
            <a:off x="304800" y="2743200"/>
            <a:ext cx="1905000" cy="369332"/>
          </a:xfrm>
          <a:prstGeom prst="rect">
            <a:avLst/>
          </a:prstGeom>
          <a:noFill/>
        </p:spPr>
        <p:txBody>
          <a:bodyPr wrap="square" rtlCol="0">
            <a:spAutoFit/>
          </a:bodyPr>
          <a:lstStyle/>
          <a:p>
            <a:r>
              <a:rPr lang="de-DE" dirty="0" smtClean="0"/>
              <a:t>Church </a:t>
            </a:r>
            <a:r>
              <a:rPr lang="de-DE" dirty="0" err="1" smtClean="0"/>
              <a:t>bells</a:t>
            </a:r>
            <a:endParaRPr lang="de-DE" dirty="0"/>
          </a:p>
        </p:txBody>
      </p:sp>
      <p:sp>
        <p:nvSpPr>
          <p:cNvPr id="9" name="Textfeld 8"/>
          <p:cNvSpPr txBox="1"/>
          <p:nvPr/>
        </p:nvSpPr>
        <p:spPr>
          <a:xfrm>
            <a:off x="6172200" y="2743200"/>
            <a:ext cx="2590800" cy="646331"/>
          </a:xfrm>
          <a:prstGeom prst="rect">
            <a:avLst/>
          </a:prstGeom>
          <a:noFill/>
        </p:spPr>
        <p:txBody>
          <a:bodyPr wrap="square" rtlCol="0">
            <a:spAutoFit/>
          </a:bodyPr>
          <a:lstStyle/>
          <a:p>
            <a:r>
              <a:rPr lang="en-US" dirty="0" err="1" smtClean="0"/>
              <a:t>Adhan</a:t>
            </a:r>
            <a:r>
              <a:rPr lang="en-US" dirty="0" smtClean="0"/>
              <a:t> recited by the muezzin</a:t>
            </a:r>
            <a:endParaRPr lang="de-DE" dirty="0"/>
          </a:p>
        </p:txBody>
      </p:sp>
      <p:sp>
        <p:nvSpPr>
          <p:cNvPr id="10" name="Textfeld 9"/>
          <p:cNvSpPr txBox="1"/>
          <p:nvPr/>
        </p:nvSpPr>
        <p:spPr>
          <a:xfrm>
            <a:off x="3200400" y="1143000"/>
            <a:ext cx="2667000" cy="369332"/>
          </a:xfrm>
          <a:prstGeom prst="rect">
            <a:avLst/>
          </a:prstGeom>
          <a:noFill/>
        </p:spPr>
        <p:txBody>
          <a:bodyPr wrap="square" rtlCol="0">
            <a:spAutoFit/>
          </a:bodyPr>
          <a:lstStyle/>
          <a:p>
            <a:r>
              <a:rPr lang="de-DE" dirty="0" smtClean="0"/>
              <a:t>Holy </a:t>
            </a:r>
            <a:r>
              <a:rPr lang="de-DE" dirty="0" err="1" smtClean="0"/>
              <a:t>day</a:t>
            </a:r>
            <a:endParaRPr lang="de-DE" dirty="0"/>
          </a:p>
        </p:txBody>
      </p:sp>
      <p:pic>
        <p:nvPicPr>
          <p:cNvPr id="1026" name="Picture 2" descr="&lt;B&gt;Le mille voci del Cairo&lt;br&gt;cancellate da un cd&lt;/B&gt;"/>
          <p:cNvPicPr>
            <a:picLocks noChangeAspect="1" noChangeArrowheads="1"/>
          </p:cNvPicPr>
          <p:nvPr/>
        </p:nvPicPr>
        <p:blipFill>
          <a:blip r:embed="rId2"/>
          <a:srcRect/>
          <a:stretch>
            <a:fillRect/>
          </a:stretch>
        </p:blipFill>
        <p:spPr bwMode="auto">
          <a:xfrm>
            <a:off x="5966115" y="3429000"/>
            <a:ext cx="2549235" cy="1828800"/>
          </a:xfrm>
          <a:prstGeom prst="rect">
            <a:avLst/>
          </a:prstGeom>
          <a:noFill/>
        </p:spPr>
      </p:pic>
      <p:sp>
        <p:nvSpPr>
          <p:cNvPr id="1028" name="AutoShape 4" descr="Risultati immagini per church be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sp>
        <p:nvSpPr>
          <p:cNvPr id="1030" name="AutoShape 6" descr="Risultati immagini per church be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1032" name="Picture 8" descr="http://static.flickr.com/62/204741805_5cbedcbcda.jpg"/>
          <p:cNvPicPr>
            <a:picLocks noChangeAspect="1" noChangeArrowheads="1"/>
          </p:cNvPicPr>
          <p:nvPr/>
        </p:nvPicPr>
        <p:blipFill>
          <a:blip r:embed="rId3"/>
          <a:srcRect/>
          <a:stretch>
            <a:fillRect/>
          </a:stretch>
        </p:blipFill>
        <p:spPr bwMode="auto">
          <a:xfrm>
            <a:off x="304800" y="3124200"/>
            <a:ext cx="2400300" cy="3200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381000"/>
            <a:ext cx="6512511" cy="1143000"/>
          </a:xfrm>
        </p:spPr>
        <p:txBody>
          <a:bodyPr/>
          <a:lstStyle/>
          <a:p>
            <a:r>
              <a:rPr lang="de-DE" dirty="0" err="1" smtClean="0"/>
              <a:t>Religious</a:t>
            </a:r>
            <a:r>
              <a:rPr lang="de-DE" dirty="0" smtClean="0"/>
              <a:t> Holidays</a:t>
            </a:r>
            <a:endParaRPr lang="de-DE" dirty="0"/>
          </a:p>
        </p:txBody>
      </p:sp>
      <p:pic>
        <p:nvPicPr>
          <p:cNvPr id="64514" name="Picture 2" descr="http://katholisch-informiert.ch/wp-content/uploads/2010/12/Weihnachten-Hans-Sch%C3%A4ufelein-1506-1507.jpg"/>
          <p:cNvPicPr>
            <a:picLocks noChangeAspect="1" noChangeArrowheads="1"/>
          </p:cNvPicPr>
          <p:nvPr/>
        </p:nvPicPr>
        <p:blipFill>
          <a:blip r:embed="rId3"/>
          <a:srcRect/>
          <a:stretch>
            <a:fillRect/>
          </a:stretch>
        </p:blipFill>
        <p:spPr bwMode="auto">
          <a:xfrm>
            <a:off x="304800" y="3962400"/>
            <a:ext cx="3581400" cy="2686050"/>
          </a:xfrm>
          <a:prstGeom prst="rect">
            <a:avLst/>
          </a:prstGeom>
          <a:noFill/>
        </p:spPr>
      </p:pic>
      <p:pic>
        <p:nvPicPr>
          <p:cNvPr id="64516" name="Picture 4" descr="http://www.gc-golfacademy-seefeld.at/wp-content/uploads/2012/12/image001.jpg"/>
          <p:cNvPicPr>
            <a:picLocks noChangeAspect="1" noChangeArrowheads="1"/>
          </p:cNvPicPr>
          <p:nvPr/>
        </p:nvPicPr>
        <p:blipFill>
          <a:blip r:embed="rId4"/>
          <a:srcRect/>
          <a:stretch>
            <a:fillRect/>
          </a:stretch>
        </p:blipFill>
        <p:spPr bwMode="auto">
          <a:xfrm>
            <a:off x="304800" y="1524000"/>
            <a:ext cx="3745161" cy="2362200"/>
          </a:xfrm>
          <a:prstGeom prst="rect">
            <a:avLst/>
          </a:prstGeom>
          <a:noFill/>
        </p:spPr>
      </p:pic>
      <p:pic>
        <p:nvPicPr>
          <p:cNvPr id="64518" name="Picture 6" descr="http://www.promotional-blog.de/wp-content/uploads/2015/02/teaser-ostern-97601.jpg"/>
          <p:cNvPicPr>
            <a:picLocks noChangeAspect="1" noChangeArrowheads="1"/>
          </p:cNvPicPr>
          <p:nvPr/>
        </p:nvPicPr>
        <p:blipFill>
          <a:blip r:embed="rId5"/>
          <a:srcRect/>
          <a:stretch>
            <a:fillRect/>
          </a:stretch>
        </p:blipFill>
        <p:spPr bwMode="auto">
          <a:xfrm>
            <a:off x="5257800" y="1371601"/>
            <a:ext cx="3381375" cy="2542202"/>
          </a:xfrm>
          <a:prstGeom prst="rect">
            <a:avLst/>
          </a:prstGeom>
          <a:noFill/>
        </p:spPr>
      </p:pic>
      <p:pic>
        <p:nvPicPr>
          <p:cNvPr id="64522" name="Picture 10" descr="Risultati immagini per katholische ostern auferstehung"/>
          <p:cNvPicPr>
            <a:picLocks noChangeAspect="1" noChangeArrowheads="1"/>
          </p:cNvPicPr>
          <p:nvPr/>
        </p:nvPicPr>
        <p:blipFill>
          <a:blip r:embed="rId6"/>
          <a:srcRect/>
          <a:stretch>
            <a:fillRect/>
          </a:stretch>
        </p:blipFill>
        <p:spPr bwMode="auto">
          <a:xfrm>
            <a:off x="4373515" y="4114800"/>
            <a:ext cx="4394961" cy="2438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 y="0"/>
            <a:ext cx="9220200" cy="1371600"/>
          </a:xfrm>
        </p:spPr>
        <p:txBody>
          <a:bodyPr/>
          <a:lstStyle/>
          <a:p>
            <a:r>
              <a:rPr lang="en-US" dirty="0" smtClean="0"/>
              <a:t>Religious and National Holidays</a:t>
            </a:r>
            <a:endParaRPr lang="en-US" dirty="0"/>
          </a:p>
        </p:txBody>
      </p:sp>
      <p:graphicFrame>
        <p:nvGraphicFramePr>
          <p:cNvPr id="6" name="Tabelle 5"/>
          <p:cNvGraphicFramePr>
            <a:graphicFrameLocks noGrp="1"/>
          </p:cNvGraphicFramePr>
          <p:nvPr/>
        </p:nvGraphicFramePr>
        <p:xfrm>
          <a:off x="838200" y="1219200"/>
          <a:ext cx="8077200" cy="5181600"/>
        </p:xfrm>
        <a:graphic>
          <a:graphicData uri="http://schemas.openxmlformats.org/drawingml/2006/table">
            <a:tbl>
              <a:tblPr/>
              <a:tblGrid>
                <a:gridCol w="1496941">
                  <a:extLst>
                    <a:ext uri="{9D8B030D-6E8A-4147-A177-3AD203B41FA5}">
                      <a16:colId xmlns="" xmlns:a16="http://schemas.microsoft.com/office/drawing/2014/main" val="20000"/>
                    </a:ext>
                  </a:extLst>
                </a:gridCol>
                <a:gridCol w="2609345">
                  <a:extLst>
                    <a:ext uri="{9D8B030D-6E8A-4147-A177-3AD203B41FA5}">
                      <a16:colId xmlns="" xmlns:a16="http://schemas.microsoft.com/office/drawing/2014/main" val="20001"/>
                    </a:ext>
                  </a:extLst>
                </a:gridCol>
                <a:gridCol w="3970914">
                  <a:extLst>
                    <a:ext uri="{9D8B030D-6E8A-4147-A177-3AD203B41FA5}">
                      <a16:colId xmlns="" xmlns:a16="http://schemas.microsoft.com/office/drawing/2014/main" val="20002"/>
                    </a:ext>
                  </a:extLst>
                </a:gridCol>
              </a:tblGrid>
              <a:tr h="304800">
                <a:tc>
                  <a:txBody>
                    <a:bodyPr/>
                    <a:lstStyle/>
                    <a:p>
                      <a:pPr>
                        <a:lnSpc>
                          <a:spcPct val="115000"/>
                        </a:lnSpc>
                        <a:spcAft>
                          <a:spcPts val="0"/>
                        </a:spcAft>
                      </a:pPr>
                      <a:r>
                        <a:rPr lang="en-US" sz="1600" dirty="0">
                          <a:latin typeface="Calibri"/>
                          <a:ea typeface="Times New Roman"/>
                          <a:cs typeface="Times New Roman"/>
                        </a:rPr>
                        <a:t>1 January</a:t>
                      </a:r>
                      <a:endParaRPr lang="de-DE"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New Year's Day</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latin typeface="Calibri"/>
                          <a:ea typeface="Times New Roman"/>
                          <a:cs typeface="Times New Roman"/>
                        </a:rPr>
                        <a:t>National holiday day</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04800">
                <a:tc>
                  <a:txBody>
                    <a:bodyPr/>
                    <a:lstStyle/>
                    <a:p>
                      <a:pPr>
                        <a:lnSpc>
                          <a:spcPct val="115000"/>
                        </a:lnSpc>
                        <a:spcAft>
                          <a:spcPts val="0"/>
                        </a:spcAft>
                      </a:pPr>
                      <a:r>
                        <a:rPr lang="en-US" sz="1600">
                          <a:latin typeface="Calibri"/>
                          <a:ea typeface="Times New Roman"/>
                          <a:cs typeface="Times New Roman"/>
                        </a:rPr>
                        <a:t>6 January</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Epiphany</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04800">
                <a:tc>
                  <a:txBody>
                    <a:bodyPr/>
                    <a:lstStyle/>
                    <a:p>
                      <a:pPr>
                        <a:lnSpc>
                          <a:spcPct val="115000"/>
                        </a:lnSpc>
                        <a:spcAft>
                          <a:spcPts val="0"/>
                        </a:spcAft>
                      </a:pPr>
                      <a:r>
                        <a:rPr lang="en-US" sz="1600">
                          <a:latin typeface="Calibri"/>
                          <a:ea typeface="Times New Roman"/>
                          <a:cs typeface="Times New Roman"/>
                        </a:rPr>
                        <a:t>*</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Good Friday</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Easter Sunday -2 days</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04800">
                <a:tc>
                  <a:txBody>
                    <a:bodyPr/>
                    <a:lstStyle/>
                    <a:p>
                      <a:pPr>
                        <a:lnSpc>
                          <a:spcPct val="115000"/>
                        </a:lnSpc>
                        <a:spcAft>
                          <a:spcPts val="0"/>
                        </a:spcAft>
                      </a:pPr>
                      <a:r>
                        <a:rPr lang="en-US" sz="1600">
                          <a:latin typeface="Calibri"/>
                          <a:ea typeface="Times New Roman"/>
                          <a:cs typeface="Times New Roman"/>
                        </a:rPr>
                        <a:t>*</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Easter Monday</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Easter Sunday +1day</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09600">
                <a:tc>
                  <a:txBody>
                    <a:bodyPr/>
                    <a:lstStyle/>
                    <a:p>
                      <a:pPr>
                        <a:lnSpc>
                          <a:spcPct val="115000"/>
                        </a:lnSpc>
                        <a:spcAft>
                          <a:spcPts val="0"/>
                        </a:spcAft>
                      </a:pPr>
                      <a:r>
                        <a:rPr lang="en-US" sz="1600" dirty="0">
                          <a:latin typeface="Calibri"/>
                          <a:ea typeface="Times New Roman"/>
                          <a:cs typeface="Times New Roman"/>
                        </a:rPr>
                        <a:t>1 May</a:t>
                      </a:r>
                      <a:endParaRPr lang="de-DE"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Calibri"/>
                          <a:ea typeface="Times New Roman"/>
                          <a:cs typeface="Times New Roman"/>
                        </a:rPr>
                        <a:t>International Workers' Day</a:t>
                      </a:r>
                      <a:endParaRPr lang="de-DE"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latin typeface="Calibri"/>
                          <a:ea typeface="Times New Roman"/>
                          <a:cs typeface="Times New Roman"/>
                        </a:rPr>
                        <a:t>National holiday day</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04800">
                <a:tc>
                  <a:txBody>
                    <a:bodyPr/>
                    <a:lstStyle/>
                    <a:p>
                      <a:pPr>
                        <a:lnSpc>
                          <a:spcPct val="115000"/>
                        </a:lnSpc>
                        <a:spcAft>
                          <a:spcPts val="0"/>
                        </a:spcAft>
                      </a:pPr>
                      <a:r>
                        <a:rPr lang="en-US" sz="1600">
                          <a:latin typeface="Calibri"/>
                          <a:ea typeface="Times New Roman"/>
                          <a:cs typeface="Times New Roman"/>
                        </a:rPr>
                        <a:t>*</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Ascension Day</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Easter Sunday +39 days </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609600">
                <a:tc>
                  <a:txBody>
                    <a:bodyPr/>
                    <a:lstStyle/>
                    <a:p>
                      <a:pPr>
                        <a:lnSpc>
                          <a:spcPct val="115000"/>
                        </a:lnSpc>
                        <a:spcAft>
                          <a:spcPts val="0"/>
                        </a:spcAft>
                      </a:pPr>
                      <a:r>
                        <a:rPr lang="en-US" sz="1600">
                          <a:latin typeface="Calibri"/>
                          <a:ea typeface="Times New Roman"/>
                          <a:cs typeface="Times New Roman"/>
                        </a:rPr>
                        <a:t>*</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Whit Monday / Pentecost</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Easter Sunday +50 days</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04800">
                <a:tc>
                  <a:txBody>
                    <a:bodyPr/>
                    <a:lstStyle/>
                    <a:p>
                      <a:pPr>
                        <a:lnSpc>
                          <a:spcPct val="115000"/>
                        </a:lnSpc>
                        <a:spcAft>
                          <a:spcPts val="0"/>
                        </a:spcAft>
                      </a:pPr>
                      <a:r>
                        <a:rPr lang="en-US" sz="1600">
                          <a:latin typeface="Calibri"/>
                          <a:ea typeface="Times New Roman"/>
                          <a:cs typeface="Times New Roman"/>
                        </a:rPr>
                        <a:t>*</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Corpus Christi</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Easter Sunday +60 days </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04800">
                <a:tc>
                  <a:txBody>
                    <a:bodyPr/>
                    <a:lstStyle/>
                    <a:p>
                      <a:pPr>
                        <a:lnSpc>
                          <a:spcPct val="115000"/>
                        </a:lnSpc>
                        <a:spcAft>
                          <a:spcPts val="0"/>
                        </a:spcAft>
                      </a:pPr>
                      <a:r>
                        <a:rPr lang="en-US" sz="1600">
                          <a:latin typeface="Calibri"/>
                          <a:ea typeface="Times New Roman"/>
                          <a:cs typeface="Times New Roman"/>
                        </a:rPr>
                        <a:t>15 August</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Assumption of Mary</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04800">
                <a:tc>
                  <a:txBody>
                    <a:bodyPr/>
                    <a:lstStyle/>
                    <a:p>
                      <a:pPr>
                        <a:lnSpc>
                          <a:spcPct val="115000"/>
                        </a:lnSpc>
                        <a:spcAft>
                          <a:spcPts val="0"/>
                        </a:spcAft>
                      </a:pPr>
                      <a:r>
                        <a:rPr lang="en-US" sz="1600">
                          <a:latin typeface="Calibri"/>
                          <a:ea typeface="Times New Roman"/>
                          <a:cs typeface="Times New Roman"/>
                        </a:rPr>
                        <a:t>26 October</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Calibri"/>
                          <a:ea typeface="Times New Roman"/>
                          <a:cs typeface="Times New Roman"/>
                        </a:rPr>
                        <a:t>Austrian National Day</a:t>
                      </a:r>
                      <a:endParaRPr lang="de-DE"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latin typeface="Calibri"/>
                          <a:ea typeface="Times New Roman"/>
                          <a:cs typeface="Times New Roman"/>
                        </a:rPr>
                        <a:t>day of the Declaration of Neutrality</a:t>
                      </a:r>
                      <a:endParaRPr lang="de-DE"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04800">
                <a:tc>
                  <a:txBody>
                    <a:bodyPr/>
                    <a:lstStyle/>
                    <a:p>
                      <a:pPr>
                        <a:lnSpc>
                          <a:spcPct val="115000"/>
                        </a:lnSpc>
                        <a:spcAft>
                          <a:spcPts val="0"/>
                        </a:spcAft>
                      </a:pPr>
                      <a:r>
                        <a:rPr lang="en-US" sz="1600">
                          <a:latin typeface="Calibri"/>
                          <a:ea typeface="Times New Roman"/>
                          <a:cs typeface="Times New Roman"/>
                        </a:rPr>
                        <a:t>1 November</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All Saints' Day</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609600">
                <a:tc>
                  <a:txBody>
                    <a:bodyPr/>
                    <a:lstStyle/>
                    <a:p>
                      <a:pPr>
                        <a:lnSpc>
                          <a:spcPct val="115000"/>
                        </a:lnSpc>
                        <a:spcAft>
                          <a:spcPts val="0"/>
                        </a:spcAft>
                      </a:pPr>
                      <a:r>
                        <a:rPr lang="en-US" sz="1600">
                          <a:latin typeface="Calibri"/>
                          <a:ea typeface="Times New Roman"/>
                          <a:cs typeface="Times New Roman"/>
                        </a:rPr>
                        <a:t>8 December</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Feast of the Immaculate Conception</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retail stores are allowed to open for Christmas shopping</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304800">
                <a:tc>
                  <a:txBody>
                    <a:bodyPr/>
                    <a:lstStyle/>
                    <a:p>
                      <a:pPr>
                        <a:lnSpc>
                          <a:spcPct val="115000"/>
                        </a:lnSpc>
                        <a:spcAft>
                          <a:spcPts val="0"/>
                        </a:spcAft>
                      </a:pPr>
                      <a:r>
                        <a:rPr lang="en-US" sz="1600">
                          <a:latin typeface="Calibri"/>
                          <a:ea typeface="Times New Roman"/>
                          <a:cs typeface="Times New Roman"/>
                        </a:rPr>
                        <a:t>25 December</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Christmas Day</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304800">
                <a:tc>
                  <a:txBody>
                    <a:bodyPr/>
                    <a:lstStyle/>
                    <a:p>
                      <a:pPr>
                        <a:lnSpc>
                          <a:spcPct val="115000"/>
                        </a:lnSpc>
                        <a:spcAft>
                          <a:spcPts val="0"/>
                        </a:spcAft>
                      </a:pPr>
                      <a:r>
                        <a:rPr lang="en-US" sz="1600">
                          <a:latin typeface="Calibri"/>
                          <a:ea typeface="Times New Roman"/>
                          <a:cs typeface="Times New Roman"/>
                        </a:rPr>
                        <a:t>26 December</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latin typeface="Calibri"/>
                          <a:ea typeface="Times New Roman"/>
                          <a:cs typeface="Times New Roman"/>
                        </a:rPr>
                        <a:t>St. Stephen's Day</a:t>
                      </a:r>
                      <a:endParaRPr lang="de-DE"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457200"/>
            <a:ext cx="7620000" cy="1143000"/>
          </a:xfrm>
        </p:spPr>
        <p:txBody>
          <a:bodyPr/>
          <a:lstStyle/>
          <a:p>
            <a:r>
              <a:rPr lang="en-US" dirty="0" smtClean="0"/>
              <a:t>Shops closed on Sundays</a:t>
            </a:r>
            <a:endParaRPr lang="en-US" dirty="0"/>
          </a:p>
        </p:txBody>
      </p:sp>
      <p:pic>
        <p:nvPicPr>
          <p:cNvPr id="6" name="Picture 2" descr="http://1.bp.blogspot.com/-mbqAuqlkgik/Vd5junxqCWI/AAAAAAAABH8/H-ozTjj0ca8/s1600/Closed%2Bon%2BSunday-blog%2Bheader.jpg"/>
          <p:cNvPicPr>
            <a:picLocks noGrp="1" noChangeAspect="1" noChangeArrowheads="1"/>
          </p:cNvPicPr>
          <p:nvPr>
            <p:ph idx="4294967295"/>
          </p:nvPr>
        </p:nvPicPr>
        <p:blipFill>
          <a:blip r:embed="rId3"/>
          <a:srcRect/>
          <a:stretch>
            <a:fillRect/>
          </a:stretch>
        </p:blipFill>
        <p:spPr bwMode="auto">
          <a:xfrm>
            <a:off x="838200" y="1981200"/>
            <a:ext cx="7761285" cy="45259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5000" y="457200"/>
            <a:ext cx="4226511" cy="1143000"/>
          </a:xfrm>
        </p:spPr>
        <p:txBody>
          <a:bodyPr/>
          <a:lstStyle/>
          <a:p>
            <a:r>
              <a:rPr lang="de-DE" dirty="0" smtClean="0"/>
              <a:t>Church Bells</a:t>
            </a:r>
            <a:endParaRPr lang="de-DE" dirty="0"/>
          </a:p>
        </p:txBody>
      </p:sp>
      <p:pic>
        <p:nvPicPr>
          <p:cNvPr id="2050" name="Picture 2" descr="http://i.telegraph.co.uk/multimedia/archive/02245/ch_2245276b.jpg"/>
          <p:cNvPicPr>
            <a:picLocks noChangeAspect="1" noChangeArrowheads="1"/>
          </p:cNvPicPr>
          <p:nvPr/>
        </p:nvPicPr>
        <p:blipFill>
          <a:blip r:embed="rId3"/>
          <a:srcRect/>
          <a:stretch>
            <a:fillRect/>
          </a:stretch>
        </p:blipFill>
        <p:spPr bwMode="auto">
          <a:xfrm>
            <a:off x="3505200" y="2819400"/>
            <a:ext cx="5235803" cy="3276600"/>
          </a:xfrm>
          <a:prstGeom prst="rect">
            <a:avLst/>
          </a:prstGeom>
          <a:noFill/>
        </p:spPr>
      </p:pic>
      <p:sp>
        <p:nvSpPr>
          <p:cNvPr id="4" name="Rechteck 3"/>
          <p:cNvSpPr/>
          <p:nvPr/>
        </p:nvSpPr>
        <p:spPr>
          <a:xfrm>
            <a:off x="762000" y="6211669"/>
            <a:ext cx="5943600" cy="646331"/>
          </a:xfrm>
          <a:prstGeom prst="rect">
            <a:avLst/>
          </a:prstGeom>
        </p:spPr>
        <p:txBody>
          <a:bodyPr wrap="square">
            <a:spAutoFit/>
          </a:bodyPr>
          <a:lstStyle/>
          <a:p>
            <a:r>
              <a:rPr lang="de-DE" dirty="0" smtClean="0">
                <a:hlinkClick r:id="rId4"/>
              </a:rPr>
              <a:t>https://www.youtube.com/watch?v=tJNpa3DU1SY</a:t>
            </a:r>
            <a:endParaRPr lang="de-DE" dirty="0" smtClean="0"/>
          </a:p>
          <a:p>
            <a:endParaRPr lang="de-DE" dirty="0" smtClean="0"/>
          </a:p>
        </p:txBody>
      </p:sp>
      <p:pic>
        <p:nvPicPr>
          <p:cNvPr id="22530" name="Picture 2" descr="https://upload.wikimedia.org/wikipedia/commons/d/df/Messinghausen-Kirchturm.jpg"/>
          <p:cNvPicPr>
            <a:picLocks noChangeAspect="1" noChangeArrowheads="1"/>
          </p:cNvPicPr>
          <p:nvPr/>
        </p:nvPicPr>
        <p:blipFill>
          <a:blip r:embed="rId5" cstate="print"/>
          <a:srcRect/>
          <a:stretch>
            <a:fillRect/>
          </a:stretch>
        </p:blipFill>
        <p:spPr bwMode="auto">
          <a:xfrm>
            <a:off x="457200" y="1752600"/>
            <a:ext cx="2732617" cy="40989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609600"/>
            <a:ext cx="6858000" cy="761648"/>
          </a:xfrm>
        </p:spPr>
        <p:txBody>
          <a:bodyPr/>
          <a:lstStyle/>
          <a:p>
            <a:pPr algn="ctr"/>
            <a:r>
              <a:rPr lang="de-AT" dirty="0" smtClean="0"/>
              <a:t>Every </a:t>
            </a:r>
            <a:r>
              <a:rPr lang="de-AT" dirty="0" err="1" smtClean="0"/>
              <a:t>day</a:t>
            </a:r>
            <a:r>
              <a:rPr lang="de-AT" dirty="0" smtClean="0"/>
              <a:t> </a:t>
            </a:r>
            <a:r>
              <a:rPr lang="de-AT" dirty="0" err="1" smtClean="0"/>
              <a:t>life</a:t>
            </a:r>
            <a:r>
              <a:rPr lang="de-AT" dirty="0" smtClean="0"/>
              <a:t> in Austria</a:t>
            </a:r>
            <a:endParaRPr lang="de-AT" dirty="0"/>
          </a:p>
        </p:txBody>
      </p:sp>
      <p:sp>
        <p:nvSpPr>
          <p:cNvPr id="3" name="Untertitel 2"/>
          <p:cNvSpPr>
            <a:spLocks noGrp="1"/>
          </p:cNvSpPr>
          <p:nvPr>
            <p:ph type="subTitle" idx="1"/>
          </p:nvPr>
        </p:nvSpPr>
        <p:spPr>
          <a:xfrm>
            <a:off x="1143000" y="2971800"/>
            <a:ext cx="6858000" cy="1905888"/>
          </a:xfrm>
        </p:spPr>
        <p:txBody>
          <a:bodyPr/>
          <a:lstStyle/>
          <a:p>
            <a:pPr marL="257175" indent="-257175">
              <a:buFont typeface="Arial" panose="020B0604020202020204" pitchFamily="34" charset="0"/>
              <a:buChar char="•"/>
            </a:pPr>
            <a:r>
              <a:rPr lang="de-AT" dirty="0" smtClean="0"/>
              <a:t>Family in Austria</a:t>
            </a:r>
          </a:p>
          <a:p>
            <a:pPr marL="257175" indent="-257175">
              <a:buFont typeface="Arial" panose="020B0604020202020204" pitchFamily="34" charset="0"/>
              <a:buChar char="•"/>
            </a:pPr>
            <a:r>
              <a:rPr lang="de-AT" dirty="0" smtClean="0"/>
              <a:t>Hygiene in Austria</a:t>
            </a:r>
          </a:p>
          <a:p>
            <a:pPr marL="257175" indent="-257175">
              <a:buFont typeface="Arial" panose="020B0604020202020204" pitchFamily="34" charset="0"/>
              <a:buChar char="•"/>
            </a:pPr>
            <a:r>
              <a:rPr lang="de-AT" dirty="0" smtClean="0"/>
              <a:t>Alarms on </a:t>
            </a:r>
            <a:r>
              <a:rPr lang="de-AT" dirty="0" err="1" smtClean="0"/>
              <a:t>Saturday</a:t>
            </a:r>
            <a:r>
              <a:rPr lang="de-AT" dirty="0" smtClean="0"/>
              <a:t> 12 </a:t>
            </a:r>
            <a:r>
              <a:rPr lang="de-AT" dirty="0" err="1" smtClean="0"/>
              <a:t>pm</a:t>
            </a:r>
            <a:endParaRPr lang="de-AT" dirty="0" smtClean="0"/>
          </a:p>
          <a:p>
            <a:pPr marL="257175" indent="-257175">
              <a:buFont typeface="Arial" panose="020B0604020202020204" pitchFamily="34" charset="0"/>
              <a:buChar char="•"/>
            </a:pPr>
            <a:r>
              <a:rPr lang="de-AT" dirty="0" smtClean="0"/>
              <a:t>Dress </a:t>
            </a:r>
            <a:r>
              <a:rPr lang="de-AT" dirty="0" err="1" smtClean="0"/>
              <a:t>codes</a:t>
            </a:r>
            <a:r>
              <a:rPr lang="de-AT" dirty="0"/>
              <a:t> </a:t>
            </a:r>
            <a:r>
              <a:rPr lang="de-AT" dirty="0" smtClean="0"/>
              <a:t>in </a:t>
            </a:r>
            <a:r>
              <a:rPr lang="de-AT" dirty="0" err="1" smtClean="0"/>
              <a:t>every</a:t>
            </a:r>
            <a:r>
              <a:rPr lang="de-AT" dirty="0" smtClean="0"/>
              <a:t> </a:t>
            </a:r>
            <a:r>
              <a:rPr lang="de-AT" dirty="0" err="1" smtClean="0"/>
              <a:t>day</a:t>
            </a:r>
            <a:r>
              <a:rPr lang="de-AT" dirty="0" smtClean="0"/>
              <a:t> </a:t>
            </a:r>
            <a:r>
              <a:rPr lang="de-AT" dirty="0" err="1" smtClean="0"/>
              <a:t>life</a:t>
            </a:r>
            <a:endParaRPr lang="de-AT" dirty="0"/>
          </a:p>
        </p:txBody>
      </p:sp>
    </p:spTree>
    <p:extLst>
      <p:ext uri="{BB962C8B-B14F-4D97-AF65-F5344CB8AC3E}">
        <p14:creationId xmlns:p14="http://schemas.microsoft.com/office/powerpoint/2010/main" val="71492798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4teachers.de/images/thumbs/image_thumb.5724.png"/>
          <p:cNvPicPr>
            <a:picLocks noChangeAspect="1" noChangeArrowheads="1"/>
          </p:cNvPicPr>
          <p:nvPr/>
        </p:nvPicPr>
        <p:blipFill>
          <a:blip r:embed="rId3"/>
          <a:srcRect/>
          <a:stretch>
            <a:fillRect/>
          </a:stretch>
        </p:blipFill>
        <p:spPr bwMode="auto">
          <a:xfrm>
            <a:off x="304800" y="304800"/>
            <a:ext cx="1523999" cy="1524000"/>
          </a:xfrm>
          <a:prstGeom prst="rect">
            <a:avLst/>
          </a:prstGeom>
          <a:noFill/>
        </p:spPr>
      </p:pic>
      <p:pic>
        <p:nvPicPr>
          <p:cNvPr id="1028" name="Picture 4" descr="http://media.4teachers.de/images/thumbs/image_thumb.5730.png"/>
          <p:cNvPicPr>
            <a:picLocks noChangeAspect="1" noChangeArrowheads="1"/>
          </p:cNvPicPr>
          <p:nvPr/>
        </p:nvPicPr>
        <p:blipFill>
          <a:blip r:embed="rId4"/>
          <a:srcRect/>
          <a:stretch>
            <a:fillRect/>
          </a:stretch>
        </p:blipFill>
        <p:spPr bwMode="auto">
          <a:xfrm>
            <a:off x="304800" y="3657600"/>
            <a:ext cx="1524000" cy="1524001"/>
          </a:xfrm>
          <a:prstGeom prst="rect">
            <a:avLst/>
          </a:prstGeom>
          <a:noFill/>
        </p:spPr>
      </p:pic>
      <p:pic>
        <p:nvPicPr>
          <p:cNvPr id="1030" name="Picture 6" descr="http://media.4teachers.de/images/thumbs/image_thumb.5709.png"/>
          <p:cNvPicPr>
            <a:picLocks noChangeAspect="1" noChangeArrowheads="1"/>
          </p:cNvPicPr>
          <p:nvPr/>
        </p:nvPicPr>
        <p:blipFill>
          <a:blip r:embed="rId5"/>
          <a:srcRect/>
          <a:stretch>
            <a:fillRect/>
          </a:stretch>
        </p:blipFill>
        <p:spPr bwMode="auto">
          <a:xfrm>
            <a:off x="304800" y="1981200"/>
            <a:ext cx="1523999" cy="1524000"/>
          </a:xfrm>
          <a:prstGeom prst="rect">
            <a:avLst/>
          </a:prstGeom>
          <a:noFill/>
        </p:spPr>
      </p:pic>
      <p:pic>
        <p:nvPicPr>
          <p:cNvPr id="1032" name="Picture 8" descr="http://media.4teachers.de/images/thumbs/image_thumb.5691.png"/>
          <p:cNvPicPr>
            <a:picLocks noChangeAspect="1" noChangeArrowheads="1"/>
          </p:cNvPicPr>
          <p:nvPr/>
        </p:nvPicPr>
        <p:blipFill>
          <a:blip r:embed="rId6"/>
          <a:srcRect/>
          <a:stretch>
            <a:fillRect/>
          </a:stretch>
        </p:blipFill>
        <p:spPr bwMode="auto">
          <a:xfrm>
            <a:off x="381000" y="5334000"/>
            <a:ext cx="1371599" cy="1371600"/>
          </a:xfrm>
          <a:prstGeom prst="rect">
            <a:avLst/>
          </a:prstGeom>
          <a:noFill/>
        </p:spPr>
      </p:pic>
      <p:sp>
        <p:nvSpPr>
          <p:cNvPr id="8" name="Textfeld 7"/>
          <p:cNvSpPr txBox="1"/>
          <p:nvPr/>
        </p:nvSpPr>
        <p:spPr>
          <a:xfrm>
            <a:off x="2667000" y="609600"/>
            <a:ext cx="5943600" cy="5909310"/>
          </a:xfrm>
          <a:prstGeom prst="rect">
            <a:avLst/>
          </a:prstGeom>
          <a:noFill/>
        </p:spPr>
        <p:txBody>
          <a:bodyPr wrap="square" rtlCol="0">
            <a:spAutoFit/>
          </a:bodyPr>
          <a:lstStyle/>
          <a:p>
            <a:endParaRPr lang="de-DE" dirty="0" smtClean="0"/>
          </a:p>
          <a:p>
            <a:r>
              <a:rPr lang="de-DE" dirty="0" smtClean="0"/>
              <a:t>1 Dong</a:t>
            </a:r>
          </a:p>
          <a:p>
            <a:endParaRPr lang="de-DE" dirty="0" smtClean="0"/>
          </a:p>
          <a:p>
            <a:endParaRPr lang="de-DE" dirty="0" smtClean="0"/>
          </a:p>
          <a:p>
            <a:endParaRPr lang="de-DE" dirty="0" smtClean="0"/>
          </a:p>
          <a:p>
            <a:endParaRPr lang="de-DE" dirty="0" smtClean="0"/>
          </a:p>
          <a:p>
            <a:endParaRPr lang="de-DE" dirty="0" smtClean="0"/>
          </a:p>
          <a:p>
            <a:r>
              <a:rPr lang="de-DE" dirty="0" smtClean="0"/>
              <a:t>2 Dong</a:t>
            </a:r>
          </a:p>
          <a:p>
            <a:endParaRPr lang="de-DE" dirty="0" smtClean="0"/>
          </a:p>
          <a:p>
            <a:endParaRPr lang="de-DE" dirty="0" smtClean="0"/>
          </a:p>
          <a:p>
            <a:endParaRPr lang="de-DE" dirty="0" smtClean="0"/>
          </a:p>
          <a:p>
            <a:endParaRPr lang="de-DE" dirty="0" smtClean="0"/>
          </a:p>
          <a:p>
            <a:endParaRPr lang="de-DE" dirty="0" smtClean="0"/>
          </a:p>
          <a:p>
            <a:r>
              <a:rPr lang="de-DE" dirty="0" smtClean="0"/>
              <a:t>3 Dong</a:t>
            </a:r>
          </a:p>
          <a:p>
            <a:endParaRPr lang="de-DE" dirty="0" smtClean="0"/>
          </a:p>
          <a:p>
            <a:r>
              <a:rPr lang="de-DE" dirty="0" smtClean="0">
                <a:hlinkClick r:id="rId7"/>
              </a:rPr>
              <a:t>              https://www.youtube.com/watch?v=tFb_vpTQHEs</a:t>
            </a:r>
            <a:endParaRPr lang="de-DE" dirty="0" smtClean="0"/>
          </a:p>
          <a:p>
            <a:endParaRPr lang="de-DE" dirty="0" smtClean="0"/>
          </a:p>
          <a:p>
            <a:endParaRPr lang="de-DE" dirty="0" smtClean="0"/>
          </a:p>
          <a:p>
            <a:endParaRPr lang="de-DE" dirty="0" smtClean="0"/>
          </a:p>
          <a:p>
            <a:r>
              <a:rPr lang="de-DE" dirty="0" smtClean="0"/>
              <a:t>4 Dong + 1 Dong </a:t>
            </a:r>
            <a:r>
              <a:rPr lang="de-DE" dirty="0" err="1" smtClean="0"/>
              <a:t>for</a:t>
            </a:r>
            <a:r>
              <a:rPr lang="de-DE" dirty="0" smtClean="0"/>
              <a:t> </a:t>
            </a:r>
            <a:r>
              <a:rPr lang="de-DE" dirty="0" err="1" smtClean="0"/>
              <a:t>each</a:t>
            </a:r>
            <a:r>
              <a:rPr lang="de-DE" dirty="0" smtClean="0"/>
              <a:t> </a:t>
            </a:r>
            <a:r>
              <a:rPr lang="de-DE" dirty="0" err="1" smtClean="0"/>
              <a:t>hour</a:t>
            </a:r>
            <a:endParaRPr lang="de-DE" dirty="0"/>
          </a:p>
        </p:txBody>
      </p:sp>
      <p:pic>
        <p:nvPicPr>
          <p:cNvPr id="20482" name="Picture 2" descr="http://bt.static-redmouse.ch/sites/bielertagblatt.ch/files/styles/bt_article_showroom_landscape/hash/ae/88/ae8871e39729e6de49885c8c7326d378.jpg?itok=dEV1X_hF"/>
          <p:cNvPicPr>
            <a:picLocks noChangeAspect="1" noChangeArrowheads="1"/>
          </p:cNvPicPr>
          <p:nvPr/>
        </p:nvPicPr>
        <p:blipFill>
          <a:blip r:embed="rId8"/>
          <a:srcRect/>
          <a:stretch>
            <a:fillRect/>
          </a:stretch>
        </p:blipFill>
        <p:spPr bwMode="auto">
          <a:xfrm>
            <a:off x="3657600" y="228600"/>
            <a:ext cx="5257799" cy="3505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9791" y="1001486"/>
            <a:ext cx="7929000" cy="1476746"/>
          </a:xfrm>
        </p:spPr>
        <p:txBody>
          <a:bodyPr>
            <a:normAutofit/>
          </a:bodyPr>
          <a:lstStyle/>
          <a:p>
            <a:pPr algn="ctr"/>
            <a:r>
              <a:rPr lang="en-US" b="1" dirty="0" smtClean="0"/>
              <a:t>Behavior in work life </a:t>
            </a:r>
            <a:endParaRPr lang="en-US" b="1" dirty="0"/>
          </a:p>
        </p:txBody>
      </p:sp>
      <p:pic>
        <p:nvPicPr>
          <p:cNvPr id="1026" name="Picture 2" descr="http://www.letsgetworking.com.au/images/hdLetsGetWork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91" y="3385459"/>
            <a:ext cx="8032569" cy="195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8031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90006"/>
            <a:ext cx="8229600" cy="986394"/>
          </a:xfrm>
        </p:spPr>
        <p:txBody>
          <a:bodyPr/>
          <a:lstStyle/>
          <a:p>
            <a:pPr algn="ctr"/>
            <a:r>
              <a:rPr lang="en-US" sz="4400" b="1" dirty="0"/>
              <a:t>H</a:t>
            </a:r>
            <a:r>
              <a:rPr lang="en-US" sz="4400" b="1" dirty="0" smtClean="0"/>
              <a:t>ow </a:t>
            </a:r>
            <a:r>
              <a:rPr lang="en-US" sz="4400" b="1" dirty="0"/>
              <a:t>to deal with superiors</a:t>
            </a:r>
            <a:endParaRPr lang="en-US" sz="4400" dirty="0"/>
          </a:p>
        </p:txBody>
      </p:sp>
      <p:pic>
        <p:nvPicPr>
          <p:cNvPr id="3074" name="Picture 2" descr="http://i.huffpost.com/gen/1114386/images/o-BOSS-TAKES-CREDIT-FOR-YOUR-WORK-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8027" y="2318552"/>
            <a:ext cx="4740442" cy="31602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81200" y="5791962"/>
            <a:ext cx="5105400" cy="400110"/>
          </a:xfrm>
          <a:prstGeom prst="rect">
            <a:avLst/>
          </a:prstGeom>
          <a:noFill/>
        </p:spPr>
        <p:txBody>
          <a:bodyPr wrap="square" rtlCol="0">
            <a:spAutoFit/>
          </a:bodyPr>
          <a:lstStyle/>
          <a:p>
            <a:pPr algn="ctr"/>
            <a:r>
              <a:rPr lang="en-US" sz="2000" b="1" dirty="0"/>
              <a:t>Keep the hierarchy in mind </a:t>
            </a:r>
          </a:p>
        </p:txBody>
      </p:sp>
    </p:spTree>
    <p:extLst>
      <p:ext uri="{BB962C8B-B14F-4D97-AF65-F5344CB8AC3E}">
        <p14:creationId xmlns:p14="http://schemas.microsoft.com/office/powerpoint/2010/main" val="226287698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6348" y="3387503"/>
            <a:ext cx="3859731" cy="2862322"/>
          </a:xfrm>
          <a:prstGeom prst="rect">
            <a:avLst/>
          </a:prstGeom>
          <a:noFill/>
        </p:spPr>
        <p:txBody>
          <a:bodyPr wrap="square" rtlCol="0">
            <a:spAutoFit/>
          </a:bodyPr>
          <a:lstStyle/>
          <a:p>
            <a:pPr marL="342900" indent="-342900">
              <a:buFont typeface="Wingdings" panose="05000000000000000000" pitchFamily="2" charset="2"/>
              <a:buChar char="Ø"/>
            </a:pPr>
            <a:r>
              <a:rPr lang="en-US" sz="2000" dirty="0" smtClean="0"/>
              <a:t>Be responsible for your work that your superior assigns.</a:t>
            </a:r>
          </a:p>
          <a:p>
            <a:endParaRPr lang="en-US" sz="2000" dirty="0" smtClean="0"/>
          </a:p>
          <a:p>
            <a:pPr marL="342900" indent="-342900">
              <a:buFont typeface="Wingdings" panose="05000000000000000000" pitchFamily="2" charset="2"/>
              <a:buChar char="Ø"/>
            </a:pPr>
            <a:r>
              <a:rPr lang="en-US" sz="2000" dirty="0" smtClean="0"/>
              <a:t>Be patience.  </a:t>
            </a:r>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US" sz="2000" dirty="0" smtClean="0"/>
              <a:t>Talk to boss formal and directly about problems.</a:t>
            </a:r>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US" sz="2000" dirty="0" smtClean="0"/>
              <a:t>Be respectful</a:t>
            </a:r>
            <a:endParaRPr lang="en-US" sz="2000" dirty="0"/>
          </a:p>
        </p:txBody>
      </p:sp>
      <p:pic>
        <p:nvPicPr>
          <p:cNvPr id="5124" name="Picture 4" descr="Image result for right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348" y="1817205"/>
            <a:ext cx="1372067" cy="10987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25567" y="2104968"/>
            <a:ext cx="2897204" cy="584775"/>
          </a:xfrm>
          <a:prstGeom prst="rect">
            <a:avLst/>
          </a:prstGeom>
          <a:noFill/>
        </p:spPr>
        <p:txBody>
          <a:bodyPr wrap="square" rtlCol="0">
            <a:spAutoFit/>
          </a:bodyPr>
          <a:lstStyle/>
          <a:p>
            <a:r>
              <a:rPr lang="en-US" sz="2800" b="1" dirty="0" smtClean="0">
                <a:solidFill>
                  <a:srgbClr val="00B050"/>
                </a:solidFill>
              </a:rPr>
              <a:t>“</a:t>
            </a:r>
            <a:r>
              <a:rPr lang="en-US" sz="3200" b="1" dirty="0" smtClean="0">
                <a:solidFill>
                  <a:srgbClr val="00B050"/>
                </a:solidFill>
              </a:rPr>
              <a:t>DO</a:t>
            </a:r>
            <a:r>
              <a:rPr lang="en-US" sz="2800" b="1" dirty="0" smtClean="0">
                <a:solidFill>
                  <a:srgbClr val="00B050"/>
                </a:solidFill>
              </a:rPr>
              <a:t>”</a:t>
            </a:r>
            <a:endParaRPr lang="en-US" sz="2800" b="1" dirty="0">
              <a:solidFill>
                <a:srgbClr val="00B050"/>
              </a:solidFill>
            </a:endParaRPr>
          </a:p>
        </p:txBody>
      </p:sp>
      <p:pic>
        <p:nvPicPr>
          <p:cNvPr id="5132" name="Picture 12" descr="http://cdn.aarp.net/content/dam/aarp/work-and-retirement/life-at-work/2013-01/740-businessmen-talking-be-happier-at-work.imgcache.rev1358264666625.jpg/jcr:content/renditions/cq5dam.web.420.27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5886" y="1834015"/>
            <a:ext cx="3401794" cy="217876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Image result for wor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054" y="4012784"/>
            <a:ext cx="3400626" cy="225326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690006"/>
            <a:ext cx="8229600" cy="986394"/>
          </a:xfrm>
        </p:spPr>
        <p:txBody>
          <a:bodyPr/>
          <a:lstStyle/>
          <a:p>
            <a:pPr algn="ctr"/>
            <a:r>
              <a:rPr lang="en-US" sz="4400" b="1" dirty="0"/>
              <a:t>H</a:t>
            </a:r>
            <a:r>
              <a:rPr lang="en-US" sz="4400" b="1" dirty="0" smtClean="0"/>
              <a:t>ow </a:t>
            </a:r>
            <a:r>
              <a:rPr lang="en-US" sz="4400" b="1" dirty="0"/>
              <a:t>to deal with superiors</a:t>
            </a:r>
            <a:endParaRPr lang="en-US" sz="4400" dirty="0"/>
          </a:p>
        </p:txBody>
      </p:sp>
    </p:spTree>
    <p:extLst>
      <p:ext uri="{BB962C8B-B14F-4D97-AF65-F5344CB8AC3E}">
        <p14:creationId xmlns:p14="http://schemas.microsoft.com/office/powerpoint/2010/main" val="32168033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ight and wrong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348" y="1903831"/>
            <a:ext cx="1314316" cy="105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87065" y="2168471"/>
            <a:ext cx="1732548" cy="584775"/>
          </a:xfrm>
          <a:prstGeom prst="rect">
            <a:avLst/>
          </a:prstGeom>
          <a:noFill/>
        </p:spPr>
        <p:txBody>
          <a:bodyPr wrap="square" rtlCol="0">
            <a:spAutoFit/>
          </a:bodyPr>
          <a:lstStyle/>
          <a:p>
            <a:r>
              <a:rPr lang="en-US" sz="3200" b="1" dirty="0" smtClean="0">
                <a:solidFill>
                  <a:srgbClr val="FF0000"/>
                </a:solidFill>
              </a:rPr>
              <a:t>“Don’t”</a:t>
            </a:r>
            <a:endParaRPr lang="en-US" sz="3200" b="1" dirty="0">
              <a:solidFill>
                <a:srgbClr val="FF0000"/>
              </a:solidFill>
            </a:endParaRPr>
          </a:p>
        </p:txBody>
      </p:sp>
      <p:pic>
        <p:nvPicPr>
          <p:cNvPr id="6146" name="Picture 2" descr="http://softskillsforhardjobs.com/wp-content/uploads/2012/10/Yell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24" y="3644394"/>
            <a:ext cx="4001967" cy="265779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sleep at 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566" y="1903831"/>
            <a:ext cx="3589164" cy="238842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gossip bo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6566" y="4292258"/>
            <a:ext cx="3589164" cy="200993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81000" y="573406"/>
            <a:ext cx="8229600" cy="986394"/>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t>How to deal with superiors</a:t>
            </a:r>
            <a:endParaRPr lang="en-US" sz="4400" dirty="0"/>
          </a:p>
        </p:txBody>
      </p:sp>
    </p:spTree>
    <p:extLst>
      <p:ext uri="{BB962C8B-B14F-4D97-AF65-F5344CB8AC3E}">
        <p14:creationId xmlns:p14="http://schemas.microsoft.com/office/powerpoint/2010/main" val="96000199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1" y="404664"/>
            <a:ext cx="5029200" cy="1143000"/>
          </a:xfrm>
        </p:spPr>
        <p:txBody>
          <a:bodyPr/>
          <a:lstStyle/>
          <a:p>
            <a:pPr marL="0" indent="0">
              <a:buNone/>
            </a:pPr>
            <a:r>
              <a:rPr lang="en-US" dirty="0"/>
              <a:t>Names and titles</a:t>
            </a:r>
            <a:br>
              <a:rPr lang="en-US" dirty="0"/>
            </a:br>
            <a:endParaRPr lang="ru-RU" dirty="0"/>
          </a:p>
        </p:txBody>
      </p:sp>
      <p:sp>
        <p:nvSpPr>
          <p:cNvPr id="3" name="Объект 2"/>
          <p:cNvSpPr>
            <a:spLocks noGrp="1"/>
          </p:cNvSpPr>
          <p:nvPr>
            <p:ph sz="quarter" idx="13"/>
          </p:nvPr>
        </p:nvSpPr>
        <p:spPr>
          <a:xfrm>
            <a:off x="0" y="5768256"/>
            <a:ext cx="9144000" cy="1080120"/>
          </a:xfrm>
        </p:spPr>
        <p:txBody>
          <a:bodyPr>
            <a:noAutofit/>
          </a:bodyPr>
          <a:lstStyle/>
          <a:p>
            <a:pPr marL="45720" indent="0">
              <a:buNone/>
            </a:pPr>
            <a:r>
              <a:rPr lang="en-US" sz="4400" dirty="0" smtClean="0"/>
              <a:t>          Herr                    Frau</a:t>
            </a:r>
            <a:endParaRPr lang="en-US" sz="4400" dirty="0"/>
          </a:p>
        </p:txBody>
      </p:sp>
      <p:pic>
        <p:nvPicPr>
          <p:cNvPr id="4098" name="Picture 2" descr="C:\Users\Aina\Desktop\meeting and greeting\900px-Be-a-Man-Step-11-Version-3.jpg"/>
          <p:cNvPicPr>
            <a:picLocks noChangeAspect="1" noChangeArrowheads="1"/>
          </p:cNvPicPr>
          <p:nvPr/>
        </p:nvPicPr>
        <p:blipFill rotWithShape="1">
          <a:blip r:embed="rId3">
            <a:extLst>
              <a:ext uri="{28A0092B-C50C-407E-A947-70E740481C1C}">
                <a14:useLocalDpi xmlns:a14="http://schemas.microsoft.com/office/drawing/2010/main" val="0"/>
              </a:ext>
            </a:extLst>
          </a:blip>
          <a:srcRect l="11340"/>
          <a:stretch/>
        </p:blipFill>
        <p:spPr bwMode="auto">
          <a:xfrm>
            <a:off x="467544" y="1628800"/>
            <a:ext cx="3829932"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99" name="Picture 3" descr="C:\Users\Aina\Desktop\meeting and greeting\900px-Seduce-a-Man-Step-13-Version-2.jpg"/>
          <p:cNvPicPr>
            <a:picLocks noChangeAspect="1" noChangeArrowheads="1"/>
          </p:cNvPicPr>
          <p:nvPr/>
        </p:nvPicPr>
        <p:blipFill rotWithShape="1">
          <a:blip r:embed="rId4">
            <a:extLst>
              <a:ext uri="{28A0092B-C50C-407E-A947-70E740481C1C}">
                <a14:useLocalDpi xmlns:a14="http://schemas.microsoft.com/office/drawing/2010/main" val="0"/>
              </a:ext>
            </a:extLst>
          </a:blip>
          <a:srcRect l="6073" r="2791"/>
          <a:stretch/>
        </p:blipFill>
        <p:spPr bwMode="auto">
          <a:xfrm>
            <a:off x="4860032" y="1628800"/>
            <a:ext cx="3829932" cy="33843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20073399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67891"/>
            <a:ext cx="7543800" cy="1075963"/>
          </a:xfrm>
        </p:spPr>
        <p:txBody>
          <a:bodyPr/>
          <a:lstStyle/>
          <a:p>
            <a:pPr algn="ctr"/>
            <a:r>
              <a:rPr lang="en-US" b="1" dirty="0" smtClean="0"/>
              <a:t>Punctuality</a:t>
            </a:r>
            <a:endParaRPr lang="en-US" dirty="0"/>
          </a:p>
        </p:txBody>
      </p:sp>
      <p:pic>
        <p:nvPicPr>
          <p:cNvPr id="2050" name="Picture 2" descr="http://www.telegraphindia.com/1131203/images/0312jobslead1.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822960" y="2051751"/>
            <a:ext cx="4390143" cy="279938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punctua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570" y="2294847"/>
            <a:ext cx="2313187" cy="23131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2960" y="5175117"/>
            <a:ext cx="7466797" cy="892552"/>
          </a:xfrm>
          <a:prstGeom prst="rect">
            <a:avLst/>
          </a:prstGeom>
          <a:noFill/>
        </p:spPr>
        <p:txBody>
          <a:bodyPr wrap="square" rtlCol="0">
            <a:spAutoFit/>
          </a:bodyPr>
          <a:lstStyle/>
          <a:p>
            <a:r>
              <a:rPr lang="en-US" sz="2400" b="1" dirty="0"/>
              <a:t>Austrians are </a:t>
            </a:r>
            <a:r>
              <a:rPr lang="en-US" sz="2800" b="1" dirty="0">
                <a:solidFill>
                  <a:srgbClr val="FF0000"/>
                </a:solidFill>
              </a:rPr>
              <a:t>extremely punctual</a:t>
            </a:r>
            <a:r>
              <a:rPr lang="en-US" sz="2400" b="1" dirty="0"/>
              <a:t>, and even a few minutes delay can offend.</a:t>
            </a:r>
          </a:p>
        </p:txBody>
      </p:sp>
      <p:sp>
        <p:nvSpPr>
          <p:cNvPr id="5" name="TextBox 4"/>
          <p:cNvSpPr txBox="1"/>
          <p:nvPr/>
        </p:nvSpPr>
        <p:spPr>
          <a:xfrm>
            <a:off x="155595" y="6339378"/>
            <a:ext cx="8878529" cy="523220"/>
          </a:xfrm>
          <a:prstGeom prst="rect">
            <a:avLst/>
          </a:prstGeom>
          <a:noFill/>
        </p:spPr>
        <p:txBody>
          <a:bodyPr wrap="square" rtlCol="0">
            <a:spAutoFit/>
          </a:bodyPr>
          <a:lstStyle/>
          <a:p>
            <a:r>
              <a:rPr lang="en-US" sz="1400" dirty="0" smtClean="0">
                <a:solidFill>
                  <a:schemeClr val="tx1">
                    <a:lumMod val="50000"/>
                    <a:lumOff val="50000"/>
                  </a:schemeClr>
                </a:solidFill>
              </a:rPr>
              <a:t>Source: http</a:t>
            </a:r>
            <a:r>
              <a:rPr lang="en-US" sz="1400" dirty="0">
                <a:solidFill>
                  <a:schemeClr val="tx1">
                    <a:lumMod val="50000"/>
                    <a:lumOff val="50000"/>
                  </a:schemeClr>
                </a:solidFill>
              </a:rPr>
              <a:t>://businessculture.org/western-europe/business-culture-in-austria/business-etiquette-in-austria/</a:t>
            </a:r>
          </a:p>
        </p:txBody>
      </p:sp>
    </p:spTree>
    <p:extLst>
      <p:ext uri="{BB962C8B-B14F-4D97-AF65-F5344CB8AC3E}">
        <p14:creationId xmlns:p14="http://schemas.microsoft.com/office/powerpoint/2010/main" val="16442429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67891"/>
            <a:ext cx="7543800" cy="1075963"/>
          </a:xfrm>
        </p:spPr>
        <p:txBody>
          <a:bodyPr/>
          <a:lstStyle/>
          <a:p>
            <a:pPr algn="ctr"/>
            <a:r>
              <a:rPr lang="en-US" b="1" dirty="0" smtClean="0"/>
              <a:t>Punctuality</a:t>
            </a:r>
            <a:endParaRPr lang="en-US" dirty="0"/>
          </a:p>
        </p:txBody>
      </p:sp>
      <p:pic>
        <p:nvPicPr>
          <p:cNvPr id="4098" name="Picture 2" descr="Image result for punctua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286000"/>
            <a:ext cx="2313187" cy="231318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4294967295"/>
          </p:nvPr>
        </p:nvSpPr>
        <p:spPr>
          <a:xfrm>
            <a:off x="609600" y="2022714"/>
            <a:ext cx="5799590" cy="3709492"/>
          </a:xfrm>
        </p:spPr>
        <p:txBody>
          <a:bodyPr>
            <a:normAutofit fontScale="92500" lnSpcReduction="20000"/>
          </a:bodyPr>
          <a:lstStyle/>
          <a:p>
            <a:pPr>
              <a:buFont typeface="Wingdings" panose="05000000000000000000" pitchFamily="2" charset="2"/>
              <a:buChar char="Ø"/>
            </a:pPr>
            <a:r>
              <a:rPr lang="en-US" sz="2400" b="1" dirty="0" smtClean="0">
                <a:solidFill>
                  <a:schemeClr val="tx1">
                    <a:lumMod val="95000"/>
                    <a:lumOff val="5000"/>
                  </a:schemeClr>
                </a:solidFill>
                <a:latin typeface="+mj-lt"/>
              </a:rPr>
              <a:t>Time is </a:t>
            </a:r>
            <a:r>
              <a:rPr lang="en-US" sz="2400" b="1" dirty="0">
                <a:solidFill>
                  <a:schemeClr val="tx1">
                    <a:lumMod val="95000"/>
                    <a:lumOff val="5000"/>
                  </a:schemeClr>
                </a:solidFill>
                <a:latin typeface="+mj-lt"/>
              </a:rPr>
              <a:t>managed carefully, and calendars, schedules and agendas must </a:t>
            </a:r>
            <a:r>
              <a:rPr lang="en-US" sz="2400" b="1" dirty="0" smtClean="0">
                <a:solidFill>
                  <a:schemeClr val="tx1">
                    <a:lumMod val="95000"/>
                    <a:lumOff val="5000"/>
                  </a:schemeClr>
                </a:solidFill>
                <a:latin typeface="+mj-lt"/>
              </a:rPr>
              <a:t>be </a:t>
            </a:r>
            <a:r>
              <a:rPr lang="en-US" sz="2400" b="1" dirty="0">
                <a:solidFill>
                  <a:schemeClr val="tx1">
                    <a:lumMod val="95000"/>
                    <a:lumOff val="5000"/>
                  </a:schemeClr>
                </a:solidFill>
                <a:latin typeface="+mj-lt"/>
              </a:rPr>
              <a:t>respected.</a:t>
            </a:r>
            <a:r>
              <a:rPr lang="en-US" sz="2400" dirty="0">
                <a:solidFill>
                  <a:schemeClr val="tx1">
                    <a:lumMod val="95000"/>
                    <a:lumOff val="5000"/>
                  </a:schemeClr>
                </a:solidFill>
                <a:latin typeface="+mj-lt"/>
              </a:rPr>
              <a:t> </a:t>
            </a:r>
            <a:endParaRPr lang="en-US" sz="2400" dirty="0" smtClean="0">
              <a:solidFill>
                <a:schemeClr val="tx1">
                  <a:lumMod val="95000"/>
                  <a:lumOff val="5000"/>
                </a:schemeClr>
              </a:solidFill>
              <a:latin typeface="+mj-lt"/>
            </a:endParaRPr>
          </a:p>
          <a:p>
            <a:pPr marL="0" indent="0">
              <a:buNone/>
            </a:pPr>
            <a:endParaRPr lang="en-US" sz="2400" dirty="0">
              <a:solidFill>
                <a:schemeClr val="tx1">
                  <a:lumMod val="95000"/>
                  <a:lumOff val="5000"/>
                </a:schemeClr>
              </a:solidFill>
              <a:latin typeface="+mj-lt"/>
            </a:endParaRPr>
          </a:p>
          <a:p>
            <a:pPr>
              <a:buFont typeface="Wingdings" panose="05000000000000000000" pitchFamily="2" charset="2"/>
              <a:buChar char="Ø"/>
            </a:pPr>
            <a:r>
              <a:rPr lang="en-US" sz="2400" b="1" dirty="0" smtClean="0">
                <a:solidFill>
                  <a:schemeClr val="tx1">
                    <a:lumMod val="95000"/>
                    <a:lumOff val="5000"/>
                  </a:schemeClr>
                </a:solidFill>
                <a:latin typeface="+mj-lt"/>
              </a:rPr>
              <a:t>Do </a:t>
            </a:r>
            <a:r>
              <a:rPr lang="en-US" sz="2400" b="1" dirty="0">
                <a:solidFill>
                  <a:schemeClr val="tx1">
                    <a:lumMod val="95000"/>
                    <a:lumOff val="5000"/>
                  </a:schemeClr>
                </a:solidFill>
                <a:latin typeface="+mj-lt"/>
              </a:rPr>
              <a:t>not turn up late for an appointment or when meeting </a:t>
            </a:r>
            <a:r>
              <a:rPr lang="en-US" sz="2400" b="1" dirty="0" smtClean="0">
                <a:solidFill>
                  <a:schemeClr val="tx1">
                    <a:lumMod val="95000"/>
                    <a:lumOff val="5000"/>
                  </a:schemeClr>
                </a:solidFill>
                <a:latin typeface="+mj-lt"/>
              </a:rPr>
              <a:t>people.</a:t>
            </a:r>
          </a:p>
          <a:p>
            <a:pPr marL="0" indent="0">
              <a:buNone/>
            </a:pPr>
            <a:endParaRPr lang="en-US" sz="2400" b="1" dirty="0" smtClean="0">
              <a:solidFill>
                <a:schemeClr val="tx1">
                  <a:lumMod val="95000"/>
                  <a:lumOff val="5000"/>
                </a:schemeClr>
              </a:solidFill>
              <a:latin typeface="+mj-lt"/>
            </a:endParaRPr>
          </a:p>
          <a:p>
            <a:pPr>
              <a:buFont typeface="Wingdings" panose="05000000000000000000" pitchFamily="2" charset="2"/>
              <a:buChar char="Ø"/>
            </a:pPr>
            <a:r>
              <a:rPr lang="en-US" sz="2400" b="1" dirty="0" smtClean="0">
                <a:solidFill>
                  <a:schemeClr val="tx1">
                    <a:lumMod val="95000"/>
                    <a:lumOff val="5000"/>
                  </a:schemeClr>
                </a:solidFill>
                <a:latin typeface="+mj-lt"/>
              </a:rPr>
              <a:t>If </a:t>
            </a:r>
            <a:r>
              <a:rPr lang="en-US" sz="2400" b="1" dirty="0">
                <a:solidFill>
                  <a:schemeClr val="tx1">
                    <a:lumMod val="95000"/>
                    <a:lumOff val="5000"/>
                  </a:schemeClr>
                </a:solidFill>
                <a:latin typeface="+mj-lt"/>
              </a:rPr>
              <a:t>you are going to be even slightly late, call ahead </a:t>
            </a:r>
            <a:r>
              <a:rPr lang="en-US" sz="2400" b="1" dirty="0" smtClean="0">
                <a:solidFill>
                  <a:schemeClr val="tx1">
                    <a:lumMod val="95000"/>
                    <a:lumOff val="5000"/>
                  </a:schemeClr>
                </a:solidFill>
                <a:latin typeface="+mj-lt"/>
              </a:rPr>
              <a:t>and explain your </a:t>
            </a:r>
            <a:r>
              <a:rPr lang="en-US" sz="2400" b="1" dirty="0">
                <a:solidFill>
                  <a:schemeClr val="tx1">
                    <a:lumMod val="95000"/>
                    <a:lumOff val="5000"/>
                  </a:schemeClr>
                </a:solidFill>
                <a:latin typeface="+mj-lt"/>
              </a:rPr>
              <a:t>situation</a:t>
            </a:r>
            <a:r>
              <a:rPr lang="en-US" sz="2400" b="1" dirty="0" smtClean="0">
                <a:solidFill>
                  <a:schemeClr val="tx1">
                    <a:lumMod val="95000"/>
                    <a:lumOff val="5000"/>
                  </a:schemeClr>
                </a:solidFill>
                <a:latin typeface="+mj-lt"/>
              </a:rPr>
              <a:t>.</a:t>
            </a:r>
          </a:p>
          <a:p>
            <a:pPr lvl="1">
              <a:buFont typeface="Wingdings" panose="05000000000000000000" pitchFamily="2" charset="2"/>
              <a:buChar char="Ø"/>
            </a:pPr>
            <a:r>
              <a:rPr lang="en-US" sz="2200" dirty="0" smtClean="0">
                <a:solidFill>
                  <a:schemeClr val="tx1">
                    <a:lumMod val="95000"/>
                    <a:lumOff val="5000"/>
                  </a:schemeClr>
                </a:solidFill>
                <a:latin typeface="+mj-lt"/>
              </a:rPr>
              <a:t>E.g. 5-10</a:t>
            </a:r>
            <a:r>
              <a:rPr lang="en-US" sz="2600" dirty="0" smtClean="0">
                <a:solidFill>
                  <a:schemeClr val="tx1">
                    <a:lumMod val="95000"/>
                    <a:lumOff val="5000"/>
                  </a:schemeClr>
                </a:solidFill>
                <a:latin typeface="+mj-lt"/>
              </a:rPr>
              <a:t> </a:t>
            </a:r>
            <a:r>
              <a:rPr lang="en-US" sz="2200" dirty="0">
                <a:solidFill>
                  <a:schemeClr val="tx1">
                    <a:lumMod val="95000"/>
                    <a:lumOff val="5000"/>
                  </a:schemeClr>
                </a:solidFill>
                <a:latin typeface="+mj-lt"/>
              </a:rPr>
              <a:t>minutes </a:t>
            </a:r>
            <a:r>
              <a:rPr lang="en-US" sz="2200" dirty="0" smtClean="0">
                <a:solidFill>
                  <a:schemeClr val="tx1">
                    <a:lumMod val="95000"/>
                    <a:lumOff val="5000"/>
                  </a:schemeClr>
                </a:solidFill>
                <a:latin typeface="+mj-lt"/>
              </a:rPr>
              <a:t>early </a:t>
            </a:r>
            <a:r>
              <a:rPr lang="en-US" sz="2200" dirty="0">
                <a:solidFill>
                  <a:schemeClr val="tx1">
                    <a:lumMod val="95000"/>
                    <a:lumOff val="5000"/>
                  </a:schemeClr>
                </a:solidFill>
                <a:latin typeface="+mj-lt"/>
              </a:rPr>
              <a:t>for important appointments</a:t>
            </a:r>
            <a:r>
              <a:rPr lang="en-US" sz="1900" dirty="0">
                <a:solidFill>
                  <a:schemeClr val="tx1">
                    <a:lumMod val="95000"/>
                    <a:lumOff val="5000"/>
                  </a:schemeClr>
                </a:solidFill>
                <a:latin typeface="+mj-lt"/>
              </a:rPr>
              <a:t>.</a:t>
            </a:r>
            <a:endParaRPr lang="en-US" sz="2600" dirty="0">
              <a:solidFill>
                <a:schemeClr val="tx1">
                  <a:lumMod val="95000"/>
                  <a:lumOff val="5000"/>
                </a:schemeClr>
              </a:solidFill>
              <a:latin typeface="+mj-lt"/>
            </a:endParaRPr>
          </a:p>
        </p:txBody>
      </p:sp>
      <p:sp>
        <p:nvSpPr>
          <p:cNvPr id="8" name="TextBox 7"/>
          <p:cNvSpPr txBox="1"/>
          <p:nvPr/>
        </p:nvSpPr>
        <p:spPr>
          <a:xfrm>
            <a:off x="155595" y="6220463"/>
            <a:ext cx="8878529" cy="523220"/>
          </a:xfrm>
          <a:prstGeom prst="rect">
            <a:avLst/>
          </a:prstGeom>
          <a:noFill/>
        </p:spPr>
        <p:txBody>
          <a:bodyPr wrap="square" rtlCol="0">
            <a:spAutoFit/>
          </a:bodyPr>
          <a:lstStyle/>
          <a:p>
            <a:r>
              <a:rPr lang="en-US" sz="1400" dirty="0" smtClean="0">
                <a:solidFill>
                  <a:schemeClr val="tx1">
                    <a:lumMod val="50000"/>
                    <a:lumOff val="50000"/>
                  </a:schemeClr>
                </a:solidFill>
              </a:rPr>
              <a:t>Source: http</a:t>
            </a:r>
            <a:r>
              <a:rPr lang="en-US" sz="1400" dirty="0">
                <a:solidFill>
                  <a:schemeClr val="tx1">
                    <a:lumMod val="50000"/>
                    <a:lumOff val="50000"/>
                  </a:schemeClr>
                </a:solidFill>
              </a:rPr>
              <a:t>://businessculture.org/western-europe/business-culture-in-austria/business-etiquette-in-austria/</a:t>
            </a:r>
          </a:p>
        </p:txBody>
      </p:sp>
    </p:spTree>
    <p:extLst>
      <p:ext uri="{BB962C8B-B14F-4D97-AF65-F5344CB8AC3E}">
        <p14:creationId xmlns:p14="http://schemas.microsoft.com/office/powerpoint/2010/main" val="11712954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22" y="358122"/>
            <a:ext cx="7543800" cy="1191491"/>
          </a:xfrm>
        </p:spPr>
        <p:txBody>
          <a:bodyPr>
            <a:normAutofit/>
          </a:bodyPr>
          <a:lstStyle/>
          <a:p>
            <a:pPr algn="ctr"/>
            <a:r>
              <a:rPr lang="en-US" b="1" dirty="0"/>
              <a:t>D</a:t>
            </a:r>
            <a:r>
              <a:rPr lang="en-US" b="1" dirty="0" smtClean="0"/>
              <a:t>ress code</a:t>
            </a:r>
            <a:endParaRPr lang="en-US" dirty="0"/>
          </a:p>
        </p:txBody>
      </p:sp>
      <p:pic>
        <p:nvPicPr>
          <p:cNvPr id="7170" name="Picture 2" descr="http://www.neeord.info/media/k2/items/cache/1281b969d392854908e324a837ddb6f0_XL.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849351" y="2362200"/>
            <a:ext cx="5490542" cy="403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0" y="1546069"/>
            <a:ext cx="7162800" cy="984885"/>
          </a:xfrm>
          <a:prstGeom prst="rect">
            <a:avLst/>
          </a:prstGeom>
          <a:noFill/>
        </p:spPr>
        <p:txBody>
          <a:bodyPr wrap="square" rtlCol="0">
            <a:spAutoFit/>
          </a:bodyPr>
          <a:lstStyle/>
          <a:p>
            <a:pPr algn="ctr"/>
            <a:r>
              <a:rPr lang="en-US" sz="2000" b="1" dirty="0"/>
              <a:t>Business dress is understated and conservative and follows most European conventions.</a:t>
            </a:r>
          </a:p>
          <a:p>
            <a:endParaRPr lang="en-US" dirty="0"/>
          </a:p>
        </p:txBody>
      </p:sp>
    </p:spTree>
    <p:extLst>
      <p:ext uri="{BB962C8B-B14F-4D97-AF65-F5344CB8AC3E}">
        <p14:creationId xmlns:p14="http://schemas.microsoft.com/office/powerpoint/2010/main" val="24464969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212" y="464000"/>
            <a:ext cx="7543800" cy="1191491"/>
          </a:xfrm>
        </p:spPr>
        <p:txBody>
          <a:bodyPr>
            <a:normAutofit/>
          </a:bodyPr>
          <a:lstStyle/>
          <a:p>
            <a:pPr algn="ctr"/>
            <a:r>
              <a:rPr lang="en-US" sz="4000" b="1" dirty="0"/>
              <a:t>D</a:t>
            </a:r>
            <a:r>
              <a:rPr lang="en-US" sz="4000" b="1" dirty="0" smtClean="0"/>
              <a:t>ress code at work</a:t>
            </a:r>
            <a:endParaRPr lang="en-US" sz="4000" dirty="0"/>
          </a:p>
        </p:txBody>
      </p:sp>
      <p:sp>
        <p:nvSpPr>
          <p:cNvPr id="3" name="TextBox 2"/>
          <p:cNvSpPr txBox="1"/>
          <p:nvPr/>
        </p:nvSpPr>
        <p:spPr>
          <a:xfrm>
            <a:off x="929845" y="1233168"/>
            <a:ext cx="963968" cy="461665"/>
          </a:xfrm>
          <a:prstGeom prst="rect">
            <a:avLst/>
          </a:prstGeom>
          <a:noFill/>
        </p:spPr>
        <p:txBody>
          <a:bodyPr wrap="square" rtlCol="0">
            <a:spAutoFit/>
          </a:bodyPr>
          <a:lstStyle/>
          <a:p>
            <a:r>
              <a:rPr lang="en-US" sz="2400" b="1" dirty="0"/>
              <a:t>Male</a:t>
            </a:r>
          </a:p>
        </p:txBody>
      </p:sp>
      <p:sp>
        <p:nvSpPr>
          <p:cNvPr id="5" name="TextBox 4"/>
          <p:cNvSpPr txBox="1"/>
          <p:nvPr/>
        </p:nvSpPr>
        <p:spPr>
          <a:xfrm>
            <a:off x="928073" y="1834247"/>
            <a:ext cx="6096000" cy="2215991"/>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Businessmen should wear dark </a:t>
            </a:r>
            <a:r>
              <a:rPr lang="en-US" sz="2000" dirty="0" err="1"/>
              <a:t>coloured</a:t>
            </a:r>
            <a:r>
              <a:rPr lang="en-US" sz="2000" dirty="0"/>
              <a:t>, conservative business suits; solid, conservative ties, and white </a:t>
            </a:r>
            <a:r>
              <a:rPr lang="en-US" sz="2000" dirty="0" smtClean="0"/>
              <a:t>shirts.</a:t>
            </a:r>
          </a:p>
          <a:p>
            <a:endParaRPr lang="en-US" sz="2000" dirty="0" smtClean="0"/>
          </a:p>
          <a:p>
            <a:pPr marL="285750" indent="-285750">
              <a:buFont typeface="Wingdings" panose="05000000000000000000" pitchFamily="2" charset="2"/>
              <a:buChar char="Ø"/>
            </a:pPr>
            <a:r>
              <a:rPr lang="en-US" sz="2000" dirty="0" smtClean="0"/>
              <a:t>Do </a:t>
            </a:r>
            <a:r>
              <a:rPr lang="en-US" sz="2000" dirty="0"/>
              <a:t>not remove your jacket or tie before your Austrian colleague does so</a:t>
            </a:r>
            <a:r>
              <a:rPr lang="en-US" sz="2000" dirty="0" smtClean="0"/>
              <a:t>.</a:t>
            </a:r>
          </a:p>
          <a:p>
            <a:endParaRPr lang="en-US" dirty="0"/>
          </a:p>
        </p:txBody>
      </p:sp>
      <p:sp>
        <p:nvSpPr>
          <p:cNvPr id="8" name="TextBox 7"/>
          <p:cNvSpPr txBox="1"/>
          <p:nvPr/>
        </p:nvSpPr>
        <p:spPr>
          <a:xfrm>
            <a:off x="155595" y="6220463"/>
            <a:ext cx="8878529" cy="523220"/>
          </a:xfrm>
          <a:prstGeom prst="rect">
            <a:avLst/>
          </a:prstGeom>
          <a:noFill/>
        </p:spPr>
        <p:txBody>
          <a:bodyPr wrap="square" rtlCol="0">
            <a:spAutoFit/>
          </a:bodyPr>
          <a:lstStyle/>
          <a:p>
            <a:r>
              <a:rPr lang="en-US" sz="1400" dirty="0" smtClean="0">
                <a:solidFill>
                  <a:schemeClr val="tx1">
                    <a:lumMod val="50000"/>
                    <a:lumOff val="50000"/>
                  </a:schemeClr>
                </a:solidFill>
              </a:rPr>
              <a:t>Source: http</a:t>
            </a:r>
            <a:r>
              <a:rPr lang="en-US" sz="1400" dirty="0">
                <a:solidFill>
                  <a:schemeClr val="tx1">
                    <a:lumMod val="50000"/>
                    <a:lumOff val="50000"/>
                  </a:schemeClr>
                </a:solidFill>
              </a:rPr>
              <a:t>://businessculture.org/western-europe/business-culture-in-austria/business-etiquette-in-austria/</a:t>
            </a:r>
          </a:p>
        </p:txBody>
      </p:sp>
      <p:pic>
        <p:nvPicPr>
          <p:cNvPr id="9" name="Picture 2" descr="http://2.bp.blogspot.com/-60ZKbuKP0x0/T472mZSgAkI/AAAAAAAACh8/_rSoyU0H4xo/s1600/dresscode.pn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586524" y="3723274"/>
            <a:ext cx="4016670" cy="2470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6491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718" y="3762632"/>
            <a:ext cx="2553282" cy="3001059"/>
          </a:xfrm>
          <a:prstGeom prst="rect">
            <a:avLst/>
          </a:prstGeom>
        </p:spPr>
      </p:pic>
      <p:sp>
        <p:nvSpPr>
          <p:cNvPr id="2" name="Titel 1"/>
          <p:cNvSpPr>
            <a:spLocks noGrp="1"/>
          </p:cNvSpPr>
          <p:nvPr>
            <p:ph type="title"/>
          </p:nvPr>
        </p:nvSpPr>
        <p:spPr>
          <a:xfrm>
            <a:off x="1143000" y="745234"/>
            <a:ext cx="6512511" cy="1143000"/>
          </a:xfrm>
        </p:spPr>
        <p:txBody>
          <a:bodyPr/>
          <a:lstStyle/>
          <a:p>
            <a:pPr algn="ctr"/>
            <a:r>
              <a:rPr lang="de-AT" dirty="0" smtClean="0"/>
              <a:t>Family in Austria</a:t>
            </a:r>
            <a:endParaRPr lang="de-AT" dirty="0"/>
          </a:p>
        </p:txBody>
      </p:sp>
      <p:sp>
        <p:nvSpPr>
          <p:cNvPr id="9" name="Inhaltsplatzhalter 8"/>
          <p:cNvSpPr>
            <a:spLocks noGrp="1"/>
          </p:cNvSpPr>
          <p:nvPr>
            <p:ph idx="4294967295"/>
          </p:nvPr>
        </p:nvSpPr>
        <p:spPr>
          <a:xfrm>
            <a:off x="332080" y="1885776"/>
            <a:ext cx="8134350" cy="3737373"/>
          </a:xfrm>
          <a:prstGeom prst="rect">
            <a:avLst/>
          </a:prstGeom>
        </p:spPr>
        <p:txBody>
          <a:bodyPr>
            <a:normAutofit/>
          </a:bodyPr>
          <a:lstStyle/>
          <a:p>
            <a:r>
              <a:rPr lang="en-GB" sz="1400" dirty="0"/>
              <a:t>The place of the family in every day in Austria varies from place to place. The standard family in Austria looks like a husband, wife, and children but there are also households where a single parent and child live, or where there are families who exist out of divorced parents or widowed women or men who raise and live their lives outside of marriage.</a:t>
            </a:r>
          </a:p>
          <a:p>
            <a:endParaRPr lang="en-GB" sz="1200" dirty="0"/>
          </a:p>
          <a:p>
            <a:r>
              <a:rPr lang="en-GB" sz="1400" dirty="0"/>
              <a:t>The place of marriage is in very modern families less important and there is a stronger focus on work.</a:t>
            </a:r>
          </a:p>
          <a:p>
            <a:pPr marL="0" indent="0">
              <a:buNone/>
            </a:pPr>
            <a:endParaRPr lang="en-GB" sz="1200" dirty="0"/>
          </a:p>
          <a:p>
            <a:r>
              <a:rPr lang="en-GB" sz="1400" dirty="0"/>
              <a:t>In the rural areas, so the areas far away from the cities often have a more traditional family setting</a:t>
            </a:r>
          </a:p>
          <a:p>
            <a:pPr marL="0" indent="0">
              <a:buNone/>
            </a:pPr>
            <a:endParaRPr lang="en-GB" sz="1200" dirty="0"/>
          </a:p>
          <a:p>
            <a:r>
              <a:rPr lang="en-GB" sz="1400" dirty="0"/>
              <a:t>The everyday life matters, such as breakfast, dinner and sitting together is often done with the entire family. </a:t>
            </a:r>
            <a:endParaRPr lang="de-AT" sz="1400" dirty="0"/>
          </a:p>
        </p:txBody>
      </p:sp>
    </p:spTree>
    <p:extLst>
      <p:ext uri="{BB962C8B-B14F-4D97-AF65-F5344CB8AC3E}">
        <p14:creationId xmlns:p14="http://schemas.microsoft.com/office/powerpoint/2010/main" val="9370584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212" y="464000"/>
            <a:ext cx="7543800" cy="1191491"/>
          </a:xfrm>
        </p:spPr>
        <p:txBody>
          <a:bodyPr>
            <a:normAutofit/>
          </a:bodyPr>
          <a:lstStyle/>
          <a:p>
            <a:pPr algn="ctr"/>
            <a:r>
              <a:rPr lang="en-US" sz="4000" b="1" dirty="0"/>
              <a:t>D</a:t>
            </a:r>
            <a:r>
              <a:rPr lang="en-US" sz="4000" b="1" dirty="0" smtClean="0"/>
              <a:t>ress code at work</a:t>
            </a:r>
            <a:endParaRPr lang="en-US" sz="4000" dirty="0"/>
          </a:p>
        </p:txBody>
      </p:sp>
      <p:sp>
        <p:nvSpPr>
          <p:cNvPr id="3" name="TextBox 2"/>
          <p:cNvSpPr txBox="1"/>
          <p:nvPr/>
        </p:nvSpPr>
        <p:spPr>
          <a:xfrm>
            <a:off x="990600" y="1655491"/>
            <a:ext cx="1229384" cy="461665"/>
          </a:xfrm>
          <a:prstGeom prst="rect">
            <a:avLst/>
          </a:prstGeom>
          <a:noFill/>
        </p:spPr>
        <p:txBody>
          <a:bodyPr wrap="square" rtlCol="0">
            <a:spAutoFit/>
          </a:bodyPr>
          <a:lstStyle/>
          <a:p>
            <a:r>
              <a:rPr lang="en-US" sz="2400" b="1" dirty="0" smtClean="0"/>
              <a:t>Female</a:t>
            </a:r>
            <a:endParaRPr lang="en-US" sz="2400" b="1" dirty="0"/>
          </a:p>
        </p:txBody>
      </p:sp>
      <p:sp>
        <p:nvSpPr>
          <p:cNvPr id="4" name="TextBox 3"/>
          <p:cNvSpPr txBox="1"/>
          <p:nvPr/>
        </p:nvSpPr>
        <p:spPr>
          <a:xfrm>
            <a:off x="1015409" y="2339150"/>
            <a:ext cx="6934200" cy="1015663"/>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Business-women should wear either fashionable business suits or conservative dresses, complemented with elegant accessories.</a:t>
            </a:r>
          </a:p>
        </p:txBody>
      </p:sp>
      <p:pic>
        <p:nvPicPr>
          <p:cNvPr id="7" name="Picture 4" descr="http://awbmagazine.com/wp-content/uploads/2014/08/Dress-c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130" y="3484819"/>
            <a:ext cx="4393458" cy="2605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7489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896" y="471638"/>
            <a:ext cx="7950467" cy="1163327"/>
          </a:xfrm>
        </p:spPr>
        <p:txBody>
          <a:bodyPr>
            <a:normAutofit/>
          </a:bodyPr>
          <a:lstStyle/>
          <a:p>
            <a:pPr algn="ctr"/>
            <a:r>
              <a:rPr lang="en-US" sz="3400" b="1" dirty="0" smtClean="0"/>
              <a:t>How to do when you are sick on working day.</a:t>
            </a:r>
            <a:endParaRPr lang="en-US" sz="3400" dirty="0"/>
          </a:p>
        </p:txBody>
      </p:sp>
      <p:pic>
        <p:nvPicPr>
          <p:cNvPr id="4098" name="Picture 2" descr="http://i.telegraph.co.uk/multimedia/archive/02825/sick_2825572b.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160829" y="2347612"/>
            <a:ext cx="4788612" cy="298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8018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19" y="345597"/>
            <a:ext cx="7543800" cy="1115071"/>
          </a:xfrm>
        </p:spPr>
        <p:txBody>
          <a:bodyPr>
            <a:normAutofit fontScale="90000"/>
          </a:bodyPr>
          <a:lstStyle/>
          <a:p>
            <a:pPr algn="l"/>
            <a:r>
              <a:rPr lang="en-US" sz="4000" b="1" dirty="0" smtClean="0">
                <a:solidFill>
                  <a:schemeClr val="tx1"/>
                </a:solidFill>
                <a:effectLst>
                  <a:outerShdw blurRad="38100" dist="38100" dir="2700000" algn="tl">
                    <a:srgbClr val="000000">
                      <a:alpha val="43137"/>
                    </a:srgbClr>
                  </a:outerShdw>
                </a:effectLst>
              </a:rPr>
              <a:t>1</a:t>
            </a:r>
            <a:r>
              <a:rPr lang="en-US" sz="4000" b="1" baseline="30000" dirty="0" smtClean="0">
                <a:solidFill>
                  <a:schemeClr val="tx1"/>
                </a:solidFill>
                <a:effectLst>
                  <a:outerShdw blurRad="38100" dist="38100" dir="2700000" algn="tl">
                    <a:srgbClr val="000000">
                      <a:alpha val="43137"/>
                    </a:srgbClr>
                  </a:outerShdw>
                </a:effectLst>
              </a:rPr>
              <a:t>st</a:t>
            </a:r>
            <a:r>
              <a:rPr lang="en-US" sz="4000" b="1" dirty="0" smtClean="0">
                <a:solidFill>
                  <a:schemeClr val="tx1"/>
                </a:solidFill>
                <a:effectLst>
                  <a:outerShdw blurRad="38100" dist="38100" dir="2700000" algn="tl">
                    <a:srgbClr val="000000">
                      <a:alpha val="43137"/>
                    </a:srgbClr>
                  </a:outerShdw>
                </a:effectLst>
              </a:rPr>
              <a:t> step </a:t>
            </a:r>
            <a:r>
              <a:rPr lang="en-US" sz="4000" b="1" dirty="0" smtClean="0">
                <a:solidFill>
                  <a:schemeClr val="tx1"/>
                </a:solidFill>
              </a:rPr>
              <a:t>&gt;&gt; </a:t>
            </a:r>
            <a:r>
              <a:rPr lang="en-US" sz="4000" b="1" dirty="0" smtClean="0">
                <a:solidFill>
                  <a:srgbClr val="0070C0"/>
                </a:solidFill>
              </a:rPr>
              <a:t/>
            </a:r>
            <a:br>
              <a:rPr lang="en-US" sz="4000" b="1" dirty="0" smtClean="0">
                <a:solidFill>
                  <a:srgbClr val="0070C0"/>
                </a:solidFill>
              </a:rPr>
            </a:br>
            <a:r>
              <a:rPr lang="en-US" sz="3600" b="1" i="1" dirty="0" smtClean="0">
                <a:solidFill>
                  <a:schemeClr val="tx1"/>
                </a:solidFill>
              </a:rPr>
              <a:t>On</a:t>
            </a:r>
            <a:r>
              <a:rPr lang="en-US" sz="3600" b="1" i="1" dirty="0">
                <a:solidFill>
                  <a:schemeClr val="tx1"/>
                </a:solidFill>
              </a:rPr>
              <a:t> </a:t>
            </a:r>
            <a:r>
              <a:rPr lang="en-US" sz="3600" b="1" i="1" dirty="0" smtClean="0">
                <a:solidFill>
                  <a:schemeClr val="tx1"/>
                </a:solidFill>
              </a:rPr>
              <a:t>weekday </a:t>
            </a:r>
            <a:endParaRPr lang="en-US" sz="4000" u="sng" dirty="0">
              <a:solidFill>
                <a:srgbClr val="0070C0"/>
              </a:solidFill>
            </a:endParaRPr>
          </a:p>
        </p:txBody>
      </p:sp>
      <p:pic>
        <p:nvPicPr>
          <p:cNvPr id="1030" name="Picture 6" descr="http://thumbs.dreamstime.com/thumblarge_3006/300685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242" y="3001444"/>
            <a:ext cx="3208483" cy="25347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385423" y="3492379"/>
            <a:ext cx="3023803" cy="2004913"/>
          </a:xfrm>
          <a:prstGeom prst="rect">
            <a:avLst/>
          </a:prstGeom>
        </p:spPr>
      </p:pic>
      <p:sp>
        <p:nvSpPr>
          <p:cNvPr id="5" name="TextBox 4"/>
          <p:cNvSpPr txBox="1"/>
          <p:nvPr/>
        </p:nvSpPr>
        <p:spPr>
          <a:xfrm>
            <a:off x="5775826" y="5742023"/>
            <a:ext cx="1005314" cy="523220"/>
          </a:xfrm>
          <a:prstGeom prst="rect">
            <a:avLst/>
          </a:prstGeom>
          <a:noFill/>
        </p:spPr>
        <p:txBody>
          <a:bodyPr wrap="square" rtlCol="0">
            <a:spAutoFit/>
          </a:bodyPr>
          <a:lstStyle/>
          <a:p>
            <a:pPr algn="ctr"/>
            <a:r>
              <a:rPr lang="en-US" sz="2800" b="1" dirty="0" smtClean="0"/>
              <a:t>Boss</a:t>
            </a:r>
            <a:endParaRPr lang="en-US" sz="2800" b="1" dirty="0"/>
          </a:p>
        </p:txBody>
      </p:sp>
      <p:sp>
        <p:nvSpPr>
          <p:cNvPr id="6" name="Oval Callout 5"/>
          <p:cNvSpPr/>
          <p:nvPr/>
        </p:nvSpPr>
        <p:spPr>
          <a:xfrm>
            <a:off x="2260024" y="2472403"/>
            <a:ext cx="1870755" cy="1019976"/>
          </a:xfrm>
          <a:prstGeom prst="wedgeEllipse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38567" y="2680699"/>
            <a:ext cx="1713667" cy="461665"/>
          </a:xfrm>
          <a:prstGeom prst="rect">
            <a:avLst/>
          </a:prstGeom>
          <a:noFill/>
        </p:spPr>
        <p:txBody>
          <a:bodyPr wrap="square" rtlCol="0">
            <a:spAutoFit/>
          </a:bodyPr>
          <a:lstStyle/>
          <a:p>
            <a:pPr algn="ctr"/>
            <a:r>
              <a:rPr lang="en-US" sz="2400" b="1" i="1" dirty="0" smtClean="0"/>
              <a:t>I am sick ):</a:t>
            </a:r>
            <a:endParaRPr lang="en-US" sz="2400" b="1" i="1" dirty="0"/>
          </a:p>
        </p:txBody>
      </p:sp>
      <p:sp>
        <p:nvSpPr>
          <p:cNvPr id="8" name="Right Arrow 7"/>
          <p:cNvSpPr/>
          <p:nvPr/>
        </p:nvSpPr>
        <p:spPr>
          <a:xfrm>
            <a:off x="3496415" y="3859731"/>
            <a:ext cx="1001027" cy="49088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6553200" y="2045444"/>
            <a:ext cx="2234620" cy="1269727"/>
          </a:xfrm>
          <a:prstGeom prst="wedgeEllipse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97482" y="2217213"/>
            <a:ext cx="1867301" cy="707886"/>
          </a:xfrm>
          <a:prstGeom prst="rect">
            <a:avLst/>
          </a:prstGeom>
          <a:noFill/>
        </p:spPr>
        <p:txBody>
          <a:bodyPr wrap="square" rtlCol="0">
            <a:spAutoFit/>
          </a:bodyPr>
          <a:lstStyle/>
          <a:p>
            <a:r>
              <a:rPr lang="en-US" sz="2000" b="1" i="1" dirty="0" smtClean="0"/>
              <a:t>Sorry to hear that. Take care!</a:t>
            </a:r>
            <a:endParaRPr lang="en-US" sz="2000" b="1" i="1" dirty="0"/>
          </a:p>
        </p:txBody>
      </p:sp>
      <p:sp>
        <p:nvSpPr>
          <p:cNvPr id="12" name="TextBox 11"/>
          <p:cNvSpPr txBox="1"/>
          <p:nvPr/>
        </p:nvSpPr>
        <p:spPr>
          <a:xfrm>
            <a:off x="762119" y="1810683"/>
            <a:ext cx="6737319" cy="461665"/>
          </a:xfrm>
          <a:prstGeom prst="rect">
            <a:avLst/>
          </a:prstGeom>
          <a:noFill/>
        </p:spPr>
        <p:txBody>
          <a:bodyPr wrap="square" rtlCol="0">
            <a:spAutoFit/>
          </a:bodyPr>
          <a:lstStyle/>
          <a:p>
            <a:r>
              <a:rPr lang="en-US" sz="2400" b="1" dirty="0">
                <a:solidFill>
                  <a:srgbClr val="0070C0"/>
                </a:solidFill>
                <a:sym typeface="Wingdings" panose="05000000000000000000" pitchFamily="2" charset="2"/>
              </a:rPr>
              <a:t> </a:t>
            </a:r>
            <a:r>
              <a:rPr lang="en-US" sz="2400" b="1" dirty="0">
                <a:solidFill>
                  <a:srgbClr val="0070C0"/>
                </a:solidFill>
              </a:rPr>
              <a:t>Call and </a:t>
            </a:r>
            <a:r>
              <a:rPr lang="en-US" sz="2400" b="1" dirty="0" smtClean="0">
                <a:solidFill>
                  <a:srgbClr val="0070C0"/>
                </a:solidFill>
              </a:rPr>
              <a:t>send </a:t>
            </a:r>
            <a:r>
              <a:rPr lang="en-US" sz="2400" b="1" dirty="0">
                <a:solidFill>
                  <a:srgbClr val="0070C0"/>
                </a:solidFill>
              </a:rPr>
              <a:t>Email to inform </a:t>
            </a:r>
            <a:r>
              <a:rPr lang="en-US" sz="2400" b="1" dirty="0" smtClean="0">
                <a:solidFill>
                  <a:srgbClr val="0070C0"/>
                </a:solidFill>
              </a:rPr>
              <a:t>Boss.</a:t>
            </a:r>
            <a:endParaRPr lang="en-US" sz="2400" dirty="0"/>
          </a:p>
        </p:txBody>
      </p:sp>
    </p:spTree>
    <p:extLst>
      <p:ext uri="{BB962C8B-B14F-4D97-AF65-F5344CB8AC3E}">
        <p14:creationId xmlns:p14="http://schemas.microsoft.com/office/powerpoint/2010/main" val="199421447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919" y="345597"/>
            <a:ext cx="7543800" cy="1297711"/>
          </a:xfrm>
        </p:spPr>
        <p:txBody>
          <a:bodyPr>
            <a:normAutofit/>
          </a:bodyPr>
          <a:lstStyle/>
          <a:p>
            <a:pPr algn="l"/>
            <a:r>
              <a:rPr lang="en-US" sz="3600" b="1" dirty="0" smtClean="0">
                <a:solidFill>
                  <a:schemeClr val="tx1"/>
                </a:solidFill>
                <a:effectLst>
                  <a:outerShdw blurRad="38100" dist="38100" dir="2700000" algn="tl">
                    <a:srgbClr val="000000">
                      <a:alpha val="43137"/>
                    </a:srgbClr>
                  </a:outerShdw>
                </a:effectLst>
              </a:rPr>
              <a:t>1</a:t>
            </a:r>
            <a:r>
              <a:rPr lang="en-US" sz="3600" b="1" baseline="30000" dirty="0" smtClean="0">
                <a:solidFill>
                  <a:schemeClr val="tx1"/>
                </a:solidFill>
                <a:effectLst>
                  <a:outerShdw blurRad="38100" dist="38100" dir="2700000" algn="tl">
                    <a:srgbClr val="000000">
                      <a:alpha val="43137"/>
                    </a:srgbClr>
                  </a:outerShdw>
                </a:effectLst>
              </a:rPr>
              <a:t>st</a:t>
            </a:r>
            <a:r>
              <a:rPr lang="en-US" sz="3600" b="1" dirty="0" smtClean="0">
                <a:solidFill>
                  <a:schemeClr val="tx1"/>
                </a:solidFill>
                <a:effectLst>
                  <a:outerShdw blurRad="38100" dist="38100" dir="2700000" algn="tl">
                    <a:srgbClr val="000000">
                      <a:alpha val="43137"/>
                    </a:srgbClr>
                  </a:outerShdw>
                </a:effectLst>
              </a:rPr>
              <a:t> step </a:t>
            </a:r>
            <a:r>
              <a:rPr lang="en-US" sz="3600" b="1" dirty="0" smtClean="0">
                <a:solidFill>
                  <a:schemeClr val="tx1"/>
                </a:solidFill>
              </a:rPr>
              <a:t>&gt;&gt; </a:t>
            </a:r>
            <a:r>
              <a:rPr lang="en-US" sz="3600" b="1" dirty="0" smtClean="0">
                <a:solidFill>
                  <a:srgbClr val="0070C0"/>
                </a:solidFill>
              </a:rPr>
              <a:t/>
            </a:r>
            <a:br>
              <a:rPr lang="en-US" sz="3600" b="1" dirty="0" smtClean="0">
                <a:solidFill>
                  <a:srgbClr val="0070C0"/>
                </a:solidFill>
              </a:rPr>
            </a:br>
            <a:r>
              <a:rPr lang="en-US" sz="3200" b="1" i="1" dirty="0" smtClean="0">
                <a:solidFill>
                  <a:schemeClr val="tx1"/>
                </a:solidFill>
              </a:rPr>
              <a:t>On</a:t>
            </a:r>
            <a:r>
              <a:rPr lang="en-US" sz="3200" b="1" i="1" dirty="0">
                <a:solidFill>
                  <a:schemeClr val="tx1"/>
                </a:solidFill>
              </a:rPr>
              <a:t> </a:t>
            </a:r>
            <a:r>
              <a:rPr lang="en-US" sz="3200" b="1" i="1" dirty="0" smtClean="0">
                <a:solidFill>
                  <a:schemeClr val="tx1"/>
                </a:solidFill>
              </a:rPr>
              <a:t>weekend </a:t>
            </a:r>
            <a:endParaRPr lang="en-US" sz="3600" u="sng" dirty="0">
              <a:solidFill>
                <a:srgbClr val="0070C0"/>
              </a:solidFill>
            </a:endParaRPr>
          </a:p>
        </p:txBody>
      </p:sp>
      <p:pic>
        <p:nvPicPr>
          <p:cNvPr id="1030" name="Picture 6" descr="http://thumbs.dreamstime.com/thumblarge_3006/300685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961" y="2962943"/>
            <a:ext cx="3208483" cy="25347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01545" y="5665021"/>
            <a:ext cx="1005314" cy="523220"/>
          </a:xfrm>
          <a:prstGeom prst="rect">
            <a:avLst/>
          </a:prstGeom>
          <a:noFill/>
        </p:spPr>
        <p:txBody>
          <a:bodyPr wrap="square" rtlCol="0">
            <a:spAutoFit/>
          </a:bodyPr>
          <a:lstStyle/>
          <a:p>
            <a:pPr algn="ctr"/>
            <a:r>
              <a:rPr lang="en-US" sz="2800" b="1" dirty="0" smtClean="0"/>
              <a:t>Boss</a:t>
            </a:r>
            <a:endParaRPr lang="en-US" sz="2800" b="1" dirty="0"/>
          </a:p>
        </p:txBody>
      </p:sp>
      <p:sp>
        <p:nvSpPr>
          <p:cNvPr id="8" name="Right Arrow 7"/>
          <p:cNvSpPr/>
          <p:nvPr/>
        </p:nvSpPr>
        <p:spPr>
          <a:xfrm>
            <a:off x="4130778" y="3840479"/>
            <a:ext cx="675308" cy="47826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119" y="1810683"/>
            <a:ext cx="6737319" cy="461665"/>
          </a:xfrm>
          <a:prstGeom prst="rect">
            <a:avLst/>
          </a:prstGeom>
          <a:noFill/>
        </p:spPr>
        <p:txBody>
          <a:bodyPr wrap="square" rtlCol="0">
            <a:spAutoFit/>
          </a:bodyPr>
          <a:lstStyle/>
          <a:p>
            <a:r>
              <a:rPr lang="en-US" sz="2400" b="1" dirty="0">
                <a:solidFill>
                  <a:srgbClr val="0070C0"/>
                </a:solidFill>
                <a:sym typeface="Wingdings" panose="05000000000000000000" pitchFamily="2" charset="2"/>
              </a:rPr>
              <a:t> </a:t>
            </a:r>
            <a:r>
              <a:rPr lang="en-US" sz="2400" b="1" u="sng" dirty="0" smtClean="0">
                <a:solidFill>
                  <a:srgbClr val="0070C0"/>
                </a:solidFill>
                <a:sym typeface="Wingdings" panose="05000000000000000000" pitchFamily="2" charset="2"/>
              </a:rPr>
              <a:t>Only</a:t>
            </a:r>
            <a:r>
              <a:rPr lang="en-US" sz="2400" b="1" u="sng" dirty="0" smtClean="0">
                <a:solidFill>
                  <a:srgbClr val="0070C0"/>
                </a:solidFill>
              </a:rPr>
              <a:t> </a:t>
            </a:r>
            <a:r>
              <a:rPr lang="en-US" sz="2400" b="1" u="sng" dirty="0">
                <a:solidFill>
                  <a:srgbClr val="0070C0"/>
                </a:solidFill>
              </a:rPr>
              <a:t>Send Email </a:t>
            </a:r>
            <a:r>
              <a:rPr lang="en-US" sz="2400" b="1" dirty="0">
                <a:solidFill>
                  <a:srgbClr val="0070C0"/>
                </a:solidFill>
              </a:rPr>
              <a:t>to inform </a:t>
            </a:r>
            <a:r>
              <a:rPr lang="en-US" sz="2400" b="1" dirty="0" smtClean="0">
                <a:solidFill>
                  <a:srgbClr val="0070C0"/>
                </a:solidFill>
              </a:rPr>
              <a:t>Boss.</a:t>
            </a:r>
            <a:endParaRPr lang="en-US" sz="2400" dirty="0"/>
          </a:p>
        </p:txBody>
      </p:sp>
      <p:pic>
        <p:nvPicPr>
          <p:cNvPr id="2050" name="Picture 2" descr="Image result for send email bu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738" y="3348850"/>
            <a:ext cx="3131575" cy="125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44969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393" y="457200"/>
            <a:ext cx="7442034" cy="1095202"/>
          </a:xfrm>
        </p:spPr>
        <p:txBody>
          <a:bodyPr>
            <a:normAutofit fontScale="90000"/>
          </a:bodyPr>
          <a:lstStyle/>
          <a:p>
            <a:pPr algn="l"/>
            <a:r>
              <a:rPr lang="en-US" sz="4000" b="1" dirty="0" smtClean="0">
                <a:solidFill>
                  <a:schemeClr val="tx1"/>
                </a:solidFill>
                <a:effectLst>
                  <a:outerShdw blurRad="38100" dist="38100" dir="2700000" algn="tl">
                    <a:srgbClr val="000000">
                      <a:alpha val="43137"/>
                    </a:srgbClr>
                  </a:outerShdw>
                </a:effectLst>
              </a:rPr>
              <a:t>2</a:t>
            </a:r>
            <a:r>
              <a:rPr lang="en-US" sz="4000" b="1" baseline="30000" dirty="0" smtClean="0">
                <a:solidFill>
                  <a:schemeClr val="tx1"/>
                </a:solidFill>
                <a:effectLst>
                  <a:outerShdw blurRad="38100" dist="38100" dir="2700000" algn="tl">
                    <a:srgbClr val="000000">
                      <a:alpha val="43137"/>
                    </a:srgbClr>
                  </a:outerShdw>
                </a:effectLst>
              </a:rPr>
              <a:t>nd</a:t>
            </a:r>
            <a:r>
              <a:rPr lang="en-US" sz="4000" b="1" dirty="0" smtClean="0">
                <a:solidFill>
                  <a:schemeClr val="tx1"/>
                </a:solidFill>
                <a:effectLst>
                  <a:outerShdw blurRad="38100" dist="38100" dir="2700000" algn="tl">
                    <a:srgbClr val="000000">
                      <a:alpha val="43137"/>
                    </a:srgbClr>
                  </a:outerShdw>
                </a:effectLst>
              </a:rPr>
              <a:t> Step &gt;&gt;</a:t>
            </a:r>
            <a:r>
              <a:rPr lang="th-TH" sz="4000" b="1" dirty="0" smtClean="0">
                <a:solidFill>
                  <a:schemeClr val="tx1"/>
                </a:solidFill>
                <a:effectLst>
                  <a:outerShdw blurRad="38100" dist="38100" dir="2700000" algn="tl">
                    <a:srgbClr val="000000">
                      <a:alpha val="43137"/>
                    </a:srgbClr>
                  </a:outerShdw>
                </a:effectLst>
              </a:rPr>
              <a:t> </a:t>
            </a:r>
            <a:r>
              <a:rPr lang="en-US" sz="4000" b="1" dirty="0">
                <a:solidFill>
                  <a:schemeClr val="tx1"/>
                </a:solidFill>
                <a:effectLst>
                  <a:outerShdw blurRad="38100" dist="38100" dir="2700000" algn="tl">
                    <a:srgbClr val="000000">
                      <a:alpha val="43137"/>
                    </a:srgbClr>
                  </a:outerShdw>
                </a:effectLst>
              </a:rPr>
              <a:t/>
            </a:r>
            <a:br>
              <a:rPr lang="en-US" sz="4000" b="1" dirty="0">
                <a:solidFill>
                  <a:schemeClr val="tx1"/>
                </a:solidFill>
                <a:effectLst>
                  <a:outerShdw blurRad="38100" dist="38100" dir="2700000" algn="tl">
                    <a:srgbClr val="000000">
                      <a:alpha val="43137"/>
                    </a:srgbClr>
                  </a:outerShdw>
                </a:effectLst>
              </a:rPr>
            </a:br>
            <a:r>
              <a:rPr lang="en-US" sz="3100" b="1" i="1" dirty="0" smtClean="0">
                <a:solidFill>
                  <a:schemeClr val="tx1"/>
                </a:solidFill>
              </a:rPr>
              <a:t>Sick Note </a:t>
            </a:r>
            <a:br>
              <a:rPr lang="en-US" sz="3100" b="1" i="1" dirty="0" smtClean="0">
                <a:solidFill>
                  <a:schemeClr val="tx1"/>
                </a:solidFill>
              </a:rPr>
            </a:br>
            <a:r>
              <a:rPr lang="en-US" sz="2200" b="1" dirty="0" smtClean="0">
                <a:solidFill>
                  <a:schemeClr val="tx1">
                    <a:lumMod val="95000"/>
                    <a:lumOff val="5000"/>
                  </a:schemeClr>
                </a:solidFill>
              </a:rPr>
              <a:t>(The number of sick days that superior requires Sick Note is identified in Employee Contract)</a:t>
            </a:r>
            <a:endParaRPr lang="en-US" sz="2700" u="sng" dirty="0">
              <a:solidFill>
                <a:schemeClr val="tx1">
                  <a:lumMod val="95000"/>
                  <a:lumOff val="5000"/>
                </a:schemeClr>
              </a:solidFill>
            </a:endParaRPr>
          </a:p>
        </p:txBody>
      </p:sp>
      <p:pic>
        <p:nvPicPr>
          <p:cNvPr id="4100" name="Picture 4" descr="http://www.wsandb.co.uk/IMG/915/220915/sample-fitno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324" y="2606233"/>
            <a:ext cx="2742479" cy="37803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918" y="2348506"/>
            <a:ext cx="5914767" cy="461665"/>
          </a:xfrm>
          <a:prstGeom prst="rect">
            <a:avLst/>
          </a:prstGeom>
          <a:noFill/>
        </p:spPr>
        <p:txBody>
          <a:bodyPr wrap="square" rtlCol="0">
            <a:spAutoFit/>
          </a:bodyPr>
          <a:lstStyle/>
          <a:p>
            <a:r>
              <a:rPr lang="de-AT" sz="2400" b="1" dirty="0" smtClean="0">
                <a:solidFill>
                  <a:srgbClr val="0070C0"/>
                </a:solidFill>
                <a:sym typeface="Wingdings" panose="05000000000000000000" pitchFamily="2" charset="2"/>
              </a:rPr>
              <a:t> </a:t>
            </a:r>
            <a:r>
              <a:rPr lang="de-AT" sz="2400" b="1" dirty="0" smtClean="0">
                <a:solidFill>
                  <a:srgbClr val="0070C0"/>
                </a:solidFill>
              </a:rPr>
              <a:t>Submit </a:t>
            </a:r>
            <a:r>
              <a:rPr lang="de-AT" sz="2400" b="1" dirty="0">
                <a:solidFill>
                  <a:srgbClr val="0070C0"/>
                </a:solidFill>
              </a:rPr>
              <a:t>Sick Note to boss</a:t>
            </a:r>
            <a:endParaRPr lang="en-US" sz="2400" dirty="0"/>
          </a:p>
        </p:txBody>
      </p:sp>
      <p:pic>
        <p:nvPicPr>
          <p:cNvPr id="3074" name="Picture 2" descr="Image result for doctor sick n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91" y="2895600"/>
            <a:ext cx="2789756" cy="320157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3857302" y="4008087"/>
            <a:ext cx="1446218"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86326" y="4081112"/>
            <a:ext cx="1588169" cy="646331"/>
          </a:xfrm>
          <a:prstGeom prst="rect">
            <a:avLst/>
          </a:prstGeom>
          <a:noFill/>
        </p:spPr>
        <p:txBody>
          <a:bodyPr wrap="square" rtlCol="0">
            <a:spAutoFit/>
          </a:bodyPr>
          <a:lstStyle/>
          <a:p>
            <a:pPr algn="ctr"/>
            <a:r>
              <a:rPr lang="en-US" b="1" dirty="0" smtClean="0"/>
              <a:t>Get Sick Note from Doctor</a:t>
            </a:r>
            <a:endParaRPr lang="en-US" b="1" dirty="0"/>
          </a:p>
        </p:txBody>
      </p:sp>
    </p:spTree>
    <p:extLst>
      <p:ext uri="{BB962C8B-B14F-4D97-AF65-F5344CB8AC3E}">
        <p14:creationId xmlns:p14="http://schemas.microsoft.com/office/powerpoint/2010/main" val="40567186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2000" y="1752600"/>
            <a:ext cx="6512511" cy="1143000"/>
          </a:xfrm>
        </p:spPr>
        <p:txBody>
          <a:bodyPr/>
          <a:lstStyle/>
          <a:p>
            <a:r>
              <a:rPr lang="en-GB" smtClean="0"/>
              <a:t>Thank you for your attention</a:t>
            </a:r>
            <a:endParaRPr lang="en-GB"/>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49094" y="685800"/>
            <a:ext cx="6512511" cy="1143000"/>
          </a:xfrm>
        </p:spPr>
        <p:txBody>
          <a:bodyPr/>
          <a:lstStyle/>
          <a:p>
            <a:pPr algn="ctr"/>
            <a:r>
              <a:rPr lang="de-AT" dirty="0" smtClean="0"/>
              <a:t>Hygiene in Austria</a:t>
            </a:r>
            <a:endParaRPr lang="de-AT" dirty="0"/>
          </a:p>
        </p:txBody>
      </p:sp>
      <p:sp>
        <p:nvSpPr>
          <p:cNvPr id="3" name="Inhaltsplatzhalter 2"/>
          <p:cNvSpPr>
            <a:spLocks noGrp="1"/>
          </p:cNvSpPr>
          <p:nvPr>
            <p:ph idx="4294967295"/>
          </p:nvPr>
        </p:nvSpPr>
        <p:spPr>
          <a:xfrm>
            <a:off x="761999" y="2133600"/>
            <a:ext cx="7886700" cy="3263504"/>
          </a:xfrm>
          <a:prstGeom prst="rect">
            <a:avLst/>
          </a:prstGeom>
        </p:spPr>
        <p:txBody>
          <a:bodyPr>
            <a:normAutofit fontScale="92500" lnSpcReduction="20000"/>
          </a:bodyPr>
          <a:lstStyle/>
          <a:p>
            <a:r>
              <a:rPr lang="de-AT" dirty="0" err="1" smtClean="0"/>
              <a:t>Some</a:t>
            </a:r>
            <a:r>
              <a:rPr lang="de-AT" dirty="0" smtClean="0"/>
              <a:t> </a:t>
            </a:r>
            <a:r>
              <a:rPr lang="de-AT" dirty="0" err="1" smtClean="0"/>
              <a:t>examples</a:t>
            </a:r>
            <a:r>
              <a:rPr lang="de-AT" dirty="0" smtClean="0"/>
              <a:t>:</a:t>
            </a:r>
          </a:p>
          <a:p>
            <a:pPr lvl="1"/>
            <a:r>
              <a:rPr lang="en-GB" dirty="0"/>
              <a:t>Spitting is considered to be very rude, even when you do it on the streets. </a:t>
            </a:r>
            <a:endParaRPr lang="en-GB" dirty="0" smtClean="0"/>
          </a:p>
          <a:p>
            <a:pPr lvl="1"/>
            <a:r>
              <a:rPr lang="en-GB" dirty="0" smtClean="0"/>
              <a:t>If </a:t>
            </a:r>
            <a:r>
              <a:rPr lang="en-GB" dirty="0"/>
              <a:t>you have to clean your nose, you should use a handkerchief or a tissue</a:t>
            </a:r>
            <a:r>
              <a:rPr lang="en-GB" dirty="0" smtClean="0"/>
              <a:t>.</a:t>
            </a:r>
          </a:p>
          <a:p>
            <a:pPr lvl="1"/>
            <a:r>
              <a:rPr lang="en-GB" dirty="0"/>
              <a:t>It is against the law to urinate, defecate or be sexually indecent in public</a:t>
            </a:r>
            <a:r>
              <a:rPr lang="en-GB" dirty="0" smtClean="0"/>
              <a:t>.</a:t>
            </a:r>
          </a:p>
          <a:p>
            <a:pPr lvl="1"/>
            <a:r>
              <a:rPr lang="en-GB" dirty="0" smtClean="0"/>
              <a:t>Toilet use</a:t>
            </a:r>
          </a:p>
          <a:p>
            <a:pPr lvl="1"/>
            <a:r>
              <a:rPr lang="en-GB" dirty="0" smtClean="0"/>
              <a:t>Washing hands after toilet use</a:t>
            </a:r>
          </a:p>
          <a:p>
            <a:pPr lvl="1"/>
            <a:r>
              <a:rPr lang="en-GB" dirty="0" smtClean="0"/>
              <a:t>(</a:t>
            </a:r>
            <a:r>
              <a:rPr lang="en-GB" dirty="0" err="1" smtClean="0"/>
              <a:t>Sanitory</a:t>
            </a:r>
            <a:r>
              <a:rPr lang="en-GB" dirty="0" smtClean="0"/>
              <a:t> pads for females)</a:t>
            </a:r>
            <a:endParaRPr lang="de-AT" dirty="0" smtClean="0"/>
          </a:p>
        </p:txBody>
      </p:sp>
    </p:spTree>
    <p:extLst>
      <p:ext uri="{BB962C8B-B14F-4D97-AF65-F5344CB8AC3E}">
        <p14:creationId xmlns:p14="http://schemas.microsoft.com/office/powerpoint/2010/main" val="194385603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5255" y="4191000"/>
            <a:ext cx="2286000" cy="2286000"/>
          </a:xfrm>
          <a:prstGeom prst="rect">
            <a:avLst/>
          </a:prstGeom>
        </p:spPr>
      </p:pic>
      <p:sp>
        <p:nvSpPr>
          <p:cNvPr id="2" name="Titel 1"/>
          <p:cNvSpPr>
            <a:spLocks noGrp="1"/>
          </p:cNvSpPr>
          <p:nvPr>
            <p:ph type="title"/>
          </p:nvPr>
        </p:nvSpPr>
        <p:spPr>
          <a:xfrm>
            <a:off x="1315744" y="492937"/>
            <a:ext cx="6512511" cy="1143000"/>
          </a:xfrm>
        </p:spPr>
        <p:txBody>
          <a:bodyPr/>
          <a:lstStyle/>
          <a:p>
            <a:pPr algn="ctr"/>
            <a:r>
              <a:rPr lang="de-AT" dirty="0" smtClean="0"/>
              <a:t>The </a:t>
            </a:r>
            <a:r>
              <a:rPr lang="de-AT" dirty="0" err="1" smtClean="0"/>
              <a:t>alarms</a:t>
            </a:r>
            <a:r>
              <a:rPr lang="de-AT" dirty="0" smtClean="0"/>
              <a:t> on </a:t>
            </a:r>
            <a:r>
              <a:rPr lang="de-AT" dirty="0" err="1" smtClean="0"/>
              <a:t>Saturday</a:t>
            </a:r>
            <a:endParaRPr lang="de-AT" dirty="0"/>
          </a:p>
        </p:txBody>
      </p:sp>
      <p:sp>
        <p:nvSpPr>
          <p:cNvPr id="3" name="Inhaltsplatzhalter 2"/>
          <p:cNvSpPr>
            <a:spLocks noGrp="1"/>
          </p:cNvSpPr>
          <p:nvPr>
            <p:ph idx="4294967295"/>
          </p:nvPr>
        </p:nvSpPr>
        <p:spPr>
          <a:xfrm>
            <a:off x="628649" y="2819400"/>
            <a:ext cx="7886700" cy="3263504"/>
          </a:xfrm>
          <a:prstGeom prst="rect">
            <a:avLst/>
          </a:prstGeom>
        </p:spPr>
        <p:txBody>
          <a:bodyPr/>
          <a:lstStyle/>
          <a:p>
            <a:r>
              <a:rPr lang="en-GB" sz="1800" dirty="0"/>
              <a:t>Every Saturday on 12:00 pm there is testing of the fire sirens all over Austria, except for Vienna. This is nothing to be afraid of, it is just routine work and it would not last that long. Sometimes they do it on Monday as well, but these test will always be executed at 12:00 pm.</a:t>
            </a:r>
            <a:endParaRPr lang="de-AT" sz="1800" dirty="0"/>
          </a:p>
          <a:p>
            <a:pPr marL="0" indent="0">
              <a:buNone/>
            </a:pPr>
            <a:endParaRPr lang="de-AT" dirty="0"/>
          </a:p>
        </p:txBody>
      </p:sp>
    </p:spTree>
    <p:extLst>
      <p:ext uri="{BB962C8B-B14F-4D97-AF65-F5344CB8AC3E}">
        <p14:creationId xmlns:p14="http://schemas.microsoft.com/office/powerpoint/2010/main" val="17722930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8" y="4694847"/>
            <a:ext cx="2611791" cy="2163153"/>
          </a:xfrm>
          <a:prstGeom prst="rect">
            <a:avLst/>
          </a:prstGeom>
        </p:spPr>
      </p:pic>
      <p:sp>
        <p:nvSpPr>
          <p:cNvPr id="2" name="Titel 1"/>
          <p:cNvSpPr>
            <a:spLocks noGrp="1"/>
          </p:cNvSpPr>
          <p:nvPr>
            <p:ph type="title"/>
          </p:nvPr>
        </p:nvSpPr>
        <p:spPr>
          <a:xfrm>
            <a:off x="1315744" y="552068"/>
            <a:ext cx="6512511" cy="1143000"/>
          </a:xfrm>
        </p:spPr>
        <p:txBody>
          <a:bodyPr/>
          <a:lstStyle/>
          <a:p>
            <a:pPr algn="ctr"/>
            <a:r>
              <a:rPr lang="de-AT" dirty="0" smtClean="0"/>
              <a:t>Every </a:t>
            </a:r>
            <a:r>
              <a:rPr lang="de-AT" dirty="0" err="1" smtClean="0"/>
              <a:t>day</a:t>
            </a:r>
            <a:r>
              <a:rPr lang="de-AT" dirty="0" smtClean="0"/>
              <a:t> </a:t>
            </a:r>
            <a:r>
              <a:rPr lang="de-AT" dirty="0" err="1" smtClean="0"/>
              <a:t>life</a:t>
            </a:r>
            <a:r>
              <a:rPr lang="de-AT" dirty="0" smtClean="0"/>
              <a:t> </a:t>
            </a:r>
            <a:r>
              <a:rPr lang="de-AT" dirty="0" err="1" smtClean="0"/>
              <a:t>dress</a:t>
            </a:r>
            <a:r>
              <a:rPr lang="de-AT" dirty="0" smtClean="0"/>
              <a:t> </a:t>
            </a:r>
            <a:r>
              <a:rPr lang="de-AT" dirty="0" err="1" smtClean="0"/>
              <a:t>codes</a:t>
            </a:r>
            <a:endParaRPr lang="de-AT" dirty="0"/>
          </a:p>
        </p:txBody>
      </p:sp>
      <p:sp>
        <p:nvSpPr>
          <p:cNvPr id="5" name="Inhaltsplatzhalter 4"/>
          <p:cNvSpPr>
            <a:spLocks noGrp="1"/>
          </p:cNvSpPr>
          <p:nvPr>
            <p:ph idx="4294967295"/>
          </p:nvPr>
        </p:nvSpPr>
        <p:spPr>
          <a:xfrm>
            <a:off x="628649" y="2209800"/>
            <a:ext cx="7886700" cy="3263504"/>
          </a:xfrm>
          <a:prstGeom prst="rect">
            <a:avLst/>
          </a:prstGeom>
        </p:spPr>
        <p:txBody>
          <a:bodyPr/>
          <a:lstStyle/>
          <a:p>
            <a:r>
              <a:rPr lang="en-GB" sz="1800" dirty="0"/>
              <a:t>In general for everyday life there are no dress codes for being in public. </a:t>
            </a:r>
          </a:p>
          <a:p>
            <a:r>
              <a:rPr lang="en-GB" sz="1800" dirty="0"/>
              <a:t>However, in churches and similar places you should cover your shoulders and knees. </a:t>
            </a:r>
          </a:p>
          <a:p>
            <a:r>
              <a:rPr lang="en-GB" sz="1800" dirty="0"/>
              <a:t>If you visit special events or visit restaurants, elegant or proper clothing will be required where they might otherwise decline you when you want to enter.</a:t>
            </a:r>
          </a:p>
          <a:p>
            <a:r>
              <a:rPr lang="en-GB" sz="1800" dirty="0"/>
              <a:t> People in Austria like to look proper and take their pride in their appearance.</a:t>
            </a:r>
            <a:endParaRPr lang="de-AT" sz="1800" dirty="0"/>
          </a:p>
          <a:p>
            <a:endParaRPr lang="de-AT" dirty="0"/>
          </a:p>
        </p:txBody>
      </p:sp>
    </p:spTree>
    <p:extLst>
      <p:ext uri="{BB962C8B-B14F-4D97-AF65-F5344CB8AC3E}">
        <p14:creationId xmlns:p14="http://schemas.microsoft.com/office/powerpoint/2010/main" val="2148214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1924" y="838200"/>
            <a:ext cx="7175351" cy="1793167"/>
          </a:xfrm>
        </p:spPr>
        <p:txBody>
          <a:bodyPr/>
          <a:lstStyle/>
          <a:p>
            <a:pPr marL="182880" indent="0" algn="ctr">
              <a:buNone/>
            </a:pPr>
            <a:r>
              <a:rPr lang="en-US" dirty="0" smtClean="0"/>
              <a:t> Meeting &amp; Greeting </a:t>
            </a:r>
            <a:endParaRPr lang="ru-RU" dirty="0"/>
          </a:p>
        </p:txBody>
      </p:sp>
      <p:pic>
        <p:nvPicPr>
          <p:cNvPr id="1026" name="Picture 2" descr="C:\Users\Aina\Desktop\meeting and greeting\900px-Speak-Simple-German-Step-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091128"/>
            <a:ext cx="54864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18916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150865" y="476672"/>
            <a:ext cx="6512511" cy="1143000"/>
          </a:xfrm>
        </p:spPr>
        <p:txBody>
          <a:bodyPr/>
          <a:lstStyle/>
          <a:p>
            <a:pPr marL="0" indent="0">
              <a:buNone/>
            </a:pPr>
            <a:r>
              <a:rPr lang="en-US" dirty="0" smtClean="0"/>
              <a:t>Hand shakes</a:t>
            </a:r>
            <a:endParaRPr lang="ru-RU" dirty="0"/>
          </a:p>
        </p:txBody>
      </p:sp>
      <p:sp>
        <p:nvSpPr>
          <p:cNvPr id="5" name="Объект 4"/>
          <p:cNvSpPr>
            <a:spLocks noGrp="1"/>
          </p:cNvSpPr>
          <p:nvPr>
            <p:ph sz="quarter" idx="13"/>
          </p:nvPr>
        </p:nvSpPr>
        <p:spPr>
          <a:xfrm>
            <a:off x="-180528" y="1556792"/>
            <a:ext cx="4464496" cy="4920150"/>
          </a:xfrm>
        </p:spPr>
        <p:txBody>
          <a:bodyPr>
            <a:normAutofit/>
          </a:bodyPr>
          <a:lstStyle/>
          <a:p>
            <a:pPr algn="r"/>
            <a:r>
              <a:rPr lang="en-US" dirty="0"/>
              <a:t>Shake hands with everyone (incl. children) present at a business or social meeting; shake hands with women before men. Women should offer their hand first. Shake hands again when leaving</a:t>
            </a:r>
            <a:r>
              <a:rPr lang="en-US" dirty="0" smtClean="0"/>
              <a:t>.</a:t>
            </a:r>
          </a:p>
          <a:p>
            <a:pPr algn="r"/>
            <a:r>
              <a:rPr lang="en-US" dirty="0"/>
              <a:t>Shake hands with the people you meet and look into their </a:t>
            </a:r>
            <a:r>
              <a:rPr lang="en-US" dirty="0" smtClean="0"/>
              <a:t>eyes</a:t>
            </a:r>
            <a:r>
              <a:rPr lang="ru-RU" dirty="0" smtClean="0"/>
              <a:t>. </a:t>
            </a:r>
            <a:r>
              <a:rPr lang="en-US" dirty="0" smtClean="0"/>
              <a:t>Eye </a:t>
            </a:r>
            <a:r>
              <a:rPr lang="en-US" dirty="0"/>
              <a:t>contact is very important to Austrians.</a:t>
            </a:r>
            <a:endParaRPr lang="ru-RU" dirty="0"/>
          </a:p>
        </p:txBody>
      </p:sp>
      <p:pic>
        <p:nvPicPr>
          <p:cNvPr id="4098" name="Picture 2" descr="C:\Users\Aina\Desktop\meeting and greeting\rcnGnLxM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367" y="1836617"/>
            <a:ext cx="3744416" cy="33543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0" name="Picture 2" descr="C:\Users\Aina\Desktop\meeting and greeting\galoch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7121" y="2245349"/>
            <a:ext cx="2536908" cy="2536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671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4953" y="404664"/>
            <a:ext cx="6512511" cy="1143000"/>
          </a:xfrm>
        </p:spPr>
        <p:txBody>
          <a:bodyPr/>
          <a:lstStyle/>
          <a:p>
            <a:pPr marL="0" indent="0">
              <a:buNone/>
            </a:pPr>
            <a:r>
              <a:rPr lang="en-US" dirty="0" smtClean="0"/>
              <a:t>Kissing</a:t>
            </a:r>
            <a:endParaRPr lang="ru-RU" dirty="0"/>
          </a:p>
        </p:txBody>
      </p:sp>
      <p:sp>
        <p:nvSpPr>
          <p:cNvPr id="3" name="Объект 2"/>
          <p:cNvSpPr>
            <a:spLocks noGrp="1"/>
          </p:cNvSpPr>
          <p:nvPr>
            <p:ph sz="quarter" idx="13"/>
          </p:nvPr>
        </p:nvSpPr>
        <p:spPr>
          <a:xfrm>
            <a:off x="-324544" y="2276872"/>
            <a:ext cx="3574829" cy="3762752"/>
          </a:xfrm>
        </p:spPr>
        <p:txBody>
          <a:bodyPr/>
          <a:lstStyle/>
          <a:p>
            <a:pPr algn="r"/>
            <a:r>
              <a:rPr lang="en-US" dirty="0"/>
              <a:t>Austrians are more reserved and formal. Kissing, hugging, touching and physical closeness </a:t>
            </a:r>
            <a:r>
              <a:rPr lang="en-US" dirty="0" smtClean="0"/>
              <a:t>with unfamiliar for you person are </a:t>
            </a:r>
            <a:r>
              <a:rPr lang="en-US" dirty="0"/>
              <a:t>not common.</a:t>
            </a:r>
            <a:endParaRPr lang="ru-RU" dirty="0"/>
          </a:p>
        </p:txBody>
      </p:sp>
      <p:pic>
        <p:nvPicPr>
          <p:cNvPr id="3074" name="Picture 2" descr="C:\Users\Aina\Desktop\meeting and greeting\670px-Kiss-Your-Girlfriend-Step-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936" y="1700808"/>
            <a:ext cx="4752528" cy="35679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Aina\Desktop\meeting and greeting\крестик.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281" y="2102860"/>
            <a:ext cx="2763837" cy="276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362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0</TotalTime>
  <Words>1884</Words>
  <Application>Microsoft Macintosh PowerPoint</Application>
  <PresentationFormat>Bildschirmpräsentation (4:3)</PresentationFormat>
  <Paragraphs>213</Paragraphs>
  <Slides>35</Slides>
  <Notes>16</Notes>
  <HiddenSlides>0</HiddenSlides>
  <MMClips>0</MMClips>
  <ScaleCrop>false</ScaleCrop>
  <HeadingPairs>
    <vt:vector size="4" baseType="variant">
      <vt:variant>
        <vt:lpstr>Design</vt:lpstr>
      </vt:variant>
      <vt:variant>
        <vt:i4>1</vt:i4>
      </vt:variant>
      <vt:variant>
        <vt:lpstr>Folientitel</vt:lpstr>
      </vt:variant>
      <vt:variant>
        <vt:i4>35</vt:i4>
      </vt:variant>
    </vt:vector>
  </HeadingPairs>
  <TitlesOfParts>
    <vt:vector size="36" baseType="lpstr">
      <vt:lpstr>Воздушный поток</vt:lpstr>
      <vt:lpstr>Etiquette in Austria</vt:lpstr>
      <vt:lpstr>Every day life in Austria</vt:lpstr>
      <vt:lpstr>Family in Austria</vt:lpstr>
      <vt:lpstr>Hygiene in Austria</vt:lpstr>
      <vt:lpstr>The alarms on Saturday</vt:lpstr>
      <vt:lpstr>Every day life dress codes</vt:lpstr>
      <vt:lpstr> Meeting &amp; Greeting </vt:lpstr>
      <vt:lpstr>Hand shakes</vt:lpstr>
      <vt:lpstr>Kissing</vt:lpstr>
      <vt:lpstr>Invitations and gifts </vt:lpstr>
      <vt:lpstr>Religion</vt:lpstr>
      <vt:lpstr>Catholicism and Islam</vt:lpstr>
      <vt:lpstr>PowerPoint-Präsentation</vt:lpstr>
      <vt:lpstr>PowerPoint-Präsentation</vt:lpstr>
      <vt:lpstr>PowerPoint-Präsentation</vt:lpstr>
      <vt:lpstr>Religious Holidays</vt:lpstr>
      <vt:lpstr>Religious and National Holidays</vt:lpstr>
      <vt:lpstr>Shops closed on Sundays</vt:lpstr>
      <vt:lpstr>Church Bells</vt:lpstr>
      <vt:lpstr>PowerPoint-Präsentation</vt:lpstr>
      <vt:lpstr>Behavior in work life </vt:lpstr>
      <vt:lpstr>How to deal with superiors</vt:lpstr>
      <vt:lpstr>How to deal with superiors</vt:lpstr>
      <vt:lpstr>PowerPoint-Präsentation</vt:lpstr>
      <vt:lpstr>Names and titles </vt:lpstr>
      <vt:lpstr>Punctuality</vt:lpstr>
      <vt:lpstr>Punctuality</vt:lpstr>
      <vt:lpstr>Dress code</vt:lpstr>
      <vt:lpstr>Dress code at work</vt:lpstr>
      <vt:lpstr>Dress code at work</vt:lpstr>
      <vt:lpstr>How to do when you are sick on working day.</vt:lpstr>
      <vt:lpstr>1st step &gt;&gt;  On weekday </vt:lpstr>
      <vt:lpstr>1st step &gt;&gt;  On weekend </vt:lpstr>
      <vt:lpstr>2nd Step &gt;&gt;  Sick Note  (The number of sick days that superior requires Sick Note is identified in Employee Contract)</vt:lpstr>
      <vt:lpstr>Thank you for your attention</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&amp; Greeting</dc:title>
  <dc:creator>Aina</dc:creator>
  <cp:lastModifiedBy>Ein Microsoft Office-Anwender</cp:lastModifiedBy>
  <cp:revision>39</cp:revision>
  <dcterms:created xsi:type="dcterms:W3CDTF">2015-12-06T16:19:51Z</dcterms:created>
  <dcterms:modified xsi:type="dcterms:W3CDTF">2016-04-28T12:40:39Z</dcterms:modified>
</cp:coreProperties>
</file>