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9" r:id="rId4"/>
  </p:sldMasterIdLst>
  <p:notesMasterIdLst>
    <p:notesMasterId r:id="rId34"/>
  </p:notesMasterIdLst>
  <p:handoutMasterIdLst>
    <p:handoutMasterId r:id="rId35"/>
  </p:handoutMasterIdLst>
  <p:sldIdLst>
    <p:sldId id="261" r:id="rId5"/>
    <p:sldId id="299" r:id="rId6"/>
    <p:sldId id="310" r:id="rId7"/>
    <p:sldId id="311" r:id="rId8"/>
    <p:sldId id="300" r:id="rId9"/>
    <p:sldId id="264" r:id="rId10"/>
    <p:sldId id="312" r:id="rId11"/>
    <p:sldId id="295" r:id="rId12"/>
    <p:sldId id="266" r:id="rId13"/>
    <p:sldId id="268" r:id="rId14"/>
    <p:sldId id="265" r:id="rId15"/>
    <p:sldId id="269" r:id="rId16"/>
    <p:sldId id="315" r:id="rId17"/>
    <p:sldId id="297" r:id="rId18"/>
    <p:sldId id="326" r:id="rId19"/>
    <p:sldId id="321" r:id="rId20"/>
    <p:sldId id="320" r:id="rId21"/>
    <p:sldId id="298" r:id="rId22"/>
    <p:sldId id="304" r:id="rId23"/>
    <p:sldId id="306" r:id="rId24"/>
    <p:sldId id="307" r:id="rId25"/>
    <p:sldId id="280" r:id="rId26"/>
    <p:sldId id="282" r:id="rId27"/>
    <p:sldId id="309" r:id="rId28"/>
    <p:sldId id="308" r:id="rId29"/>
    <p:sldId id="285" r:id="rId30"/>
    <p:sldId id="325" r:id="rId31"/>
    <p:sldId id="324" r:id="rId32"/>
    <p:sldId id="305" r:id="rId33"/>
  </p:sldIdLst>
  <p:sldSz cx="9144000" cy="6858000" type="screen4x3"/>
  <p:notesSz cx="6797675" cy="9928225"/>
  <p:defaultTextStyle>
    <a:defPPr>
      <a:defRPr lang="de-AT"/>
    </a:defPPr>
    <a:lvl1pPr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HelveticaNeueLT Std L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E89F"/>
    <a:srgbClr val="B4CD2D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84" autoAdjust="0"/>
    <p:restoredTop sz="94582" autoAdjust="0"/>
  </p:normalViewPr>
  <p:slideViewPr>
    <p:cSldViewPr snapToGrid="0" snapToObjects="1">
      <p:cViewPr varScale="1">
        <p:scale>
          <a:sx n="74" d="100"/>
          <a:sy n="74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8D8567C-3587-4700-9305-3AA226058F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416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9CA4640A-4B2C-4141-9A1E-C60E7127982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57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endParaRPr lang="de-AT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4640A-4B2C-4141-9A1E-C60E7127982D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Qualitätssicherung bei der Beurteilung von Schreibperformanzen Englisch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Rückmeldung an die Writing-Raters der Baseline-Testung 2009 des BIFIE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1"/>
            <a:ext cx="2517059" cy="61186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8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9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19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470" y="738680"/>
            <a:ext cx="2517059" cy="61186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Dokumente und Einstellungen\mitterhuemer\Desktop\BIF_Julia-gras-jpg.jpg"/>
          <p:cNvPicPr>
            <a:picLocks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6625190" y="738000"/>
            <a:ext cx="2517619" cy="6120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 descr="BIF_Paula2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2800"/>
            <a:ext cx="8497887" cy="47520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59200"/>
            <a:ext cx="8497887" cy="100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719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173537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F_Valerie-Gras-schematisch.jpg"/>
          <p:cNvPicPr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25111" y="737616"/>
            <a:ext cx="2517777" cy="6120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1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image" Target="../media/image2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image" Target="../media/image3.jpeg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Fs01\zentrales management\CD_CI\BIFIE-CI\gras_schematisch.jpg"/>
          <p:cNvPicPr>
            <a:picLocks noChangeAspect="1" noChangeArrowheads="1"/>
          </p:cNvPicPr>
          <p:nvPr userDrawn="1"/>
        </p:nvPicPr>
        <p:blipFill>
          <a:blip r:embed="rId202" cstate="print"/>
          <a:srcRect/>
          <a:stretch>
            <a:fillRect/>
          </a:stretch>
        </p:blipFill>
        <p:spPr bwMode="auto">
          <a:xfrm flipH="1">
            <a:off x="5843137" y="5672516"/>
            <a:ext cx="3300861" cy="1185483"/>
          </a:xfrm>
          <a:prstGeom prst="rect">
            <a:avLst/>
          </a:prstGeom>
          <a:noFill/>
        </p:spPr>
      </p:pic>
      <p:pic>
        <p:nvPicPr>
          <p:cNvPr id="21" name="Picture 2" descr="\\Fs01\zentrales management\CD_CI\BIFIE-CI\gras_schematisch.jpg"/>
          <p:cNvPicPr>
            <a:picLocks noChangeAspect="1" noChangeArrowheads="1"/>
          </p:cNvPicPr>
          <p:nvPr userDrawn="1"/>
        </p:nvPicPr>
        <p:blipFill>
          <a:blip r:embed="rId202" cstate="print"/>
          <a:srcRect/>
          <a:stretch>
            <a:fillRect/>
          </a:stretch>
        </p:blipFill>
        <p:spPr bwMode="auto">
          <a:xfrm flipH="1">
            <a:off x="2550250" y="5672516"/>
            <a:ext cx="3410069" cy="1185483"/>
          </a:xfrm>
          <a:prstGeom prst="rect">
            <a:avLst/>
          </a:prstGeom>
          <a:noFill/>
        </p:spPr>
      </p:pic>
      <p:pic>
        <p:nvPicPr>
          <p:cNvPr id="22" name="Picture 2" descr="\\Fs01\zentrales management\CD_CI\BIFIE-CI\gras_schematisch.jpg"/>
          <p:cNvPicPr>
            <a:picLocks noChangeAspect="1" noChangeArrowheads="1"/>
          </p:cNvPicPr>
          <p:nvPr userDrawn="1"/>
        </p:nvPicPr>
        <p:blipFill>
          <a:blip r:embed="rId203" cstate="print"/>
          <a:srcRect/>
          <a:stretch>
            <a:fillRect/>
          </a:stretch>
        </p:blipFill>
        <p:spPr bwMode="auto">
          <a:xfrm flipH="1">
            <a:off x="0" y="5682063"/>
            <a:ext cx="2659460" cy="1175936"/>
          </a:xfrm>
          <a:prstGeom prst="rect">
            <a:avLst/>
          </a:prstGeom>
          <a:noFill/>
        </p:spPr>
      </p:pic>
      <p:pic>
        <p:nvPicPr>
          <p:cNvPr id="24" name="Grafik 23" descr="BIF-Logo-Gras-schematisch.jpg"/>
          <p:cNvPicPr>
            <a:picLocks noChangeAspect="1"/>
          </p:cNvPicPr>
          <p:nvPr userDrawn="1"/>
        </p:nvPicPr>
        <p:blipFill>
          <a:blip r:embed="rId204" cstate="email"/>
          <a:stretch>
            <a:fillRect/>
          </a:stretch>
        </p:blipFill>
        <p:spPr>
          <a:xfrm>
            <a:off x="6621519" y="5691593"/>
            <a:ext cx="2513722" cy="116127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95288" y="1052513"/>
            <a:ext cx="84978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Qualitätssicherung bei der Beurteilung von Schreibperformanzen im Fach Englisch</a:t>
            </a: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flipV="1">
            <a:off x="468313" y="0"/>
            <a:ext cx="0" cy="66690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1032" name="Rectangle 22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95288" y="2133600"/>
            <a:ext cx="84978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								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440074"/>
            <a:ext cx="2133600" cy="281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7C11-3F21-4632-9C94-C9B6AC42FF0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  <p:sldLayoutId id="2147483800" r:id="rId42"/>
    <p:sldLayoutId id="2147483801" r:id="rId43"/>
    <p:sldLayoutId id="2147483802" r:id="rId44"/>
    <p:sldLayoutId id="2147483803" r:id="rId45"/>
    <p:sldLayoutId id="2147483804" r:id="rId46"/>
    <p:sldLayoutId id="2147483805" r:id="rId47"/>
    <p:sldLayoutId id="2147483806" r:id="rId48"/>
    <p:sldLayoutId id="2147483807" r:id="rId49"/>
    <p:sldLayoutId id="2147483808" r:id="rId50"/>
    <p:sldLayoutId id="2147483809" r:id="rId51"/>
    <p:sldLayoutId id="2147483810" r:id="rId52"/>
    <p:sldLayoutId id="2147483811" r:id="rId53"/>
    <p:sldLayoutId id="2147483812" r:id="rId54"/>
    <p:sldLayoutId id="2147483813" r:id="rId55"/>
    <p:sldLayoutId id="2147483814" r:id="rId56"/>
    <p:sldLayoutId id="2147483815" r:id="rId57"/>
    <p:sldLayoutId id="2147483816" r:id="rId58"/>
    <p:sldLayoutId id="2147483817" r:id="rId59"/>
    <p:sldLayoutId id="2147483818" r:id="rId60"/>
    <p:sldLayoutId id="2147483819" r:id="rId61"/>
    <p:sldLayoutId id="2147483820" r:id="rId62"/>
    <p:sldLayoutId id="2147483821" r:id="rId63"/>
    <p:sldLayoutId id="2147483822" r:id="rId64"/>
    <p:sldLayoutId id="2147483823" r:id="rId65"/>
    <p:sldLayoutId id="2147483824" r:id="rId66"/>
    <p:sldLayoutId id="2147483825" r:id="rId67"/>
    <p:sldLayoutId id="2147483826" r:id="rId68"/>
    <p:sldLayoutId id="2147483827" r:id="rId69"/>
    <p:sldLayoutId id="2147483828" r:id="rId70"/>
    <p:sldLayoutId id="2147483829" r:id="rId71"/>
    <p:sldLayoutId id="2147483830" r:id="rId72"/>
    <p:sldLayoutId id="2147483831" r:id="rId73"/>
    <p:sldLayoutId id="2147483832" r:id="rId74"/>
    <p:sldLayoutId id="2147483833" r:id="rId75"/>
    <p:sldLayoutId id="2147483834" r:id="rId76"/>
    <p:sldLayoutId id="2147483835" r:id="rId77"/>
    <p:sldLayoutId id="2147483836" r:id="rId78"/>
    <p:sldLayoutId id="2147483837" r:id="rId79"/>
    <p:sldLayoutId id="2147483838" r:id="rId80"/>
    <p:sldLayoutId id="2147483839" r:id="rId81"/>
    <p:sldLayoutId id="2147483840" r:id="rId82"/>
    <p:sldLayoutId id="2147483841" r:id="rId83"/>
    <p:sldLayoutId id="2147483842" r:id="rId84"/>
    <p:sldLayoutId id="2147483843" r:id="rId85"/>
    <p:sldLayoutId id="2147483844" r:id="rId86"/>
    <p:sldLayoutId id="2147483845" r:id="rId87"/>
    <p:sldLayoutId id="2147483846" r:id="rId88"/>
    <p:sldLayoutId id="2147483847" r:id="rId89"/>
    <p:sldLayoutId id="2147483848" r:id="rId90"/>
    <p:sldLayoutId id="2147483849" r:id="rId91"/>
    <p:sldLayoutId id="2147483850" r:id="rId92"/>
    <p:sldLayoutId id="2147483851" r:id="rId93"/>
    <p:sldLayoutId id="2147483852" r:id="rId94"/>
    <p:sldLayoutId id="2147483853" r:id="rId95"/>
    <p:sldLayoutId id="2147483854" r:id="rId96"/>
    <p:sldLayoutId id="2147483855" r:id="rId97"/>
    <p:sldLayoutId id="2147483856" r:id="rId98"/>
    <p:sldLayoutId id="2147483857" r:id="rId99"/>
    <p:sldLayoutId id="2147483858" r:id="rId100"/>
    <p:sldLayoutId id="2147483859" r:id="rId101"/>
    <p:sldLayoutId id="2147483860" r:id="rId102"/>
    <p:sldLayoutId id="2147483861" r:id="rId103"/>
    <p:sldLayoutId id="2147483862" r:id="rId104"/>
    <p:sldLayoutId id="2147483863" r:id="rId105"/>
    <p:sldLayoutId id="2147483864" r:id="rId106"/>
    <p:sldLayoutId id="2147483865" r:id="rId107"/>
    <p:sldLayoutId id="2147483866" r:id="rId108"/>
    <p:sldLayoutId id="2147483867" r:id="rId109"/>
    <p:sldLayoutId id="2147483868" r:id="rId110"/>
    <p:sldLayoutId id="2147483869" r:id="rId111"/>
    <p:sldLayoutId id="2147483870" r:id="rId112"/>
    <p:sldLayoutId id="2147483871" r:id="rId113"/>
    <p:sldLayoutId id="2147483872" r:id="rId114"/>
    <p:sldLayoutId id="2147483873" r:id="rId115"/>
    <p:sldLayoutId id="2147483874" r:id="rId116"/>
    <p:sldLayoutId id="2147483875" r:id="rId117"/>
    <p:sldLayoutId id="2147483876" r:id="rId118"/>
    <p:sldLayoutId id="2147483877" r:id="rId119"/>
    <p:sldLayoutId id="2147483878" r:id="rId120"/>
    <p:sldLayoutId id="2147483879" r:id="rId121"/>
    <p:sldLayoutId id="2147483880" r:id="rId122"/>
    <p:sldLayoutId id="2147483881" r:id="rId123"/>
    <p:sldLayoutId id="2147483882" r:id="rId124"/>
    <p:sldLayoutId id="2147483883" r:id="rId125"/>
    <p:sldLayoutId id="2147483884" r:id="rId126"/>
    <p:sldLayoutId id="2147483885" r:id="rId127"/>
    <p:sldLayoutId id="2147483886" r:id="rId128"/>
    <p:sldLayoutId id="2147483887" r:id="rId129"/>
    <p:sldLayoutId id="2147483888" r:id="rId130"/>
    <p:sldLayoutId id="2147483889" r:id="rId131"/>
    <p:sldLayoutId id="2147483890" r:id="rId132"/>
    <p:sldLayoutId id="2147483891" r:id="rId133"/>
    <p:sldLayoutId id="2147483892" r:id="rId134"/>
    <p:sldLayoutId id="2147483893" r:id="rId135"/>
    <p:sldLayoutId id="2147483894" r:id="rId136"/>
    <p:sldLayoutId id="2147483895" r:id="rId137"/>
    <p:sldLayoutId id="2147483896" r:id="rId138"/>
    <p:sldLayoutId id="2147483897" r:id="rId139"/>
    <p:sldLayoutId id="2147483898" r:id="rId140"/>
    <p:sldLayoutId id="2147483899" r:id="rId141"/>
    <p:sldLayoutId id="2147483900" r:id="rId142"/>
    <p:sldLayoutId id="2147483901" r:id="rId143"/>
    <p:sldLayoutId id="2147483902" r:id="rId144"/>
    <p:sldLayoutId id="2147483903" r:id="rId145"/>
    <p:sldLayoutId id="2147483904" r:id="rId146"/>
    <p:sldLayoutId id="2147483905" r:id="rId147"/>
    <p:sldLayoutId id="2147483906" r:id="rId148"/>
    <p:sldLayoutId id="2147483907" r:id="rId149"/>
    <p:sldLayoutId id="2147483908" r:id="rId150"/>
    <p:sldLayoutId id="2147483909" r:id="rId151"/>
    <p:sldLayoutId id="2147483910" r:id="rId152"/>
    <p:sldLayoutId id="2147483911" r:id="rId153"/>
    <p:sldLayoutId id="2147483912" r:id="rId154"/>
    <p:sldLayoutId id="2147483913" r:id="rId155"/>
    <p:sldLayoutId id="2147483914" r:id="rId156"/>
    <p:sldLayoutId id="2147483915" r:id="rId157"/>
    <p:sldLayoutId id="2147483916" r:id="rId158"/>
    <p:sldLayoutId id="2147483917" r:id="rId159"/>
    <p:sldLayoutId id="2147483918" r:id="rId160"/>
    <p:sldLayoutId id="2147483919" r:id="rId161"/>
    <p:sldLayoutId id="2147483920" r:id="rId162"/>
    <p:sldLayoutId id="2147483921" r:id="rId163"/>
    <p:sldLayoutId id="2147483922" r:id="rId164"/>
    <p:sldLayoutId id="2147483923" r:id="rId165"/>
    <p:sldLayoutId id="2147483924" r:id="rId166"/>
    <p:sldLayoutId id="2147483925" r:id="rId167"/>
    <p:sldLayoutId id="2147483926" r:id="rId168"/>
    <p:sldLayoutId id="2147483927" r:id="rId169"/>
    <p:sldLayoutId id="2147483928" r:id="rId170"/>
    <p:sldLayoutId id="2147483929" r:id="rId171"/>
    <p:sldLayoutId id="2147483930" r:id="rId172"/>
    <p:sldLayoutId id="2147483931" r:id="rId173"/>
    <p:sldLayoutId id="2147483932" r:id="rId174"/>
    <p:sldLayoutId id="2147483933" r:id="rId175"/>
    <p:sldLayoutId id="2147483934" r:id="rId176"/>
    <p:sldLayoutId id="2147483935" r:id="rId177"/>
    <p:sldLayoutId id="2147483936" r:id="rId178"/>
    <p:sldLayoutId id="2147483937" r:id="rId179"/>
    <p:sldLayoutId id="2147483938" r:id="rId180"/>
    <p:sldLayoutId id="2147483939" r:id="rId181"/>
    <p:sldLayoutId id="2147483940" r:id="rId182"/>
    <p:sldLayoutId id="2147483941" r:id="rId183"/>
    <p:sldLayoutId id="2147483942" r:id="rId184"/>
    <p:sldLayoutId id="2147483943" r:id="rId185"/>
    <p:sldLayoutId id="2147483944" r:id="rId186"/>
    <p:sldLayoutId id="2147483945" r:id="rId187"/>
    <p:sldLayoutId id="2147483946" r:id="rId188"/>
    <p:sldLayoutId id="2147483947" r:id="rId189"/>
    <p:sldLayoutId id="2147483948" r:id="rId190"/>
    <p:sldLayoutId id="2147483949" r:id="rId191"/>
    <p:sldLayoutId id="2147483950" r:id="rId192"/>
    <p:sldLayoutId id="2147483951" r:id="rId193"/>
    <p:sldLayoutId id="2147483952" r:id="rId194"/>
    <p:sldLayoutId id="2147483953" r:id="rId195"/>
    <p:sldLayoutId id="2147483954" r:id="rId196"/>
    <p:sldLayoutId id="2147483955" r:id="rId197"/>
    <p:sldLayoutId id="2147483956" r:id="rId198"/>
    <p:sldLayoutId id="2147483957" r:id="rId199"/>
    <p:sldLayoutId id="2147483958" r:id="rId20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baseline="0">
          <a:solidFill>
            <a:srgbClr val="99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B4CD2D"/>
          </a:solidFill>
          <a:latin typeface="HelveticaNeueLT Std Med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NeueLT Std L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NeueLT Std L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5003" y="1447008"/>
            <a:ext cx="8345510" cy="2236350"/>
          </a:xfrm>
        </p:spPr>
        <p:txBody>
          <a:bodyPr/>
          <a:lstStyle/>
          <a:p>
            <a:pPr algn="ctr"/>
            <a:r>
              <a:rPr lang="de-AT" sz="3600" dirty="0" smtClean="0"/>
              <a:t>Scoring </a:t>
            </a:r>
            <a:r>
              <a:rPr lang="de-AT" sz="3600" dirty="0" err="1" smtClean="0"/>
              <a:t>Validity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>in</a:t>
            </a:r>
            <a:br>
              <a:rPr lang="de-AT" sz="3600" dirty="0" smtClean="0"/>
            </a:br>
            <a:r>
              <a:rPr lang="de-AT" sz="3600" dirty="0" smtClean="0"/>
              <a:t>Austrian E8 National Writing Tests</a:t>
            </a:r>
            <a:br>
              <a:rPr lang="de-AT" sz="3600" dirty="0" smtClean="0"/>
            </a:br>
            <a:r>
              <a:rPr lang="de-AT" dirty="0" smtClean="0"/>
              <a:t>E8 Baseline-Test 2009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3943" y="3871245"/>
            <a:ext cx="8126569" cy="2021642"/>
          </a:xfrm>
        </p:spPr>
        <p:txBody>
          <a:bodyPr/>
          <a:lstStyle/>
          <a:p>
            <a:r>
              <a:rPr lang="de-AT" sz="2000" dirty="0" smtClean="0"/>
              <a:t>Klaus Siller</a:t>
            </a:r>
          </a:p>
          <a:p>
            <a:r>
              <a:rPr lang="de-AT" sz="2000" dirty="0" smtClean="0"/>
              <a:t>BIFIE</a:t>
            </a:r>
          </a:p>
          <a:p>
            <a:r>
              <a:rPr lang="de-AT" sz="1600" dirty="0" smtClean="0"/>
              <a:t>(Federal Institute </a:t>
            </a:r>
            <a:r>
              <a:rPr lang="de-AT" sz="1600" dirty="0" err="1" smtClean="0"/>
              <a:t>for</a:t>
            </a:r>
            <a:r>
              <a:rPr lang="de-AT" sz="1600" dirty="0" smtClean="0"/>
              <a:t> Education Research, Innovation </a:t>
            </a:r>
            <a:r>
              <a:rPr lang="de-AT" sz="1600" dirty="0" err="1" smtClean="0"/>
              <a:t>and</a:t>
            </a:r>
            <a:r>
              <a:rPr lang="de-AT" sz="1600" dirty="0" smtClean="0"/>
              <a:t> Development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Austrian School System)</a:t>
            </a:r>
          </a:p>
          <a:p>
            <a:r>
              <a:rPr lang="de-AT" sz="2000" dirty="0" smtClean="0"/>
              <a:t> </a:t>
            </a:r>
            <a:r>
              <a:rPr lang="de-AT" sz="2000" i="1" dirty="0" smtClean="0"/>
              <a:t>IATEFL TEA-SIG </a:t>
            </a:r>
            <a:r>
              <a:rPr lang="de-AT" sz="2000" i="1" dirty="0" err="1" smtClean="0"/>
              <a:t>and</a:t>
            </a:r>
            <a:r>
              <a:rPr lang="de-AT" sz="2000" i="1" dirty="0" smtClean="0"/>
              <a:t> University </a:t>
            </a:r>
            <a:r>
              <a:rPr lang="de-AT" sz="2000" i="1" dirty="0" err="1" smtClean="0"/>
              <a:t>of</a:t>
            </a:r>
            <a:r>
              <a:rPr lang="de-AT" sz="2000" i="1" dirty="0" smtClean="0"/>
              <a:t> Innsbruck Conference</a:t>
            </a:r>
          </a:p>
          <a:p>
            <a:r>
              <a:rPr lang="de-AT" sz="2000" dirty="0" smtClean="0"/>
              <a:t>Innsbruck, September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Rating</a:t>
            </a:r>
            <a:r>
              <a:rPr lang="de-AT" sz="3600" dirty="0"/>
              <a:t>: Rating </a:t>
            </a:r>
            <a:r>
              <a:rPr lang="de-AT" sz="3600" dirty="0" err="1" smtClean="0"/>
              <a:t>Process</a:t>
            </a:r>
            <a:r>
              <a:rPr lang="de-AT" sz="3600" dirty="0" smtClean="0"/>
              <a:t> </a:t>
            </a:r>
            <a:r>
              <a:rPr lang="de-AT" sz="3600" dirty="0" smtClean="0"/>
              <a:t>/1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smtClean="0"/>
              <a:t>Standardisation-Meeting (2 </a:t>
            </a:r>
            <a:r>
              <a:rPr lang="de-AT" sz="3200" dirty="0" err="1" smtClean="0"/>
              <a:t>days</a:t>
            </a:r>
            <a:r>
              <a:rPr lang="de-AT" sz="3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Standardisation </a:t>
            </a:r>
            <a:r>
              <a:rPr lang="de-AT" sz="2800" dirty="0" err="1" smtClean="0">
                <a:latin typeface="HelveticaNeueLT Std Lt" pitchFamily="34" charset="0"/>
              </a:rPr>
              <a:t>with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benchmarked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scripts</a:t>
            </a:r>
            <a:endParaRPr lang="de-AT" sz="2800" dirty="0" smtClean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On-Site-Rating</a:t>
            </a:r>
          </a:p>
          <a:p>
            <a:pPr lvl="1"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3200" dirty="0" smtClean="0"/>
              <a:t>Individual Rating-Phase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Ca. 6 -8 </a:t>
            </a:r>
            <a:r>
              <a:rPr lang="de-AT" sz="2800" dirty="0" err="1" smtClean="0">
                <a:latin typeface="HelveticaNeueLT Std Lt" pitchFamily="34" charset="0"/>
              </a:rPr>
              <a:t>weeks</a:t>
            </a:r>
            <a:endParaRPr lang="de-AT" sz="32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7353"/>
            <a:ext cx="8497887" cy="1008062"/>
          </a:xfrm>
        </p:spPr>
        <p:txBody>
          <a:bodyPr/>
          <a:lstStyle/>
          <a:p>
            <a:r>
              <a:rPr lang="de-AT" sz="3600" dirty="0" smtClean="0"/>
              <a:t>Rating: Rating </a:t>
            </a:r>
            <a:r>
              <a:rPr lang="de-AT" sz="3600" dirty="0" err="1" smtClean="0"/>
              <a:t>Process</a:t>
            </a:r>
            <a:r>
              <a:rPr lang="de-AT" sz="3600" dirty="0" smtClean="0"/>
              <a:t> </a:t>
            </a:r>
            <a:r>
              <a:rPr lang="de-AT" sz="3600" dirty="0" smtClean="0"/>
              <a:t>/2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125415"/>
            <a:ext cx="8497887" cy="502237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de-AT" sz="2800" dirty="0" smtClean="0"/>
              <a:t>Scanning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texts</a:t>
            </a:r>
            <a:r>
              <a:rPr lang="de-AT" sz="2800" dirty="0" smtClean="0"/>
              <a:t> </a:t>
            </a:r>
            <a:r>
              <a:rPr lang="de-AT" sz="2800" dirty="0" err="1" smtClean="0"/>
              <a:t>at</a:t>
            </a:r>
            <a:r>
              <a:rPr lang="de-AT" sz="2800" dirty="0" smtClean="0"/>
              <a:t> BIFIE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 smtClean="0"/>
              <a:t>8.1% APS / 1.1% AHS </a:t>
            </a:r>
            <a:r>
              <a:rPr lang="de-AT" sz="2400" dirty="0" err="1" smtClean="0"/>
              <a:t>excluded</a:t>
            </a:r>
            <a:r>
              <a:rPr lang="de-AT" sz="2400" dirty="0" smtClean="0"/>
              <a:t> </a:t>
            </a:r>
            <a:r>
              <a:rPr lang="de-AT" sz="2400" dirty="0" err="1" smtClean="0"/>
              <a:t>from</a:t>
            </a:r>
            <a:r>
              <a:rPr lang="de-AT" sz="2400" dirty="0" smtClean="0"/>
              <a:t> </a:t>
            </a:r>
            <a:r>
              <a:rPr lang="de-AT" sz="2400" dirty="0" err="1" smtClean="0"/>
              <a:t>scanning</a:t>
            </a:r>
            <a:r>
              <a:rPr lang="de-AT" sz="2400" dirty="0" smtClean="0"/>
              <a:t> </a:t>
            </a:r>
            <a:r>
              <a:rPr lang="de-AT" sz="2400" dirty="0" err="1" smtClean="0"/>
              <a:t>process</a:t>
            </a:r>
            <a:endParaRPr lang="de-AT" sz="2400" dirty="0" smtClean="0"/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err="1" smtClean="0"/>
              <a:t>Production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Rating-Booklets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/>
              <a:t>1</a:t>
            </a:r>
            <a:r>
              <a:rPr lang="de-AT" sz="2400" dirty="0" smtClean="0"/>
              <a:t> </a:t>
            </a:r>
            <a:r>
              <a:rPr lang="de-AT" sz="2400" dirty="0" err="1" smtClean="0"/>
              <a:t>booklet</a:t>
            </a:r>
            <a:r>
              <a:rPr lang="de-AT" sz="2400" dirty="0" smtClean="0"/>
              <a:t> per </a:t>
            </a:r>
            <a:r>
              <a:rPr lang="de-AT" sz="2400" dirty="0" err="1" smtClean="0"/>
              <a:t>rater</a:t>
            </a:r>
            <a:r>
              <a:rPr lang="de-AT" sz="2400" dirty="0" smtClean="0"/>
              <a:t> incl. 300 Short Texts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/>
              <a:t>1 </a:t>
            </a:r>
            <a:r>
              <a:rPr lang="de-AT" sz="2400" dirty="0" err="1" smtClean="0"/>
              <a:t>booklet</a:t>
            </a:r>
            <a:r>
              <a:rPr lang="de-AT" sz="2400" dirty="0" smtClean="0"/>
              <a:t> </a:t>
            </a:r>
            <a:r>
              <a:rPr lang="de-AT" sz="2400" dirty="0"/>
              <a:t>per </a:t>
            </a:r>
            <a:r>
              <a:rPr lang="de-AT" sz="2400" dirty="0" err="1"/>
              <a:t>rater</a:t>
            </a:r>
            <a:r>
              <a:rPr lang="de-AT" sz="2400" dirty="0"/>
              <a:t> incl. 300 </a:t>
            </a:r>
            <a:r>
              <a:rPr lang="de-AT" sz="2400" dirty="0" smtClean="0"/>
              <a:t>Long Texts</a:t>
            </a:r>
            <a:endParaRPr lang="de-AT" sz="2400" dirty="0"/>
          </a:p>
          <a:p>
            <a:pPr>
              <a:buFont typeface="Arial" pitchFamily="34" charset="0"/>
              <a:buChar char="•"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2800" dirty="0" err="1" smtClean="0"/>
              <a:t>Overlap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multiple/double-rating</a:t>
            </a:r>
          </a:p>
          <a:p>
            <a:pPr lvl="1">
              <a:buFont typeface="Arial" pitchFamily="34" charset="0"/>
              <a:buChar char="•"/>
            </a:pPr>
            <a:r>
              <a:rPr lang="de-AT" sz="2400" dirty="0"/>
              <a:t>1</a:t>
            </a:r>
            <a:r>
              <a:rPr lang="de-AT" sz="2400" dirty="0" smtClean="0"/>
              <a:t>0 </a:t>
            </a:r>
            <a:r>
              <a:rPr lang="de-AT" sz="2400" dirty="0" err="1" smtClean="0"/>
              <a:t>texts</a:t>
            </a:r>
            <a:r>
              <a:rPr lang="de-AT" sz="2400" dirty="0" smtClean="0"/>
              <a:t> / 500 </a:t>
            </a:r>
            <a:r>
              <a:rPr lang="de-AT" sz="2400" dirty="0" err="1" smtClean="0"/>
              <a:t>texts</a:t>
            </a:r>
            <a:r>
              <a:rPr lang="de-AT" sz="2400" dirty="0" smtClean="0"/>
              <a:t> per </a:t>
            </a:r>
            <a:r>
              <a:rPr lang="de-AT" sz="2400" dirty="0" err="1" smtClean="0"/>
              <a:t>task</a:t>
            </a:r>
            <a:endParaRPr lang="de-AT" sz="2400" dirty="0"/>
          </a:p>
          <a:p>
            <a:pPr marL="342900" lvl="1" indent="-342900">
              <a:spcBef>
                <a:spcPct val="0"/>
              </a:spcBef>
              <a:buFont typeface="Arial" pitchFamily="34" charset="0"/>
              <a:buChar char="•"/>
            </a:pPr>
            <a:endParaRPr lang="de-AT" sz="2800" dirty="0" smtClean="0">
              <a:ea typeface="+mn-ea"/>
              <a:cs typeface="+mn-cs"/>
            </a:endParaRPr>
          </a:p>
          <a:p>
            <a:pPr marL="3429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de-AT" sz="2800" dirty="0" smtClean="0">
                <a:ea typeface="+mn-ea"/>
                <a:cs typeface="+mn-cs"/>
              </a:rPr>
              <a:t>2 </a:t>
            </a:r>
            <a:r>
              <a:rPr lang="de-AT" sz="2800" dirty="0" err="1">
                <a:ea typeface="+mn-ea"/>
                <a:cs typeface="+mn-cs"/>
              </a:rPr>
              <a:t>corresponding</a:t>
            </a:r>
            <a:r>
              <a:rPr lang="de-AT" sz="2800" dirty="0">
                <a:ea typeface="+mn-ea"/>
                <a:cs typeface="+mn-cs"/>
              </a:rPr>
              <a:t> </a:t>
            </a:r>
            <a:r>
              <a:rPr lang="de-AT" sz="2800" dirty="0" err="1">
                <a:ea typeface="+mn-ea"/>
                <a:cs typeface="+mn-cs"/>
              </a:rPr>
              <a:t>booklets</a:t>
            </a:r>
            <a:r>
              <a:rPr lang="de-AT" sz="2800" dirty="0">
                <a:ea typeface="+mn-ea"/>
                <a:cs typeface="+mn-cs"/>
              </a:rPr>
              <a:t> </a:t>
            </a:r>
            <a:r>
              <a:rPr lang="de-AT" sz="2800" dirty="0" err="1">
                <a:ea typeface="+mn-ea"/>
                <a:cs typeface="+mn-cs"/>
              </a:rPr>
              <a:t>with</a:t>
            </a:r>
            <a:r>
              <a:rPr lang="de-AT" sz="2800" dirty="0">
                <a:ea typeface="+mn-ea"/>
                <a:cs typeface="+mn-cs"/>
              </a:rPr>
              <a:t> rating-sheets</a:t>
            </a:r>
          </a:p>
          <a:p>
            <a:endParaRPr lang="de-AT" sz="2800" dirty="0" smtClean="0"/>
          </a:p>
          <a:p>
            <a:endParaRPr lang="de-AT" sz="2800" dirty="0" smtClean="0"/>
          </a:p>
          <a:p>
            <a:endParaRPr lang="de-AT" sz="2800" dirty="0" smtClean="0"/>
          </a:p>
          <a:p>
            <a:endParaRPr lang="de-AT" sz="2800" dirty="0" smtClean="0"/>
          </a:p>
          <a:p>
            <a:endParaRPr lang="de-AT" sz="2800" dirty="0" smtClean="0"/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88229"/>
            <a:ext cx="8497887" cy="1008062"/>
          </a:xfrm>
        </p:spPr>
        <p:txBody>
          <a:bodyPr/>
          <a:lstStyle/>
          <a:p>
            <a:r>
              <a:rPr lang="de-AT" sz="3600" dirty="0" smtClean="0"/>
              <a:t>Rating</a:t>
            </a:r>
            <a:r>
              <a:rPr lang="de-AT" sz="3600" dirty="0"/>
              <a:t>: Rating </a:t>
            </a:r>
            <a:r>
              <a:rPr lang="de-AT" sz="3600" dirty="0" err="1" smtClean="0"/>
              <a:t>Process</a:t>
            </a:r>
            <a:r>
              <a:rPr lang="de-AT" sz="3600" dirty="0" smtClean="0"/>
              <a:t> </a:t>
            </a:r>
            <a:r>
              <a:rPr lang="de-AT" sz="3600" dirty="0" smtClean="0"/>
              <a:t>/3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Rating-Sheets: Ratings </a:t>
            </a:r>
            <a:r>
              <a:rPr lang="de-AT" dirty="0" err="1" smtClean="0"/>
              <a:t>electronically</a:t>
            </a:r>
            <a:r>
              <a:rPr lang="de-AT" dirty="0" smtClean="0"/>
              <a:t> </a:t>
            </a:r>
            <a:r>
              <a:rPr lang="de-AT" dirty="0" err="1" smtClean="0"/>
              <a:t>scanned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BIFIE</a:t>
            </a:r>
          </a:p>
          <a:p>
            <a:pPr lvl="2"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986" y="2521010"/>
            <a:ext cx="5905019" cy="23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160" y="239282"/>
            <a:ext cx="8497887" cy="873756"/>
          </a:xfrm>
        </p:spPr>
        <p:txBody>
          <a:bodyPr/>
          <a:lstStyle/>
          <a:p>
            <a:r>
              <a:rPr lang="de-AT" sz="3200" dirty="0" smtClean="0"/>
              <a:t>Data </a:t>
            </a:r>
            <a:r>
              <a:rPr lang="de-AT" sz="3200" dirty="0" err="1" smtClean="0"/>
              <a:t>Analyses</a:t>
            </a:r>
            <a:r>
              <a:rPr lang="de-AT" sz="3200" dirty="0" smtClean="0"/>
              <a:t>: </a:t>
            </a:r>
            <a:r>
              <a:rPr lang="de-AT" sz="3200" dirty="0" err="1" smtClean="0"/>
              <a:t>Calibration</a:t>
            </a:r>
            <a:r>
              <a:rPr lang="de-AT" sz="3200" dirty="0" smtClean="0"/>
              <a:t> </a:t>
            </a:r>
            <a:r>
              <a:rPr lang="de-AT" sz="3200" dirty="0" err="1" smtClean="0"/>
              <a:t>and</a:t>
            </a:r>
            <a:r>
              <a:rPr lang="de-AT" sz="3200" dirty="0" smtClean="0"/>
              <a:t> </a:t>
            </a:r>
            <a:r>
              <a:rPr lang="de-AT" sz="3200" dirty="0" err="1" smtClean="0"/>
              <a:t>Scaling</a:t>
            </a:r>
            <a:endParaRPr lang="de-DE" sz="3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47421" y="3223885"/>
            <a:ext cx="381962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200" dirty="0" smtClean="0"/>
              <a:t>Ratings</a:t>
            </a:r>
            <a:endParaRPr lang="de-DE" sz="3200" dirty="0"/>
          </a:p>
        </p:txBody>
      </p:sp>
      <p:sp>
        <p:nvSpPr>
          <p:cNvPr id="22" name="Pfeil nach unten 21"/>
          <p:cNvSpPr/>
          <p:nvPr/>
        </p:nvSpPr>
        <p:spPr bwMode="auto">
          <a:xfrm>
            <a:off x="4367019" y="3834426"/>
            <a:ext cx="284085" cy="61666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LT Std L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0208" y="1102772"/>
            <a:ext cx="157447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AT" sz="3200" dirty="0" smtClean="0"/>
              <a:t>Student</a:t>
            </a:r>
          </a:p>
          <a:p>
            <a:pPr algn="ctr"/>
            <a:r>
              <a:rPr lang="de-AT" sz="3200" dirty="0" err="1" smtClean="0"/>
              <a:t>ability</a:t>
            </a:r>
            <a:endParaRPr lang="de-AT" sz="3200" dirty="0" smtClean="0"/>
          </a:p>
        </p:txBody>
      </p:sp>
      <p:sp>
        <p:nvSpPr>
          <p:cNvPr id="12" name="Rechteck 11"/>
          <p:cNvSpPr/>
          <p:nvPr/>
        </p:nvSpPr>
        <p:spPr>
          <a:xfrm>
            <a:off x="4513692" y="1159204"/>
            <a:ext cx="159595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AT" sz="3200" dirty="0" smtClean="0"/>
              <a:t>Task</a:t>
            </a:r>
          </a:p>
          <a:p>
            <a:pPr algn="ctr"/>
            <a:r>
              <a:rPr lang="de-AT" sz="3200" dirty="0" err="1"/>
              <a:t>d</a:t>
            </a:r>
            <a:r>
              <a:rPr lang="de-AT" sz="3200" dirty="0" err="1" smtClean="0"/>
              <a:t>ifficulty</a:t>
            </a:r>
            <a:endParaRPr lang="de-AT" sz="3200" dirty="0" smtClean="0"/>
          </a:p>
        </p:txBody>
      </p:sp>
      <p:sp>
        <p:nvSpPr>
          <p:cNvPr id="13" name="Rechteck 12"/>
          <p:cNvSpPr/>
          <p:nvPr/>
        </p:nvSpPr>
        <p:spPr>
          <a:xfrm>
            <a:off x="6705919" y="1159204"/>
            <a:ext cx="1604927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AT" sz="3200" dirty="0" smtClean="0"/>
              <a:t>Rater</a:t>
            </a:r>
          </a:p>
          <a:p>
            <a:pPr algn="ctr"/>
            <a:r>
              <a:rPr lang="de-AT" sz="3200" dirty="0" err="1"/>
              <a:t>l</a:t>
            </a:r>
            <a:r>
              <a:rPr lang="de-AT" sz="3200" dirty="0" err="1" smtClean="0"/>
              <a:t>eniency</a:t>
            </a:r>
            <a:endParaRPr lang="de-AT" sz="3200" dirty="0" smtClean="0"/>
          </a:p>
        </p:txBody>
      </p:sp>
      <p:sp>
        <p:nvSpPr>
          <p:cNvPr id="15" name="Rechteck 14"/>
          <p:cNvSpPr/>
          <p:nvPr/>
        </p:nvSpPr>
        <p:spPr>
          <a:xfrm>
            <a:off x="2177275" y="1113038"/>
            <a:ext cx="203453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AT" sz="3200" dirty="0" smtClean="0"/>
              <a:t>Dimension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73352" y="3014505"/>
            <a:ext cx="2031326" cy="1077218"/>
          </a:xfrm>
          <a:prstGeom prst="rect">
            <a:avLst/>
          </a:prstGeom>
          <a:solidFill>
            <a:srgbClr val="FFE89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AT" sz="3200" dirty="0" smtClean="0"/>
              <a:t>Interaction</a:t>
            </a:r>
          </a:p>
          <a:p>
            <a:pPr algn="ctr"/>
            <a:r>
              <a:rPr lang="de-AT" sz="3200" dirty="0" err="1"/>
              <a:t>e</a:t>
            </a:r>
            <a:r>
              <a:rPr lang="de-AT" sz="3200" dirty="0" err="1" smtClean="0"/>
              <a:t>ffects</a:t>
            </a:r>
            <a:endParaRPr lang="de-AT" sz="3200" dirty="0" smtClean="0"/>
          </a:p>
        </p:txBody>
      </p:sp>
      <p:cxnSp>
        <p:nvCxnSpPr>
          <p:cNvPr id="24" name="Gerade Verbindung mit Pfeil 23"/>
          <p:cNvCxnSpPr>
            <a:stCxn id="11" idx="2"/>
            <a:endCxn id="14" idx="0"/>
          </p:cNvCxnSpPr>
          <p:nvPr/>
        </p:nvCxnSpPr>
        <p:spPr bwMode="auto">
          <a:xfrm rot="16200000" flipH="1">
            <a:off x="1985392" y="1252040"/>
            <a:ext cx="1043895" cy="28997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rade Verbindung mit Pfeil 24"/>
          <p:cNvCxnSpPr>
            <a:stCxn id="12" idx="2"/>
            <a:endCxn id="14" idx="0"/>
          </p:cNvCxnSpPr>
          <p:nvPr/>
        </p:nvCxnSpPr>
        <p:spPr bwMode="auto">
          <a:xfrm rot="5400000">
            <a:off x="4140721" y="2052938"/>
            <a:ext cx="987463" cy="13544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>
            <a:stCxn id="13" idx="2"/>
            <a:endCxn id="14" idx="0"/>
          </p:cNvCxnSpPr>
          <p:nvPr/>
        </p:nvCxnSpPr>
        <p:spPr bwMode="auto">
          <a:xfrm rot="5400000">
            <a:off x="5239079" y="954580"/>
            <a:ext cx="987463" cy="35511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>
            <a:stCxn id="15" idx="2"/>
            <a:endCxn id="14" idx="0"/>
          </p:cNvCxnSpPr>
          <p:nvPr/>
        </p:nvCxnSpPr>
        <p:spPr bwMode="auto">
          <a:xfrm rot="16200000" flipH="1">
            <a:off x="2812852" y="2079501"/>
            <a:ext cx="1526072" cy="7626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mit Pfeil 27"/>
          <p:cNvCxnSpPr>
            <a:stCxn id="16" idx="1"/>
          </p:cNvCxnSpPr>
          <p:nvPr/>
        </p:nvCxnSpPr>
        <p:spPr bwMode="auto">
          <a:xfrm flipH="1" flipV="1">
            <a:off x="5311667" y="3014505"/>
            <a:ext cx="1561685" cy="5386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" name="Pfeil nach unten 18"/>
          <p:cNvSpPr/>
          <p:nvPr/>
        </p:nvSpPr>
        <p:spPr bwMode="auto">
          <a:xfrm>
            <a:off x="4371650" y="5061397"/>
            <a:ext cx="284085" cy="559825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LT Std Lt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92105" y="4420339"/>
            <a:ext cx="7927260" cy="584775"/>
          </a:xfrm>
          <a:prstGeom prst="rect">
            <a:avLst/>
          </a:prstGeom>
          <a:solidFill>
            <a:srgbClr val="B4CD2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200" dirty="0" err="1"/>
              <a:t>To</a:t>
            </a:r>
            <a:r>
              <a:rPr lang="de-AT" sz="3200" dirty="0"/>
              <a:t> </a:t>
            </a:r>
            <a:r>
              <a:rPr lang="de-AT" sz="3200" dirty="0" err="1"/>
              <a:t>quantify</a:t>
            </a:r>
            <a:r>
              <a:rPr lang="de-AT" sz="3200" dirty="0"/>
              <a:t> </a:t>
            </a:r>
            <a:r>
              <a:rPr lang="de-AT" sz="3200" dirty="0" err="1"/>
              <a:t>the</a:t>
            </a:r>
            <a:r>
              <a:rPr lang="de-AT" sz="3200" dirty="0"/>
              <a:t> </a:t>
            </a:r>
            <a:r>
              <a:rPr lang="de-AT" sz="3200" dirty="0" err="1"/>
              <a:t>extent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de-AT" sz="3200" dirty="0" err="1"/>
              <a:t>variances</a:t>
            </a:r>
            <a:r>
              <a:rPr lang="de-AT" sz="3200" dirty="0"/>
              <a:t> </a:t>
            </a:r>
            <a:r>
              <a:rPr lang="de-AT" sz="3200" dirty="0" err="1"/>
              <a:t>of</a:t>
            </a:r>
            <a:r>
              <a:rPr lang="de-AT" sz="3200" dirty="0"/>
              <a:t> </a:t>
            </a:r>
            <a:r>
              <a:rPr lang="de-AT" sz="3200" dirty="0" err="1"/>
              <a:t>effect</a:t>
            </a:r>
            <a:endParaRPr lang="de-AT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463846" y="5644021"/>
            <a:ext cx="3839359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improve</a:t>
            </a:r>
            <a:r>
              <a:rPr lang="de-AT" sz="3200" dirty="0" smtClean="0"/>
              <a:t> </a:t>
            </a:r>
            <a:r>
              <a:rPr lang="de-AT" sz="3200" dirty="0" err="1" smtClean="0"/>
              <a:t>procedures</a:t>
            </a:r>
            <a:endParaRPr lang="de-AT" sz="3200" dirty="0" smtClean="0"/>
          </a:p>
        </p:txBody>
      </p:sp>
      <p:cxnSp>
        <p:nvCxnSpPr>
          <p:cNvPr id="6" name="Gekrümmte Verbindung 5"/>
          <p:cNvCxnSpPr/>
          <p:nvPr/>
        </p:nvCxnSpPr>
        <p:spPr bwMode="auto">
          <a:xfrm>
            <a:off x="6593983" y="2887876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4803739" y="5625109"/>
            <a:ext cx="4050800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give</a:t>
            </a:r>
            <a:r>
              <a:rPr lang="de-AT" sz="3200" dirty="0" smtClean="0"/>
              <a:t> </a:t>
            </a:r>
            <a:r>
              <a:rPr lang="de-AT" sz="3200" dirty="0" err="1" smtClean="0"/>
              <a:t>feedback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raters</a:t>
            </a:r>
            <a:r>
              <a:rPr lang="de-AT" sz="3200" dirty="0" smtClean="0"/>
              <a:t> (</a:t>
            </a:r>
            <a:r>
              <a:rPr lang="de-AT" sz="3200" dirty="0" err="1" smtClean="0"/>
              <a:t>self</a:t>
            </a:r>
            <a:r>
              <a:rPr lang="de-AT" sz="3200" dirty="0" smtClean="0"/>
              <a:t>-reflexion)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9" grpId="0" animBg="1"/>
      <p:bldP spid="32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29" y="402869"/>
            <a:ext cx="8497887" cy="637306"/>
          </a:xfrm>
        </p:spPr>
        <p:txBody>
          <a:bodyPr/>
          <a:lstStyle/>
          <a:p>
            <a:r>
              <a:rPr lang="de-AT" sz="3600" dirty="0" smtClean="0"/>
              <a:t>Data </a:t>
            </a:r>
            <a:r>
              <a:rPr lang="de-AT" sz="3600" dirty="0" err="1" smtClean="0"/>
              <a:t>Analyses</a:t>
            </a:r>
            <a:r>
              <a:rPr lang="de-AT" sz="3600" dirty="0" smtClean="0"/>
              <a:t>: </a:t>
            </a:r>
            <a:r>
              <a:rPr lang="de-AT" sz="3600" dirty="0" err="1" smtClean="0"/>
              <a:t>Methods</a:t>
            </a:r>
            <a:endParaRPr lang="de-DE" sz="3600" dirty="0"/>
          </a:p>
        </p:txBody>
      </p:sp>
      <p:sp>
        <p:nvSpPr>
          <p:cNvPr id="51" name="Rechteck 50"/>
          <p:cNvSpPr/>
          <p:nvPr/>
        </p:nvSpPr>
        <p:spPr>
          <a:xfrm>
            <a:off x="215314" y="2022037"/>
            <a:ext cx="25547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AT" sz="2800" dirty="0" err="1" smtClean="0"/>
              <a:t>Quantification</a:t>
            </a:r>
            <a:endParaRPr lang="de-AT" sz="2800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2113280" y="3357295"/>
            <a:ext cx="3302492" cy="461665"/>
          </a:xfrm>
          <a:prstGeom prst="rect">
            <a:avLst/>
          </a:prstGeom>
          <a:solidFill>
            <a:srgbClr val="FFE89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AT" sz="2400" dirty="0" smtClean="0"/>
              <a:t>Rater </a:t>
            </a:r>
            <a:r>
              <a:rPr lang="de-AT" sz="2400" dirty="0" err="1" smtClean="0"/>
              <a:t>Leniency</a:t>
            </a:r>
            <a:endParaRPr lang="de-DE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2113280" y="4342181"/>
            <a:ext cx="3302492" cy="461665"/>
          </a:xfrm>
          <a:prstGeom prst="rect">
            <a:avLst/>
          </a:prstGeom>
          <a:solidFill>
            <a:srgbClr val="FFE89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AT" sz="2400" dirty="0" smtClean="0"/>
              <a:t>Rater Agreement</a:t>
            </a:r>
            <a:endParaRPr lang="de-DE" sz="2400" dirty="0"/>
          </a:p>
        </p:txBody>
      </p:sp>
      <p:sp>
        <p:nvSpPr>
          <p:cNvPr id="31" name="Rechteck 30"/>
          <p:cNvSpPr/>
          <p:nvPr/>
        </p:nvSpPr>
        <p:spPr>
          <a:xfrm>
            <a:off x="4251278" y="1806593"/>
            <a:ext cx="461413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de-AT" sz="2800" dirty="0" err="1"/>
              <a:t>Variance</a:t>
            </a:r>
            <a:r>
              <a:rPr lang="de-AT" sz="2800" dirty="0"/>
              <a:t> </a:t>
            </a:r>
            <a:r>
              <a:rPr lang="de-AT" sz="2800" dirty="0" err="1"/>
              <a:t>Component</a:t>
            </a:r>
            <a:r>
              <a:rPr lang="de-AT" sz="2800" dirty="0"/>
              <a:t> Analysis</a:t>
            </a:r>
            <a:endParaRPr lang="de-AT" sz="2800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5963936" y="3111075"/>
            <a:ext cx="288524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de-AT" sz="2800" dirty="0" err="1" smtClean="0"/>
              <a:t>Comparison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means</a:t>
            </a:r>
            <a:endParaRPr lang="de-DE" sz="2800" dirty="0"/>
          </a:p>
        </p:txBody>
      </p:sp>
      <p:sp>
        <p:nvSpPr>
          <p:cNvPr id="33" name="Textfeld 32"/>
          <p:cNvSpPr txBox="1"/>
          <p:nvPr/>
        </p:nvSpPr>
        <p:spPr>
          <a:xfrm>
            <a:off x="5963936" y="4311404"/>
            <a:ext cx="28852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de-AT" sz="2800" dirty="0" err="1" smtClean="0"/>
              <a:t>Correlations</a:t>
            </a:r>
            <a:r>
              <a:rPr lang="de-AT" sz="2800" dirty="0"/>
              <a:t>*</a:t>
            </a:r>
            <a:endParaRPr lang="de-DE" sz="2800" dirty="0"/>
          </a:p>
        </p:txBody>
      </p:sp>
      <p:cxnSp>
        <p:nvCxnSpPr>
          <p:cNvPr id="40" name="Gerade Verbindung mit Pfeil 39"/>
          <p:cNvCxnSpPr>
            <a:stCxn id="51" idx="3"/>
            <a:endCxn id="31" idx="1"/>
          </p:cNvCxnSpPr>
          <p:nvPr/>
        </p:nvCxnSpPr>
        <p:spPr bwMode="auto">
          <a:xfrm>
            <a:off x="2770095" y="2283647"/>
            <a:ext cx="148118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>
            <a:stCxn id="23" idx="3"/>
            <a:endCxn id="32" idx="1"/>
          </p:cNvCxnSpPr>
          <p:nvPr/>
        </p:nvCxnSpPr>
        <p:spPr bwMode="auto">
          <a:xfrm>
            <a:off x="5415772" y="3588128"/>
            <a:ext cx="548164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Gerade Verbindung mit Pfeil 48"/>
          <p:cNvCxnSpPr>
            <a:stCxn id="29" idx="3"/>
            <a:endCxn id="33" idx="1"/>
          </p:cNvCxnSpPr>
          <p:nvPr/>
        </p:nvCxnSpPr>
        <p:spPr bwMode="auto">
          <a:xfrm>
            <a:off x="5415772" y="4573014"/>
            <a:ext cx="54816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hteck 18"/>
          <p:cNvSpPr/>
          <p:nvPr/>
        </p:nvSpPr>
        <p:spPr>
          <a:xfrm>
            <a:off x="215314" y="3818961"/>
            <a:ext cx="288554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AT" sz="2800" dirty="0" smtClean="0"/>
              <a:t>Rater Feedback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288" y="5473973"/>
            <a:ext cx="833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2000" dirty="0" smtClean="0"/>
              <a:t>* c. </a:t>
            </a:r>
            <a:r>
              <a:rPr lang="de-AT" sz="2000" dirty="0" err="1" smtClean="0"/>
              <a:t>between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observed</a:t>
            </a:r>
            <a:r>
              <a:rPr lang="de-AT" sz="2000" dirty="0" smtClean="0"/>
              <a:t> </a:t>
            </a:r>
            <a:r>
              <a:rPr lang="de-AT" sz="2000" dirty="0" err="1" smtClean="0"/>
              <a:t>ratings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„</a:t>
            </a:r>
            <a:r>
              <a:rPr lang="de-AT" sz="2000" dirty="0" err="1" smtClean="0"/>
              <a:t>true</a:t>
            </a:r>
            <a:r>
              <a:rPr lang="de-AT" sz="2000" dirty="0" smtClean="0"/>
              <a:t>“ </a:t>
            </a:r>
            <a:r>
              <a:rPr lang="de-AT" sz="2000" dirty="0" err="1" smtClean="0"/>
              <a:t>ratings</a:t>
            </a:r>
            <a:r>
              <a:rPr lang="de-AT" sz="2000" dirty="0" smtClean="0"/>
              <a:t> (i.e. </a:t>
            </a:r>
            <a:r>
              <a:rPr lang="de-AT" sz="2000" dirty="0" err="1" smtClean="0"/>
              <a:t>most</a:t>
            </a:r>
            <a:r>
              <a:rPr lang="de-AT" sz="2000" dirty="0" smtClean="0"/>
              <a:t> </a:t>
            </a:r>
            <a:r>
              <a:rPr lang="de-AT" sz="2000" dirty="0" err="1" smtClean="0"/>
              <a:t>frequent</a:t>
            </a:r>
            <a:r>
              <a:rPr lang="de-AT" sz="2000" dirty="0" smtClean="0"/>
              <a:t> </a:t>
            </a:r>
            <a:r>
              <a:rPr lang="de-AT" sz="2000" dirty="0" err="1" smtClean="0"/>
              <a:t>rating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all </a:t>
            </a:r>
            <a:r>
              <a:rPr lang="de-AT" sz="2000" dirty="0" err="1" smtClean="0"/>
              <a:t>ratings</a:t>
            </a:r>
            <a:r>
              <a:rPr lang="de-AT" sz="2000" dirty="0" smtClean="0"/>
              <a:t> in multiple </a:t>
            </a:r>
            <a:r>
              <a:rPr lang="de-AT" sz="2000" dirty="0" err="1" smtClean="0"/>
              <a:t>marking</a:t>
            </a:r>
            <a:r>
              <a:rPr lang="de-AT" sz="2000" dirty="0"/>
              <a:t> </a:t>
            </a:r>
            <a:r>
              <a:rPr lang="de-AT" sz="2000" dirty="0" smtClean="0"/>
              <a:t>(43 </a:t>
            </a:r>
            <a:r>
              <a:rPr lang="de-AT" sz="2000" dirty="0" err="1" smtClean="0"/>
              <a:t>ratings</a:t>
            </a:r>
            <a:r>
              <a:rPr lang="de-AT" sz="2000" dirty="0" smtClean="0"/>
              <a:t>)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3" grpId="0" animBg="1"/>
      <p:bldP spid="29" grpId="0" animBg="1"/>
      <p:bldP spid="31" grpId="0" animBg="1"/>
      <p:bldP spid="32" grpId="0" animBg="1"/>
      <p:bldP spid="33" grpId="0" animBg="1"/>
      <p:bldP spid="1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39504"/>
            <a:ext cx="8497887" cy="1008062"/>
          </a:xfrm>
        </p:spPr>
        <p:txBody>
          <a:bodyPr/>
          <a:lstStyle/>
          <a:p>
            <a:r>
              <a:rPr lang="de-AT" sz="3200" dirty="0" err="1" smtClean="0"/>
              <a:t>Purpose</a:t>
            </a:r>
            <a:r>
              <a:rPr lang="de-AT" sz="3200" dirty="0" smtClean="0"/>
              <a:t>: </a:t>
            </a:r>
            <a:r>
              <a:rPr lang="de-AT" sz="3200" dirty="0" err="1" smtClean="0"/>
              <a:t>Variance</a:t>
            </a:r>
            <a:r>
              <a:rPr lang="de-AT" sz="3200" dirty="0" smtClean="0"/>
              <a:t> </a:t>
            </a:r>
            <a:r>
              <a:rPr lang="de-AT" sz="3200" dirty="0" err="1"/>
              <a:t>Component</a:t>
            </a:r>
            <a:r>
              <a:rPr lang="de-AT" sz="3200" dirty="0"/>
              <a:t> Analysis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107" y="1763562"/>
            <a:ext cx="8497887" cy="41349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err="1" smtClean="0">
                <a:latin typeface="HelveticaNeueLT Std Lt" pitchFamily="34" charset="0"/>
              </a:rPr>
              <a:t>How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big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is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the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effect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of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the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student‘s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writing</a:t>
            </a:r>
            <a:r>
              <a:rPr lang="de-AT" sz="3200" dirty="0" smtClean="0">
                <a:latin typeface="HelveticaNeueLT Std Lt" pitchFamily="34" charset="0"/>
              </a:rPr>
              <a:t> </a:t>
            </a:r>
            <a:r>
              <a:rPr lang="de-AT" sz="3200" dirty="0" err="1" smtClean="0">
                <a:latin typeface="HelveticaNeueLT Std Lt" pitchFamily="34" charset="0"/>
              </a:rPr>
              <a:t>ability</a:t>
            </a:r>
            <a:r>
              <a:rPr lang="de-AT" sz="3200" dirty="0" smtClean="0">
                <a:latin typeface="HelveticaNeueLT Std Lt" pitchFamily="34" charset="0"/>
              </a:rPr>
              <a:t> on </a:t>
            </a:r>
            <a:r>
              <a:rPr lang="de-AT" sz="3200" dirty="0" err="1" smtClean="0">
                <a:latin typeface="HelveticaNeueLT Std Lt" pitchFamily="34" charset="0"/>
              </a:rPr>
              <a:t>the</a:t>
            </a:r>
            <a:r>
              <a:rPr lang="de-AT" sz="3200" dirty="0" smtClean="0">
                <a:latin typeface="HelveticaNeueLT Std Lt" pitchFamily="34" charset="0"/>
              </a:rPr>
              <a:t> score? </a:t>
            </a:r>
            <a:r>
              <a:rPr lang="de-AT" sz="28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Source </a:t>
            </a:r>
            <a:r>
              <a:rPr lang="de-AT" sz="2800" dirty="0" err="1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of</a:t>
            </a:r>
            <a:r>
              <a:rPr lang="de-AT" sz="28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2800" dirty="0" err="1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Variance</a:t>
            </a:r>
            <a:r>
              <a:rPr lang="de-AT" sz="28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 = 100%</a:t>
            </a:r>
            <a:endParaRPr lang="de-AT" sz="2800" dirty="0" smtClean="0">
              <a:solidFill>
                <a:srgbClr val="008000"/>
              </a:solidFill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err="1" smtClean="0">
                <a:latin typeface="HelveticaNeueLT Std Lt" pitchFamily="34" charset="0"/>
              </a:rPr>
              <a:t>How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much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is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the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student‘s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writing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ability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affected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by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components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like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task</a:t>
            </a:r>
            <a:r>
              <a:rPr lang="de-AT" sz="2800" dirty="0" smtClean="0">
                <a:latin typeface="HelveticaNeueLT Std Lt" pitchFamily="34" charset="0"/>
              </a:rPr>
              <a:t>, </a:t>
            </a:r>
            <a:r>
              <a:rPr lang="de-AT" sz="2800" dirty="0" err="1" smtClean="0">
                <a:latin typeface="HelveticaNeueLT Std Lt" pitchFamily="34" charset="0"/>
              </a:rPr>
              <a:t>dimension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or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interaction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effects</a:t>
            </a:r>
            <a:r>
              <a:rPr lang="de-AT" sz="2800" dirty="0" smtClean="0">
                <a:latin typeface="HelveticaNeueLT Std Lt" pitchFamily="34" charset="0"/>
              </a:rPr>
              <a:t>?</a:t>
            </a:r>
            <a:r>
              <a:rPr lang="de-AT" dirty="0" smtClean="0">
                <a:solidFill>
                  <a:srgbClr val="008000"/>
                </a:solidFill>
                <a:latin typeface="HelveticaNeueLT Std Lt" pitchFamily="34" charset="0"/>
              </a:rPr>
              <a:t> </a:t>
            </a:r>
            <a:endParaRPr lang="de-AT" sz="2800" dirty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de-AT" sz="28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174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592"/>
            <a:ext cx="8229600" cy="920488"/>
          </a:xfrm>
        </p:spPr>
        <p:txBody>
          <a:bodyPr/>
          <a:lstStyle/>
          <a:p>
            <a:r>
              <a:rPr lang="de-AT" sz="3200" dirty="0" err="1" smtClean="0"/>
              <a:t>Results</a:t>
            </a:r>
            <a:r>
              <a:rPr lang="de-AT" sz="3200" dirty="0" smtClean="0"/>
              <a:t>: </a:t>
            </a:r>
            <a:r>
              <a:rPr lang="de-AT" sz="3200" dirty="0" err="1" smtClean="0"/>
              <a:t>Variance</a:t>
            </a:r>
            <a:r>
              <a:rPr lang="de-AT" sz="3200" dirty="0" smtClean="0"/>
              <a:t> </a:t>
            </a:r>
            <a:r>
              <a:rPr lang="de-AT" sz="3200" dirty="0" err="1" smtClean="0"/>
              <a:t>Component</a:t>
            </a:r>
            <a:r>
              <a:rPr lang="de-AT" sz="3200" dirty="0" smtClean="0"/>
              <a:t> Analysis</a:t>
            </a:r>
            <a:endParaRPr lang="de-DE" sz="2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5428"/>
              </p:ext>
            </p:extLst>
          </p:nvPr>
        </p:nvGraphicFramePr>
        <p:xfrm>
          <a:off x="457200" y="1402080"/>
          <a:ext cx="8229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244"/>
                <a:gridCol w="1601233"/>
                <a:gridCol w="2123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err="1" smtClean="0">
                          <a:solidFill>
                            <a:schemeClr val="tx1"/>
                          </a:solidFill>
                        </a:rPr>
                        <a:t>Variance</a:t>
                      </a: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de-AT" sz="20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 V.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23287"/>
              </p:ext>
            </p:extLst>
          </p:nvPr>
        </p:nvGraphicFramePr>
        <p:xfrm>
          <a:off x="457199" y="2103120"/>
          <a:ext cx="450541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418"/>
              </a:tblGrid>
              <a:tr h="502920">
                <a:tc>
                  <a:txBody>
                    <a:bodyPr/>
                    <a:lstStyle/>
                    <a:p>
                      <a:r>
                        <a:rPr lang="de-AT" sz="2000" b="0" dirty="0" smtClean="0">
                          <a:solidFill>
                            <a:schemeClr val="tx1"/>
                          </a:solidFill>
                        </a:rPr>
                        <a:t>Student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</a:rPr>
                        <a:t>Student x Task</a:t>
                      </a:r>
                      <a:endParaRPr lang="de-DE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</a:rPr>
                        <a:t>Student x Dimension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dirty="0" smtClean="0">
                          <a:solidFill>
                            <a:schemeClr val="tx1"/>
                          </a:solidFill>
                        </a:rPr>
                        <a:t>Student x Task x Dimension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25825"/>
              </p:ext>
            </p:extLst>
          </p:nvPr>
        </p:nvGraphicFramePr>
        <p:xfrm>
          <a:off x="4962617" y="2115844"/>
          <a:ext cx="1606859" cy="201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59"/>
              </a:tblGrid>
              <a:tr h="497150">
                <a:tc>
                  <a:txBody>
                    <a:bodyPr/>
                    <a:lstStyle/>
                    <a:p>
                      <a:pPr algn="ctr"/>
                      <a:r>
                        <a:rPr lang="de-AT" sz="2000" b="0" dirty="0" smtClean="0">
                          <a:solidFill>
                            <a:schemeClr val="tx1"/>
                          </a:solidFill>
                        </a:rPr>
                        <a:t>59.2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497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  <a:endParaRPr lang="de-DE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497149">
                <a:tc>
                  <a:txBody>
                    <a:bodyPr/>
                    <a:lstStyle/>
                    <a:p>
                      <a:pPr marL="0" lvl="1" algn="ctr" defTabSz="914400" rtl="0" eaLnBrk="1" latinLnBrk="0" hangingPunct="1"/>
                      <a:r>
                        <a:rPr lang="de-A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de-DE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  <a:tr h="5237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de-DE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76775"/>
              </p:ext>
            </p:extLst>
          </p:nvPr>
        </p:nvGraphicFramePr>
        <p:xfrm>
          <a:off x="6569475" y="2103120"/>
          <a:ext cx="2117325" cy="203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325"/>
              </a:tblGrid>
              <a:tr h="2036833">
                <a:tc>
                  <a:txBody>
                    <a:bodyPr/>
                    <a:lstStyle/>
                    <a:p>
                      <a:pPr algn="ctr"/>
                      <a:r>
                        <a:rPr lang="de-AT" sz="2800" b="0" dirty="0" smtClean="0">
                          <a:solidFill>
                            <a:schemeClr val="tx1"/>
                          </a:solidFill>
                        </a:rPr>
                        <a:t>73.7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D2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1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39504"/>
            <a:ext cx="8497887" cy="1008062"/>
          </a:xfrm>
        </p:spPr>
        <p:txBody>
          <a:bodyPr/>
          <a:lstStyle/>
          <a:p>
            <a:r>
              <a:rPr lang="de-AT" sz="3200" dirty="0" err="1" smtClean="0"/>
              <a:t>Purpose</a:t>
            </a:r>
            <a:r>
              <a:rPr lang="de-AT" sz="3200" dirty="0" smtClean="0"/>
              <a:t>: </a:t>
            </a:r>
            <a:r>
              <a:rPr lang="de-AT" sz="3200" dirty="0" err="1"/>
              <a:t>Variance</a:t>
            </a:r>
            <a:r>
              <a:rPr lang="de-AT" sz="3200" dirty="0"/>
              <a:t> </a:t>
            </a:r>
            <a:r>
              <a:rPr lang="de-AT" sz="3200" dirty="0" err="1"/>
              <a:t>Component</a:t>
            </a:r>
            <a:r>
              <a:rPr lang="de-AT" sz="3200" dirty="0"/>
              <a:t> Analysis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84100"/>
            <a:ext cx="8497887" cy="502276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How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big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is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the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effect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of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rater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severity</a:t>
            </a:r>
            <a:r>
              <a:rPr lang="de-AT" sz="3200" dirty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on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the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score? </a:t>
            </a:r>
            <a:r>
              <a:rPr lang="de-AT" sz="32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Source </a:t>
            </a:r>
            <a:r>
              <a:rPr lang="de-AT" sz="3200" dirty="0" err="1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of</a:t>
            </a:r>
            <a:r>
              <a:rPr lang="de-AT" sz="3200" dirty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Variance</a:t>
            </a:r>
            <a:r>
              <a:rPr lang="de-AT" sz="3200" dirty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 = </a:t>
            </a:r>
            <a:r>
              <a:rPr lang="de-AT" sz="32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0</a:t>
            </a:r>
            <a:r>
              <a:rPr lang="de-AT" sz="3200" dirty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%</a:t>
            </a:r>
            <a:endParaRPr lang="de-AT" sz="3200" dirty="0">
              <a:solidFill>
                <a:srgbClr val="008000"/>
              </a:solidFill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err="1" smtClean="0">
                <a:latin typeface="HelveticaNeueLT Std Lt" pitchFamily="34" charset="0"/>
              </a:rPr>
              <a:t>Is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rater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severity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affected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by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components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like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task</a:t>
            </a:r>
            <a:r>
              <a:rPr lang="de-AT" sz="2800" dirty="0">
                <a:latin typeface="HelveticaNeueLT Std Lt" pitchFamily="34" charset="0"/>
              </a:rPr>
              <a:t>, </a:t>
            </a:r>
            <a:r>
              <a:rPr lang="de-AT" sz="2800" dirty="0" err="1">
                <a:latin typeface="HelveticaNeueLT Std Lt" pitchFamily="34" charset="0"/>
              </a:rPr>
              <a:t>dimension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or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interaction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effects</a:t>
            </a:r>
            <a:r>
              <a:rPr lang="de-AT" sz="2800" dirty="0" smtClean="0">
                <a:latin typeface="HelveticaNeueLT Std Lt" pitchFamily="34" charset="0"/>
              </a:rPr>
              <a:t>? </a:t>
            </a:r>
            <a:r>
              <a:rPr lang="de-AT" sz="2800" dirty="0" err="1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Variance</a:t>
            </a:r>
            <a:r>
              <a:rPr lang="de-AT" sz="28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 </a:t>
            </a:r>
            <a:r>
              <a:rPr lang="de-AT" sz="2800" dirty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= 0%</a:t>
            </a:r>
            <a:endParaRPr lang="de-AT" dirty="0">
              <a:solidFill>
                <a:srgbClr val="008000"/>
              </a:solidFill>
              <a:latin typeface="HelveticaNeueLT Std Lt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HelveticaNeueLT Std Lt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How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big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is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the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effect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of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measurement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 </a:t>
            </a:r>
            <a:r>
              <a:rPr lang="de-AT" sz="3200" dirty="0" err="1" smtClean="0">
                <a:latin typeface="HelveticaNeueLT Std Lt" pitchFamily="34" charset="0"/>
                <a:sym typeface="Wingdings" pitchFamily="2" charset="2"/>
              </a:rPr>
              <a:t>errors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? </a:t>
            </a:r>
            <a:r>
              <a:rPr lang="de-AT" sz="3200" i="1" dirty="0" smtClean="0">
                <a:latin typeface="HelveticaNeueLT Std Lt" pitchFamily="34" charset="0"/>
                <a:sym typeface="Wingdings" pitchFamily="2" charset="2"/>
              </a:rPr>
              <a:t>(Halo </a:t>
            </a:r>
            <a:r>
              <a:rPr lang="de-AT" sz="3200" i="1" dirty="0" err="1" smtClean="0">
                <a:latin typeface="HelveticaNeueLT Std Lt" pitchFamily="34" charset="0"/>
                <a:sym typeface="Wingdings" pitchFamily="2" charset="2"/>
              </a:rPr>
              <a:t>Effect</a:t>
            </a:r>
            <a:r>
              <a:rPr lang="de-AT" sz="3200" i="1" dirty="0" smtClean="0">
                <a:latin typeface="HelveticaNeueLT Std Lt" pitchFamily="34" charset="0"/>
                <a:sym typeface="Wingdings" pitchFamily="2" charset="2"/>
              </a:rPr>
              <a:t>; Residuum</a:t>
            </a:r>
            <a:r>
              <a:rPr lang="de-AT" sz="3200" dirty="0" smtClean="0">
                <a:latin typeface="HelveticaNeueLT Std Lt" pitchFamily="34" charset="0"/>
                <a:sym typeface="Wingdings" pitchFamily="2" charset="2"/>
              </a:rPr>
              <a:t>) </a:t>
            </a:r>
            <a:r>
              <a:rPr lang="de-AT" sz="3200" dirty="0" err="1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Variance</a:t>
            </a:r>
            <a:r>
              <a:rPr lang="de-AT" sz="3200" dirty="0" smtClean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  </a:t>
            </a:r>
            <a:r>
              <a:rPr lang="de-AT" sz="3200" dirty="0">
                <a:solidFill>
                  <a:srgbClr val="008000"/>
                </a:solidFill>
                <a:latin typeface="HelveticaNeueLT Std Lt" pitchFamily="34" charset="0"/>
                <a:sym typeface="Wingdings" pitchFamily="2" charset="2"/>
              </a:rPr>
              <a:t>= 0%</a:t>
            </a:r>
            <a:endParaRPr lang="de-AT" sz="3200" dirty="0" smtClean="0">
              <a:latin typeface="HelveticaNeueLT Std Lt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de-AT" sz="2800" dirty="0">
              <a:latin typeface="HelveticaNeueLT Std Lt" pitchFamily="34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de-AT" sz="2800" dirty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de-AT" sz="28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AT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70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9170"/>
            <a:ext cx="8229600" cy="920488"/>
          </a:xfrm>
        </p:spPr>
        <p:txBody>
          <a:bodyPr/>
          <a:lstStyle/>
          <a:p>
            <a:r>
              <a:rPr lang="de-AT" sz="3200" dirty="0" err="1" smtClean="0"/>
              <a:t>Results</a:t>
            </a:r>
            <a:r>
              <a:rPr lang="de-AT" sz="3200" dirty="0" smtClean="0"/>
              <a:t>: </a:t>
            </a:r>
            <a:r>
              <a:rPr lang="de-AT" sz="3200" dirty="0" err="1" smtClean="0"/>
              <a:t>Variance</a:t>
            </a:r>
            <a:r>
              <a:rPr lang="de-AT" sz="3200" dirty="0" smtClean="0"/>
              <a:t> </a:t>
            </a:r>
            <a:r>
              <a:rPr lang="de-AT" sz="3200" dirty="0" err="1" smtClean="0"/>
              <a:t>Component</a:t>
            </a:r>
            <a:r>
              <a:rPr lang="de-AT" sz="3200" dirty="0" smtClean="0"/>
              <a:t> Analysis</a:t>
            </a:r>
            <a:endParaRPr lang="de-DE" sz="2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14935"/>
              </p:ext>
            </p:extLst>
          </p:nvPr>
        </p:nvGraphicFramePr>
        <p:xfrm>
          <a:off x="457201" y="1917235"/>
          <a:ext cx="8229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244"/>
                <a:gridCol w="1601233"/>
                <a:gridCol w="2123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err="1" smtClean="0">
                          <a:solidFill>
                            <a:schemeClr val="tx1"/>
                          </a:solidFill>
                        </a:rPr>
                        <a:t>Variance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</a:rPr>
                        <a:t> V.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27498"/>
              </p:ext>
            </p:extLst>
          </p:nvPr>
        </p:nvGraphicFramePr>
        <p:xfrm>
          <a:off x="457200" y="2782695"/>
          <a:ext cx="450541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418"/>
              </a:tblGrid>
              <a:tr h="296514">
                <a:tc>
                  <a:txBody>
                    <a:bodyPr/>
                    <a:lstStyle/>
                    <a:p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Rater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Rater x Task</a:t>
                      </a:r>
                      <a:endParaRPr lang="de-DE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Rater x Dimension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Rater x Task x Dimension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83554"/>
              </p:ext>
            </p:extLst>
          </p:nvPr>
        </p:nvGraphicFramePr>
        <p:xfrm>
          <a:off x="457200" y="4611495"/>
          <a:ext cx="45054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418"/>
              </a:tblGrid>
              <a:tr h="296514">
                <a:tc>
                  <a:txBody>
                    <a:bodyPr/>
                    <a:lstStyle/>
                    <a:p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Student x Task x Rater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dirty="0" smtClean="0">
                          <a:solidFill>
                            <a:schemeClr val="tx1"/>
                          </a:solidFill>
                        </a:rPr>
                        <a:t>Residuum</a:t>
                      </a:r>
                      <a:endParaRPr lang="de-DE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60493"/>
              </p:ext>
            </p:extLst>
          </p:nvPr>
        </p:nvGraphicFramePr>
        <p:xfrm>
          <a:off x="4962618" y="2781837"/>
          <a:ext cx="1606859" cy="274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59"/>
              </a:tblGrid>
              <a:tr h="458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6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6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10.7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14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96151"/>
              </p:ext>
            </p:extLst>
          </p:nvPr>
        </p:nvGraphicFramePr>
        <p:xfrm>
          <a:off x="6569478" y="2768958"/>
          <a:ext cx="2117325" cy="27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325"/>
              </a:tblGrid>
              <a:tr h="1841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de-DE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  <a:endParaRPr lang="de-DE" sz="3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399784"/>
            <a:ext cx="8497887" cy="1008062"/>
          </a:xfrm>
        </p:spPr>
        <p:txBody>
          <a:bodyPr/>
          <a:lstStyle/>
          <a:p>
            <a:r>
              <a:rPr lang="de-AT" sz="3600" dirty="0" smtClean="0"/>
              <a:t>Individual Rater Feedback</a:t>
            </a:r>
            <a:endParaRPr 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418353"/>
            <a:ext cx="8497887" cy="51616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e-DE" sz="3600" dirty="0" err="1" smtClean="0">
                <a:latin typeface="+mj-lt"/>
              </a:rPr>
              <a:t>Purpose</a:t>
            </a:r>
            <a:r>
              <a:rPr lang="de-DE" sz="3600" dirty="0">
                <a:latin typeface="+mj-lt"/>
              </a:rPr>
              <a:t>:</a:t>
            </a:r>
            <a:endParaRPr lang="de-DE" sz="3600" dirty="0" smtClean="0">
              <a:latin typeface="+mj-lt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err="1" smtClean="0">
                <a:latin typeface="HelveticaNeueLT Std Lt" pitchFamily="34" charset="0"/>
              </a:rPr>
              <a:t>To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highlight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effects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>
                <a:latin typeface="HelveticaNeueLT Std Lt" pitchFamily="34" charset="0"/>
              </a:rPr>
              <a:t>on </a:t>
            </a:r>
            <a:r>
              <a:rPr lang="de-DE" sz="3300" dirty="0" err="1">
                <a:latin typeface="HelveticaNeueLT Std Lt" pitchFamily="34" charset="0"/>
              </a:rPr>
              <a:t>ratings</a:t>
            </a:r>
            <a:endParaRPr lang="de-DE" sz="3300" dirty="0">
              <a:latin typeface="HelveticaNeueLT Std Lt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err="1" smtClean="0">
                <a:latin typeface="HelveticaNeueLT Std Lt" pitchFamily="34" charset="0"/>
              </a:rPr>
              <a:t>To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start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>
                <a:latin typeface="HelveticaNeueLT Std Lt" pitchFamily="34" charset="0"/>
              </a:rPr>
              <a:t>a </a:t>
            </a:r>
            <a:r>
              <a:rPr lang="de-DE" sz="3300" dirty="0" err="1">
                <a:latin typeface="HelveticaNeueLT Std Lt" pitchFamily="34" charset="0"/>
              </a:rPr>
              <a:t>process</a:t>
            </a:r>
            <a:r>
              <a:rPr lang="de-DE" sz="3300" dirty="0">
                <a:latin typeface="HelveticaNeueLT Std Lt" pitchFamily="34" charset="0"/>
              </a:rPr>
              <a:t> </a:t>
            </a:r>
            <a:r>
              <a:rPr lang="de-DE" sz="3300" dirty="0" err="1">
                <a:latin typeface="HelveticaNeueLT Std Lt" pitchFamily="34" charset="0"/>
              </a:rPr>
              <a:t>of</a:t>
            </a:r>
            <a:r>
              <a:rPr lang="de-DE" sz="3300" dirty="0">
                <a:latin typeface="HelveticaNeueLT Std Lt" pitchFamily="34" charset="0"/>
              </a:rPr>
              <a:t> </a:t>
            </a:r>
            <a:r>
              <a:rPr lang="de-DE" sz="3300" dirty="0" err="1">
                <a:latin typeface="HelveticaNeueLT Std Lt" pitchFamily="34" charset="0"/>
              </a:rPr>
              <a:t>self</a:t>
            </a:r>
            <a:r>
              <a:rPr lang="de-DE" sz="3300" dirty="0">
                <a:latin typeface="HelveticaNeueLT Std Lt" pitchFamily="34" charset="0"/>
              </a:rPr>
              <a:t>-reflexion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de-AT" sz="1400" dirty="0" smtClean="0">
              <a:latin typeface="+mj-lt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e-AT" sz="3600" dirty="0" smtClean="0">
                <a:latin typeface="+mj-lt"/>
              </a:rPr>
              <a:t>Individual Rater </a:t>
            </a:r>
            <a:r>
              <a:rPr lang="de-AT" sz="3600" dirty="0" err="1" smtClean="0">
                <a:latin typeface="+mj-lt"/>
              </a:rPr>
              <a:t>Brochure</a:t>
            </a:r>
            <a:r>
              <a:rPr lang="de-AT" sz="3600" dirty="0" smtClean="0">
                <a:latin typeface="+mj-lt"/>
              </a:rPr>
              <a:t>: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smtClean="0">
                <a:latin typeface="HelveticaNeueLT Std Lt" pitchFamily="34" charset="0"/>
              </a:rPr>
              <a:t>General </a:t>
            </a:r>
            <a:r>
              <a:rPr lang="de-DE" sz="3300" dirty="0" err="1" smtClean="0">
                <a:latin typeface="HelveticaNeueLT Std Lt" pitchFamily="34" charset="0"/>
              </a:rPr>
              <a:t>explanations</a:t>
            </a:r>
            <a:endParaRPr lang="de-DE" sz="3300" dirty="0">
              <a:latin typeface="HelveticaNeueLT Std Lt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smtClean="0">
                <a:latin typeface="HelveticaNeueLT Std Lt" pitchFamily="34" charset="0"/>
              </a:rPr>
              <a:t>Sample </a:t>
            </a:r>
            <a:r>
              <a:rPr lang="de-DE" sz="3300" dirty="0" err="1" smtClean="0">
                <a:latin typeface="HelveticaNeueLT Std Lt" pitchFamily="34" charset="0"/>
              </a:rPr>
              <a:t>charts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and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interpretations</a:t>
            </a:r>
            <a:r>
              <a:rPr lang="de-DE" sz="3300" dirty="0" smtClean="0">
                <a:latin typeface="HelveticaNeueLT Std Lt" pitchFamily="34" charset="0"/>
              </a:rPr>
              <a:t> (incl. „ideal“ </a:t>
            </a:r>
            <a:r>
              <a:rPr lang="de-DE" sz="3300" dirty="0" err="1" smtClean="0">
                <a:latin typeface="HelveticaNeueLT Std Lt" pitchFamily="34" charset="0"/>
              </a:rPr>
              <a:t>values</a:t>
            </a:r>
            <a:r>
              <a:rPr lang="de-DE" sz="3300" dirty="0" smtClean="0">
                <a:latin typeface="HelveticaNeueLT Std Lt" pitchFamily="34" charset="0"/>
              </a:rPr>
              <a:t>) </a:t>
            </a:r>
            <a:r>
              <a:rPr lang="de-DE" sz="3300" dirty="0" err="1" smtClean="0">
                <a:latin typeface="HelveticaNeueLT Std Lt" pitchFamily="34" charset="0"/>
              </a:rPr>
              <a:t>re</a:t>
            </a:r>
            <a:r>
              <a:rPr lang="de-DE" sz="3300" dirty="0" smtClean="0">
                <a:latin typeface="HelveticaNeueLT Std Lt" pitchFamily="34" charset="0"/>
              </a:rPr>
              <a:t>. </a:t>
            </a:r>
            <a:r>
              <a:rPr lang="de-DE" sz="3300" dirty="0" err="1" smtClean="0">
                <a:latin typeface="HelveticaNeueLT Std Lt" pitchFamily="34" charset="0"/>
              </a:rPr>
              <a:t>rater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agreement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and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rater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severity</a:t>
            </a:r>
            <a:endParaRPr lang="de-DE" sz="3300" dirty="0">
              <a:latin typeface="HelveticaNeueLT Std Lt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err="1" smtClean="0">
                <a:latin typeface="HelveticaNeueLT Std Lt" pitchFamily="34" charset="0"/>
              </a:rPr>
              <a:t>Guiding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questions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to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support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self</a:t>
            </a:r>
            <a:r>
              <a:rPr lang="de-DE" sz="3300" dirty="0" smtClean="0">
                <a:latin typeface="HelveticaNeueLT Std Lt" pitchFamily="34" charset="0"/>
              </a:rPr>
              <a:t>-reflexion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3300" dirty="0" smtClean="0">
                <a:latin typeface="HelveticaNeueLT Std Lt" pitchFamily="34" charset="0"/>
              </a:rPr>
              <a:t>Individual </a:t>
            </a:r>
            <a:r>
              <a:rPr lang="de-DE" sz="3300" dirty="0" err="1" smtClean="0">
                <a:latin typeface="HelveticaNeueLT Std Lt" pitchFamily="34" charset="0"/>
              </a:rPr>
              <a:t>results</a:t>
            </a:r>
            <a:r>
              <a:rPr lang="de-DE" sz="3300" dirty="0" smtClean="0">
                <a:latin typeface="HelveticaNeueLT Std Lt" pitchFamily="34" charset="0"/>
              </a:rPr>
              <a:t> (</a:t>
            </a:r>
            <a:r>
              <a:rPr lang="de-DE" sz="3300" dirty="0" err="1" smtClean="0">
                <a:latin typeface="HelveticaNeueLT Std Lt" pitchFamily="34" charset="0"/>
              </a:rPr>
              <a:t>charts</a:t>
            </a:r>
            <a:r>
              <a:rPr lang="de-DE" sz="3300" dirty="0" smtClean="0">
                <a:latin typeface="HelveticaNeueLT Std Lt" pitchFamily="34" charset="0"/>
              </a:rPr>
              <a:t>) </a:t>
            </a:r>
            <a:r>
              <a:rPr lang="de-DE" sz="3300" dirty="0" err="1" smtClean="0">
                <a:latin typeface="HelveticaNeueLT Std Lt" pitchFamily="34" charset="0"/>
              </a:rPr>
              <a:t>re</a:t>
            </a:r>
            <a:r>
              <a:rPr lang="de-DE" sz="3300" dirty="0" smtClean="0">
                <a:latin typeface="HelveticaNeueLT Std Lt" pitchFamily="34" charset="0"/>
              </a:rPr>
              <a:t>. </a:t>
            </a:r>
            <a:r>
              <a:rPr lang="de-DE" sz="3300" dirty="0" err="1" smtClean="0">
                <a:latin typeface="HelveticaNeueLT Std Lt" pitchFamily="34" charset="0"/>
              </a:rPr>
              <a:t>rater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agreement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and</a:t>
            </a:r>
            <a:r>
              <a:rPr lang="de-DE" sz="3300" dirty="0" smtClean="0">
                <a:latin typeface="HelveticaNeueLT Std Lt" pitchFamily="34" charset="0"/>
              </a:rPr>
              <a:t> </a:t>
            </a:r>
            <a:r>
              <a:rPr lang="de-DE" sz="3300" dirty="0" err="1" smtClean="0">
                <a:latin typeface="HelveticaNeueLT Std Lt" pitchFamily="34" charset="0"/>
              </a:rPr>
              <a:t>severity</a:t>
            </a:r>
            <a:endParaRPr lang="de-DE" sz="3300" dirty="0">
              <a:latin typeface="HelveticaNeueLT Std Lt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de-A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3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"/>
            <a:ext cx="4474738" cy="66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56561" y="1619104"/>
            <a:ext cx="3999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3200" b="1" dirty="0" smtClean="0"/>
              <a:t>Background:</a:t>
            </a:r>
          </a:p>
          <a:p>
            <a:pPr algn="l"/>
            <a:r>
              <a:rPr lang="de-AT" sz="3200" b="1" dirty="0" err="1" smtClean="0"/>
              <a:t>Baseline</a:t>
            </a:r>
            <a:r>
              <a:rPr lang="de-AT" sz="3200" b="1" dirty="0" smtClean="0"/>
              <a:t> 2009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smtClean="0"/>
              <a:t>Test-</a:t>
            </a:r>
            <a:r>
              <a:rPr lang="de-AT" sz="3200" dirty="0" err="1" smtClean="0"/>
              <a:t>takers</a:t>
            </a:r>
            <a:endParaRPr lang="de-AT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err="1" smtClean="0"/>
              <a:t>Purpose</a:t>
            </a:r>
            <a:endParaRPr lang="de-AT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err="1" smtClean="0"/>
              <a:t>Structure</a:t>
            </a:r>
            <a:endParaRPr lang="de-AT" sz="320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4392539" y="639639"/>
            <a:ext cx="564022" cy="139426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Gerade Verbindung mit Pfeil 33"/>
          <p:cNvCxnSpPr/>
          <p:nvPr/>
        </p:nvCxnSpPr>
        <p:spPr bwMode="auto">
          <a:xfrm flipH="1" flipV="1">
            <a:off x="1195753" y="1557495"/>
            <a:ext cx="3760808" cy="47640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2274871" y="3175279"/>
            <a:ext cx="2544957" cy="16479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LT Std Lt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956561" y="259200"/>
            <a:ext cx="3936614" cy="1008062"/>
          </a:xfrm>
        </p:spPr>
        <p:txBody>
          <a:bodyPr/>
          <a:lstStyle/>
          <a:p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 </a:t>
            </a:r>
            <a:r>
              <a:rPr lang="de-AT" sz="3600" dirty="0" err="1" smtClean="0"/>
              <a:t>Overview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2274871" y="6457890"/>
            <a:ext cx="6869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/>
              <a:t>Shaw, S. D. &amp; Weir, C. J. 2007. </a:t>
            </a:r>
            <a:r>
              <a:rPr lang="en-US" sz="1100" i="1" dirty="0" smtClean="0"/>
              <a:t>Examining Writing. Research and practice in assessing second language writing. </a:t>
            </a:r>
            <a:r>
              <a:rPr lang="en-US" sz="1100" dirty="0" smtClean="0"/>
              <a:t>Cambridge: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9240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44243"/>
            <a:ext cx="8497887" cy="1008062"/>
          </a:xfrm>
        </p:spPr>
        <p:txBody>
          <a:bodyPr/>
          <a:lstStyle/>
          <a:p>
            <a:r>
              <a:rPr lang="de-AT" sz="3600" dirty="0" smtClean="0"/>
              <a:t>Rater Feedback: Rater Agreement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20" y="1452305"/>
            <a:ext cx="6007692" cy="511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31" y="1210443"/>
            <a:ext cx="6380408" cy="53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444243"/>
            <a:ext cx="8497887" cy="1008062"/>
          </a:xfrm>
        </p:spPr>
        <p:txBody>
          <a:bodyPr/>
          <a:lstStyle/>
          <a:p>
            <a:r>
              <a:rPr lang="de-AT" sz="3600" dirty="0" smtClean="0"/>
              <a:t>Rater Feedback: Rater Agreement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71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9" y="1337174"/>
            <a:ext cx="6252933" cy="517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444243"/>
            <a:ext cx="8497887" cy="1008062"/>
          </a:xfrm>
        </p:spPr>
        <p:txBody>
          <a:bodyPr/>
          <a:lstStyle/>
          <a:p>
            <a:r>
              <a:rPr lang="de-AT" sz="3600" dirty="0" smtClean="0"/>
              <a:t>Rater Feedback: Rater Agreement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497887" cy="1008062"/>
          </a:xfrm>
        </p:spPr>
        <p:txBody>
          <a:bodyPr/>
          <a:lstStyle/>
          <a:p>
            <a:r>
              <a:rPr lang="de-AT" dirty="0"/>
              <a:t>Rater Feedback: Rater </a:t>
            </a:r>
            <a:r>
              <a:rPr lang="de-AT" dirty="0" err="1" smtClean="0"/>
              <a:t>Leniency</a:t>
            </a:r>
            <a:r>
              <a:rPr lang="de-AT" dirty="0" smtClean="0"/>
              <a:t>/</a:t>
            </a:r>
            <a:r>
              <a:rPr lang="de-AT" dirty="0" err="1" smtClean="0"/>
              <a:t>Harshness</a:t>
            </a:r>
            <a:endParaRPr lang="de-D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" y="1341756"/>
            <a:ext cx="6068874" cy="52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497887" cy="1008062"/>
          </a:xfrm>
        </p:spPr>
        <p:txBody>
          <a:bodyPr/>
          <a:lstStyle/>
          <a:p>
            <a:r>
              <a:rPr lang="de-AT" dirty="0"/>
              <a:t>Rater Feedback: </a:t>
            </a:r>
            <a:r>
              <a:rPr lang="de-AT" dirty="0" smtClean="0"/>
              <a:t>Rater </a:t>
            </a:r>
            <a:r>
              <a:rPr lang="de-AT" dirty="0" err="1" smtClean="0"/>
              <a:t>Leniency</a:t>
            </a:r>
            <a:r>
              <a:rPr lang="de-AT" dirty="0" smtClean="0"/>
              <a:t>/</a:t>
            </a:r>
            <a:r>
              <a:rPr lang="de-AT" dirty="0" err="1" smtClean="0"/>
              <a:t>Harshness</a:t>
            </a: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27" y="1256753"/>
            <a:ext cx="6170064" cy="53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497887" cy="1008062"/>
          </a:xfrm>
        </p:spPr>
        <p:txBody>
          <a:bodyPr/>
          <a:lstStyle/>
          <a:p>
            <a:r>
              <a:rPr lang="de-AT" dirty="0"/>
              <a:t>Rater Feedback: Rater </a:t>
            </a:r>
            <a:r>
              <a:rPr lang="de-AT" dirty="0" err="1" smtClean="0"/>
              <a:t>Leniency</a:t>
            </a:r>
            <a:r>
              <a:rPr lang="de-AT" dirty="0" smtClean="0"/>
              <a:t>/</a:t>
            </a:r>
            <a:r>
              <a:rPr lang="de-AT" dirty="0" err="1" smtClean="0"/>
              <a:t>Harshness</a:t>
            </a:r>
            <a:endParaRPr lang="de-DE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5" y="1267581"/>
            <a:ext cx="6238964" cy="54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35570"/>
            <a:ext cx="8497887" cy="1008062"/>
          </a:xfrm>
        </p:spPr>
        <p:txBody>
          <a:bodyPr/>
          <a:lstStyle/>
          <a:p>
            <a:r>
              <a:rPr lang="de-AT" sz="3200" dirty="0"/>
              <a:t>Rater Feedback: 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/>
              <a:t>Sample Texts + </a:t>
            </a:r>
            <a:r>
              <a:rPr lang="de-AT" sz="3200" dirty="0" smtClean="0"/>
              <a:t>Individual Ratings</a:t>
            </a:r>
            <a:endParaRPr lang="de-DE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06" y="1940476"/>
            <a:ext cx="8557924" cy="34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10291"/>
            <a:ext cx="8497887" cy="1008062"/>
          </a:xfrm>
        </p:spPr>
        <p:txBody>
          <a:bodyPr/>
          <a:lstStyle/>
          <a:p>
            <a:r>
              <a:rPr lang="de-AT" sz="3600" dirty="0" err="1" smtClean="0"/>
              <a:t>Conclusions</a:t>
            </a:r>
            <a:r>
              <a:rPr lang="de-AT" sz="3600" dirty="0" smtClean="0"/>
              <a:t> / Further Research</a:t>
            </a:r>
            <a:endParaRPr 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47686"/>
            <a:ext cx="8497887" cy="516166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e-DE" sz="2800" dirty="0" smtClean="0">
                <a:latin typeface="+mj-lt"/>
              </a:rPr>
              <a:t>Rater Training/Rating:</a:t>
            </a:r>
            <a:endParaRPr lang="de-DE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2600" dirty="0" smtClean="0">
                <a:latin typeface="HelveticaNeueLT Std Lt" pitchFamily="34" charset="0"/>
              </a:rPr>
              <a:t>Political </a:t>
            </a:r>
            <a:r>
              <a:rPr lang="de-DE" sz="2600" dirty="0" err="1" smtClean="0">
                <a:latin typeface="HelveticaNeueLT Std Lt" pitchFamily="34" charset="0"/>
              </a:rPr>
              <a:t>decisions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to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be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applied</a:t>
            </a:r>
            <a:r>
              <a:rPr lang="de-DE" sz="2600" dirty="0" smtClean="0">
                <a:latin typeface="HelveticaNeueLT Std Lt" pitchFamily="34" charset="0"/>
              </a:rPr>
              <a:t> (e.g. </a:t>
            </a:r>
            <a:r>
              <a:rPr lang="de-DE" sz="2600" dirty="0" err="1" smtClean="0">
                <a:latin typeface="HelveticaNeueLT Std Lt" pitchFamily="34" charset="0"/>
              </a:rPr>
              <a:t>duration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of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training</a:t>
            </a:r>
            <a:r>
              <a:rPr lang="de-DE" sz="2600" dirty="0" smtClean="0">
                <a:latin typeface="HelveticaNeueLT Std Lt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2600" dirty="0" err="1" smtClean="0">
                <a:latin typeface="HelveticaNeueLT Std Lt" pitchFamily="34" charset="0"/>
              </a:rPr>
              <a:t>Improved</a:t>
            </a:r>
            <a:r>
              <a:rPr lang="de-DE" sz="2600" dirty="0" smtClean="0">
                <a:latin typeface="HelveticaNeueLT Std Lt" pitchFamily="34" charset="0"/>
              </a:rPr>
              <a:t> material </a:t>
            </a:r>
            <a:r>
              <a:rPr lang="de-DE" sz="2600" dirty="0" err="1" smtClean="0">
                <a:latin typeface="HelveticaNeueLT Std Lt" pitchFamily="34" charset="0"/>
              </a:rPr>
              <a:t>for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trainings</a:t>
            </a:r>
            <a:endParaRPr lang="de-DE" sz="2600" dirty="0" smtClean="0">
              <a:latin typeface="HelveticaNeueLT Std L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DE" sz="2600" dirty="0" err="1" smtClean="0">
                <a:latin typeface="HelveticaNeueLT Std Lt" pitchFamily="34" charset="0"/>
              </a:rPr>
              <a:t>Clarifications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re</a:t>
            </a:r>
            <a:r>
              <a:rPr lang="de-DE" sz="2600" dirty="0" smtClean="0">
                <a:latin typeface="HelveticaNeueLT Std Lt" pitchFamily="34" charset="0"/>
              </a:rPr>
              <a:t>. </a:t>
            </a:r>
            <a:r>
              <a:rPr lang="de-DE" sz="2600" dirty="0" err="1" smtClean="0">
                <a:latin typeface="HelveticaNeueLT Std Lt" pitchFamily="34" charset="0"/>
              </a:rPr>
              <a:t>rating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scale</a:t>
            </a:r>
            <a:r>
              <a:rPr lang="de-DE" sz="2600" dirty="0" smtClean="0">
                <a:latin typeface="HelveticaNeueLT Std Lt" pitchFamily="34" charset="0"/>
              </a:rPr>
              <a:t> (e.g. additional </a:t>
            </a:r>
            <a:r>
              <a:rPr lang="de-DE" sz="2600" dirty="0" err="1" smtClean="0">
                <a:latin typeface="HelveticaNeueLT Std Lt" pitchFamily="34" charset="0"/>
              </a:rPr>
              <a:t>scale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interpretations</a:t>
            </a:r>
            <a:r>
              <a:rPr lang="de-DE" sz="2600" dirty="0" smtClean="0">
                <a:latin typeface="HelveticaNeueLT Std Lt" pitchFamily="34" charset="0"/>
              </a:rPr>
              <a:t> </a:t>
            </a:r>
            <a:r>
              <a:rPr lang="de-DE" sz="2600" dirty="0" err="1" smtClean="0">
                <a:latin typeface="HelveticaNeueLT Std Lt" pitchFamily="34" charset="0"/>
              </a:rPr>
              <a:t>for</a:t>
            </a:r>
            <a:r>
              <a:rPr lang="de-DE" sz="2600" dirty="0" smtClean="0">
                <a:latin typeface="HelveticaNeueLT Std Lt" pitchFamily="34" charset="0"/>
              </a:rPr>
              <a:t> all </a:t>
            </a:r>
            <a:r>
              <a:rPr lang="de-DE" sz="2600" dirty="0" err="1" smtClean="0">
                <a:latin typeface="HelveticaNeueLT Std Lt" pitchFamily="34" charset="0"/>
              </a:rPr>
              <a:t>dimensions</a:t>
            </a:r>
            <a:r>
              <a:rPr lang="de-DE" sz="2600" dirty="0" smtClean="0">
                <a:latin typeface="HelveticaNeueLT Std Lt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de-DE" sz="1000" dirty="0" smtClean="0">
              <a:latin typeface="HelveticaNeueLT Std L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AT" sz="2800" dirty="0" smtClean="0">
                <a:latin typeface="+mj-lt"/>
              </a:rPr>
              <a:t>Further </a:t>
            </a:r>
            <a:r>
              <a:rPr lang="de-AT" sz="2800" dirty="0">
                <a:latin typeface="+mj-lt"/>
              </a:rPr>
              <a:t>Research: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AT" sz="2600" dirty="0" smtClean="0">
                <a:latin typeface="HelveticaNeueLT Std Lt" pitchFamily="34" charset="0"/>
              </a:rPr>
              <a:t>On all </a:t>
            </a:r>
            <a:r>
              <a:rPr lang="de-AT" sz="2600" dirty="0" err="1" smtClean="0">
                <a:latin typeface="HelveticaNeueLT Std Lt" pitchFamily="34" charset="0"/>
              </a:rPr>
              <a:t>aspects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of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the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scoring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process</a:t>
            </a:r>
            <a:r>
              <a:rPr lang="de-AT" sz="2600" dirty="0" smtClean="0">
                <a:latin typeface="HelveticaNeueLT Std Lt" pitchFamily="34" charset="0"/>
              </a:rPr>
              <a:t> (e.g. </a:t>
            </a:r>
            <a:r>
              <a:rPr lang="de-AT" sz="2600" dirty="0" err="1" smtClean="0">
                <a:latin typeface="HelveticaNeueLT Std Lt" pitchFamily="34" charset="0"/>
              </a:rPr>
              <a:t>correlation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between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school</a:t>
            </a:r>
            <a:r>
              <a:rPr lang="de-AT" sz="2600" dirty="0" smtClean="0">
                <a:latin typeface="HelveticaNeueLT Std Lt" pitchFamily="34" charset="0"/>
              </a:rPr>
              <a:t> type, </a:t>
            </a:r>
            <a:r>
              <a:rPr lang="de-AT" sz="2600" dirty="0" err="1" smtClean="0">
                <a:latin typeface="HelveticaNeueLT Std Lt" pitchFamily="34" charset="0"/>
              </a:rPr>
              <a:t>gender</a:t>
            </a:r>
            <a:r>
              <a:rPr lang="de-AT" sz="2600" dirty="0" smtClean="0">
                <a:latin typeface="HelveticaNeueLT Std Lt" pitchFamily="34" charset="0"/>
              </a:rPr>
              <a:t>, </a:t>
            </a:r>
            <a:r>
              <a:rPr lang="de-AT" sz="2600" dirty="0" err="1" smtClean="0">
                <a:latin typeface="HelveticaNeueLT Std Lt" pitchFamily="34" charset="0"/>
              </a:rPr>
              <a:t>year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of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training</a:t>
            </a:r>
            <a:r>
              <a:rPr lang="de-AT" sz="2600" dirty="0" smtClean="0">
                <a:latin typeface="HelveticaNeueLT Std Lt" pitchFamily="34" charset="0"/>
              </a:rPr>
              <a:t>, </a:t>
            </a:r>
            <a:r>
              <a:rPr lang="de-AT" sz="2600" dirty="0" err="1" smtClean="0">
                <a:latin typeface="HelveticaNeueLT Std Lt" pitchFamily="34" charset="0"/>
              </a:rPr>
              <a:t>age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and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rater</a:t>
            </a:r>
            <a:r>
              <a:rPr lang="de-AT" sz="2600" dirty="0" smtClean="0">
                <a:latin typeface="HelveticaNeueLT Std Lt" pitchFamily="34" charset="0"/>
              </a:rPr>
              <a:t> </a:t>
            </a:r>
            <a:r>
              <a:rPr lang="de-AT" sz="2600" dirty="0" err="1" smtClean="0">
                <a:latin typeface="HelveticaNeueLT Std Lt" pitchFamily="34" charset="0"/>
              </a:rPr>
              <a:t>leniency</a:t>
            </a:r>
            <a:r>
              <a:rPr lang="de-AT" sz="2600" dirty="0" smtClean="0">
                <a:latin typeface="HelveticaNeueLT Std Lt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de-AT" sz="2600" dirty="0" smtClean="0">
                <a:latin typeface="HelveticaNeueLT Std Lt" pitchFamily="34" charset="0"/>
              </a:rPr>
              <a:t>CEF-Linking!</a:t>
            </a:r>
            <a:endParaRPr lang="de-AT" sz="2600" dirty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15432"/>
            <a:ext cx="8497887" cy="1008062"/>
          </a:xfrm>
        </p:spPr>
        <p:txBody>
          <a:bodyPr/>
          <a:lstStyle/>
          <a:p>
            <a:r>
              <a:rPr lang="de-AT" sz="3600" dirty="0" smtClean="0"/>
              <a:t>References</a:t>
            </a:r>
            <a:endParaRPr 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23494"/>
            <a:ext cx="8497887" cy="5185852"/>
          </a:xfrm>
        </p:spPr>
        <p:txBody>
          <a:bodyPr>
            <a:normAutofit lnSpcReduction="10000"/>
          </a:bodyPr>
          <a:lstStyle/>
          <a:p>
            <a:r>
              <a:rPr lang="de-AT" sz="1800" dirty="0"/>
              <a:t>Breit, S. &amp; Schreiner, C. (Eds.) </a:t>
            </a:r>
            <a:r>
              <a:rPr lang="de-AT" sz="1800" dirty="0" smtClean="0"/>
              <a:t>(2010). </a:t>
            </a:r>
            <a:r>
              <a:rPr lang="de-AT" sz="1800" i="1" dirty="0"/>
              <a:t>Bildungsstandards: Baseline 2009 (8. Schulstufe</a:t>
            </a:r>
            <a:r>
              <a:rPr lang="de-AT" sz="1800" i="1" dirty="0" smtClean="0"/>
              <a:t>). Technischer </a:t>
            </a:r>
            <a:r>
              <a:rPr lang="de-AT" sz="1800" i="1" dirty="0"/>
              <a:t>Bericht. </a:t>
            </a:r>
            <a:r>
              <a:rPr lang="de-AT" sz="1800" dirty="0"/>
              <a:t>Salzburg: BIFIE. </a:t>
            </a:r>
            <a:r>
              <a:rPr lang="de-AT" sz="1800" dirty="0" err="1"/>
              <a:t>Available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</a:t>
            </a:r>
            <a:r>
              <a:rPr lang="de-AT" sz="1800" dirty="0" err="1"/>
              <a:t>download</a:t>
            </a:r>
            <a:r>
              <a:rPr lang="de-AT" sz="1800" dirty="0"/>
              <a:t> </a:t>
            </a:r>
            <a:r>
              <a:rPr lang="de-AT" sz="1800" dirty="0" err="1"/>
              <a:t>from</a:t>
            </a:r>
            <a:r>
              <a:rPr lang="de-AT" sz="1800" dirty="0"/>
              <a:t> </a:t>
            </a:r>
            <a:r>
              <a:rPr lang="de-AT" sz="1800" dirty="0" smtClean="0"/>
              <a:t>http</a:t>
            </a:r>
            <a:r>
              <a:rPr lang="de-AT" sz="1800" dirty="0"/>
              <a:t>://</a:t>
            </a:r>
            <a:r>
              <a:rPr lang="de-AT" sz="1800" dirty="0" smtClean="0"/>
              <a:t>www.bifie.at/buch/1056 </a:t>
            </a:r>
            <a:r>
              <a:rPr lang="de-AT" sz="1800" dirty="0"/>
              <a:t>[14. April, 2011</a:t>
            </a:r>
            <a:r>
              <a:rPr lang="de-AT" sz="1800" dirty="0" smtClean="0"/>
              <a:t>]</a:t>
            </a:r>
          </a:p>
          <a:p>
            <a:endParaRPr lang="de-AT" sz="1800" dirty="0">
              <a:latin typeface="HelveticaNeueLT Std Lt" pitchFamily="34" charset="0"/>
            </a:endParaRPr>
          </a:p>
          <a:p>
            <a:r>
              <a:rPr lang="en-US" sz="1800" dirty="0" err="1" smtClean="0"/>
              <a:t>Eckes</a:t>
            </a:r>
            <a:r>
              <a:rPr lang="en-US" sz="1800" dirty="0" smtClean="0"/>
              <a:t>, T. (2011). </a:t>
            </a:r>
            <a:r>
              <a:rPr lang="en-US" sz="1800" i="1" dirty="0" smtClean="0"/>
              <a:t>Introduction to Many-Facet </a:t>
            </a:r>
            <a:r>
              <a:rPr lang="en-US" sz="1800" i="1" dirty="0" err="1" smtClean="0"/>
              <a:t>Rasch</a:t>
            </a:r>
            <a:r>
              <a:rPr lang="en-US" sz="1800" i="1" dirty="0" smtClean="0"/>
              <a:t> Measurement. </a:t>
            </a:r>
            <a:r>
              <a:rPr lang="en-US" sz="1800" dirty="0" smtClean="0"/>
              <a:t>Frankfurt: Peter Lang</a:t>
            </a:r>
          </a:p>
          <a:p>
            <a:endParaRPr lang="en-US" sz="1800" dirty="0"/>
          </a:p>
          <a:p>
            <a:r>
              <a:rPr lang="de-AT" sz="1800" dirty="0"/>
              <a:t>Gassner, O</a:t>
            </a:r>
            <a:r>
              <a:rPr lang="de-AT" sz="1800" dirty="0" smtClean="0"/>
              <a:t>., Mewald C., Brock, R., Lackenbauer, F. &amp; Siller, K. (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be</a:t>
            </a:r>
            <a:r>
              <a:rPr lang="de-AT" sz="1800" dirty="0" smtClean="0"/>
              <a:t> </a:t>
            </a:r>
            <a:r>
              <a:rPr lang="de-AT" sz="1800" dirty="0" err="1" smtClean="0"/>
              <a:t>published</a:t>
            </a:r>
            <a:r>
              <a:rPr lang="de-AT" sz="1800" dirty="0" smtClean="0"/>
              <a:t>). </a:t>
            </a:r>
            <a:r>
              <a:rPr lang="de-AT" sz="1800" i="1" dirty="0" err="1"/>
              <a:t>Testing</a:t>
            </a:r>
            <a:r>
              <a:rPr lang="de-AT" sz="1800" i="1" dirty="0"/>
              <a:t> Writing </a:t>
            </a:r>
            <a:r>
              <a:rPr lang="de-AT" sz="1800" i="1" dirty="0" err="1"/>
              <a:t>for</a:t>
            </a:r>
            <a:r>
              <a:rPr lang="de-AT" sz="1800" i="1" dirty="0"/>
              <a:t> </a:t>
            </a:r>
            <a:r>
              <a:rPr lang="de-AT" sz="1800" i="1" dirty="0" err="1"/>
              <a:t>the</a:t>
            </a:r>
            <a:r>
              <a:rPr lang="de-AT" sz="1800" i="1" dirty="0"/>
              <a:t> E8 Standards. Technical Report 2011. </a:t>
            </a:r>
            <a:r>
              <a:rPr lang="de-AT" sz="1800" dirty="0"/>
              <a:t>Salzburg: </a:t>
            </a:r>
            <a:r>
              <a:rPr lang="de-AT" sz="1800" dirty="0" smtClean="0"/>
              <a:t>BIFIE</a:t>
            </a:r>
            <a:endParaRPr lang="de-AT" sz="1800" dirty="0"/>
          </a:p>
          <a:p>
            <a:endParaRPr lang="en-US" sz="1800" dirty="0" smtClean="0"/>
          </a:p>
          <a:p>
            <a:r>
              <a:rPr lang="en-US" sz="1800" dirty="0" smtClean="0"/>
              <a:t>Lumley</a:t>
            </a:r>
            <a:r>
              <a:rPr lang="en-US" sz="1800" dirty="0"/>
              <a:t>, T. </a:t>
            </a:r>
            <a:r>
              <a:rPr lang="en-US" sz="1800" dirty="0" smtClean="0"/>
              <a:t>(2005). </a:t>
            </a:r>
            <a:r>
              <a:rPr lang="en-US" sz="1800" i="1" dirty="0"/>
              <a:t>Assessing Second Language Writing. The Rater’s Perspective. </a:t>
            </a:r>
            <a:r>
              <a:rPr lang="en-US" sz="1800" dirty="0" smtClean="0"/>
              <a:t>Frankfurt: </a:t>
            </a:r>
            <a:r>
              <a:rPr lang="de-AT" sz="1800" dirty="0" smtClean="0"/>
              <a:t>Peter </a:t>
            </a:r>
            <a:r>
              <a:rPr lang="de-AT" sz="1800" dirty="0"/>
              <a:t>Lang</a:t>
            </a:r>
            <a:r>
              <a:rPr lang="de-AT" sz="1800" dirty="0" smtClean="0"/>
              <a:t>.</a:t>
            </a:r>
          </a:p>
          <a:p>
            <a:endParaRPr lang="de-AT" sz="1800" dirty="0">
              <a:latin typeface="HelveticaNeueLT Std Lt" pitchFamily="34" charset="0"/>
            </a:endParaRPr>
          </a:p>
          <a:p>
            <a:r>
              <a:rPr lang="en-US" sz="1800" dirty="0"/>
              <a:t>Shaw, S. D. &amp; Weir, C. J. </a:t>
            </a:r>
            <a:r>
              <a:rPr lang="en-US" sz="1800" dirty="0" smtClean="0"/>
              <a:t>(2007). </a:t>
            </a:r>
            <a:r>
              <a:rPr lang="en-US" sz="1800" i="1" dirty="0"/>
              <a:t>Examining Writing. Research and practice in </a:t>
            </a:r>
            <a:r>
              <a:rPr lang="en-US" sz="1800" i="1" dirty="0" smtClean="0"/>
              <a:t>assessing second </a:t>
            </a:r>
            <a:r>
              <a:rPr lang="en-US" sz="1800" i="1" dirty="0"/>
              <a:t>language writing. </a:t>
            </a:r>
            <a:r>
              <a:rPr lang="en-US" sz="1800" dirty="0"/>
              <a:t>Cambridge: University Press</a:t>
            </a:r>
            <a:r>
              <a:rPr lang="en-US" sz="1800" dirty="0" smtClean="0"/>
              <a:t>.</a:t>
            </a:r>
          </a:p>
          <a:p>
            <a:endParaRPr lang="de-AT" sz="1800" dirty="0"/>
          </a:p>
          <a:p>
            <a:r>
              <a:rPr lang="en-US" sz="1800" dirty="0" err="1" smtClean="0"/>
              <a:t>Tankó</a:t>
            </a:r>
            <a:r>
              <a:rPr lang="en-US" sz="1800" dirty="0"/>
              <a:t>, G. </a:t>
            </a:r>
            <a:r>
              <a:rPr lang="en-US" sz="1800" dirty="0" smtClean="0"/>
              <a:t>(2005). </a:t>
            </a:r>
            <a:r>
              <a:rPr lang="en-US" sz="1800" i="1" dirty="0"/>
              <a:t>Into Europe. The Writing Handbook. </a:t>
            </a:r>
            <a:r>
              <a:rPr lang="en-US" sz="1800" dirty="0"/>
              <a:t>Budapest: </a:t>
            </a:r>
            <a:r>
              <a:rPr lang="en-US" sz="1800" dirty="0" err="1"/>
              <a:t>Teleki</a:t>
            </a:r>
            <a:r>
              <a:rPr lang="en-US" sz="1800" dirty="0"/>
              <a:t> </a:t>
            </a:r>
            <a:r>
              <a:rPr lang="en-US" sz="1800" dirty="0" err="1"/>
              <a:t>László</a:t>
            </a:r>
            <a:r>
              <a:rPr lang="en-US" sz="1800" dirty="0"/>
              <a:t> Foundation.</a:t>
            </a:r>
            <a:endParaRPr lang="de-AT" sz="1800" dirty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99534" y="1127215"/>
            <a:ext cx="5500694" cy="964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NeueLT Std L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NeueLT Std Lt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NeueLT Std Lt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NeueLT Std Lt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NeueLT Std Lt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NeueLT Std Lt" pitchFamily="34" charset="0"/>
              </a:defRPr>
            </a:lvl9pPr>
          </a:lstStyle>
          <a:p>
            <a:pPr eaLnBrk="1" hangingPunct="1"/>
            <a:r>
              <a:rPr lang="de-DE" sz="4800" i="1" dirty="0" err="1" smtClean="0"/>
              <a:t>Thank</a:t>
            </a:r>
            <a:r>
              <a:rPr lang="de-DE" sz="4800" i="1" dirty="0" smtClean="0"/>
              <a:t> </a:t>
            </a:r>
            <a:r>
              <a:rPr lang="de-DE" sz="4800" i="1" dirty="0" err="1" smtClean="0"/>
              <a:t>you</a:t>
            </a:r>
            <a:r>
              <a:rPr lang="de-DE" sz="4800" i="1" dirty="0" smtClean="0"/>
              <a:t>!</a:t>
            </a:r>
            <a:endParaRPr lang="de-AT" sz="4800" i="1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9355" y="2091628"/>
            <a:ext cx="782317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defRPr/>
            </a:pPr>
            <a:r>
              <a:rPr lang="de-DE" sz="3600" b="1" dirty="0" smtClean="0">
                <a:solidFill>
                  <a:srgbClr val="B4CD2D"/>
                </a:solidFill>
                <a:latin typeface="HelveticaNeueLT Std Med" pitchFamily="34" charset="0"/>
              </a:rPr>
              <a:t>www.bifie.at/bildungsstandards</a:t>
            </a:r>
            <a:endParaRPr lang="de-AT" sz="2400" b="1" dirty="0">
              <a:solidFill>
                <a:srgbClr val="B4CD2D"/>
              </a:solidFill>
              <a:latin typeface="HelveticaNeueLT Std Med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9355" y="3053165"/>
            <a:ext cx="503668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defRPr/>
            </a:pPr>
            <a:r>
              <a:rPr lang="de-DE" sz="3200" b="1" dirty="0" smtClean="0">
                <a:solidFill>
                  <a:srgbClr val="B4CD2D"/>
                </a:solidFill>
                <a:latin typeface="HelveticaNeueLT Std Med" pitchFamily="34" charset="0"/>
              </a:rPr>
              <a:t>k.siller@bifie.at</a:t>
            </a:r>
            <a:endParaRPr lang="de-AT" sz="3200" b="1" dirty="0">
              <a:solidFill>
                <a:srgbClr val="B4CD2D"/>
              </a:solidFill>
              <a:latin typeface="HelveticaNeueLT Std M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0" t="45383" b="21104"/>
          <a:stretch>
            <a:fillRect/>
          </a:stretch>
        </p:blipFill>
        <p:spPr bwMode="auto">
          <a:xfrm>
            <a:off x="77102" y="1773725"/>
            <a:ext cx="3273900" cy="36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3597310" y="1085222"/>
            <a:ext cx="4652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3200" b="1" dirty="0" smtClean="0"/>
              <a:t>Rating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err="1" smtClean="0"/>
              <a:t>Criteria</a:t>
            </a:r>
            <a:r>
              <a:rPr lang="de-AT" sz="3200" dirty="0" smtClean="0"/>
              <a:t>/Rating </a:t>
            </a:r>
            <a:r>
              <a:rPr lang="de-AT" sz="3200" dirty="0" err="1" smtClean="0"/>
              <a:t>Scale</a:t>
            </a:r>
            <a:endParaRPr lang="de-AT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smtClean="0"/>
              <a:t>Raters/Rating </a:t>
            </a:r>
            <a:r>
              <a:rPr lang="de-AT" sz="3200" dirty="0" err="1" smtClean="0"/>
              <a:t>Process</a:t>
            </a:r>
            <a:endParaRPr lang="de-AT" sz="3200" dirty="0" smtClean="0"/>
          </a:p>
          <a:p>
            <a:pPr algn="l"/>
            <a:endParaRPr lang="de-AT" sz="3200" b="1" dirty="0" smtClean="0"/>
          </a:p>
          <a:p>
            <a:pPr algn="l"/>
            <a:r>
              <a:rPr lang="de-AT" sz="3200" b="1" dirty="0" smtClean="0"/>
              <a:t>Data </a:t>
            </a:r>
            <a:r>
              <a:rPr lang="de-AT" sz="3200" b="1" dirty="0" err="1" smtClean="0"/>
              <a:t>Analyses</a:t>
            </a:r>
            <a:endParaRPr lang="de-AT" sz="32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err="1" smtClean="0"/>
              <a:t>Methods</a:t>
            </a:r>
            <a:endParaRPr lang="de-AT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de-AT" sz="3200" dirty="0" err="1" smtClean="0"/>
              <a:t>Results</a:t>
            </a:r>
            <a:endParaRPr lang="de-AT" sz="3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de-AT" sz="3200" dirty="0" smtClean="0"/>
          </a:p>
          <a:p>
            <a:pPr algn="l"/>
            <a:r>
              <a:rPr lang="de-AT" sz="3200" b="1" dirty="0"/>
              <a:t>Rater Feedback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4381" y="210409"/>
            <a:ext cx="8448794" cy="1008062"/>
          </a:xfrm>
        </p:spPr>
        <p:txBody>
          <a:bodyPr/>
          <a:lstStyle/>
          <a:p>
            <a:r>
              <a:rPr lang="de-AT" sz="3600" dirty="0" err="1" smtClean="0"/>
              <a:t>Overview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240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Background: Test </a:t>
            </a:r>
            <a:r>
              <a:rPr lang="de-AT" sz="3600" dirty="0" err="1" smtClean="0"/>
              <a:t>Takers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err="1" smtClean="0"/>
              <a:t>Pupils</a:t>
            </a:r>
            <a:r>
              <a:rPr lang="de-AT" sz="3200" dirty="0" smtClean="0"/>
              <a:t> </a:t>
            </a:r>
            <a:r>
              <a:rPr lang="de-AT" sz="3200" dirty="0" err="1" smtClean="0"/>
              <a:t>from</a:t>
            </a:r>
            <a:r>
              <a:rPr lang="de-AT" sz="3200" dirty="0" smtClean="0"/>
              <a:t> last form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lower</a:t>
            </a:r>
            <a:r>
              <a:rPr lang="de-AT" sz="3200" dirty="0" smtClean="0"/>
              <a:t> </a:t>
            </a:r>
            <a:r>
              <a:rPr lang="de-AT" sz="3200" dirty="0" err="1" smtClean="0"/>
              <a:t>secondary</a:t>
            </a:r>
            <a:r>
              <a:rPr lang="de-AT" sz="3200" dirty="0" smtClean="0"/>
              <a:t> </a:t>
            </a:r>
            <a:r>
              <a:rPr lang="de-AT" sz="3200" dirty="0" err="1" smtClean="0"/>
              <a:t>schools</a:t>
            </a:r>
            <a:r>
              <a:rPr lang="de-AT" sz="3200" dirty="0" smtClean="0"/>
              <a:t> in Austria (Year 8)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>
                <a:latin typeface="HelveticaNeueLT Std Lt" pitchFamily="34" charset="0"/>
              </a:rPr>
              <a:t>14-year-olds</a:t>
            </a:r>
            <a:endParaRPr lang="de-AT" sz="3200" dirty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>
                <a:latin typeface="HelveticaNeueLT Std Lt" pitchFamily="34" charset="0"/>
              </a:rPr>
              <a:t>All </a:t>
            </a:r>
            <a:r>
              <a:rPr lang="de-AT" sz="2800" dirty="0" err="1">
                <a:latin typeface="HelveticaNeueLT Std Lt" pitchFamily="34" charset="0"/>
              </a:rPr>
              <a:t>ability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groups</a:t>
            </a:r>
            <a:endParaRPr lang="de-AT" sz="2800" dirty="0">
              <a:latin typeface="HelveticaNeueLT Std Lt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General </a:t>
            </a:r>
            <a:r>
              <a:rPr lang="de-AT" sz="2800" dirty="0" err="1" smtClean="0">
                <a:latin typeface="HelveticaNeueLT Std Lt" pitchFamily="34" charset="0"/>
              </a:rPr>
              <a:t>Secondary</a:t>
            </a:r>
            <a:r>
              <a:rPr lang="de-AT" sz="2800" dirty="0" smtClean="0">
                <a:latin typeface="HelveticaNeueLT Std Lt" pitchFamily="34" charset="0"/>
              </a:rPr>
              <a:t> School (APS)</a:t>
            </a:r>
          </a:p>
          <a:p>
            <a:pPr lvl="2">
              <a:buFont typeface="Arial" pitchFamily="34" charset="0"/>
              <a:buChar char="•"/>
            </a:pPr>
            <a:r>
              <a:rPr lang="de-AT" sz="2800" dirty="0" smtClean="0"/>
              <a:t>Ac</a:t>
            </a:r>
            <a:r>
              <a:rPr lang="de-AT" sz="2800" dirty="0" smtClean="0">
                <a:latin typeface="HelveticaNeueLT Std Lt" pitchFamily="34" charset="0"/>
              </a:rPr>
              <a:t>ademic </a:t>
            </a:r>
            <a:r>
              <a:rPr lang="de-AT" sz="2800" dirty="0" err="1" smtClean="0">
                <a:latin typeface="HelveticaNeueLT Std Lt" pitchFamily="34" charset="0"/>
              </a:rPr>
              <a:t>Secondary</a:t>
            </a:r>
            <a:r>
              <a:rPr lang="de-AT" sz="2800" dirty="0" smtClean="0">
                <a:latin typeface="HelveticaNeueLT Std Lt" pitchFamily="34" charset="0"/>
              </a:rPr>
              <a:t> School (AHS)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510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Background: </a:t>
            </a:r>
            <a:r>
              <a:rPr lang="de-AT" sz="3600" dirty="0" err="1" smtClean="0"/>
              <a:t>Purpose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err="1" smtClean="0">
                <a:latin typeface="+mj-lt"/>
              </a:rPr>
              <a:t>Identifying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strengths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and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weaknesses</a:t>
            </a:r>
            <a:r>
              <a:rPr lang="de-AT" sz="3200" dirty="0" smtClean="0">
                <a:latin typeface="+mj-lt"/>
              </a:rPr>
              <a:t> in </a:t>
            </a:r>
            <a:r>
              <a:rPr lang="de-AT" sz="3200" dirty="0" err="1" smtClean="0">
                <a:latin typeface="+mj-lt"/>
              </a:rPr>
              <a:t>test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takers</a:t>
            </a:r>
            <a:r>
              <a:rPr lang="de-AT" sz="3200" dirty="0" smtClean="0">
                <a:latin typeface="+mj-lt"/>
              </a:rPr>
              <a:t>‘ </a:t>
            </a:r>
            <a:r>
              <a:rPr lang="de-AT" sz="3200" dirty="0" err="1" smtClean="0">
                <a:latin typeface="+mj-lt"/>
              </a:rPr>
              <a:t>writing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competence</a:t>
            </a:r>
            <a:endParaRPr lang="de-AT" sz="32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System </a:t>
            </a:r>
            <a:r>
              <a:rPr lang="de-AT" sz="2800" dirty="0" err="1" smtClean="0">
                <a:latin typeface="HelveticaNeueLT Std Lt" pitchFamily="34" charset="0"/>
              </a:rPr>
              <a:t>monitoring</a:t>
            </a:r>
            <a:endParaRPr lang="de-AT" sz="2800" dirty="0" smtClean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err="1" smtClean="0">
                <a:latin typeface="HelveticaNeueLT Std Lt" pitchFamily="34" charset="0"/>
              </a:rPr>
              <a:t>Improvement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of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classroom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procedures</a:t>
            </a:r>
            <a:endParaRPr lang="de-AT" sz="2800" dirty="0" smtClean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[Individual </a:t>
            </a:r>
            <a:r>
              <a:rPr lang="de-AT" sz="2800" dirty="0" err="1" smtClean="0">
                <a:latin typeface="HelveticaNeueLT Std Lt" pitchFamily="34" charset="0"/>
              </a:rPr>
              <a:t>feedback</a:t>
            </a:r>
            <a:r>
              <a:rPr lang="de-AT" sz="2800" dirty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for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test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taker</a:t>
            </a:r>
            <a:r>
              <a:rPr lang="de-AT" sz="2800" dirty="0" smtClean="0">
                <a:latin typeface="HelveticaNeueLT Std Lt" pitchFamily="34" charset="0"/>
              </a:rPr>
              <a:t>]</a:t>
            </a:r>
          </a:p>
          <a:p>
            <a:pPr marL="457200" lvl="1" indent="0">
              <a:buNone/>
            </a:pPr>
            <a:endParaRPr lang="de-AT" sz="2800" dirty="0" smtClean="0"/>
          </a:p>
          <a:p>
            <a:pPr>
              <a:buFont typeface="Arial" pitchFamily="34" charset="0"/>
              <a:buChar char="•"/>
            </a:pPr>
            <a:r>
              <a:rPr lang="de-AT" sz="3200" dirty="0" smtClean="0">
                <a:latin typeface="+mj-lt"/>
              </a:rPr>
              <a:t>Low-stakes </a:t>
            </a:r>
            <a:r>
              <a:rPr lang="de-AT" sz="3200" dirty="0" err="1">
                <a:latin typeface="+mj-lt"/>
              </a:rPr>
              <a:t>exam</a:t>
            </a:r>
            <a:r>
              <a:rPr lang="de-AT" sz="3200" dirty="0">
                <a:latin typeface="+mj-lt"/>
              </a:rPr>
              <a:t> </a:t>
            </a:r>
            <a:r>
              <a:rPr lang="de-AT" sz="3200" dirty="0">
                <a:latin typeface="+mj-lt"/>
                <a:sym typeface="Wingdings" pitchFamily="2" charset="2"/>
              </a:rPr>
              <a:t> Motivation</a:t>
            </a:r>
            <a:r>
              <a:rPr lang="de-AT" sz="3200" dirty="0" smtClean="0">
                <a:latin typeface="+mj-lt"/>
                <a:sym typeface="Wingdings" pitchFamily="2" charset="2"/>
              </a:rPr>
              <a:t>?</a:t>
            </a:r>
            <a:endParaRPr lang="de-AT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077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Background: </a:t>
            </a:r>
            <a:r>
              <a:rPr lang="de-AT" sz="3600" dirty="0" err="1" smtClean="0"/>
              <a:t>Structure</a:t>
            </a:r>
            <a:r>
              <a:rPr lang="de-AT" sz="3600" dirty="0" smtClean="0"/>
              <a:t> /1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AT" sz="3300" dirty="0" err="1" smtClean="0">
                <a:latin typeface="+mj-lt"/>
              </a:rPr>
              <a:t>Difficulty</a:t>
            </a:r>
            <a:r>
              <a:rPr lang="de-AT" sz="3300" dirty="0" smtClean="0">
                <a:latin typeface="+mj-lt"/>
              </a:rPr>
              <a:t> </a:t>
            </a:r>
            <a:r>
              <a:rPr lang="de-AT" sz="3300" dirty="0" err="1" smtClean="0">
                <a:latin typeface="+mj-lt"/>
              </a:rPr>
              <a:t>level</a:t>
            </a:r>
            <a:r>
              <a:rPr lang="de-AT" sz="3300" dirty="0" smtClean="0">
                <a:latin typeface="+mj-lt"/>
              </a:rPr>
              <a:t>: A2/B1 </a:t>
            </a: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AT" sz="3300" dirty="0" smtClean="0">
                <a:latin typeface="+mj-lt"/>
              </a:rPr>
              <a:t>Short Task:</a:t>
            </a:r>
          </a:p>
          <a:p>
            <a:pPr lvl="1">
              <a:buFont typeface="Arial" pitchFamily="34" charset="0"/>
              <a:buChar char="•"/>
            </a:pPr>
            <a:r>
              <a:rPr lang="de-AT" sz="3300" dirty="0" err="1" smtClean="0">
                <a:latin typeface="HelveticaNeueLT Std Lt" pitchFamily="34" charset="0"/>
              </a:rPr>
              <a:t>Expected</a:t>
            </a:r>
            <a:r>
              <a:rPr lang="de-AT" sz="3300" dirty="0" smtClean="0">
                <a:latin typeface="HelveticaNeueLT Std Lt" pitchFamily="34" charset="0"/>
              </a:rPr>
              <a:t> </a:t>
            </a:r>
            <a:r>
              <a:rPr lang="de-AT" sz="3300" dirty="0" err="1" smtClean="0">
                <a:latin typeface="HelveticaNeueLT Std Lt" pitchFamily="34" charset="0"/>
              </a:rPr>
              <a:t>response</a:t>
            </a:r>
            <a:r>
              <a:rPr lang="de-AT" sz="3300" dirty="0" smtClean="0">
                <a:latin typeface="HelveticaNeueLT Std Lt" pitchFamily="34" charset="0"/>
              </a:rPr>
              <a:t> 40-60 </a:t>
            </a:r>
            <a:r>
              <a:rPr lang="de-AT" sz="3300" dirty="0" err="1" smtClean="0">
                <a:latin typeface="HelveticaNeueLT Std Lt" pitchFamily="34" charset="0"/>
              </a:rPr>
              <a:t>words</a:t>
            </a:r>
            <a:endParaRPr lang="de-AT" sz="3300" dirty="0" smtClean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3300" dirty="0" smtClean="0">
                <a:latin typeface="HelveticaNeueLT Std Lt" pitchFamily="34" charset="0"/>
              </a:rPr>
              <a:t>10 </a:t>
            </a:r>
            <a:r>
              <a:rPr lang="de-AT" sz="3300" dirty="0" err="1">
                <a:latin typeface="HelveticaNeueLT Std Lt" pitchFamily="34" charset="0"/>
              </a:rPr>
              <a:t>m</a:t>
            </a:r>
            <a:r>
              <a:rPr lang="de-AT" sz="3300" dirty="0" err="1" smtClean="0">
                <a:latin typeface="HelveticaNeueLT Std Lt" pitchFamily="34" charset="0"/>
              </a:rPr>
              <a:t>inutes</a:t>
            </a:r>
            <a:endParaRPr lang="de-AT" sz="3300" dirty="0" smtClean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AT" sz="3300" dirty="0" smtClean="0">
                <a:latin typeface="+mj-lt"/>
              </a:rPr>
              <a:t>Long Task:</a:t>
            </a:r>
          </a:p>
          <a:p>
            <a:pPr lvl="1">
              <a:buFont typeface="Arial" pitchFamily="34" charset="0"/>
              <a:buChar char="•"/>
            </a:pPr>
            <a:r>
              <a:rPr lang="de-AT" sz="3300" dirty="0" err="1" smtClean="0">
                <a:latin typeface="HelveticaNeueLT Std Lt" pitchFamily="34" charset="0"/>
              </a:rPr>
              <a:t>Expected</a:t>
            </a:r>
            <a:r>
              <a:rPr lang="de-AT" sz="3300" dirty="0" smtClean="0">
                <a:latin typeface="HelveticaNeueLT Std Lt" pitchFamily="34" charset="0"/>
              </a:rPr>
              <a:t> </a:t>
            </a:r>
            <a:r>
              <a:rPr lang="de-AT" sz="3300" dirty="0" err="1">
                <a:latin typeface="HelveticaNeueLT Std Lt" pitchFamily="34" charset="0"/>
              </a:rPr>
              <a:t>response</a:t>
            </a:r>
            <a:r>
              <a:rPr lang="de-AT" sz="3300" dirty="0">
                <a:latin typeface="HelveticaNeueLT Std Lt" pitchFamily="34" charset="0"/>
              </a:rPr>
              <a:t> 120-150 </a:t>
            </a:r>
            <a:r>
              <a:rPr lang="de-AT" sz="3300" dirty="0" err="1" smtClean="0">
                <a:latin typeface="HelveticaNeueLT Std Lt" pitchFamily="34" charset="0"/>
              </a:rPr>
              <a:t>words</a:t>
            </a:r>
            <a:endParaRPr lang="de-AT" sz="3300" dirty="0" smtClean="0">
              <a:latin typeface="HelveticaNeueLT Std L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de-AT" sz="3300" dirty="0" smtClean="0">
                <a:latin typeface="HelveticaNeueLT Std Lt" pitchFamily="34" charset="0"/>
              </a:rPr>
              <a:t>20 </a:t>
            </a:r>
            <a:r>
              <a:rPr lang="de-AT" sz="3300" dirty="0" err="1">
                <a:latin typeface="HelveticaNeueLT Std Lt" pitchFamily="34" charset="0"/>
              </a:rPr>
              <a:t>minutes</a:t>
            </a:r>
            <a:endParaRPr lang="de-AT" sz="3300" dirty="0" smtClean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AT" sz="3300" dirty="0" smtClean="0">
                <a:latin typeface="+mj-lt"/>
              </a:rPr>
              <a:t>5 </a:t>
            </a:r>
            <a:r>
              <a:rPr lang="de-AT" sz="3300" dirty="0" err="1">
                <a:latin typeface="+mj-lt"/>
              </a:rPr>
              <a:t>m</a:t>
            </a:r>
            <a:r>
              <a:rPr lang="de-AT" sz="3300" dirty="0" err="1" smtClean="0">
                <a:latin typeface="+mj-lt"/>
              </a:rPr>
              <a:t>inutes</a:t>
            </a:r>
            <a:r>
              <a:rPr lang="de-AT" sz="3300" dirty="0" smtClean="0">
                <a:latin typeface="+mj-lt"/>
              </a:rPr>
              <a:t> </a:t>
            </a:r>
            <a:r>
              <a:rPr lang="de-AT" sz="3300" dirty="0" err="1" smtClean="0">
                <a:latin typeface="+mj-lt"/>
              </a:rPr>
              <a:t>revision</a:t>
            </a:r>
            <a:r>
              <a:rPr lang="de-AT" sz="3300" dirty="0" smtClean="0">
                <a:latin typeface="+mj-lt"/>
              </a:rPr>
              <a:t>/</a:t>
            </a:r>
            <a:r>
              <a:rPr lang="de-AT" sz="3300" dirty="0" err="1" smtClean="0">
                <a:latin typeface="+mj-lt"/>
              </a:rPr>
              <a:t>editing</a:t>
            </a:r>
            <a:endParaRPr lang="de-AT" sz="3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Background: </a:t>
            </a:r>
            <a:r>
              <a:rPr lang="de-AT" sz="3600" dirty="0" err="1" smtClean="0"/>
              <a:t>Structure</a:t>
            </a:r>
            <a:r>
              <a:rPr lang="de-AT" sz="3600" dirty="0" smtClean="0"/>
              <a:t> /2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4362896"/>
            <a:ext cx="8497887" cy="152918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2 different </a:t>
            </a:r>
            <a:r>
              <a:rPr lang="de-AT" sz="2800" dirty="0" err="1">
                <a:latin typeface="HelveticaNeueLT Std Lt" pitchFamily="34" charset="0"/>
              </a:rPr>
              <a:t>s</a:t>
            </a:r>
            <a:r>
              <a:rPr lang="de-AT" sz="2800" dirty="0" err="1" smtClean="0">
                <a:latin typeface="HelveticaNeueLT Std Lt" pitchFamily="34" charset="0"/>
              </a:rPr>
              <a:t>hort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 smtClean="0">
                <a:latin typeface="HelveticaNeueLT Std Lt" pitchFamily="34" charset="0"/>
              </a:rPr>
              <a:t>respectively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l</a:t>
            </a:r>
            <a:r>
              <a:rPr lang="de-AT" sz="2800" dirty="0" err="1" smtClean="0">
                <a:latin typeface="HelveticaNeueLT Std Lt" pitchFamily="34" charset="0"/>
              </a:rPr>
              <a:t>ong</a:t>
            </a:r>
            <a:r>
              <a:rPr lang="de-AT" sz="2800" dirty="0" smtClean="0">
                <a:latin typeface="HelveticaNeueLT Std Lt" pitchFamily="34" charset="0"/>
              </a:rPr>
              <a:t> </a:t>
            </a:r>
            <a:r>
              <a:rPr lang="de-AT" sz="2800" dirty="0" err="1">
                <a:latin typeface="HelveticaNeueLT Std Lt" pitchFamily="34" charset="0"/>
              </a:rPr>
              <a:t>t</a:t>
            </a:r>
            <a:r>
              <a:rPr lang="de-AT" sz="2800" dirty="0" err="1" smtClean="0">
                <a:latin typeface="HelveticaNeueLT Std Lt" pitchFamily="34" charset="0"/>
              </a:rPr>
              <a:t>asks</a:t>
            </a:r>
            <a:r>
              <a:rPr lang="de-AT" sz="2800" dirty="0" smtClean="0">
                <a:latin typeface="HelveticaNeueLT Std Lt" pitchFamily="34" charset="0"/>
              </a:rPr>
              <a:t> in 4 </a:t>
            </a:r>
            <a:r>
              <a:rPr lang="de-AT" sz="2800" dirty="0" err="1" smtClean="0">
                <a:latin typeface="HelveticaNeueLT Std Lt" pitchFamily="34" charset="0"/>
              </a:rPr>
              <a:t>booklets</a:t>
            </a:r>
            <a:endParaRPr lang="de-AT" sz="2800" dirty="0" smtClean="0">
              <a:latin typeface="HelveticaNeueLT Std Lt" pitchFamily="34" charset="0"/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N = ca. 5100 </a:t>
            </a:r>
            <a:r>
              <a:rPr lang="de-AT" sz="2800" dirty="0" err="1" smtClean="0">
                <a:latin typeface="HelveticaNeueLT Std Lt" pitchFamily="34" charset="0"/>
              </a:rPr>
              <a:t>students</a:t>
            </a:r>
            <a:r>
              <a:rPr lang="de-AT" sz="2800" dirty="0" smtClean="0">
                <a:latin typeface="HelveticaNeueLT Std Lt" pitchFamily="34" charset="0"/>
              </a:rPr>
              <a:t>/</a:t>
            </a:r>
            <a:r>
              <a:rPr lang="de-AT" sz="2800" dirty="0" err="1" smtClean="0">
                <a:latin typeface="HelveticaNeueLT Std Lt" pitchFamily="34" charset="0"/>
              </a:rPr>
              <a:t>task</a:t>
            </a:r>
            <a:r>
              <a:rPr lang="de-AT" sz="2800" dirty="0" smtClean="0">
                <a:latin typeface="HelveticaNeueLT Std Lt" pitchFamily="34" charset="0"/>
              </a:rPr>
              <a:t>/form</a:t>
            </a:r>
          </a:p>
          <a:p>
            <a:pPr>
              <a:buFont typeface="Arial" pitchFamily="34" charset="0"/>
              <a:buChar char="•"/>
            </a:pPr>
            <a:endParaRPr lang="de-AT" sz="2800" dirty="0">
              <a:latin typeface="HelveticaNeueLT Std Lt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800" dirty="0">
              <a:latin typeface="HelveticaNeueLT Std Lt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12256"/>
              </p:ext>
            </p:extLst>
          </p:nvPr>
        </p:nvGraphicFramePr>
        <p:xfrm>
          <a:off x="395288" y="1421807"/>
          <a:ext cx="8203843" cy="266592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25083"/>
                <a:gridCol w="1020379"/>
                <a:gridCol w="1033983"/>
                <a:gridCol w="1088403"/>
                <a:gridCol w="1033983"/>
                <a:gridCol w="1102012"/>
              </a:tblGrid>
              <a:tr h="562808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Task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Form1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Form2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Form3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Form4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Short Task 1 (Note)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2581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2549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5130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Short Task 2 (</a:t>
                      </a:r>
                      <a:r>
                        <a:rPr lang="de-AT" sz="2000" dirty="0" err="1" smtClean="0">
                          <a:solidFill>
                            <a:schemeClr val="tx1"/>
                          </a:solidFill>
                        </a:rPr>
                        <a:t>Postcard</a:t>
                      </a: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2576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2599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5175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Long Task 1 (Letter)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2586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2601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5187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Long Task 2 (</a:t>
                      </a:r>
                      <a:r>
                        <a:rPr lang="de-AT" sz="2000" dirty="0" err="1" smtClean="0">
                          <a:solidFill>
                            <a:schemeClr val="tx1"/>
                          </a:solidFill>
                        </a:rPr>
                        <a:t>Article</a:t>
                      </a: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2578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2549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AT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5127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5167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5154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5098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5200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chemeClr val="tx1"/>
                          </a:solidFill>
                        </a:rPr>
                        <a:t>20619</a:t>
                      </a:r>
                      <a:endParaRPr lang="de-A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64332"/>
            <a:ext cx="8497887" cy="1008062"/>
          </a:xfrm>
        </p:spPr>
        <p:txBody>
          <a:bodyPr/>
          <a:lstStyle/>
          <a:p>
            <a:r>
              <a:rPr lang="de-AT" sz="3600" dirty="0" smtClean="0"/>
              <a:t>Rating: </a:t>
            </a:r>
            <a:r>
              <a:rPr lang="de-AT" sz="3600" dirty="0" err="1" smtClean="0"/>
              <a:t>Criteria</a:t>
            </a:r>
            <a:r>
              <a:rPr lang="de-AT" sz="3600" dirty="0" smtClean="0"/>
              <a:t> &amp; Rating </a:t>
            </a:r>
            <a:r>
              <a:rPr lang="de-AT" sz="3600" dirty="0" err="1" smtClean="0"/>
              <a:t>Scale</a:t>
            </a:r>
            <a:endParaRPr lang="de-DE" sz="36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71872"/>
              </p:ext>
            </p:extLst>
          </p:nvPr>
        </p:nvGraphicFramePr>
        <p:xfrm>
          <a:off x="395287" y="1524840"/>
          <a:ext cx="8350334" cy="8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34"/>
                <a:gridCol w="1980000"/>
                <a:gridCol w="2241391"/>
                <a:gridCol w="1900052"/>
                <a:gridCol w="1798557"/>
              </a:tblGrid>
              <a:tr h="81112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</a:rPr>
                        <a:t>Task Achievement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Coherence &amp; Cohesion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82995"/>
              </p:ext>
            </p:extLst>
          </p:nvPr>
        </p:nvGraphicFramePr>
        <p:xfrm>
          <a:off x="395287" y="2335960"/>
          <a:ext cx="430334" cy="346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34"/>
              </a:tblGrid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334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484738">
                <a:tc>
                  <a:txBody>
                    <a:bodyPr/>
                    <a:lstStyle/>
                    <a:p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825621" y="2335959"/>
            <a:ext cx="1988599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Clear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meaningful</a:t>
            </a:r>
            <a:r>
              <a:rPr lang="de-AT" sz="2000" dirty="0" smtClean="0"/>
              <a:t> </a:t>
            </a:r>
            <a:r>
              <a:rPr lang="de-AT" sz="2000" dirty="0" err="1" smtClean="0"/>
              <a:t>mention</a:t>
            </a:r>
            <a:r>
              <a:rPr lang="de-AT" sz="2000" dirty="0" smtClean="0"/>
              <a:t>/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err="1" smtClean="0"/>
              <a:t>elaboration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expected</a:t>
            </a:r>
            <a:r>
              <a:rPr lang="de-AT" sz="2000" dirty="0" smtClean="0"/>
              <a:t> </a:t>
            </a:r>
            <a:r>
              <a:rPr lang="de-AT" sz="2000" dirty="0" err="1" smtClean="0"/>
              <a:t>content</a:t>
            </a:r>
            <a:r>
              <a:rPr lang="de-AT" sz="2000" dirty="0" smtClean="0"/>
              <a:t> </a:t>
            </a:r>
            <a:r>
              <a:rPr lang="de-AT" sz="2000" dirty="0" err="1" smtClean="0"/>
              <a:t>points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Text-type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Text-</a:t>
            </a:r>
            <a:r>
              <a:rPr lang="de-AT" sz="2000" dirty="0" err="1" smtClean="0"/>
              <a:t>length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2814220" y="2335960"/>
            <a:ext cx="2232791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err="1" smtClean="0"/>
              <a:t>Production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fluent</a:t>
            </a:r>
            <a:r>
              <a:rPr lang="de-AT" sz="2000" dirty="0" smtClean="0"/>
              <a:t> </a:t>
            </a:r>
            <a:r>
              <a:rPr lang="de-AT" sz="2000" dirty="0" err="1" smtClean="0"/>
              <a:t>text</a:t>
            </a:r>
            <a:r>
              <a:rPr lang="de-AT" sz="2000" dirty="0" smtClean="0"/>
              <a:t> 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(</a:t>
            </a:r>
            <a:r>
              <a:rPr lang="de-AT" sz="2000" dirty="0" err="1" smtClean="0"/>
              <a:t>using</a:t>
            </a:r>
            <a:r>
              <a:rPr lang="de-AT" sz="2000" dirty="0" smtClean="0"/>
              <a:t> </a:t>
            </a:r>
            <a:r>
              <a:rPr lang="de-AT" sz="2000" dirty="0" err="1" smtClean="0"/>
              <a:t>adequate</a:t>
            </a:r>
            <a:r>
              <a:rPr lang="de-AT" sz="2000" dirty="0" smtClean="0"/>
              <a:t> </a:t>
            </a:r>
            <a:r>
              <a:rPr lang="de-AT" sz="2000" dirty="0" err="1"/>
              <a:t>devices</a:t>
            </a:r>
            <a:r>
              <a:rPr lang="de-AT" sz="2000" dirty="0"/>
              <a:t> </a:t>
            </a:r>
            <a:r>
              <a:rPr lang="de-AT" sz="2000" dirty="0" err="1" smtClean="0"/>
              <a:t>at</a:t>
            </a:r>
            <a:r>
              <a:rPr lang="de-AT" sz="2000" dirty="0" smtClean="0"/>
              <a:t> </a:t>
            </a:r>
            <a:r>
              <a:rPr lang="de-AT" sz="2000" dirty="0" err="1" smtClean="0"/>
              <a:t>sentence</a:t>
            </a:r>
            <a:r>
              <a:rPr lang="de-AT" sz="2000" dirty="0" smtClean="0"/>
              <a:t>, </a:t>
            </a:r>
            <a:r>
              <a:rPr lang="de-AT" sz="2000" dirty="0" err="1" smtClean="0"/>
              <a:t>paragraph</a:t>
            </a:r>
            <a:r>
              <a:rPr lang="de-AT" sz="2000" dirty="0" smtClean="0"/>
              <a:t>, </a:t>
            </a:r>
            <a:r>
              <a:rPr lang="de-AT" sz="2000" dirty="0" err="1" smtClean="0"/>
              <a:t>text</a:t>
            </a:r>
            <a:r>
              <a:rPr lang="de-AT" sz="2000" dirty="0" smtClean="0"/>
              <a:t> </a:t>
            </a:r>
            <a:r>
              <a:rPr lang="de-AT" sz="2000" dirty="0" err="1" smtClean="0"/>
              <a:t>level</a:t>
            </a:r>
            <a:r>
              <a:rPr lang="de-AT" sz="2000" dirty="0" smtClean="0"/>
              <a:t>)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 smtClean="0"/>
          </a:p>
        </p:txBody>
      </p:sp>
      <p:sp>
        <p:nvSpPr>
          <p:cNvPr id="9" name="Rechteck 8"/>
          <p:cNvSpPr/>
          <p:nvPr/>
        </p:nvSpPr>
        <p:spPr>
          <a:xfrm>
            <a:off x="5047011" y="2335957"/>
            <a:ext cx="1888177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Range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grammatical</a:t>
            </a:r>
            <a:r>
              <a:rPr lang="de-AT" sz="2000" dirty="0" smtClean="0"/>
              <a:t> </a:t>
            </a:r>
            <a:r>
              <a:rPr lang="de-AT" sz="2000" dirty="0" err="1" smtClean="0"/>
              <a:t>structures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err="1" smtClean="0"/>
              <a:t>Accuracy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6935189" y="2327161"/>
            <a:ext cx="1810432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smtClean="0"/>
              <a:t>Range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err="1" smtClean="0"/>
              <a:t>Accuracy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2000" dirty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 err="1" smtClean="0"/>
              <a:t>Relevance</a:t>
            </a: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sz="2000" dirty="0" smtClean="0"/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487109" y="6007693"/>
            <a:ext cx="755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400" dirty="0" err="1" smtClean="0"/>
              <a:t>Adapted</a:t>
            </a:r>
            <a:r>
              <a:rPr lang="de-AT" sz="1400" dirty="0" smtClean="0"/>
              <a:t> </a:t>
            </a:r>
            <a:r>
              <a:rPr lang="de-AT" sz="1400" dirty="0" err="1" smtClean="0"/>
              <a:t>from</a:t>
            </a:r>
            <a:r>
              <a:rPr lang="de-AT" sz="1400" dirty="0" smtClean="0"/>
              <a:t>: </a:t>
            </a:r>
            <a:r>
              <a:rPr lang="de-AT" sz="1400" dirty="0" err="1" smtClean="0"/>
              <a:t>Tankó</a:t>
            </a:r>
            <a:r>
              <a:rPr lang="de-AT" sz="1400" dirty="0" smtClean="0"/>
              <a:t> 2005, 127</a:t>
            </a:r>
          </a:p>
          <a:p>
            <a:pPr algn="l"/>
            <a:r>
              <a:rPr lang="en-US" sz="1400" dirty="0" err="1" smtClean="0"/>
              <a:t>Tankó</a:t>
            </a:r>
            <a:r>
              <a:rPr lang="en-US" sz="1400" dirty="0" smtClean="0"/>
              <a:t>, G. 2005. </a:t>
            </a:r>
            <a:r>
              <a:rPr lang="en-US" sz="1400" i="1" dirty="0" smtClean="0"/>
              <a:t>Into Europe. The Writing Handbook. </a:t>
            </a:r>
            <a:r>
              <a:rPr lang="en-US" sz="1400" dirty="0" smtClean="0"/>
              <a:t>Budapest: </a:t>
            </a:r>
            <a:r>
              <a:rPr lang="en-US" sz="1400" dirty="0" err="1" smtClean="0"/>
              <a:t>Teleki</a:t>
            </a:r>
            <a:r>
              <a:rPr lang="en-US" sz="1400" dirty="0" smtClean="0"/>
              <a:t> </a:t>
            </a:r>
            <a:r>
              <a:rPr lang="en-US" sz="1400" dirty="0" err="1" smtClean="0"/>
              <a:t>László</a:t>
            </a:r>
            <a:r>
              <a:rPr lang="en-US" sz="1400" dirty="0" smtClean="0"/>
              <a:t> Foundation.</a:t>
            </a:r>
            <a:endParaRPr lang="de-AT" sz="1400" dirty="0" smtClean="0"/>
          </a:p>
          <a:p>
            <a:pPr algn="l"/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Rating: Raters &amp; Rater Training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sz="3200" dirty="0" smtClean="0">
                <a:latin typeface="+mj-lt"/>
              </a:rPr>
              <a:t>43 </a:t>
            </a:r>
            <a:r>
              <a:rPr lang="de-AT" sz="3200" dirty="0" err="1" smtClean="0">
                <a:latin typeface="+mj-lt"/>
              </a:rPr>
              <a:t>Teachers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of</a:t>
            </a:r>
            <a:r>
              <a:rPr lang="de-AT" sz="3200" dirty="0" smtClean="0">
                <a:latin typeface="+mj-lt"/>
              </a:rPr>
              <a:t> English</a:t>
            </a: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de-AT" sz="3200" dirty="0" smtClean="0">
                <a:latin typeface="+mj-lt"/>
              </a:rPr>
              <a:t>Different </a:t>
            </a:r>
            <a:r>
              <a:rPr lang="de-AT" sz="3200" dirty="0" err="1" smtClean="0">
                <a:latin typeface="+mj-lt"/>
              </a:rPr>
              <a:t>experiental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background</a:t>
            </a:r>
            <a:r>
              <a:rPr lang="de-AT" sz="3200" dirty="0" smtClean="0">
                <a:latin typeface="+mj-lt"/>
              </a:rPr>
              <a:t> </a:t>
            </a:r>
            <a:r>
              <a:rPr lang="de-AT" sz="3200" dirty="0" err="1" smtClean="0">
                <a:latin typeface="+mj-lt"/>
              </a:rPr>
              <a:t>and</a:t>
            </a:r>
            <a:r>
              <a:rPr lang="de-AT" sz="3200" dirty="0" smtClean="0">
                <a:latin typeface="+mj-lt"/>
              </a:rPr>
              <a:t> professional </a:t>
            </a:r>
            <a:r>
              <a:rPr lang="de-AT" sz="3200" dirty="0" err="1" smtClean="0">
                <a:latin typeface="+mj-lt"/>
              </a:rPr>
              <a:t>training</a:t>
            </a:r>
            <a:endParaRPr lang="de-AT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de-AT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de-AT" sz="3200" dirty="0" smtClean="0">
                <a:latin typeface="+mj-lt"/>
              </a:rPr>
              <a:t>4 Writing-Rater-Trainings</a:t>
            </a:r>
          </a:p>
          <a:p>
            <a:pPr lvl="1">
              <a:buFont typeface="Arial" pitchFamily="34" charset="0"/>
              <a:buChar char="•"/>
            </a:pPr>
            <a:r>
              <a:rPr lang="de-AT" sz="2800" dirty="0" smtClean="0">
                <a:latin typeface="HelveticaNeueLT Std Lt" pitchFamily="34" charset="0"/>
              </a:rPr>
              <a:t>2006/07; 2007/08; 2008/09; 2009</a:t>
            </a:r>
          </a:p>
          <a:p>
            <a:endParaRPr lang="de-AT" sz="2800" dirty="0" smtClean="0">
              <a:latin typeface="HelveticaNeueLT Std Lt" pitchFamily="34" charset="0"/>
            </a:endParaRPr>
          </a:p>
          <a:p>
            <a:endParaRPr lang="de-AT" sz="2800" dirty="0" smtClean="0">
              <a:latin typeface="HelveticaNeueLT Std Lt" pitchFamily="34" charset="0"/>
            </a:endParaRPr>
          </a:p>
          <a:p>
            <a:endParaRPr lang="de-AT" sz="2800" dirty="0" smtClean="0">
              <a:latin typeface="HelveticaNeueLT Std Lt" pitchFamily="34" charset="0"/>
            </a:endParaRPr>
          </a:p>
          <a:p>
            <a:endParaRPr lang="de-AT" sz="2800" dirty="0" smtClean="0">
              <a:latin typeface="HelveticaNeueLT Std Lt" pitchFamily="34" charset="0"/>
            </a:endParaRPr>
          </a:p>
          <a:p>
            <a:endParaRPr lang="de-AT" sz="2800" dirty="0" smtClean="0">
              <a:latin typeface="HelveticaNeueLT Std Lt" pitchFamily="34" charset="0"/>
            </a:endParaRPr>
          </a:p>
          <a:p>
            <a:endParaRPr lang="de-DE" sz="2800" dirty="0">
              <a:latin typeface="HelveticaNeueLT Std L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Präsentation_vorlage_Julia2">
  <a:themeElements>
    <a:clrScheme name="Präsentation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_vorlage">
      <a:majorFont>
        <a:latin typeface="HelveticaNeueLT Std Med"/>
        <a:ea typeface=""/>
        <a:cs typeface=""/>
      </a:majorFont>
      <a:minorFont>
        <a:latin typeface="HelveticaNeueLT Std M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 L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 Lt" pitchFamily="34" charset="0"/>
          </a:defRPr>
        </a:defPPr>
      </a:lstStyle>
    </a:lnDef>
  </a:objectDefaults>
  <a:extraClrSchemeLst>
    <a:extraClrScheme>
      <a:clrScheme name="Präsentation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F9522E088254C9985095DEF7124D6" ma:contentTypeVersion="0" ma:contentTypeDescription="Ein neues Dokument erstellen." ma:contentTypeScope="" ma:versionID="cc854504ab0aa1a51aebd983fbc4fe2e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36E0154-DF4D-4D8E-828A-BE7B632BDF75}"/>
</file>

<file path=customXml/itemProps2.xml><?xml version="1.0" encoding="utf-8"?>
<ds:datastoreItem xmlns:ds="http://schemas.openxmlformats.org/officeDocument/2006/customXml" ds:itemID="{D3165FDF-4826-4897-9E30-F3A236FF1614}"/>
</file>

<file path=customXml/itemProps3.xml><?xml version="1.0" encoding="utf-8"?>
<ds:datastoreItem xmlns:ds="http://schemas.openxmlformats.org/officeDocument/2006/customXml" ds:itemID="{FEE90D71-EEC0-4F8D-9EC0-C023739CC779}"/>
</file>

<file path=docProps/app.xml><?xml version="1.0" encoding="utf-8"?>
<Properties xmlns="http://schemas.openxmlformats.org/officeDocument/2006/extended-properties" xmlns:vt="http://schemas.openxmlformats.org/officeDocument/2006/docPropsVTypes">
  <Template>Präsentation_vorlage</Template>
  <TotalTime>0</TotalTime>
  <Words>1063</Words>
  <Application>Microsoft Office PowerPoint</Application>
  <PresentationFormat>Bildschirmpräsentation (4:3)</PresentationFormat>
  <Paragraphs>296</Paragraphs>
  <Slides>29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1_Präsentation_vorlage_Julia2</vt:lpstr>
      <vt:lpstr>Scoring Validity in Austrian E8 National Writing Tests E8 Baseline-Test 2009</vt:lpstr>
      <vt:lpstr>  Overview</vt:lpstr>
      <vt:lpstr>Overview</vt:lpstr>
      <vt:lpstr>Background: Test Takers</vt:lpstr>
      <vt:lpstr>Background: Purpose</vt:lpstr>
      <vt:lpstr>Background: Structure /1</vt:lpstr>
      <vt:lpstr>Background: Structure /2 </vt:lpstr>
      <vt:lpstr>Rating: Criteria &amp; Rating Scale</vt:lpstr>
      <vt:lpstr>Rating: Raters &amp; Rater Training</vt:lpstr>
      <vt:lpstr>Rating: Rating Process /1</vt:lpstr>
      <vt:lpstr>Rating: Rating Process /2</vt:lpstr>
      <vt:lpstr>Rating: Rating Process /3</vt:lpstr>
      <vt:lpstr>Data Analyses: Calibration and Scaling</vt:lpstr>
      <vt:lpstr>Data Analyses: Methods</vt:lpstr>
      <vt:lpstr>Purpose: Variance Component Analysis</vt:lpstr>
      <vt:lpstr>Results: Variance Component Analysis</vt:lpstr>
      <vt:lpstr>Purpose: Variance Component Analysis</vt:lpstr>
      <vt:lpstr>Results: Variance Component Analysis</vt:lpstr>
      <vt:lpstr>Individual Rater Feedback</vt:lpstr>
      <vt:lpstr>Rater Feedback: Rater Agreement</vt:lpstr>
      <vt:lpstr>Rater Feedback: Rater Agreement</vt:lpstr>
      <vt:lpstr>Rater Feedback: Rater Agreement</vt:lpstr>
      <vt:lpstr>Rater Feedback: Rater Leniency/Harshness</vt:lpstr>
      <vt:lpstr>Rater Feedback: Rater Leniency/Harshness</vt:lpstr>
      <vt:lpstr>Rater Feedback: Rater Leniency/Harshness</vt:lpstr>
      <vt:lpstr>Rater Feedback:  Sample Texts + Individual Ratings</vt:lpstr>
      <vt:lpstr>Conclusions / Further Research</vt:lpstr>
      <vt:lpstr>References</vt:lpstr>
      <vt:lpstr>PowerPoint-Präsentation</vt:lpstr>
    </vt:vector>
  </TitlesOfParts>
  <Company>bifie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Mustertitel zum Ausprobieren</dc:title>
  <dc:creator>Andreas Kamenik</dc:creator>
  <cp:lastModifiedBy>Klaus Siller</cp:lastModifiedBy>
  <cp:revision>483</cp:revision>
  <cp:lastPrinted>2011-08-12T09:00:41Z</cp:lastPrinted>
  <dcterms:created xsi:type="dcterms:W3CDTF">2010-03-23T11:58:57Z</dcterms:created>
  <dcterms:modified xsi:type="dcterms:W3CDTF">2011-09-16T10:56:36Z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ContentTypeId">
    <vt:lpwstr>0x010100487F9522E088254C9985095DEF7124D6</vt:lpwstr>
  </property>
</Properties>
</file>