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60" r:id="rId8"/>
    <p:sldId id="261" r:id="rId9"/>
    <p:sldId id="275" r:id="rId10"/>
    <p:sldId id="263" r:id="rId11"/>
    <p:sldId id="273" r:id="rId12"/>
    <p:sldId id="269" r:id="rId13"/>
    <p:sldId id="270" r:id="rId14"/>
    <p:sldId id="271" r:id="rId15"/>
    <p:sldId id="274" r:id="rId16"/>
    <p:sldId id="265" r:id="rId17"/>
    <p:sldId id="266" r:id="rId18"/>
    <p:sldId id="267" r:id="rId19"/>
    <p:sldId id="262" r:id="rId20"/>
    <p:sldId id="272" r:id="rId21"/>
    <p:sldId id="259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455"/>
    <a:srgbClr val="233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>
        <p:scale>
          <a:sx n="105" d="100"/>
          <a:sy n="105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80747-ACD8-460B-BD71-BE0770BC5473}" type="datetimeFigureOut">
              <a:rPr lang="de-AT" smtClean="0"/>
              <a:pPr/>
              <a:t>15.09.2011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1FD9D-7796-4675-B258-F991D3DC2CE3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227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FD9D-7796-4675-B258-F991D3DC2CE3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293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FD9D-7796-4675-B258-F991D3DC2CE3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850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1FD9D-7796-4675-B258-F991D3DC2CE3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189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" y="172813"/>
            <a:ext cx="3848662" cy="6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544D-D3B6-4A44-8964-B99BCA9F282C}" type="datetime1">
              <a:rPr lang="de-AT" smtClean="0"/>
              <a:pPr/>
              <a:t>15.09.2011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Rechteck 7"/>
          <p:cNvSpPr/>
          <p:nvPr userDrawn="1"/>
        </p:nvSpPr>
        <p:spPr>
          <a:xfrm>
            <a:off x="-9001" y="6453336"/>
            <a:ext cx="9170059" cy="429566"/>
          </a:xfrm>
          <a:prstGeom prst="rect">
            <a:avLst/>
          </a:prstGeom>
          <a:solidFill>
            <a:srgbClr val="1D3455"/>
          </a:soli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9144000" cy="598376"/>
          </a:xfrm>
          <a:prstGeom prst="rect">
            <a:avLst/>
          </a:prstGeom>
          <a:solidFill>
            <a:srgbClr val="1D3455"/>
          </a:soli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858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7D65-9431-4D2E-94E5-906EF2F498FD}" type="datetime1">
              <a:rPr lang="de-AT" smtClean="0"/>
              <a:pPr/>
              <a:t>15.09.2011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795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3508-CDDB-47D5-A4BA-597A6FC3E7C3}" type="datetime1">
              <a:rPr lang="de-AT" smtClean="0"/>
              <a:pPr/>
              <a:t>15.09.2011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011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5338" y="168716"/>
            <a:ext cx="3848662" cy="6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-9001" y="6453336"/>
            <a:ext cx="9170059" cy="429566"/>
          </a:xfrm>
          <a:prstGeom prst="rect">
            <a:avLst/>
          </a:prstGeom>
          <a:solidFill>
            <a:srgbClr val="1D3455"/>
          </a:soli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228" y="1628800"/>
            <a:ext cx="8229600" cy="4525963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5C24-B60E-4D97-BB3D-2CEE9A5EA7A6}" type="datetime1">
              <a:rPr lang="de-AT" smtClean="0"/>
              <a:pPr/>
              <a:t>15.09.2011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41595" y="6453336"/>
            <a:ext cx="2133600" cy="365125"/>
          </a:xfrm>
        </p:spPr>
        <p:txBody>
          <a:bodyPr/>
          <a:lstStyle/>
          <a:p>
            <a:fld id="{C59A94DE-7E26-4B9B-A151-377162FB523E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9144000" cy="598376"/>
          </a:xfrm>
          <a:prstGeom prst="rect">
            <a:avLst/>
          </a:prstGeom>
          <a:solidFill>
            <a:srgbClr val="1D3455"/>
          </a:solidFill>
          <a:ln w="0">
            <a:noFill/>
          </a:ln>
          <a:effectLst>
            <a:outerShdw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60338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 userDrawn="1"/>
        </p:nvSpPr>
        <p:spPr>
          <a:xfrm>
            <a:off x="1440000" y="0"/>
            <a:ext cx="1440000" cy="598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2880000" y="0"/>
            <a:ext cx="1440000" cy="598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4320000" y="0"/>
            <a:ext cx="1440000" cy="598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796296" y="0"/>
            <a:ext cx="1440000" cy="598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2593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2098-2723-4F64-8877-9C71CBCCA03D}" type="datetime1">
              <a:rPr lang="de-AT" smtClean="0"/>
              <a:pPr/>
              <a:t>15.09.2011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263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C91B-2788-4B20-9E16-EC77D0A95E28}" type="datetime1">
              <a:rPr lang="de-AT" smtClean="0"/>
              <a:pPr/>
              <a:t>15.09.2011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460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75CF-8172-44AE-AF6E-4882D505802B}" type="datetime1">
              <a:rPr lang="de-AT" smtClean="0"/>
              <a:pPr/>
              <a:t>15.09.2011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6467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AD85-C0C0-4752-BA4F-7710EBEA70C1}" type="datetime1">
              <a:rPr lang="de-AT" smtClean="0"/>
              <a:pPr/>
              <a:t>15.09.2011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201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A300-E91E-4839-AEE3-DD7A8ECE4EE7}" type="datetime1">
              <a:rPr lang="de-AT" smtClean="0"/>
              <a:pPr/>
              <a:t>15.09.2011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029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EAAF-D49F-4769-B850-6B7A2BDBB6AB}" type="datetime1">
              <a:rPr lang="de-AT" smtClean="0"/>
              <a:pPr/>
              <a:t>15.09.2011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7442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8A9D-A596-4D14-835A-E2FAF1DD9CC0}" type="datetime1">
              <a:rPr lang="de-AT" smtClean="0"/>
              <a:pPr/>
              <a:t>15.09.2011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425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64468"/>
            <a:ext cx="8229600" cy="753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BAB3A-92C4-4A62-B842-A5F51520377F}" type="datetime1">
              <a:rPr lang="de-AT" smtClean="0"/>
              <a:pPr/>
              <a:t>15.09.2011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A94DE-7E26-4B9B-A151-377162FB523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073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 err="1" smtClean="0"/>
              <a:t>Is</a:t>
            </a:r>
            <a:r>
              <a:rPr lang="de-AT" b="1" dirty="0" smtClean="0"/>
              <a:t> </a:t>
            </a:r>
            <a:r>
              <a:rPr lang="de-AT" b="1" dirty="0" err="1" smtClean="0"/>
              <a:t>rater</a:t>
            </a:r>
            <a:r>
              <a:rPr lang="de-AT" b="1" dirty="0" smtClean="0"/>
              <a:t> </a:t>
            </a:r>
            <a:r>
              <a:rPr lang="de-AT" b="1" dirty="0" err="1" smtClean="0"/>
              <a:t>training</a:t>
            </a:r>
            <a:r>
              <a:rPr lang="de-AT" b="1" dirty="0" smtClean="0"/>
              <a:t> </a:t>
            </a:r>
            <a:r>
              <a:rPr lang="de-AT" b="1" dirty="0" err="1" smtClean="0"/>
              <a:t>worth</a:t>
            </a:r>
            <a:r>
              <a:rPr lang="de-AT" b="1" dirty="0" smtClean="0"/>
              <a:t> </a:t>
            </a:r>
            <a:r>
              <a:rPr lang="de-AT" b="1" dirty="0" err="1" smtClean="0"/>
              <a:t>it</a:t>
            </a:r>
            <a:r>
              <a:rPr lang="de-AT" b="1" dirty="0" smtClean="0"/>
              <a:t>?</a:t>
            </a:r>
            <a:endParaRPr lang="de-AT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15943" y="4221088"/>
            <a:ext cx="6400800" cy="17526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de-AT" b="1" dirty="0" smtClean="0"/>
              <a:t>Mag. Franz Holzknecht</a:t>
            </a:r>
          </a:p>
          <a:p>
            <a:pPr algn="r"/>
            <a:r>
              <a:rPr lang="de-AT" b="1" dirty="0" smtClean="0"/>
              <a:t>Mag. Benjamin </a:t>
            </a:r>
            <a:r>
              <a:rPr lang="de-AT" b="1" dirty="0" err="1" smtClean="0"/>
              <a:t>Kremmel</a:t>
            </a:r>
            <a:endParaRPr lang="de-AT" b="1" dirty="0" smtClean="0"/>
          </a:p>
          <a:p>
            <a:pPr algn="r"/>
            <a:endParaRPr lang="de-AT" dirty="0"/>
          </a:p>
          <a:p>
            <a:pPr algn="r"/>
            <a:r>
              <a:rPr lang="de-AT" sz="3300" dirty="0" smtClean="0"/>
              <a:t>IATEFL TEASIG Conference</a:t>
            </a:r>
          </a:p>
          <a:p>
            <a:pPr algn="r"/>
            <a:r>
              <a:rPr lang="de-AT" sz="3300" dirty="0" smtClean="0"/>
              <a:t>September 2011</a:t>
            </a:r>
          </a:p>
          <a:p>
            <a:pPr algn="r"/>
            <a:r>
              <a:rPr lang="de-AT" sz="3300" dirty="0" smtClean="0"/>
              <a:t> Innsbruck</a:t>
            </a:r>
            <a:endParaRPr lang="de-AT" sz="3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82" y="0"/>
            <a:ext cx="60338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" y="640090"/>
            <a:ext cx="1259632" cy="5076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" y="5373215"/>
            <a:ext cx="1652631" cy="10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88266"/>
            <a:ext cx="8229600" cy="75317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Results</a:t>
            </a:r>
            <a:r>
              <a:rPr lang="de-DE" dirty="0" smtClean="0"/>
              <a:t> [1]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1332000" y="123908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Literature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123908"/>
            <a:ext cx="1332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00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CLAAS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068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>
                <a:solidFill>
                  <a:schemeClr val="bg1">
                    <a:lumMod val="65000"/>
                  </a:schemeClr>
                </a:solidFill>
              </a:rPr>
              <a:t>Study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436000" y="124299"/>
            <a:ext cx="136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rgbClr val="1D3455"/>
                </a:solidFill>
              </a:rPr>
              <a:t>Results</a:t>
            </a:r>
            <a:endParaRPr lang="de-AT" sz="1600" b="1" dirty="0">
              <a:solidFill>
                <a:srgbClr val="1D3455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04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Inhaltsplatzhalter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0" y="2132856"/>
            <a:ext cx="3168352" cy="400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49" y="1530406"/>
            <a:ext cx="2986623" cy="492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bgerundetes Rechteck 20"/>
          <p:cNvSpPr/>
          <p:nvPr/>
        </p:nvSpPr>
        <p:spPr>
          <a:xfrm>
            <a:off x="611560" y="4149080"/>
            <a:ext cx="936104" cy="158417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>
            <a:off x="5406588" y="2831164"/>
            <a:ext cx="1265401" cy="50405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17835" y="1366770"/>
            <a:ext cx="364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Inter-rater </a:t>
            </a:r>
            <a:r>
              <a:rPr lang="de-AT" sz="2800" b="1" dirty="0" err="1" smtClean="0"/>
              <a:t>reliability</a:t>
            </a:r>
            <a:endParaRPr lang="de-AT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84916" y="1814314"/>
            <a:ext cx="269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g</a:t>
            </a:r>
            <a:r>
              <a:rPr lang="de-AT" dirty="0" err="1" smtClean="0"/>
              <a:t>roup</a:t>
            </a:r>
            <a:r>
              <a:rPr lang="de-AT" dirty="0" smtClean="0"/>
              <a:t> 3 [</a:t>
            </a:r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]:</a:t>
            </a:r>
            <a:endParaRPr lang="de-AT" dirty="0"/>
          </a:p>
        </p:txBody>
      </p:sp>
      <p:sp>
        <p:nvSpPr>
          <p:cNvPr id="19" name="Textfeld 18"/>
          <p:cNvSpPr txBox="1"/>
          <p:nvPr/>
        </p:nvSpPr>
        <p:spPr>
          <a:xfrm>
            <a:off x="5121406" y="1204618"/>
            <a:ext cx="269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g</a:t>
            </a:r>
            <a:r>
              <a:rPr lang="de-AT" dirty="0" err="1" smtClean="0"/>
              <a:t>roup</a:t>
            </a:r>
            <a:r>
              <a:rPr lang="de-AT" dirty="0" smtClean="0"/>
              <a:t> 2 [2 </a:t>
            </a:r>
            <a:r>
              <a:rPr lang="de-AT" dirty="0" err="1" smtClean="0"/>
              <a:t>days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]: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043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5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77380"/>
            <a:ext cx="8229600" cy="75317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Results</a:t>
            </a:r>
            <a:r>
              <a:rPr lang="de-DE" dirty="0" smtClean="0"/>
              <a:t> [2]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332000" y="123908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Literature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23908"/>
            <a:ext cx="1332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00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CLAAS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068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>
                <a:solidFill>
                  <a:schemeClr val="bg1">
                    <a:lumMod val="65000"/>
                  </a:schemeClr>
                </a:solidFill>
              </a:rPr>
              <a:t>Study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36000" y="124299"/>
            <a:ext cx="136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rgbClr val="1D3455"/>
                </a:solidFill>
              </a:rPr>
              <a:t>Results</a:t>
            </a:r>
            <a:endParaRPr lang="de-AT" sz="1600" b="1" dirty="0">
              <a:solidFill>
                <a:srgbClr val="1D3455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04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Inhaltsplatzhalter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22" y="1488882"/>
            <a:ext cx="310024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bgerundetes Rechteck 13"/>
          <p:cNvSpPr/>
          <p:nvPr/>
        </p:nvSpPr>
        <p:spPr>
          <a:xfrm>
            <a:off x="5370684" y="2916357"/>
            <a:ext cx="1080120" cy="158417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Inhaltsplatzhalter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0" y="2132855"/>
            <a:ext cx="3168352" cy="400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bgerundetes Rechteck 15"/>
          <p:cNvSpPr/>
          <p:nvPr/>
        </p:nvSpPr>
        <p:spPr>
          <a:xfrm>
            <a:off x="611560" y="4149080"/>
            <a:ext cx="936104" cy="158417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417835" y="1366770"/>
            <a:ext cx="364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Inter-rater </a:t>
            </a:r>
            <a:r>
              <a:rPr lang="de-AT" sz="2800" b="1" dirty="0" err="1" smtClean="0"/>
              <a:t>reliability</a:t>
            </a:r>
            <a:endParaRPr lang="de-AT" sz="28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384916" y="1814314"/>
            <a:ext cx="269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g</a:t>
            </a:r>
            <a:r>
              <a:rPr lang="de-AT" dirty="0" err="1" smtClean="0"/>
              <a:t>roup</a:t>
            </a:r>
            <a:r>
              <a:rPr lang="de-AT" dirty="0" smtClean="0"/>
              <a:t> 3 [</a:t>
            </a:r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]:</a:t>
            </a:r>
            <a:endParaRPr lang="de-AT" dirty="0"/>
          </a:p>
        </p:txBody>
      </p:sp>
      <p:sp>
        <p:nvSpPr>
          <p:cNvPr id="19" name="Textfeld 18"/>
          <p:cNvSpPr txBox="1"/>
          <p:nvPr/>
        </p:nvSpPr>
        <p:spPr>
          <a:xfrm>
            <a:off x="5046698" y="1160332"/>
            <a:ext cx="269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g</a:t>
            </a:r>
            <a:r>
              <a:rPr lang="de-AT" dirty="0" err="1" smtClean="0"/>
              <a:t>roup</a:t>
            </a:r>
            <a:r>
              <a:rPr lang="de-AT" dirty="0" smtClean="0"/>
              <a:t> 1 [5 </a:t>
            </a:r>
            <a:r>
              <a:rPr lang="de-AT" dirty="0" err="1" smtClean="0"/>
              <a:t>days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]: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732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r>
              <a:rPr lang="de-AT" dirty="0" smtClean="0"/>
              <a:t>Separation </a:t>
            </a:r>
            <a:r>
              <a:rPr lang="de-AT" dirty="0" err="1" smtClean="0"/>
              <a:t>index</a:t>
            </a:r>
            <a:endParaRPr lang="de-AT" dirty="0"/>
          </a:p>
          <a:p>
            <a:pPr lvl="1"/>
            <a:r>
              <a:rPr lang="de-AT" sz="2400" dirty="0" err="1"/>
              <a:t>a</a:t>
            </a:r>
            <a:r>
              <a:rPr lang="de-AT" sz="2400" dirty="0" err="1" smtClean="0"/>
              <a:t>re</a:t>
            </a:r>
            <a:r>
              <a:rPr lang="de-AT" sz="2400" dirty="0" smtClean="0"/>
              <a:t> </a:t>
            </a:r>
            <a:r>
              <a:rPr lang="de-AT" sz="2400" dirty="0" err="1" smtClean="0"/>
              <a:t>rater</a:t>
            </a:r>
            <a:r>
              <a:rPr lang="de-AT" sz="2400" dirty="0" smtClean="0"/>
              <a:t> </a:t>
            </a:r>
            <a:r>
              <a:rPr lang="de-AT" sz="2400" dirty="0" err="1" smtClean="0"/>
              <a:t>measurements</a:t>
            </a:r>
            <a:r>
              <a:rPr lang="de-AT" sz="2400" dirty="0" smtClean="0"/>
              <a:t> </a:t>
            </a:r>
            <a:r>
              <a:rPr lang="de-AT" sz="2400" dirty="0" err="1" smtClean="0"/>
              <a:t>statistically</a:t>
            </a:r>
            <a:r>
              <a:rPr lang="de-AT" sz="2400" dirty="0" smtClean="0"/>
              <a:t> </a:t>
            </a:r>
            <a:r>
              <a:rPr lang="de-AT" sz="2400" dirty="0" err="1" smtClean="0"/>
              <a:t>distinguishable</a:t>
            </a:r>
            <a:r>
              <a:rPr lang="de-AT" sz="2400" dirty="0" smtClean="0"/>
              <a:t>?</a:t>
            </a:r>
          </a:p>
          <a:p>
            <a:pPr marL="457200" lvl="1" indent="0">
              <a:buNone/>
            </a:pPr>
            <a:endParaRPr lang="de-AT" sz="2400" dirty="0" smtClean="0"/>
          </a:p>
          <a:p>
            <a:r>
              <a:rPr lang="de-AT" dirty="0" err="1" smtClean="0"/>
              <a:t>Reliability</a:t>
            </a:r>
            <a:endParaRPr lang="de-AT" dirty="0" smtClean="0"/>
          </a:p>
          <a:p>
            <a:pPr lvl="1"/>
            <a:r>
              <a:rPr lang="de-AT" sz="2400" dirty="0"/>
              <a:t>n</a:t>
            </a:r>
            <a:r>
              <a:rPr lang="de-AT" sz="2400" dirty="0" smtClean="0"/>
              <a:t>ot inter-rater</a:t>
            </a:r>
          </a:p>
          <a:p>
            <a:pPr lvl="1"/>
            <a:r>
              <a:rPr lang="de-AT" sz="2400" dirty="0" err="1"/>
              <a:t>h</a:t>
            </a:r>
            <a:r>
              <a:rPr lang="de-AT" sz="2400" dirty="0" err="1" smtClean="0"/>
              <a:t>ow</a:t>
            </a:r>
            <a:r>
              <a:rPr lang="de-AT" sz="2400" dirty="0" smtClean="0"/>
              <a:t> </a:t>
            </a:r>
            <a:r>
              <a:rPr lang="de-AT" sz="2400" dirty="0" err="1" smtClean="0"/>
              <a:t>reliable</a:t>
            </a:r>
            <a:r>
              <a:rPr lang="de-AT" sz="2400" dirty="0" smtClean="0"/>
              <a:t> </a:t>
            </a:r>
            <a:r>
              <a:rPr lang="de-AT" sz="2400" dirty="0" err="1" smtClean="0"/>
              <a:t>is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distinction</a:t>
            </a:r>
            <a:r>
              <a:rPr lang="de-AT" sz="2400" dirty="0" smtClean="0"/>
              <a:t> </a:t>
            </a:r>
            <a:r>
              <a:rPr lang="de-AT" sz="2400" dirty="0" err="1" smtClean="0"/>
              <a:t>between</a:t>
            </a:r>
            <a:r>
              <a:rPr lang="de-AT" sz="2400" dirty="0" smtClean="0"/>
              <a:t> different </a:t>
            </a:r>
            <a:r>
              <a:rPr lang="de-AT" sz="2400" dirty="0" err="1" smtClean="0"/>
              <a:t>levels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severity</a:t>
            </a:r>
            <a:r>
              <a:rPr lang="de-AT" sz="2400" dirty="0" smtClean="0"/>
              <a:t> </a:t>
            </a:r>
            <a:r>
              <a:rPr lang="de-AT" sz="2400" dirty="0" err="1" smtClean="0"/>
              <a:t>among</a:t>
            </a:r>
            <a:r>
              <a:rPr lang="de-AT" sz="2400" dirty="0" smtClean="0"/>
              <a:t> </a:t>
            </a:r>
            <a:r>
              <a:rPr lang="de-AT" sz="2400" dirty="0" err="1" smtClean="0"/>
              <a:t>raters</a:t>
            </a:r>
            <a:r>
              <a:rPr lang="de-AT" sz="2400" dirty="0" smtClean="0"/>
              <a:t>?</a:t>
            </a:r>
            <a:endParaRPr lang="de-AT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417835" y="1366770"/>
            <a:ext cx="364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Inter-rater </a:t>
            </a:r>
            <a:r>
              <a:rPr lang="de-AT" sz="2800" b="1" dirty="0" err="1" smtClean="0"/>
              <a:t>reliability</a:t>
            </a:r>
            <a:endParaRPr lang="de-AT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491880" y="3266105"/>
            <a:ext cx="5472608" cy="461665"/>
          </a:xfrm>
          <a:prstGeom prst="rect">
            <a:avLst/>
          </a:prstGeom>
          <a:ln>
            <a:solidFill>
              <a:srgbClr val="1D345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400" dirty="0"/>
              <a:t>h</a:t>
            </a:r>
            <a:r>
              <a:rPr lang="de-AT" sz="2400" dirty="0" smtClean="0"/>
              <a:t>igh </a:t>
            </a:r>
            <a:r>
              <a:rPr lang="de-AT" sz="2400" dirty="0" err="1" smtClean="0"/>
              <a:t>separation</a:t>
            </a:r>
            <a:r>
              <a:rPr lang="de-AT" sz="2400" dirty="0" smtClean="0"/>
              <a:t> = </a:t>
            </a:r>
            <a:r>
              <a:rPr lang="de-AT" sz="2400" dirty="0" err="1" smtClean="0"/>
              <a:t>low</a:t>
            </a:r>
            <a:r>
              <a:rPr lang="de-AT" sz="2400" dirty="0" smtClean="0"/>
              <a:t> inter-rater </a:t>
            </a:r>
            <a:r>
              <a:rPr lang="de-AT" sz="2400" dirty="0" err="1" smtClean="0"/>
              <a:t>reliability</a:t>
            </a:r>
            <a:endParaRPr lang="de-AT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3503576" y="5477259"/>
            <a:ext cx="5460911" cy="461665"/>
          </a:xfrm>
          <a:prstGeom prst="rect">
            <a:avLst/>
          </a:prstGeom>
          <a:ln>
            <a:solidFill>
              <a:srgbClr val="1D345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400" dirty="0"/>
              <a:t>h</a:t>
            </a:r>
            <a:r>
              <a:rPr lang="de-AT" sz="2400" dirty="0" smtClean="0"/>
              <a:t>igh </a:t>
            </a:r>
            <a:r>
              <a:rPr lang="de-AT" sz="2400" dirty="0" err="1" smtClean="0"/>
              <a:t>reliability</a:t>
            </a:r>
            <a:r>
              <a:rPr lang="de-AT" sz="2400" dirty="0" smtClean="0"/>
              <a:t> = </a:t>
            </a:r>
            <a:r>
              <a:rPr lang="de-AT" sz="2400" dirty="0" err="1" smtClean="0"/>
              <a:t>low</a:t>
            </a:r>
            <a:r>
              <a:rPr lang="de-AT" sz="2400" dirty="0" smtClean="0"/>
              <a:t> inter-rater </a:t>
            </a:r>
            <a:r>
              <a:rPr lang="de-AT" sz="2400" dirty="0" err="1" smtClean="0"/>
              <a:t>reliability</a:t>
            </a:r>
            <a:endParaRPr lang="de-AT" sz="2400" dirty="0"/>
          </a:p>
        </p:txBody>
      </p:sp>
      <p:sp>
        <p:nvSpPr>
          <p:cNvPr id="12" name="Pfeil nach rechts 11"/>
          <p:cNvSpPr/>
          <p:nvPr/>
        </p:nvSpPr>
        <p:spPr>
          <a:xfrm>
            <a:off x="2889986" y="3430371"/>
            <a:ext cx="504056" cy="133131"/>
          </a:xfrm>
          <a:prstGeom prst="rightArrow">
            <a:avLst/>
          </a:prstGeom>
          <a:solidFill>
            <a:srgbClr val="1D3455"/>
          </a:solidFill>
          <a:ln>
            <a:solidFill>
              <a:srgbClr val="1D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 nach rechts 12"/>
          <p:cNvSpPr/>
          <p:nvPr/>
        </p:nvSpPr>
        <p:spPr>
          <a:xfrm>
            <a:off x="2889986" y="5640254"/>
            <a:ext cx="504056" cy="133131"/>
          </a:xfrm>
          <a:prstGeom prst="rightArrow">
            <a:avLst/>
          </a:prstGeom>
          <a:solidFill>
            <a:srgbClr val="1D3455"/>
          </a:solidFill>
          <a:ln>
            <a:solidFill>
              <a:srgbClr val="1D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577380"/>
            <a:ext cx="8229600" cy="75317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Results</a:t>
            </a:r>
            <a:r>
              <a:rPr lang="de-DE" dirty="0" smtClean="0"/>
              <a:t> [3]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332000" y="123908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Literature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0" y="123908"/>
            <a:ext cx="1332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700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CLAAS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068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>
                <a:solidFill>
                  <a:schemeClr val="bg1">
                    <a:lumMod val="65000"/>
                  </a:schemeClr>
                </a:solidFill>
              </a:rPr>
              <a:t>Study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436000" y="124299"/>
            <a:ext cx="136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rgbClr val="1D3455"/>
                </a:solidFill>
              </a:rPr>
              <a:t>Results</a:t>
            </a:r>
            <a:endParaRPr lang="de-AT" sz="1600" b="1" dirty="0">
              <a:solidFill>
                <a:srgbClr val="1D3455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804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dirty="0" err="1" smtClean="0"/>
              <a:t>Results</a:t>
            </a:r>
            <a:r>
              <a:rPr lang="de-AT" sz="4000" dirty="0" smtClean="0"/>
              <a:t> [4]</a:t>
            </a:r>
            <a:endParaRPr lang="de-AT" sz="40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1332000" y="123908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Literature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123908"/>
            <a:ext cx="1332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00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CLAAS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068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>
                <a:solidFill>
                  <a:schemeClr val="bg1">
                    <a:lumMod val="65000"/>
                  </a:schemeClr>
                </a:solidFill>
              </a:rPr>
              <a:t>Study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436000" y="124299"/>
            <a:ext cx="136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rgbClr val="1D3455"/>
                </a:solidFill>
              </a:rPr>
              <a:t>Results</a:t>
            </a:r>
            <a:endParaRPr lang="de-AT" sz="1600" b="1" dirty="0">
              <a:solidFill>
                <a:srgbClr val="1D3455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04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7" name="Inhaltsplatzhalt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71261"/>
              </p:ext>
            </p:extLst>
          </p:nvPr>
        </p:nvGraphicFramePr>
        <p:xfrm>
          <a:off x="476876" y="2563558"/>
          <a:ext cx="6670948" cy="3601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7737"/>
                <a:gridCol w="1667737"/>
                <a:gridCol w="1667737"/>
                <a:gridCol w="1667737"/>
              </a:tblGrid>
              <a:tr h="790651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/>
                        <a:t>Separation</a:t>
                      </a:r>
                      <a:endParaRPr lang="de-DE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 smtClean="0"/>
                        <a:t>Reliability</a:t>
                      </a:r>
                      <a:endParaRPr lang="de-DE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b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6314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err="1" smtClean="0"/>
                        <a:t>group</a:t>
                      </a:r>
                      <a:r>
                        <a:rPr lang="de-DE" sz="2000" b="1" dirty="0" smtClean="0"/>
                        <a:t> 3</a:t>
                      </a:r>
                    </a:p>
                    <a:p>
                      <a:pPr algn="ctr"/>
                      <a:r>
                        <a:rPr lang="de-DE" sz="1600" dirty="0" smtClean="0"/>
                        <a:t>[</a:t>
                      </a:r>
                      <a:r>
                        <a:rPr lang="de-DE" sz="1600" dirty="0" err="1" smtClean="0"/>
                        <a:t>no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training</a:t>
                      </a:r>
                      <a:r>
                        <a:rPr lang="de-DE" sz="1600" dirty="0" smtClean="0"/>
                        <a:t>]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6314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err="1" smtClean="0"/>
                        <a:t>group</a:t>
                      </a:r>
                      <a:r>
                        <a:rPr lang="de-DE" sz="2000" b="1" dirty="0" smtClean="0"/>
                        <a:t> 2</a:t>
                      </a:r>
                    </a:p>
                    <a:p>
                      <a:pPr algn="ctr"/>
                      <a:r>
                        <a:rPr lang="de-DE" sz="1600" dirty="0" smtClean="0"/>
                        <a:t>[2 </a:t>
                      </a:r>
                      <a:r>
                        <a:rPr lang="de-DE" sz="1600" dirty="0" err="1" smtClean="0"/>
                        <a:t>days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training</a:t>
                      </a:r>
                      <a:r>
                        <a:rPr lang="de-DE" sz="1600" dirty="0" smtClean="0"/>
                        <a:t>]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8467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err="1" smtClean="0"/>
                        <a:t>group</a:t>
                      </a:r>
                      <a:r>
                        <a:rPr lang="de-DE" sz="2000" b="1" dirty="0" smtClean="0"/>
                        <a:t> 1</a:t>
                      </a:r>
                    </a:p>
                    <a:p>
                      <a:pPr algn="ctr"/>
                      <a:r>
                        <a:rPr lang="de-DE" sz="1600" dirty="0" smtClean="0"/>
                        <a:t>[5 </a:t>
                      </a:r>
                      <a:r>
                        <a:rPr lang="de-DE" sz="1600" dirty="0" err="1" smtClean="0"/>
                        <a:t>days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training</a:t>
                      </a:r>
                      <a:r>
                        <a:rPr lang="de-DE" sz="1600" baseline="0" dirty="0" smtClean="0"/>
                        <a:t>]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Textfeld 22"/>
          <p:cNvSpPr txBox="1"/>
          <p:nvPr/>
        </p:nvSpPr>
        <p:spPr>
          <a:xfrm>
            <a:off x="2273714" y="3623662"/>
            <a:ext cx="135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1.48</a:t>
            </a:r>
            <a:endParaRPr lang="de-DE" sz="2400" dirty="0"/>
          </a:p>
        </p:txBody>
      </p:sp>
      <p:sp>
        <p:nvSpPr>
          <p:cNvPr id="24" name="Textfeld 23"/>
          <p:cNvSpPr txBox="1"/>
          <p:nvPr/>
        </p:nvSpPr>
        <p:spPr>
          <a:xfrm>
            <a:off x="1855721" y="4784425"/>
            <a:ext cx="135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293254" y="5517232"/>
            <a:ext cx="135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0.52</a:t>
            </a:r>
            <a:endParaRPr lang="de-DE" sz="2400" dirty="0"/>
          </a:p>
        </p:txBody>
      </p:sp>
      <p:sp>
        <p:nvSpPr>
          <p:cNvPr id="26" name="Textfeld 25"/>
          <p:cNvSpPr txBox="1"/>
          <p:nvPr/>
        </p:nvSpPr>
        <p:spPr>
          <a:xfrm>
            <a:off x="2288927" y="4547348"/>
            <a:ext cx="135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0.00</a:t>
            </a:r>
            <a:endParaRPr lang="de-DE" sz="2400" dirty="0"/>
          </a:p>
        </p:txBody>
      </p:sp>
      <p:sp>
        <p:nvSpPr>
          <p:cNvPr id="27" name="Textfeld 26"/>
          <p:cNvSpPr txBox="1"/>
          <p:nvPr/>
        </p:nvSpPr>
        <p:spPr>
          <a:xfrm>
            <a:off x="4017153" y="3610240"/>
            <a:ext cx="135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0.69</a:t>
            </a:r>
            <a:endParaRPr lang="de-DE" sz="2400" dirty="0"/>
          </a:p>
        </p:txBody>
      </p:sp>
      <p:sp>
        <p:nvSpPr>
          <p:cNvPr id="28" name="Textfeld 27"/>
          <p:cNvSpPr txBox="1"/>
          <p:nvPr/>
        </p:nvSpPr>
        <p:spPr>
          <a:xfrm>
            <a:off x="4017153" y="4548800"/>
            <a:ext cx="135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0.00</a:t>
            </a:r>
            <a:endParaRPr lang="de-DE" sz="2400" dirty="0"/>
          </a:p>
        </p:txBody>
      </p:sp>
      <p:sp>
        <p:nvSpPr>
          <p:cNvPr id="29" name="Textfeld 28"/>
          <p:cNvSpPr txBox="1"/>
          <p:nvPr/>
        </p:nvSpPr>
        <p:spPr>
          <a:xfrm>
            <a:off x="4017153" y="5517232"/>
            <a:ext cx="135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0.21</a:t>
            </a:r>
            <a:endParaRPr lang="de-DE" sz="2400" dirty="0"/>
          </a:p>
        </p:txBody>
      </p:sp>
      <p:sp>
        <p:nvSpPr>
          <p:cNvPr id="36" name="Textfeld 35"/>
          <p:cNvSpPr txBox="1"/>
          <p:nvPr/>
        </p:nvSpPr>
        <p:spPr>
          <a:xfrm>
            <a:off x="5599788" y="3600432"/>
            <a:ext cx="3312368" cy="400110"/>
          </a:xfrm>
          <a:prstGeom prst="rect">
            <a:avLst/>
          </a:prstGeom>
          <a:ln>
            <a:solidFill>
              <a:srgbClr val="1D345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err="1" smtClean="0"/>
              <a:t>Fairly</a:t>
            </a:r>
            <a:r>
              <a:rPr lang="de-DE" sz="2000" dirty="0" smtClean="0"/>
              <a:t> </a:t>
            </a:r>
            <a:r>
              <a:rPr lang="de-DE" sz="2000" dirty="0" err="1" smtClean="0"/>
              <a:t>low</a:t>
            </a:r>
            <a:r>
              <a:rPr lang="de-DE" sz="2000" dirty="0" smtClean="0"/>
              <a:t> inter-rater </a:t>
            </a:r>
            <a:r>
              <a:rPr lang="de-DE" sz="2000" dirty="0" err="1" smtClean="0"/>
              <a:t>reliability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39" name="Textfeld 38"/>
          <p:cNvSpPr txBox="1"/>
          <p:nvPr/>
        </p:nvSpPr>
        <p:spPr>
          <a:xfrm>
            <a:off x="5599788" y="4564189"/>
            <a:ext cx="3168752" cy="400110"/>
          </a:xfrm>
          <a:prstGeom prst="rect">
            <a:avLst/>
          </a:prstGeom>
          <a:ln>
            <a:solidFill>
              <a:srgbClr val="1D345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/>
              <a:t>High inter-rater </a:t>
            </a:r>
            <a:r>
              <a:rPr lang="de-DE" sz="2000" dirty="0" err="1" smtClean="0"/>
              <a:t>reliability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40" name="Textfeld 39"/>
          <p:cNvSpPr txBox="1"/>
          <p:nvPr/>
        </p:nvSpPr>
        <p:spPr>
          <a:xfrm>
            <a:off x="5599788" y="5564101"/>
            <a:ext cx="3168752" cy="400110"/>
          </a:xfrm>
          <a:prstGeom prst="rect">
            <a:avLst/>
          </a:prstGeom>
          <a:ln>
            <a:solidFill>
              <a:srgbClr val="1D345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/>
              <a:t>High inter-rater </a:t>
            </a:r>
            <a:r>
              <a:rPr lang="de-DE" sz="2000" dirty="0" err="1" smtClean="0"/>
              <a:t>reliability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41" name="Textfeld 40"/>
          <p:cNvSpPr txBox="1"/>
          <p:nvPr/>
        </p:nvSpPr>
        <p:spPr>
          <a:xfrm>
            <a:off x="417835" y="1628380"/>
            <a:ext cx="364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Inter-rater </a:t>
            </a:r>
            <a:r>
              <a:rPr lang="de-AT" sz="2800" b="1" dirty="0" err="1" smtClean="0"/>
              <a:t>reliability</a:t>
            </a:r>
            <a:endParaRPr lang="de-AT" sz="2800" b="1" dirty="0"/>
          </a:p>
        </p:txBody>
      </p:sp>
    </p:spTree>
    <p:extLst>
      <p:ext uri="{BB962C8B-B14F-4D97-AF65-F5344CB8AC3E}">
        <p14:creationId xmlns:p14="http://schemas.microsoft.com/office/powerpoint/2010/main" val="9566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  <p:bldP spid="36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 smtClean="0"/>
              <a:t>Results</a:t>
            </a:r>
            <a:r>
              <a:rPr lang="de-AT" dirty="0" smtClean="0"/>
              <a:t> [5]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Intra-rater </a:t>
            </a:r>
            <a:r>
              <a:rPr lang="de-AT" dirty="0" err="1"/>
              <a:t>reliability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sz="2800" dirty="0" err="1"/>
              <a:t>Infit</a:t>
            </a:r>
            <a:r>
              <a:rPr lang="de-AT" sz="2800" dirty="0"/>
              <a:t> </a:t>
            </a:r>
            <a:r>
              <a:rPr lang="de-AT" sz="2800" dirty="0" err="1"/>
              <a:t>Mean</a:t>
            </a:r>
            <a:r>
              <a:rPr lang="de-AT" sz="2800" dirty="0"/>
              <a:t> Square</a:t>
            </a:r>
            <a:r>
              <a:rPr lang="de-AT" sz="2800" dirty="0" smtClean="0"/>
              <a:t>:</a:t>
            </a:r>
          </a:p>
          <a:p>
            <a:pPr marL="0" indent="0">
              <a:buNone/>
            </a:pPr>
            <a:endParaRPr lang="de-AT" sz="1800" dirty="0"/>
          </a:p>
          <a:p>
            <a:pPr lvl="1"/>
            <a:r>
              <a:rPr lang="de-AT" sz="2400" dirty="0" err="1"/>
              <a:t>values</a:t>
            </a:r>
            <a:r>
              <a:rPr lang="de-AT" sz="2400" dirty="0"/>
              <a:t> </a:t>
            </a:r>
            <a:r>
              <a:rPr lang="de-AT" sz="2400" dirty="0" err="1"/>
              <a:t>between</a:t>
            </a:r>
            <a:r>
              <a:rPr lang="de-AT" sz="2400" dirty="0"/>
              <a:t> </a:t>
            </a:r>
            <a:r>
              <a:rPr lang="de-AT" sz="2400" b="1" dirty="0"/>
              <a:t>0.5 – 1.5 </a:t>
            </a:r>
            <a:r>
              <a:rPr lang="de-AT" sz="2400" dirty="0" err="1"/>
              <a:t>are</a:t>
            </a:r>
            <a:r>
              <a:rPr lang="de-AT" sz="2400" dirty="0"/>
              <a:t> </a:t>
            </a:r>
            <a:r>
              <a:rPr lang="de-AT" sz="2400" dirty="0" err="1"/>
              <a:t>acceptable</a:t>
            </a:r>
            <a:r>
              <a:rPr lang="de-AT" sz="2400" dirty="0"/>
              <a:t> </a:t>
            </a:r>
            <a:endParaRPr lang="de-AT" sz="2400" dirty="0" smtClean="0"/>
          </a:p>
          <a:p>
            <a:pPr lvl="2" algn="r">
              <a:buNone/>
            </a:pPr>
            <a:r>
              <a:rPr lang="de-AT" sz="2000" dirty="0" smtClean="0"/>
              <a:t>Lunz </a:t>
            </a:r>
            <a:r>
              <a:rPr lang="de-AT" sz="2000" dirty="0"/>
              <a:t>&amp;</a:t>
            </a:r>
            <a:r>
              <a:rPr lang="de-AT" sz="2000" dirty="0" smtClean="0"/>
              <a:t> </a:t>
            </a:r>
            <a:r>
              <a:rPr lang="de-AT" sz="2000" dirty="0"/>
              <a:t>Stahl, </a:t>
            </a:r>
            <a:r>
              <a:rPr lang="de-AT" sz="2000" dirty="0" smtClean="0"/>
              <a:t>1990</a:t>
            </a:r>
          </a:p>
          <a:p>
            <a:pPr lvl="2" algn="r">
              <a:buNone/>
            </a:pPr>
            <a:endParaRPr lang="de-AT" sz="2000" dirty="0"/>
          </a:p>
          <a:p>
            <a:pPr lvl="1"/>
            <a:r>
              <a:rPr lang="de-AT" sz="2400" dirty="0" err="1"/>
              <a:t>values</a:t>
            </a:r>
            <a:r>
              <a:rPr lang="de-AT" sz="2400" dirty="0"/>
              <a:t> </a:t>
            </a:r>
            <a:r>
              <a:rPr lang="de-AT" sz="2400" b="1" dirty="0" err="1"/>
              <a:t>above</a:t>
            </a:r>
            <a:r>
              <a:rPr lang="de-AT" sz="2400" b="1" dirty="0"/>
              <a:t> 2.0 </a:t>
            </a:r>
            <a:r>
              <a:rPr lang="de-AT" sz="2400" dirty="0" err="1"/>
              <a:t>are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greatest</a:t>
            </a:r>
            <a:r>
              <a:rPr lang="de-AT" sz="2400" dirty="0"/>
              <a:t> </a:t>
            </a:r>
            <a:r>
              <a:rPr lang="de-AT" sz="2400" dirty="0" err="1" smtClean="0"/>
              <a:t>concern</a:t>
            </a:r>
            <a:r>
              <a:rPr lang="de-AT" sz="2400" dirty="0" smtClean="0"/>
              <a:t> </a:t>
            </a:r>
          </a:p>
          <a:p>
            <a:pPr lvl="2" algn="r">
              <a:buNone/>
            </a:pPr>
            <a:r>
              <a:rPr lang="de-AT" sz="2000" dirty="0" err="1" smtClean="0"/>
              <a:t>Linacre</a:t>
            </a:r>
            <a:r>
              <a:rPr lang="de-AT" sz="2000" dirty="0" smtClean="0"/>
              <a:t>, 2010</a:t>
            </a:r>
            <a:endParaRPr lang="de-AT" sz="2000" dirty="0"/>
          </a:p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1332000" y="123908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Literature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123908"/>
            <a:ext cx="1332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00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CLAAS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068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>
                <a:solidFill>
                  <a:schemeClr val="bg1">
                    <a:lumMod val="65000"/>
                  </a:schemeClr>
                </a:solidFill>
              </a:rPr>
              <a:t>Study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436000" y="124299"/>
            <a:ext cx="136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rgbClr val="1D3455"/>
                </a:solidFill>
              </a:rPr>
              <a:t>Results</a:t>
            </a:r>
            <a:endParaRPr lang="de-AT" sz="1600" b="1" dirty="0">
              <a:solidFill>
                <a:srgbClr val="1D3455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04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332000" y="123908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Literature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23908"/>
            <a:ext cx="1332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00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CLAAS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068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>
                <a:solidFill>
                  <a:schemeClr val="bg1">
                    <a:lumMod val="65000"/>
                  </a:schemeClr>
                </a:solidFill>
              </a:rPr>
              <a:t>Study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36000" y="124299"/>
            <a:ext cx="136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rgbClr val="1D3455"/>
                </a:solidFill>
              </a:rPr>
              <a:t>Results</a:t>
            </a:r>
            <a:endParaRPr lang="de-AT" sz="1600" b="1" dirty="0">
              <a:solidFill>
                <a:srgbClr val="1D3455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04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3" y="1804677"/>
            <a:ext cx="2317238" cy="45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3" y="1804677"/>
            <a:ext cx="2326710" cy="456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364" y="1867653"/>
            <a:ext cx="2303120" cy="427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90" y="1874762"/>
            <a:ext cx="2305878" cy="426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64" y="1380358"/>
            <a:ext cx="2273770" cy="501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10" y="1386329"/>
            <a:ext cx="2265931" cy="501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395536" y="623663"/>
            <a:ext cx="8229600" cy="753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 smtClean="0"/>
              <a:t>Results</a:t>
            </a:r>
            <a:r>
              <a:rPr lang="de-AT" sz="4000" dirty="0" smtClean="0"/>
              <a:t> [6]</a:t>
            </a:r>
            <a:endParaRPr lang="de-AT" sz="4000" dirty="0"/>
          </a:p>
        </p:txBody>
      </p:sp>
      <p:sp>
        <p:nvSpPr>
          <p:cNvPr id="19" name="Textfeld 18"/>
          <p:cNvSpPr txBox="1"/>
          <p:nvPr/>
        </p:nvSpPr>
        <p:spPr>
          <a:xfrm>
            <a:off x="288993" y="1281457"/>
            <a:ext cx="364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Intra-rater </a:t>
            </a:r>
            <a:r>
              <a:rPr lang="de-AT" sz="2800" b="1" dirty="0" err="1" smtClean="0"/>
              <a:t>reliability</a:t>
            </a:r>
            <a:endParaRPr lang="de-AT" sz="28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235737" y="1774317"/>
            <a:ext cx="74098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400" dirty="0" smtClean="0"/>
              <a:t>23%</a:t>
            </a:r>
            <a:endParaRPr lang="de-AT" sz="2400" dirty="0"/>
          </a:p>
        </p:txBody>
      </p:sp>
      <p:sp>
        <p:nvSpPr>
          <p:cNvPr id="20" name="Textfeld 19"/>
          <p:cNvSpPr txBox="1"/>
          <p:nvPr/>
        </p:nvSpPr>
        <p:spPr>
          <a:xfrm>
            <a:off x="5182990" y="1804677"/>
            <a:ext cx="74098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400" dirty="0"/>
              <a:t>3</a:t>
            </a:r>
            <a:r>
              <a:rPr lang="de-AT" sz="2400" dirty="0" smtClean="0"/>
              <a:t>3%</a:t>
            </a:r>
            <a:endParaRPr lang="de-AT" sz="2400" dirty="0"/>
          </a:p>
        </p:txBody>
      </p:sp>
      <p:sp>
        <p:nvSpPr>
          <p:cNvPr id="21" name="Textfeld 20"/>
          <p:cNvSpPr txBox="1"/>
          <p:nvPr/>
        </p:nvSpPr>
        <p:spPr>
          <a:xfrm>
            <a:off x="8172000" y="1312652"/>
            <a:ext cx="74098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400" dirty="0"/>
              <a:t>5</a:t>
            </a:r>
            <a:r>
              <a:rPr lang="de-AT" sz="2400" dirty="0" smtClean="0"/>
              <a:t>3%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3936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 smtClean="0"/>
              <a:t>Discussion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 smtClean="0"/>
              <a:t>Weigle’s</a:t>
            </a:r>
            <a:r>
              <a:rPr lang="en-GB" dirty="0" smtClean="0"/>
              <a:t> [1998] findings </a:t>
            </a:r>
            <a:r>
              <a:rPr lang="en-GB" dirty="0"/>
              <a:t>could not be </a:t>
            </a:r>
            <a:r>
              <a:rPr lang="en-GB" dirty="0" smtClean="0"/>
              <a:t>confirmed</a:t>
            </a:r>
          </a:p>
          <a:p>
            <a:pPr lvl="1"/>
            <a:r>
              <a:rPr lang="en-GB" dirty="0" smtClean="0"/>
              <a:t>trained </a:t>
            </a:r>
            <a:r>
              <a:rPr lang="en-GB" dirty="0" err="1"/>
              <a:t>raters</a:t>
            </a:r>
            <a:r>
              <a:rPr lang="en-GB" dirty="0"/>
              <a:t> showed higher levels of inter-</a:t>
            </a:r>
            <a:r>
              <a:rPr lang="en-GB" dirty="0" err="1"/>
              <a:t>rater</a:t>
            </a:r>
            <a:r>
              <a:rPr lang="en-GB" dirty="0"/>
              <a:t> </a:t>
            </a:r>
            <a:r>
              <a:rPr lang="en-GB" dirty="0" smtClean="0"/>
              <a:t>reliability</a:t>
            </a:r>
            <a:endParaRPr lang="en-GB" dirty="0"/>
          </a:p>
          <a:p>
            <a:pPr lvl="1"/>
            <a:r>
              <a:rPr lang="en-GB" dirty="0"/>
              <a:t>i</a:t>
            </a:r>
            <a:r>
              <a:rPr lang="en-GB" dirty="0" smtClean="0"/>
              <a:t>ntra-</a:t>
            </a:r>
            <a:r>
              <a:rPr lang="en-GB" dirty="0" err="1" smtClean="0"/>
              <a:t>rater</a:t>
            </a:r>
            <a:r>
              <a:rPr lang="en-GB" dirty="0" smtClean="0"/>
              <a:t> </a:t>
            </a:r>
            <a:r>
              <a:rPr lang="en-GB" dirty="0"/>
              <a:t>reliability decreased with more days of </a:t>
            </a:r>
            <a:r>
              <a:rPr lang="en-GB" dirty="0" err="1"/>
              <a:t>rater</a:t>
            </a:r>
            <a:r>
              <a:rPr lang="en-GB" dirty="0"/>
              <a:t> training</a:t>
            </a:r>
          </a:p>
          <a:p>
            <a:pPr marL="514350" indent="-457200"/>
            <a:endParaRPr lang="en-US" dirty="0" smtClean="0"/>
          </a:p>
          <a:p>
            <a:pPr marL="514350" indent="-457200"/>
            <a:r>
              <a:rPr lang="en-US" dirty="0" smtClean="0"/>
              <a:t>Results maybe due to form of rater training</a:t>
            </a:r>
          </a:p>
          <a:p>
            <a:pPr marL="514350" indent="-457200"/>
            <a:endParaRPr lang="en-US" dirty="0"/>
          </a:p>
          <a:p>
            <a:pPr marL="514350" indent="-457200"/>
            <a:r>
              <a:rPr lang="en-US" dirty="0" smtClean="0"/>
              <a:t>Is rater training worth it?</a:t>
            </a:r>
          </a:p>
          <a:p>
            <a:pPr marL="514350" indent="-457200"/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17" name="Textfeld 16"/>
          <p:cNvSpPr txBox="1"/>
          <p:nvPr/>
        </p:nvSpPr>
        <p:spPr>
          <a:xfrm>
            <a:off x="1332000" y="123908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Literature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123908"/>
            <a:ext cx="1332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700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CLAAS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068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Study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436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804000" y="124299"/>
            <a:ext cx="136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rgbClr val="1D3455"/>
                </a:solidFill>
              </a:rPr>
              <a:t>Discussion</a:t>
            </a:r>
            <a:endParaRPr lang="de-AT" sz="1600" b="1" dirty="0">
              <a:solidFill>
                <a:srgbClr val="1D34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Further </a:t>
            </a:r>
            <a:r>
              <a:rPr lang="de-DE" dirty="0" err="1" smtClean="0"/>
              <a:t>research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800" dirty="0" smtClean="0"/>
              <a:t>monitoring of future ratings of group 1 [5 days training]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3800" dirty="0" smtClean="0"/>
              <a:t>larger number of data points per element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[= ratings per rater / per examinee]           </a:t>
            </a:r>
            <a:r>
              <a:rPr lang="en-US" sz="1900" dirty="0" smtClean="0"/>
              <a:t>Linacre, personal communication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data points for examinees for </a:t>
            </a:r>
            <a:r>
              <a:rPr lang="en-US" dirty="0" smtClean="0"/>
              <a:t>group 3 [no training]</a:t>
            </a:r>
            <a:endParaRPr lang="en-US" dirty="0"/>
          </a:p>
          <a:p>
            <a:pPr lvl="1"/>
            <a:r>
              <a:rPr lang="en-US" dirty="0" smtClean="0"/>
              <a:t>More </a:t>
            </a:r>
            <a:r>
              <a:rPr lang="en-US" dirty="0"/>
              <a:t>data points for raters for group </a:t>
            </a:r>
            <a:r>
              <a:rPr lang="en-US" dirty="0" smtClean="0"/>
              <a:t>1 [5 </a:t>
            </a:r>
            <a:r>
              <a:rPr lang="en-US" dirty="0"/>
              <a:t>days </a:t>
            </a:r>
            <a:r>
              <a:rPr lang="en-US" dirty="0" smtClean="0"/>
              <a:t>training]</a:t>
            </a:r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3800" dirty="0"/>
              <a:t>g</a:t>
            </a:r>
            <a:r>
              <a:rPr lang="en-US" sz="3800" dirty="0" smtClean="0"/>
              <a:t>roup 1 [5 </a:t>
            </a:r>
            <a:r>
              <a:rPr lang="en-US" sz="3800" dirty="0"/>
              <a:t>days </a:t>
            </a:r>
            <a:r>
              <a:rPr lang="en-US" sz="3800" dirty="0" smtClean="0"/>
              <a:t>training] rate </a:t>
            </a:r>
            <a:r>
              <a:rPr lang="en-US" sz="3800" dirty="0"/>
              <a:t>same scripts again after 10 days </a:t>
            </a:r>
            <a:r>
              <a:rPr lang="en-US" sz="3800" dirty="0" smtClean="0"/>
              <a:t>training</a:t>
            </a:r>
          </a:p>
          <a:p>
            <a:pPr lvl="1"/>
            <a:r>
              <a:rPr lang="en-US" dirty="0" smtClean="0"/>
              <a:t>Compare inter- and intra-rater reliability of first and second ratings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17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332000" y="123908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Literature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23908"/>
            <a:ext cx="1332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00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CLAAS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068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Study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36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04000" y="124299"/>
            <a:ext cx="136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rgbClr val="1D3455"/>
                </a:solidFill>
              </a:rPr>
              <a:t>Discussion</a:t>
            </a:r>
            <a:endParaRPr lang="de-AT" sz="1600" b="1" dirty="0">
              <a:solidFill>
                <a:srgbClr val="1D34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 smtClean="0"/>
              <a:t>Bibliography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en-GB" dirty="0"/>
              <a:t>Alderson, J.C., Clapham C., &amp; Wall, D. </a:t>
            </a:r>
            <a:r>
              <a:rPr lang="en-GB" dirty="0" smtClean="0"/>
              <a:t>[1995]. </a:t>
            </a:r>
            <a:r>
              <a:rPr lang="en-GB" i="1" dirty="0"/>
              <a:t>Language test construction and evaluation</a:t>
            </a:r>
            <a:r>
              <a:rPr lang="en-GB" dirty="0"/>
              <a:t>. Cambridge: Cambridge University Press.</a:t>
            </a:r>
            <a:endParaRPr lang="de-AT" dirty="0"/>
          </a:p>
          <a:p>
            <a:pPr lvl="0"/>
            <a:r>
              <a:rPr lang="en-GB" dirty="0"/>
              <a:t>Bachman, L.F., &amp; Palmer, A.S. </a:t>
            </a:r>
            <a:r>
              <a:rPr lang="en-GB" dirty="0" smtClean="0"/>
              <a:t>[1996]. </a:t>
            </a:r>
            <a:r>
              <a:rPr lang="en-GB" i="1" dirty="0"/>
              <a:t>Language testing in practice</a:t>
            </a:r>
            <a:r>
              <a:rPr lang="en-GB" dirty="0"/>
              <a:t>. Oxford: Oxford University Press</a:t>
            </a:r>
            <a:r>
              <a:rPr lang="en-GB" dirty="0" smtClean="0"/>
              <a:t>.</a:t>
            </a:r>
          </a:p>
          <a:p>
            <a:pPr lvl="0"/>
            <a:r>
              <a:rPr lang="en-GB" dirty="0" err="1" smtClean="0"/>
              <a:t>Bifie</a:t>
            </a:r>
            <a:r>
              <a:rPr lang="en-GB" dirty="0" smtClean="0"/>
              <a:t>. [2011]. </a:t>
            </a:r>
            <a:r>
              <a:rPr lang="en-GB" i="1" dirty="0" smtClean="0"/>
              <a:t>CEFR linked Austrian assessment scale</a:t>
            </a:r>
            <a:r>
              <a:rPr lang="en-GB" dirty="0" smtClean="0"/>
              <a:t>.</a:t>
            </a:r>
            <a:r>
              <a:rPr lang="en-GB" dirty="0"/>
              <a:t> </a:t>
            </a:r>
            <a:r>
              <a:rPr lang="en-GB" dirty="0" smtClean="0"/>
              <a:t>&lt;https</a:t>
            </a:r>
            <a:r>
              <a:rPr lang="en-GB" dirty="0"/>
              <a:t>://</a:t>
            </a:r>
            <a:r>
              <a:rPr lang="en-GB" dirty="0" smtClean="0"/>
              <a:t>www.bifie.at/system/files/dl/srdp_scale_b2_2011-05-18.pdf&gt;. Retrieved on September 19</a:t>
            </a:r>
            <a:r>
              <a:rPr lang="en-GB" baseline="30000" dirty="0" smtClean="0"/>
              <a:t>th</a:t>
            </a:r>
            <a:r>
              <a:rPr lang="en-GB" dirty="0" smtClean="0"/>
              <a:t> 2011.</a:t>
            </a:r>
            <a:endParaRPr lang="de-AT" dirty="0"/>
          </a:p>
          <a:p>
            <a:r>
              <a:rPr lang="de-AT" dirty="0" smtClean="0"/>
              <a:t>Eckes, T. [2008]. Rater </a:t>
            </a:r>
            <a:r>
              <a:rPr lang="de-AT" dirty="0" err="1" smtClean="0"/>
              <a:t>types</a:t>
            </a:r>
            <a:r>
              <a:rPr lang="de-AT" dirty="0" smtClean="0"/>
              <a:t> in </a:t>
            </a:r>
            <a:r>
              <a:rPr lang="de-AT" dirty="0" err="1" smtClean="0"/>
              <a:t>writing</a:t>
            </a:r>
            <a:r>
              <a:rPr lang="de-AT" dirty="0" smtClean="0"/>
              <a:t> </a:t>
            </a:r>
            <a:r>
              <a:rPr lang="de-AT" dirty="0" err="1" smtClean="0"/>
              <a:t>performance</a:t>
            </a:r>
            <a:r>
              <a:rPr lang="de-AT" dirty="0" smtClean="0"/>
              <a:t> </a:t>
            </a:r>
            <a:r>
              <a:rPr lang="de-AT" dirty="0" err="1" smtClean="0"/>
              <a:t>assessments</a:t>
            </a:r>
            <a:r>
              <a:rPr lang="de-AT" dirty="0" smtClean="0"/>
              <a:t>: A </a:t>
            </a:r>
            <a:r>
              <a:rPr lang="de-AT" dirty="0" err="1" smtClean="0"/>
              <a:t>classification</a:t>
            </a:r>
            <a:r>
              <a:rPr lang="de-AT" dirty="0" smtClean="0"/>
              <a:t> </a:t>
            </a:r>
            <a:r>
              <a:rPr lang="de-AT" dirty="0" err="1" smtClean="0"/>
              <a:t>approach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rater</a:t>
            </a:r>
            <a:r>
              <a:rPr lang="de-AT" dirty="0" smtClean="0"/>
              <a:t> </a:t>
            </a:r>
            <a:r>
              <a:rPr lang="de-AT" dirty="0" err="1" smtClean="0"/>
              <a:t>variability</a:t>
            </a:r>
            <a:r>
              <a:rPr lang="de-AT" dirty="0" smtClean="0"/>
              <a:t>. Language </a:t>
            </a:r>
            <a:r>
              <a:rPr lang="de-AT" dirty="0" err="1" smtClean="0"/>
              <a:t>Testing</a:t>
            </a:r>
            <a:r>
              <a:rPr lang="de-AT" dirty="0" smtClean="0"/>
              <a:t>, 25 [2], 255-185.</a:t>
            </a:r>
          </a:p>
          <a:p>
            <a:r>
              <a:rPr lang="de-AT" dirty="0" err="1" smtClean="0"/>
              <a:t>Linacre</a:t>
            </a:r>
            <a:r>
              <a:rPr lang="de-AT" dirty="0" smtClean="0"/>
              <a:t>, J.M. [2010]. </a:t>
            </a:r>
            <a:r>
              <a:rPr lang="de-AT" i="1" dirty="0" smtClean="0"/>
              <a:t>Manual </a:t>
            </a:r>
            <a:r>
              <a:rPr lang="de-AT" i="1" dirty="0" err="1" smtClean="0"/>
              <a:t>for</a:t>
            </a:r>
            <a:r>
              <a:rPr lang="de-AT" i="1" dirty="0" smtClean="0"/>
              <a:t> Online FACETS </a:t>
            </a:r>
            <a:r>
              <a:rPr lang="de-AT" i="1" dirty="0" err="1" smtClean="0"/>
              <a:t>course</a:t>
            </a:r>
            <a:r>
              <a:rPr lang="de-AT" i="1" dirty="0"/>
              <a:t> </a:t>
            </a:r>
            <a:r>
              <a:rPr lang="de-AT" dirty="0" smtClean="0"/>
              <a:t>[</a:t>
            </a:r>
            <a:r>
              <a:rPr lang="de-AT" dirty="0" err="1" smtClean="0"/>
              <a:t>unpublished</a:t>
            </a:r>
            <a:r>
              <a:rPr lang="de-AT" dirty="0" smtClean="0"/>
              <a:t>].</a:t>
            </a:r>
          </a:p>
          <a:p>
            <a:r>
              <a:rPr lang="de-AT" dirty="0" err="1" smtClean="0"/>
              <a:t>Lumley</a:t>
            </a:r>
            <a:r>
              <a:rPr lang="de-AT" dirty="0" smtClean="0"/>
              <a:t>, T., &amp; McNamara, T.F. [1995]. Rater </a:t>
            </a:r>
            <a:r>
              <a:rPr lang="de-AT" dirty="0" err="1" smtClean="0"/>
              <a:t>characteristics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rater</a:t>
            </a:r>
            <a:r>
              <a:rPr lang="de-AT" dirty="0" smtClean="0"/>
              <a:t> </a:t>
            </a:r>
            <a:r>
              <a:rPr lang="de-AT" dirty="0" err="1" smtClean="0"/>
              <a:t>bias</a:t>
            </a:r>
            <a:r>
              <a:rPr lang="de-AT" dirty="0" smtClean="0"/>
              <a:t>: </a:t>
            </a:r>
            <a:r>
              <a:rPr lang="de-AT" dirty="0" err="1" smtClean="0"/>
              <a:t>implications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. </a:t>
            </a:r>
            <a:r>
              <a:rPr lang="de-AT" i="1" dirty="0" smtClean="0"/>
              <a:t>Language </a:t>
            </a:r>
            <a:r>
              <a:rPr lang="de-AT" i="1" dirty="0" err="1" smtClean="0"/>
              <a:t>Testing</a:t>
            </a:r>
            <a:r>
              <a:rPr lang="de-AT" i="1" dirty="0" smtClean="0"/>
              <a:t> </a:t>
            </a:r>
            <a:r>
              <a:rPr lang="de-AT" dirty="0" smtClean="0"/>
              <a:t>12 [1], 54-71.</a:t>
            </a:r>
          </a:p>
          <a:p>
            <a:r>
              <a:rPr lang="de-AT" dirty="0" smtClean="0"/>
              <a:t>Lunz, </a:t>
            </a:r>
            <a:r>
              <a:rPr lang="de-AT" dirty="0"/>
              <a:t>M.E. </a:t>
            </a:r>
            <a:r>
              <a:rPr lang="de-AT" dirty="0" smtClean="0"/>
              <a:t>&amp; Stahl</a:t>
            </a:r>
            <a:r>
              <a:rPr lang="de-AT" dirty="0"/>
              <a:t>, J.A. </a:t>
            </a:r>
            <a:r>
              <a:rPr lang="de-AT" dirty="0" smtClean="0"/>
              <a:t>[1990]. </a:t>
            </a:r>
            <a:r>
              <a:rPr lang="en-GB" dirty="0"/>
              <a:t>Judge Consistency and Severity Across Grading Periods. </a:t>
            </a:r>
            <a:r>
              <a:rPr lang="en-GB" i="1" dirty="0" smtClean="0"/>
              <a:t>Evaluation </a:t>
            </a:r>
            <a:r>
              <a:rPr lang="en-GB" i="1" dirty="0"/>
              <a:t>and the Health Professions</a:t>
            </a:r>
            <a:r>
              <a:rPr lang="en-GB" dirty="0"/>
              <a:t> 13, 425-444. </a:t>
            </a:r>
            <a:endParaRPr lang="de-AT" dirty="0"/>
          </a:p>
          <a:p>
            <a:r>
              <a:rPr lang="en-US" dirty="0" err="1">
                <a:sym typeface="Wingdings" pitchFamily="2" charset="2"/>
              </a:rPr>
              <a:t>Lunz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smtClean="0">
                <a:sym typeface="Wingdings" pitchFamily="2" charset="2"/>
              </a:rPr>
              <a:t>M.E., Wright, B.D., </a:t>
            </a:r>
            <a:r>
              <a:rPr lang="en-US" dirty="0">
                <a:sym typeface="Wingdings" pitchFamily="2" charset="2"/>
              </a:rPr>
              <a:t>&amp; Linacre, </a:t>
            </a:r>
            <a:r>
              <a:rPr lang="en-US" dirty="0" smtClean="0">
                <a:sym typeface="Wingdings" pitchFamily="2" charset="2"/>
              </a:rPr>
              <a:t>J.M. [1990]. Measuring the impact of judge severity on examination scores. </a:t>
            </a:r>
            <a:r>
              <a:rPr lang="en-US" i="1" dirty="0" smtClean="0">
                <a:sym typeface="Wingdings" pitchFamily="2" charset="2"/>
              </a:rPr>
              <a:t>Applied Measurement in Education </a:t>
            </a:r>
            <a:r>
              <a:rPr lang="en-US" dirty="0" smtClean="0">
                <a:sym typeface="Wingdings" pitchFamily="2" charset="2"/>
              </a:rPr>
              <a:t>3 [4], 331-45.</a:t>
            </a:r>
            <a:endParaRPr lang="de-AT" dirty="0"/>
          </a:p>
          <a:p>
            <a:r>
              <a:rPr lang="de-AT" dirty="0" smtClean="0"/>
              <a:t>McNamara, T.F. [1996]. </a:t>
            </a:r>
            <a:r>
              <a:rPr lang="de-AT" i="1" dirty="0" err="1" smtClean="0"/>
              <a:t>Measuring</a:t>
            </a:r>
            <a:r>
              <a:rPr lang="de-AT" i="1" dirty="0" smtClean="0"/>
              <a:t> Second Language Performance</a:t>
            </a:r>
            <a:r>
              <a:rPr lang="de-AT" dirty="0" smtClean="0"/>
              <a:t>. London: Longman. </a:t>
            </a:r>
          </a:p>
          <a:p>
            <a:r>
              <a:rPr lang="de-AT" dirty="0" smtClean="0"/>
              <a:t>Shaw, S.D., &amp; Weir, C.J. [2007]. </a:t>
            </a:r>
            <a:r>
              <a:rPr lang="de-AT" i="1" dirty="0" err="1" smtClean="0"/>
              <a:t>Examining</a:t>
            </a:r>
            <a:r>
              <a:rPr lang="de-AT" i="1" dirty="0" smtClean="0"/>
              <a:t> Writing: Research </a:t>
            </a:r>
            <a:r>
              <a:rPr lang="de-AT" i="1" dirty="0" err="1" smtClean="0"/>
              <a:t>and</a:t>
            </a:r>
            <a:r>
              <a:rPr lang="de-AT" i="1" dirty="0" smtClean="0"/>
              <a:t> </a:t>
            </a:r>
            <a:r>
              <a:rPr lang="de-AT" i="1" dirty="0" err="1" smtClean="0"/>
              <a:t>practic</a:t>
            </a:r>
            <a:r>
              <a:rPr lang="de-AT" i="1" dirty="0" smtClean="0"/>
              <a:t> in </a:t>
            </a:r>
            <a:r>
              <a:rPr lang="de-AT" i="1" dirty="0" err="1" smtClean="0"/>
              <a:t>assessing</a:t>
            </a:r>
            <a:r>
              <a:rPr lang="de-AT" i="1" dirty="0" smtClean="0"/>
              <a:t> </a:t>
            </a:r>
            <a:r>
              <a:rPr lang="de-AT" i="1" dirty="0" err="1" smtClean="0"/>
              <a:t>second</a:t>
            </a:r>
            <a:r>
              <a:rPr lang="de-AT" i="1" dirty="0" smtClean="0"/>
              <a:t> </a:t>
            </a:r>
            <a:r>
              <a:rPr lang="de-AT" i="1" dirty="0" err="1" smtClean="0"/>
              <a:t>language</a:t>
            </a:r>
            <a:r>
              <a:rPr lang="de-AT" i="1" dirty="0" smtClean="0"/>
              <a:t> </a:t>
            </a:r>
            <a:r>
              <a:rPr lang="de-AT" i="1" dirty="0" err="1" smtClean="0"/>
              <a:t>writing</a:t>
            </a:r>
            <a:r>
              <a:rPr lang="de-AT" dirty="0" smtClean="0"/>
              <a:t>. Cambridge: CUP. </a:t>
            </a:r>
          </a:p>
          <a:p>
            <a:r>
              <a:rPr lang="en-US" dirty="0" smtClean="0">
                <a:sym typeface="Wingdings" pitchFamily="2" charset="2"/>
              </a:rPr>
              <a:t>Stahl, J.A., &amp; </a:t>
            </a:r>
            <a:r>
              <a:rPr lang="en-US" dirty="0" err="1">
                <a:sym typeface="Wingdings" pitchFamily="2" charset="2"/>
              </a:rPr>
              <a:t>Lunz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smtClean="0">
                <a:sym typeface="Wingdings" pitchFamily="2" charset="2"/>
              </a:rPr>
              <a:t>M.E. [1991]. </a:t>
            </a:r>
            <a:r>
              <a:rPr lang="en-US" i="1" dirty="0" smtClean="0">
                <a:sym typeface="Wingdings" pitchFamily="2" charset="2"/>
              </a:rPr>
              <a:t>Judge performance reports: Media and message</a:t>
            </a:r>
            <a:r>
              <a:rPr lang="en-US" dirty="0" smtClean="0">
                <a:sym typeface="Wingdings" pitchFamily="2" charset="2"/>
              </a:rPr>
              <a:t>, paper presented at the annual meeting of the American Educational Research Association, San Francisco, CA.</a:t>
            </a:r>
            <a:endParaRPr lang="de-AT" dirty="0" smtClean="0"/>
          </a:p>
          <a:p>
            <a:r>
              <a:rPr lang="de-AT" dirty="0" err="1" smtClean="0"/>
              <a:t>Weigle</a:t>
            </a:r>
            <a:r>
              <a:rPr lang="de-AT" dirty="0" smtClean="0"/>
              <a:t>, S.C. [1994]. </a:t>
            </a:r>
            <a:r>
              <a:rPr lang="de-AT" dirty="0" err="1" smtClean="0"/>
              <a:t>Effects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 on </a:t>
            </a:r>
            <a:r>
              <a:rPr lang="de-AT" dirty="0" err="1" smtClean="0"/>
              <a:t>raters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ESL </a:t>
            </a:r>
            <a:r>
              <a:rPr lang="de-AT" dirty="0" err="1" smtClean="0"/>
              <a:t>compositions</a:t>
            </a:r>
            <a:r>
              <a:rPr lang="de-AT" dirty="0" smtClean="0"/>
              <a:t>. </a:t>
            </a:r>
            <a:r>
              <a:rPr lang="de-AT" i="1" dirty="0" smtClean="0"/>
              <a:t>Language </a:t>
            </a:r>
            <a:r>
              <a:rPr lang="de-AT" i="1" dirty="0" err="1" smtClean="0"/>
              <a:t>Testing</a:t>
            </a:r>
            <a:r>
              <a:rPr lang="de-AT" i="1" dirty="0" smtClean="0"/>
              <a:t> </a:t>
            </a:r>
            <a:r>
              <a:rPr lang="de-AT" dirty="0" smtClean="0"/>
              <a:t>11 [2], 197-223.</a:t>
            </a:r>
          </a:p>
          <a:p>
            <a:r>
              <a:rPr lang="de-AT" dirty="0" err="1" smtClean="0"/>
              <a:t>Weigle</a:t>
            </a:r>
            <a:r>
              <a:rPr lang="de-AT" dirty="0" smtClean="0"/>
              <a:t>, S.C. [1998]. </a:t>
            </a:r>
            <a:r>
              <a:rPr lang="de-AT" dirty="0" err="1" smtClean="0"/>
              <a:t>Using</a:t>
            </a:r>
            <a:r>
              <a:rPr lang="de-AT" dirty="0" smtClean="0"/>
              <a:t> FACETS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model</a:t>
            </a:r>
            <a:r>
              <a:rPr lang="de-AT" dirty="0" smtClean="0"/>
              <a:t> </a:t>
            </a:r>
            <a:r>
              <a:rPr lang="de-AT" dirty="0" err="1" smtClean="0"/>
              <a:t>rater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 </a:t>
            </a:r>
            <a:r>
              <a:rPr lang="de-AT" dirty="0" err="1" smtClean="0"/>
              <a:t>effects</a:t>
            </a:r>
            <a:r>
              <a:rPr lang="de-AT" dirty="0" smtClean="0"/>
              <a:t>. </a:t>
            </a:r>
            <a:r>
              <a:rPr lang="de-AT" i="1" dirty="0" smtClean="0"/>
              <a:t>Language </a:t>
            </a:r>
            <a:r>
              <a:rPr lang="de-AT" i="1" dirty="0" err="1" smtClean="0"/>
              <a:t>Testing</a:t>
            </a:r>
            <a:r>
              <a:rPr lang="de-AT" i="1" dirty="0" smtClean="0"/>
              <a:t> </a:t>
            </a:r>
            <a:r>
              <a:rPr lang="de-AT" dirty="0" smtClean="0"/>
              <a:t>15 [2], 263-87.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18</a:t>
            </a:fld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1332000" y="123908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Literature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123908"/>
            <a:ext cx="1332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00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CLAAS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068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Study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436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04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 smtClean="0"/>
              <a:t>Overview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Research </a:t>
            </a:r>
            <a:r>
              <a:rPr lang="de-AT" dirty="0" err="1" smtClean="0"/>
              <a:t>literature</a:t>
            </a:r>
            <a:r>
              <a:rPr lang="de-AT" dirty="0" smtClean="0"/>
              <a:t> on </a:t>
            </a:r>
            <a:r>
              <a:rPr lang="de-AT" dirty="0" err="1" smtClean="0"/>
              <a:t>rater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endParaRPr lang="de-AT" dirty="0" smtClean="0"/>
          </a:p>
          <a:p>
            <a:r>
              <a:rPr lang="de-AT" dirty="0" smtClean="0"/>
              <a:t>CLAAS </a:t>
            </a:r>
          </a:p>
          <a:p>
            <a:pPr lvl="1">
              <a:buNone/>
            </a:pPr>
            <a:r>
              <a:rPr lang="de-AT" sz="2000" dirty="0" smtClean="0"/>
              <a:t>	CEFR </a:t>
            </a:r>
            <a:r>
              <a:rPr lang="de-AT" sz="2000" dirty="0" err="1" smtClean="0"/>
              <a:t>Linked</a:t>
            </a:r>
            <a:r>
              <a:rPr lang="de-AT" sz="2000" dirty="0" smtClean="0"/>
              <a:t> Austrian </a:t>
            </a:r>
            <a:r>
              <a:rPr lang="de-AT" sz="2000" dirty="0" err="1" smtClean="0"/>
              <a:t>Assessment</a:t>
            </a:r>
            <a:r>
              <a:rPr lang="de-AT" sz="2000" dirty="0" smtClean="0"/>
              <a:t> </a:t>
            </a:r>
            <a:r>
              <a:rPr lang="de-AT" sz="2000" dirty="0" err="1" smtClean="0"/>
              <a:t>Scale</a:t>
            </a:r>
            <a:endParaRPr lang="de-AT" sz="2000" dirty="0" smtClean="0"/>
          </a:p>
          <a:p>
            <a:r>
              <a:rPr lang="de-AT" dirty="0" smtClean="0"/>
              <a:t>Study</a:t>
            </a:r>
          </a:p>
          <a:p>
            <a:pPr lvl="1"/>
            <a:r>
              <a:rPr lang="de-AT" dirty="0" err="1" smtClean="0"/>
              <a:t>Participants</a:t>
            </a:r>
            <a:endParaRPr lang="de-AT" dirty="0" smtClean="0"/>
          </a:p>
          <a:p>
            <a:pPr lvl="1"/>
            <a:r>
              <a:rPr lang="de-AT" dirty="0" err="1"/>
              <a:t>P</a:t>
            </a:r>
            <a:r>
              <a:rPr lang="de-AT" dirty="0" err="1" smtClean="0"/>
              <a:t>rocedure</a:t>
            </a:r>
            <a:endParaRPr lang="de-AT" dirty="0" smtClean="0"/>
          </a:p>
          <a:p>
            <a:r>
              <a:rPr lang="de-AT" dirty="0" err="1" smtClean="0"/>
              <a:t>Results</a:t>
            </a:r>
            <a:endParaRPr lang="de-AT" dirty="0" smtClean="0"/>
          </a:p>
          <a:p>
            <a:r>
              <a:rPr lang="de-AT" dirty="0" err="1" smtClean="0"/>
              <a:t>Discussion</a:t>
            </a:r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440000" y="-5612"/>
            <a:ext cx="1440000" cy="598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2880000" y="-5612"/>
            <a:ext cx="1440000" cy="598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836712"/>
            <a:ext cx="1440000" cy="598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4320000" y="-5612"/>
            <a:ext cx="1440000" cy="598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5760000" y="-5612"/>
            <a:ext cx="1440000" cy="598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332000" y="123908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Literature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0" y="123908"/>
            <a:ext cx="1332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rgbClr val="1D3455"/>
                </a:solidFill>
              </a:rPr>
              <a:t>Overview</a:t>
            </a:r>
            <a:endParaRPr lang="de-AT" sz="1600" b="1" dirty="0">
              <a:solidFill>
                <a:srgbClr val="1D3455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700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CLAAS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068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Study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436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16" name="Textfeld 15"/>
          <p:cNvSpPr txBox="1"/>
          <p:nvPr/>
        </p:nvSpPr>
        <p:spPr>
          <a:xfrm>
            <a:off x="6804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Rater </a:t>
            </a:r>
            <a:r>
              <a:rPr lang="de-AT" dirty="0" err="1" smtClean="0"/>
              <a:t>training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need</a:t>
            </a:r>
            <a:r>
              <a:rPr lang="en-US" dirty="0" smtClean="0"/>
              <a:t> for training highlighted in testing literature</a:t>
            </a:r>
          </a:p>
          <a:p>
            <a:pPr marL="857250" lvl="2" indent="0" algn="r">
              <a:buNone/>
            </a:pPr>
            <a:r>
              <a:rPr lang="en-US" dirty="0" smtClean="0"/>
              <a:t>Alderson, </a:t>
            </a:r>
            <a:r>
              <a:rPr lang="en-US" dirty="0" err="1" smtClean="0"/>
              <a:t>Clapham</a:t>
            </a:r>
            <a:r>
              <a:rPr lang="en-US" dirty="0" smtClean="0"/>
              <a:t> &amp; Wall, 1995</a:t>
            </a:r>
            <a:r>
              <a:rPr lang="en-US" dirty="0"/>
              <a:t>; McNamara, 1996; </a:t>
            </a:r>
            <a:br>
              <a:rPr lang="en-US" dirty="0"/>
            </a:br>
            <a:r>
              <a:rPr lang="en-US" dirty="0" smtClean="0"/>
              <a:t>Bachman &amp; Palmer</a:t>
            </a:r>
            <a:r>
              <a:rPr lang="en-US" dirty="0"/>
              <a:t>, </a:t>
            </a:r>
            <a:r>
              <a:rPr lang="en-US" dirty="0" smtClean="0"/>
              <a:t>1996; Shaw &amp; Weir, 2007</a:t>
            </a:r>
          </a:p>
          <a:p>
            <a:pPr marL="857250" lvl="2" indent="0">
              <a:buNone/>
            </a:pPr>
            <a:endParaRPr lang="en-US" sz="900" dirty="0" smtClean="0"/>
          </a:p>
          <a:p>
            <a:pPr marL="514350" indent="-457200"/>
            <a:r>
              <a:rPr lang="en-US" dirty="0" smtClean="0">
                <a:sym typeface="Wingdings" pitchFamily="2" charset="2"/>
              </a:rPr>
              <a:t>training </a:t>
            </a:r>
            <a:r>
              <a:rPr lang="en-US" dirty="0">
                <a:sym typeface="Wingdings" pitchFamily="2" charset="2"/>
              </a:rPr>
              <a:t>helps clarify rating criteria, modifies rater expectations and provides a reference group for raters </a:t>
            </a:r>
            <a:endParaRPr lang="en-US" dirty="0" smtClean="0">
              <a:sym typeface="Wingdings" pitchFamily="2" charset="2"/>
            </a:endParaRPr>
          </a:p>
          <a:p>
            <a:pPr marL="514350" indent="-457200" algn="r">
              <a:buNone/>
            </a:pPr>
            <a:r>
              <a:rPr lang="en-US" sz="2400" dirty="0" err="1" smtClean="0">
                <a:sym typeface="Wingdings" pitchFamily="2" charset="2"/>
              </a:rPr>
              <a:t>Weigle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 smtClean="0">
                <a:sym typeface="Wingdings" pitchFamily="2" charset="2"/>
              </a:rPr>
              <a:t>1994</a:t>
            </a:r>
          </a:p>
          <a:p>
            <a:pPr marL="514350" indent="-457200" algn="r">
              <a:buNone/>
            </a:pPr>
            <a:endParaRPr lang="en-US" sz="900" dirty="0">
              <a:sym typeface="Wingdings" pitchFamily="2" charset="2"/>
            </a:endParaRPr>
          </a:p>
          <a:p>
            <a:pPr marL="514350" indent="-457200"/>
            <a:r>
              <a:rPr lang="en-US" dirty="0"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raining </a:t>
            </a:r>
            <a:r>
              <a:rPr lang="en-US" dirty="0">
                <a:sym typeface="Wingdings" pitchFamily="2" charset="2"/>
              </a:rPr>
              <a:t>can increase intra-rater consistency </a:t>
            </a:r>
            <a:endParaRPr lang="en-US" dirty="0" smtClean="0">
              <a:sym typeface="Wingdings" pitchFamily="2" charset="2"/>
            </a:endParaRPr>
          </a:p>
          <a:p>
            <a:pPr marL="57150" indent="0" algn="r">
              <a:buNone/>
            </a:pPr>
            <a:r>
              <a:rPr lang="en-US" sz="2400" dirty="0" err="1" smtClean="0">
                <a:sym typeface="Wingdings" pitchFamily="2" charset="2"/>
              </a:rPr>
              <a:t>Lunz</a:t>
            </a:r>
            <a:r>
              <a:rPr lang="en-US" sz="2400" dirty="0" smtClean="0">
                <a:sym typeface="Wingdings" pitchFamily="2" charset="2"/>
              </a:rPr>
              <a:t>, Wright </a:t>
            </a:r>
            <a:r>
              <a:rPr lang="en-US" sz="2400" dirty="0">
                <a:sym typeface="Wingdings" pitchFamily="2" charset="2"/>
              </a:rPr>
              <a:t>&amp; Linacre, </a:t>
            </a:r>
            <a:r>
              <a:rPr lang="en-US" sz="2400" dirty="0" smtClean="0">
                <a:sym typeface="Wingdings" pitchFamily="2" charset="2"/>
              </a:rPr>
              <a:t>1990; </a:t>
            </a:r>
            <a:r>
              <a:rPr lang="en-US" sz="2400" dirty="0">
                <a:sym typeface="Wingdings" pitchFamily="2" charset="2"/>
              </a:rPr>
              <a:t>Stahl &amp; </a:t>
            </a:r>
            <a:r>
              <a:rPr lang="en-US" sz="2400" dirty="0" err="1">
                <a:sym typeface="Wingdings" pitchFamily="2" charset="2"/>
              </a:rPr>
              <a:t>Lunz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 smtClean="0">
                <a:sym typeface="Wingdings" pitchFamily="2" charset="2"/>
              </a:rPr>
              <a:t>1991; </a:t>
            </a:r>
            <a:r>
              <a:rPr lang="en-US" sz="2400" dirty="0" err="1">
                <a:sym typeface="Wingdings" pitchFamily="2" charset="2"/>
              </a:rPr>
              <a:t>Weigle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 smtClean="0">
                <a:sym typeface="Wingdings" pitchFamily="2" charset="2"/>
              </a:rPr>
              <a:t>1998</a:t>
            </a:r>
          </a:p>
          <a:p>
            <a:pPr marL="57150" indent="0" algn="r">
              <a:buNone/>
            </a:pPr>
            <a:endParaRPr lang="en-US" sz="900" dirty="0">
              <a:sym typeface="Wingdings" pitchFamily="2" charset="2"/>
            </a:endParaRPr>
          </a:p>
          <a:p>
            <a:pPr marL="514350" indent="-457200"/>
            <a:r>
              <a:rPr lang="en-US" dirty="0"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raining </a:t>
            </a:r>
            <a:r>
              <a:rPr lang="en-US" dirty="0">
                <a:sym typeface="Wingdings" pitchFamily="2" charset="2"/>
              </a:rPr>
              <a:t>can redirect attention of different rater types and so decrease imbalances </a:t>
            </a:r>
            <a:endParaRPr lang="en-US" dirty="0" smtClean="0">
              <a:sym typeface="Wingdings" pitchFamily="2" charset="2"/>
            </a:endParaRPr>
          </a:p>
          <a:p>
            <a:pPr marL="57150" indent="0" algn="r">
              <a:buNone/>
            </a:pPr>
            <a:r>
              <a:rPr lang="en-US" sz="2400" dirty="0" err="1" smtClean="0">
                <a:sym typeface="Wingdings" pitchFamily="2" charset="2"/>
              </a:rPr>
              <a:t>Eckes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 smtClean="0">
                <a:sym typeface="Wingdings" pitchFamily="2" charset="2"/>
              </a:rPr>
              <a:t>2008</a:t>
            </a:r>
            <a:endParaRPr lang="en-US" sz="2400" dirty="0"/>
          </a:p>
          <a:p>
            <a:pPr marL="857250" lvl="2" indent="0">
              <a:buNone/>
            </a:pPr>
            <a:endParaRPr lang="en-US" dirty="0" smtClean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1332000" y="123908"/>
            <a:ext cx="136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rgbClr val="1D3455"/>
                </a:solidFill>
              </a:rPr>
              <a:t>Literature</a:t>
            </a:r>
            <a:endParaRPr lang="de-AT" sz="1600" b="1" dirty="0">
              <a:solidFill>
                <a:srgbClr val="1D3455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0" y="123908"/>
            <a:ext cx="1332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700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CLAAS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068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Study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436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804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effects not as positive as expected </a:t>
            </a:r>
          </a:p>
          <a:p>
            <a:pPr marL="914400" lvl="2" indent="0" algn="r">
              <a:buNone/>
            </a:pPr>
            <a:r>
              <a:rPr lang="en-GB" dirty="0" smtClean="0"/>
              <a:t>Lumley &amp; McNamara, 1995; </a:t>
            </a:r>
            <a:r>
              <a:rPr lang="en-GB" dirty="0" err="1" smtClean="0"/>
              <a:t>Weigle</a:t>
            </a:r>
            <a:r>
              <a:rPr lang="en-GB" dirty="0" smtClean="0"/>
              <a:t>, 1998</a:t>
            </a:r>
          </a:p>
          <a:p>
            <a:pPr marL="914400" lvl="2" indent="0" algn="r">
              <a:buNone/>
            </a:pPr>
            <a:endParaRPr lang="en-GB" sz="3200" dirty="0" smtClean="0"/>
          </a:p>
          <a:p>
            <a:r>
              <a:rPr lang="en-GB" dirty="0" smtClean="0"/>
              <a:t>eliminating </a:t>
            </a:r>
            <a:r>
              <a:rPr lang="en-GB" dirty="0" err="1" smtClean="0"/>
              <a:t>rater</a:t>
            </a:r>
            <a:r>
              <a:rPr lang="en-GB" dirty="0" smtClean="0"/>
              <a:t> differences unachievable and possibly undesirable’</a:t>
            </a:r>
          </a:p>
          <a:p>
            <a:pPr marL="0" lvl="2" indent="0" algn="r">
              <a:buNone/>
            </a:pPr>
            <a:r>
              <a:rPr lang="en-GB" dirty="0"/>
              <a:t>McNamara, 1996: 232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GB" dirty="0" err="1" smtClean="0"/>
              <a:t>Rater</a:t>
            </a:r>
            <a:r>
              <a:rPr lang="en-GB" dirty="0" smtClean="0"/>
              <a:t> training is more successful in helping </a:t>
            </a:r>
            <a:r>
              <a:rPr lang="en-GB" dirty="0" err="1" smtClean="0"/>
              <a:t>raters</a:t>
            </a:r>
            <a:r>
              <a:rPr lang="en-GB" dirty="0" smtClean="0"/>
              <a:t> give more predictable scores [...] than in getting them to give identical scores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GB" dirty="0" smtClean="0"/>
              <a:t> </a:t>
            </a:r>
          </a:p>
          <a:p>
            <a:pPr marL="114300" indent="0" algn="r">
              <a:buNone/>
            </a:pPr>
            <a:r>
              <a:rPr lang="en-GB" sz="2400" dirty="0" err="1" smtClean="0"/>
              <a:t>Weigle</a:t>
            </a:r>
            <a:r>
              <a:rPr lang="en-GB" sz="2400" dirty="0" smtClean="0"/>
              <a:t>, 1998: 263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Rater </a:t>
            </a:r>
            <a:r>
              <a:rPr lang="de-AT" dirty="0" err="1" smtClean="0"/>
              <a:t>training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1332000" y="123908"/>
            <a:ext cx="136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rgbClr val="1D3455"/>
                </a:solidFill>
              </a:rPr>
              <a:t>Literature</a:t>
            </a:r>
            <a:endParaRPr lang="de-AT" sz="1600" b="1" dirty="0">
              <a:solidFill>
                <a:srgbClr val="1D3455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123908"/>
            <a:ext cx="1332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00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CLAAS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068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Study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436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04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CLAAS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AT" b="1" dirty="0" smtClean="0"/>
              <a:t>C</a:t>
            </a:r>
            <a:r>
              <a:rPr lang="de-AT" dirty="0" smtClean="0"/>
              <a:t>EFR-</a:t>
            </a:r>
            <a:r>
              <a:rPr lang="de-AT" b="1" dirty="0" err="1" smtClean="0"/>
              <a:t>L</a:t>
            </a:r>
            <a:r>
              <a:rPr lang="de-AT" dirty="0" err="1" smtClean="0"/>
              <a:t>inked</a:t>
            </a:r>
            <a:r>
              <a:rPr lang="de-AT" dirty="0" smtClean="0"/>
              <a:t> </a:t>
            </a:r>
            <a:r>
              <a:rPr lang="de-AT" b="1" dirty="0" smtClean="0"/>
              <a:t>A</a:t>
            </a:r>
            <a:r>
              <a:rPr lang="de-AT" dirty="0" smtClean="0"/>
              <a:t>ustrian </a:t>
            </a:r>
            <a:r>
              <a:rPr lang="de-AT" b="1" dirty="0" smtClean="0"/>
              <a:t>A</a:t>
            </a:r>
            <a:r>
              <a:rPr lang="de-AT" dirty="0" smtClean="0"/>
              <a:t>ssessment </a:t>
            </a:r>
            <a:r>
              <a:rPr lang="de-AT" b="1" dirty="0" err="1" smtClean="0"/>
              <a:t>S</a:t>
            </a:r>
            <a:r>
              <a:rPr lang="de-AT" dirty="0" err="1" smtClean="0"/>
              <a:t>cale</a:t>
            </a:r>
            <a:endParaRPr lang="de-AT" dirty="0"/>
          </a:p>
          <a:p>
            <a:pPr lvl="1"/>
            <a:r>
              <a:rPr lang="de-AT" dirty="0" err="1"/>
              <a:t>d</a:t>
            </a:r>
            <a:r>
              <a:rPr lang="de-AT" dirty="0" err="1" smtClean="0"/>
              <a:t>eveloped</a:t>
            </a:r>
            <a:r>
              <a:rPr lang="de-AT" dirty="0" smtClean="0"/>
              <a:t> </a:t>
            </a:r>
            <a:r>
              <a:rPr lang="de-AT" dirty="0" err="1" smtClean="0"/>
              <a:t>over</a:t>
            </a:r>
            <a:r>
              <a:rPr lang="de-AT" dirty="0" smtClean="0"/>
              <a:t> 2 </a:t>
            </a:r>
            <a:r>
              <a:rPr lang="de-AT" dirty="0" err="1" smtClean="0"/>
              <a:t>years</a:t>
            </a:r>
            <a:endParaRPr lang="de-AT" dirty="0" smtClean="0"/>
          </a:p>
          <a:p>
            <a:pPr lvl="1"/>
            <a:r>
              <a:rPr lang="de-AT" dirty="0" err="1" smtClean="0"/>
              <a:t>tested</a:t>
            </a:r>
            <a:r>
              <a:rPr lang="de-AT" dirty="0" smtClean="0"/>
              <a:t> </a:t>
            </a:r>
            <a:r>
              <a:rPr lang="de-AT" dirty="0" err="1" smtClean="0"/>
              <a:t>against</a:t>
            </a:r>
            <a:r>
              <a:rPr lang="de-AT" dirty="0" smtClean="0"/>
              <a:t> </a:t>
            </a:r>
            <a:r>
              <a:rPr lang="de-AT" dirty="0" err="1" smtClean="0"/>
              <a:t>performances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4 </a:t>
            </a:r>
            <a:r>
              <a:rPr lang="de-AT" dirty="0" err="1" smtClean="0"/>
              <a:t>field</a:t>
            </a:r>
            <a:r>
              <a:rPr lang="de-AT" dirty="0" smtClean="0"/>
              <a:t> </a:t>
            </a:r>
            <a:r>
              <a:rPr lang="de-AT" dirty="0" err="1" smtClean="0"/>
              <a:t>trials</a:t>
            </a:r>
            <a:endParaRPr lang="de-AT" dirty="0" smtClean="0"/>
          </a:p>
          <a:p>
            <a:pPr lvl="1"/>
            <a:r>
              <a:rPr lang="de-AT" dirty="0" smtClean="0"/>
              <a:t>item </a:t>
            </a:r>
            <a:r>
              <a:rPr lang="de-AT" dirty="0" err="1" smtClean="0"/>
              <a:t>writers</a:t>
            </a:r>
            <a:r>
              <a:rPr lang="de-AT" dirty="0" smtClean="0"/>
              <a:t>, international </a:t>
            </a:r>
            <a:r>
              <a:rPr lang="de-AT" dirty="0" err="1" smtClean="0"/>
              <a:t>experts</a:t>
            </a:r>
            <a:r>
              <a:rPr lang="de-AT" dirty="0" smtClean="0"/>
              <a:t>, </a:t>
            </a:r>
            <a:r>
              <a:rPr lang="de-AT" dirty="0" err="1" smtClean="0"/>
              <a:t>standard</a:t>
            </a:r>
            <a:r>
              <a:rPr lang="de-AT" dirty="0" smtClean="0"/>
              <a:t> </a:t>
            </a:r>
            <a:r>
              <a:rPr lang="de-AT" dirty="0" err="1" smtClean="0"/>
              <a:t>setting</a:t>
            </a:r>
            <a:r>
              <a:rPr lang="de-AT" dirty="0" smtClean="0"/>
              <a:t> </a:t>
            </a:r>
            <a:r>
              <a:rPr lang="de-AT" dirty="0" err="1" smtClean="0"/>
              <a:t>judges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err="1"/>
              <a:t>a</a:t>
            </a:r>
            <a:r>
              <a:rPr lang="de-AT" dirty="0" err="1" smtClean="0"/>
              <a:t>nalytic</a:t>
            </a:r>
            <a:r>
              <a:rPr lang="de-AT" dirty="0" smtClean="0"/>
              <a:t> </a:t>
            </a:r>
            <a:r>
              <a:rPr lang="de-AT" dirty="0" err="1" smtClean="0"/>
              <a:t>scale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4 </a:t>
            </a:r>
            <a:r>
              <a:rPr lang="de-AT" dirty="0" err="1" smtClean="0"/>
              <a:t>criteria</a:t>
            </a:r>
            <a:endParaRPr lang="de-AT" dirty="0" smtClean="0"/>
          </a:p>
          <a:p>
            <a:pPr lvl="1"/>
            <a:r>
              <a:rPr lang="de-AT" dirty="0" smtClean="0"/>
              <a:t>Task </a:t>
            </a:r>
            <a:r>
              <a:rPr lang="de-AT" dirty="0" err="1"/>
              <a:t>A</a:t>
            </a:r>
            <a:r>
              <a:rPr lang="de-AT" dirty="0" err="1" smtClean="0"/>
              <a:t>chievement</a:t>
            </a:r>
            <a:endParaRPr lang="de-AT" dirty="0" smtClean="0"/>
          </a:p>
          <a:p>
            <a:pPr lvl="1"/>
            <a:r>
              <a:rPr lang="de-AT" dirty="0" smtClean="0"/>
              <a:t>Organisation </a:t>
            </a:r>
            <a:r>
              <a:rPr lang="de-AT" dirty="0" err="1" smtClean="0"/>
              <a:t>and</a:t>
            </a:r>
            <a:r>
              <a:rPr lang="de-AT" dirty="0" smtClean="0"/>
              <a:t> Layout</a:t>
            </a:r>
          </a:p>
          <a:p>
            <a:pPr lvl="1"/>
            <a:r>
              <a:rPr lang="de-AT" dirty="0" err="1" smtClean="0"/>
              <a:t>Lexical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Structural</a:t>
            </a:r>
            <a:r>
              <a:rPr lang="de-AT" dirty="0" smtClean="0"/>
              <a:t> Range</a:t>
            </a:r>
          </a:p>
          <a:p>
            <a:pPr lvl="1"/>
            <a:r>
              <a:rPr lang="de-AT" dirty="0" err="1" smtClean="0"/>
              <a:t>Lexical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Structural</a:t>
            </a:r>
            <a:r>
              <a:rPr lang="de-AT" dirty="0" smtClean="0"/>
              <a:t> </a:t>
            </a:r>
            <a:r>
              <a:rPr lang="de-AT" dirty="0" err="1" smtClean="0"/>
              <a:t>Accuracy</a:t>
            </a:r>
            <a:endParaRPr lang="de-AT" dirty="0" smtClean="0"/>
          </a:p>
          <a:p>
            <a:pPr lvl="1">
              <a:buNone/>
            </a:pPr>
            <a:endParaRPr lang="de-AT" dirty="0"/>
          </a:p>
          <a:p>
            <a:r>
              <a:rPr lang="de-AT" dirty="0" smtClean="0"/>
              <a:t>11 Bands per </a:t>
            </a:r>
            <a:r>
              <a:rPr lang="de-AT" dirty="0" err="1" smtClean="0"/>
              <a:t>criterion</a:t>
            </a:r>
            <a:r>
              <a:rPr lang="de-AT" dirty="0" smtClean="0"/>
              <a:t> </a:t>
            </a:r>
          </a:p>
          <a:p>
            <a:pPr lvl="1"/>
            <a:r>
              <a:rPr lang="de-AT" dirty="0" smtClean="0"/>
              <a:t>6 </a:t>
            </a:r>
            <a:r>
              <a:rPr lang="de-AT" dirty="0" err="1" smtClean="0"/>
              <a:t>described</a:t>
            </a:r>
            <a:endParaRPr lang="de-AT" dirty="0" smtClean="0"/>
          </a:p>
          <a:p>
            <a:pPr lvl="1"/>
            <a:r>
              <a:rPr lang="de-AT" dirty="0" smtClean="0"/>
              <a:t>5 not </a:t>
            </a:r>
            <a:r>
              <a:rPr lang="de-AT" dirty="0" err="1" smtClean="0"/>
              <a:t>described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1332000" y="123908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Literature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123908"/>
            <a:ext cx="1332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00000" y="124299"/>
            <a:ext cx="136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>
                <a:solidFill>
                  <a:srgbClr val="1D3455"/>
                </a:solidFill>
              </a:rPr>
              <a:t>CLAAS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068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Study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436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04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6</a:t>
            </a:fld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8" y="623616"/>
            <a:ext cx="6304046" cy="572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332000" y="123908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Literature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23908"/>
            <a:ext cx="1332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00000" y="124299"/>
            <a:ext cx="136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>
                <a:solidFill>
                  <a:srgbClr val="1D3455"/>
                </a:solidFill>
              </a:rPr>
              <a:t>CLAAS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068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Study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36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804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96335" y="6034150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Bifie</a:t>
            </a:r>
            <a:r>
              <a:rPr lang="de-AT" dirty="0" smtClean="0"/>
              <a:t>, 2011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37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 smtClean="0"/>
              <a:t>Participants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b="1" dirty="0"/>
              <a:t>3 </a:t>
            </a:r>
            <a:r>
              <a:rPr lang="de-DE" b="1" dirty="0" err="1"/>
              <a:t>groups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raters</a:t>
            </a:r>
            <a:r>
              <a:rPr lang="de-DE" b="1" dirty="0" smtClean="0"/>
              <a:t>:</a:t>
            </a:r>
            <a:endParaRPr lang="de-DE" b="1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1332000" y="123908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Literature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123908"/>
            <a:ext cx="1332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00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CLAAS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068000" y="124299"/>
            <a:ext cx="136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>
                <a:solidFill>
                  <a:srgbClr val="1D3455"/>
                </a:solidFill>
              </a:rPr>
              <a:t>Study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436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04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904240"/>
              </p:ext>
            </p:extLst>
          </p:nvPr>
        </p:nvGraphicFramePr>
        <p:xfrm>
          <a:off x="1115616" y="2492896"/>
          <a:ext cx="6624737" cy="2767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1440160"/>
                <a:gridCol w="1656184"/>
                <a:gridCol w="1944217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en-GB" sz="2400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noProof="0" smtClean="0"/>
                        <a:t>days of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noProof="0" smtClean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 smtClean="0"/>
                        <a:t>provinces</a:t>
                      </a:r>
                      <a:r>
                        <a:rPr lang="en-GB" sz="2400" b="1" baseline="0" noProof="0" dirty="0" smtClean="0"/>
                        <a:t> of Austria</a:t>
                      </a:r>
                      <a:endParaRPr lang="en-GB" sz="2400" b="1" noProof="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smtClean="0"/>
                        <a:t>group</a:t>
                      </a:r>
                      <a:r>
                        <a:rPr lang="en-GB" sz="2400" b="1" baseline="0" noProof="0" smtClean="0"/>
                        <a:t> 1</a:t>
                      </a:r>
                      <a:endParaRPr lang="en-GB" sz="2400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noProof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smtClean="0"/>
                        <a:t>15</a:t>
                      </a:r>
                      <a:endParaRPr lang="en-GB" sz="2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smtClean="0"/>
                        <a:t>8</a:t>
                      </a:r>
                      <a:endParaRPr lang="en-GB" sz="2400" noProof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smtClean="0"/>
                        <a:t>group 2</a:t>
                      </a:r>
                      <a:endParaRPr lang="en-GB" sz="2400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noProof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smtClean="0"/>
                        <a:t>12</a:t>
                      </a:r>
                      <a:endParaRPr lang="en-GB" sz="2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smtClean="0"/>
                        <a:t>5</a:t>
                      </a:r>
                      <a:endParaRPr lang="en-GB" sz="2400" noProof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smtClean="0"/>
                        <a:t>group 3</a:t>
                      </a:r>
                      <a:endParaRPr lang="en-GB" sz="2400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noProof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smtClean="0"/>
                        <a:t>13</a:t>
                      </a:r>
                      <a:endParaRPr lang="en-GB" sz="2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 smtClean="0"/>
                        <a:t>6</a:t>
                      </a:r>
                      <a:endParaRPr lang="en-GB" sz="2400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8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 smtClean="0"/>
              <a:t>Procedure</a:t>
            </a:r>
            <a:r>
              <a:rPr lang="de-AT" dirty="0" smtClean="0"/>
              <a:t> [1]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228" y="1628800"/>
            <a:ext cx="8503260" cy="4525963"/>
          </a:xfrm>
        </p:spPr>
        <p:txBody>
          <a:bodyPr>
            <a:normAutofit fontScale="92500" lnSpcReduction="10000"/>
          </a:bodyPr>
          <a:lstStyle/>
          <a:p>
            <a:r>
              <a:rPr lang="de-AT" dirty="0" err="1" smtClean="0"/>
              <a:t>groups</a:t>
            </a:r>
            <a:r>
              <a:rPr lang="de-AT" dirty="0" smtClean="0"/>
              <a:t> </a:t>
            </a:r>
            <a:r>
              <a:rPr lang="de-AT" dirty="0" err="1" smtClean="0"/>
              <a:t>were</a:t>
            </a:r>
            <a:r>
              <a:rPr lang="de-AT" dirty="0" smtClean="0"/>
              <a:t> </a:t>
            </a:r>
            <a:r>
              <a:rPr lang="de-AT" dirty="0" err="1" smtClean="0"/>
              <a:t>asked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rate a </a:t>
            </a:r>
            <a:r>
              <a:rPr lang="de-AT" dirty="0" err="1" smtClean="0"/>
              <a:t>range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performances</a:t>
            </a:r>
            <a:endParaRPr lang="de-AT" dirty="0" smtClean="0"/>
          </a:p>
          <a:p>
            <a:pPr lvl="1"/>
            <a:r>
              <a:rPr lang="de-AT" dirty="0" smtClean="0"/>
              <a:t>different </a:t>
            </a:r>
            <a:r>
              <a:rPr lang="de-AT" dirty="0" err="1" smtClean="0"/>
              <a:t>task</a:t>
            </a:r>
            <a:r>
              <a:rPr lang="de-AT" dirty="0" smtClean="0"/>
              <a:t> </a:t>
            </a:r>
            <a:r>
              <a:rPr lang="de-AT" dirty="0" err="1" smtClean="0"/>
              <a:t>types</a:t>
            </a:r>
            <a:endParaRPr lang="de-AT" dirty="0" smtClean="0"/>
          </a:p>
          <a:p>
            <a:pPr lvl="2"/>
            <a:r>
              <a:rPr lang="de-AT" dirty="0" err="1"/>
              <a:t>a</a:t>
            </a:r>
            <a:r>
              <a:rPr lang="de-AT" dirty="0" err="1" smtClean="0"/>
              <a:t>rticle</a:t>
            </a:r>
            <a:r>
              <a:rPr lang="de-AT" dirty="0" smtClean="0"/>
              <a:t>		</a:t>
            </a:r>
          </a:p>
          <a:p>
            <a:pPr lvl="2"/>
            <a:r>
              <a:rPr lang="de-AT" dirty="0"/>
              <a:t>e</a:t>
            </a:r>
            <a:r>
              <a:rPr lang="de-AT" dirty="0" smtClean="0"/>
              <a:t>mail</a:t>
            </a:r>
          </a:p>
          <a:p>
            <a:pPr lvl="2"/>
            <a:r>
              <a:rPr lang="de-AT" dirty="0" err="1"/>
              <a:t>e</a:t>
            </a:r>
            <a:r>
              <a:rPr lang="de-AT" dirty="0" err="1" smtClean="0"/>
              <a:t>ssay</a:t>
            </a:r>
            <a:endParaRPr lang="de-AT" dirty="0" smtClean="0"/>
          </a:p>
          <a:p>
            <a:pPr lvl="2"/>
            <a:r>
              <a:rPr lang="de-AT" dirty="0" err="1"/>
              <a:t>r</a:t>
            </a:r>
            <a:r>
              <a:rPr lang="de-AT" dirty="0" err="1" smtClean="0"/>
              <a:t>eport</a:t>
            </a:r>
            <a:endParaRPr lang="de-AT" dirty="0" smtClean="0"/>
          </a:p>
          <a:p>
            <a:pPr lvl="1"/>
            <a:r>
              <a:rPr lang="de-AT" dirty="0" err="1" smtClean="0"/>
              <a:t>selected</a:t>
            </a:r>
            <a:r>
              <a:rPr lang="de-AT" dirty="0" smtClean="0"/>
              <a:t> </a:t>
            </a:r>
            <a:r>
              <a:rPr lang="de-AT" dirty="0" err="1" smtClean="0"/>
              <a:t>criteria</a:t>
            </a:r>
            <a:endParaRPr lang="de-AT" dirty="0" smtClean="0"/>
          </a:p>
          <a:p>
            <a:pPr lvl="2"/>
            <a:r>
              <a:rPr lang="de-AT" dirty="0" smtClean="0"/>
              <a:t>Task </a:t>
            </a:r>
            <a:r>
              <a:rPr lang="de-AT" dirty="0" err="1"/>
              <a:t>A</a:t>
            </a:r>
            <a:r>
              <a:rPr lang="de-AT" dirty="0" err="1" smtClean="0"/>
              <a:t>chievement</a:t>
            </a:r>
            <a:r>
              <a:rPr lang="de-AT" dirty="0" smtClean="0"/>
              <a:t> [TA]</a:t>
            </a:r>
          </a:p>
          <a:p>
            <a:pPr lvl="2"/>
            <a:r>
              <a:rPr lang="de-AT" dirty="0" smtClean="0"/>
              <a:t>Organisation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/>
              <a:t>L</a:t>
            </a:r>
            <a:r>
              <a:rPr lang="de-AT" dirty="0" smtClean="0"/>
              <a:t>ayout [OL]</a:t>
            </a:r>
          </a:p>
          <a:p>
            <a:pPr lvl="2"/>
            <a:r>
              <a:rPr lang="de-AT" dirty="0" err="1" smtClean="0"/>
              <a:t>Lexical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/>
              <a:t>S</a:t>
            </a:r>
            <a:r>
              <a:rPr lang="de-AT" dirty="0" err="1" smtClean="0"/>
              <a:t>tructural</a:t>
            </a:r>
            <a:r>
              <a:rPr lang="de-AT" dirty="0" smtClean="0"/>
              <a:t> </a:t>
            </a:r>
            <a:r>
              <a:rPr lang="de-AT" dirty="0"/>
              <a:t>R</a:t>
            </a:r>
            <a:r>
              <a:rPr lang="de-AT" dirty="0" smtClean="0"/>
              <a:t>ange [LSR]</a:t>
            </a:r>
          </a:p>
          <a:p>
            <a:pPr lvl="2"/>
            <a:r>
              <a:rPr lang="de-AT" dirty="0" err="1" smtClean="0"/>
              <a:t>Lexical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/>
              <a:t>S</a:t>
            </a:r>
            <a:r>
              <a:rPr lang="de-AT" dirty="0" err="1" smtClean="0"/>
              <a:t>tructural</a:t>
            </a:r>
            <a:r>
              <a:rPr lang="de-AT" dirty="0" smtClean="0"/>
              <a:t> </a:t>
            </a:r>
            <a:r>
              <a:rPr lang="de-AT" dirty="0" err="1"/>
              <a:t>A</a:t>
            </a:r>
            <a:r>
              <a:rPr lang="de-AT" dirty="0" err="1" smtClean="0"/>
              <a:t>ccuracy</a:t>
            </a:r>
            <a:r>
              <a:rPr lang="de-AT" dirty="0" smtClean="0"/>
              <a:t> [LSA]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332000" y="123908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Literature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23908"/>
            <a:ext cx="1332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00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CLAAS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068000" y="124299"/>
            <a:ext cx="136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>
                <a:solidFill>
                  <a:srgbClr val="1D3455"/>
                </a:solidFill>
              </a:rPr>
              <a:t>Study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36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04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/>
              <a:t>Procedure</a:t>
            </a:r>
            <a:r>
              <a:rPr lang="de-AT" dirty="0"/>
              <a:t> </a:t>
            </a:r>
            <a:r>
              <a:rPr lang="de-AT" dirty="0" smtClean="0"/>
              <a:t>[2]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94DE-7E26-4B9B-A151-377162FB523E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332000" y="123908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Literature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23908"/>
            <a:ext cx="1332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00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CLAAS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068000" y="124299"/>
            <a:ext cx="136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>
                <a:solidFill>
                  <a:srgbClr val="1D3455"/>
                </a:solidFill>
              </a:rPr>
              <a:t>Study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36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04000" y="124299"/>
            <a:ext cx="13680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AT" sz="1600" b="1" dirty="0" err="1" smtClean="0">
                <a:solidFill>
                  <a:schemeClr val="bg1">
                    <a:lumMod val="65000"/>
                  </a:schemeClr>
                </a:solidFill>
              </a:rPr>
              <a:t>Discussion</a:t>
            </a:r>
            <a:endParaRPr lang="de-AT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179512" y="1628800"/>
            <a:ext cx="310266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sz="2800" b="1" dirty="0" err="1">
                <a:solidFill>
                  <a:prstClr val="black"/>
                </a:solidFill>
              </a:rPr>
              <a:t>group</a:t>
            </a:r>
            <a:r>
              <a:rPr lang="de-DE" sz="2800" b="1" dirty="0">
                <a:solidFill>
                  <a:prstClr val="black"/>
                </a:solidFill>
              </a:rPr>
              <a:t> 1</a:t>
            </a:r>
          </a:p>
          <a:p>
            <a:pPr marL="0" lvl="0" indent="0" algn="ctr">
              <a:buNone/>
            </a:pPr>
            <a:r>
              <a:rPr lang="de-DE" sz="2400" dirty="0" smtClean="0">
                <a:solidFill>
                  <a:prstClr val="black"/>
                </a:solidFill>
              </a:rPr>
              <a:t>[5 </a:t>
            </a:r>
            <a:r>
              <a:rPr lang="de-DE" sz="2400" dirty="0" err="1">
                <a:solidFill>
                  <a:prstClr val="black"/>
                </a:solidFill>
              </a:rPr>
              <a:t>days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</a:rPr>
              <a:t>training</a:t>
            </a:r>
            <a:r>
              <a:rPr lang="de-DE" sz="2400" dirty="0" smtClean="0">
                <a:solidFill>
                  <a:prstClr val="black"/>
                </a:solidFill>
              </a:rPr>
              <a:t>]</a:t>
            </a:r>
          </a:p>
          <a:p>
            <a:pPr marL="0" lvl="0" indent="0" algn="ctr">
              <a:buNone/>
            </a:pPr>
            <a:endParaRPr lang="de-DE" sz="24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de-DE" sz="24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de-DE" sz="2800" b="1" dirty="0" err="1" smtClean="0">
                <a:solidFill>
                  <a:prstClr val="black"/>
                </a:solidFill>
              </a:rPr>
              <a:t>group</a:t>
            </a:r>
            <a:r>
              <a:rPr lang="de-DE" sz="2800" b="1" dirty="0" smtClean="0">
                <a:solidFill>
                  <a:prstClr val="black"/>
                </a:solidFill>
              </a:rPr>
              <a:t> 2</a:t>
            </a:r>
          </a:p>
          <a:p>
            <a:pPr marL="0" lvl="0" indent="0" algn="ctr">
              <a:buNone/>
            </a:pPr>
            <a:r>
              <a:rPr lang="de-DE" sz="2400" dirty="0" smtClean="0">
                <a:solidFill>
                  <a:prstClr val="black"/>
                </a:solidFill>
              </a:rPr>
              <a:t>[2 </a:t>
            </a:r>
            <a:r>
              <a:rPr lang="de-DE" sz="2400" dirty="0" err="1">
                <a:solidFill>
                  <a:prstClr val="black"/>
                </a:solidFill>
              </a:rPr>
              <a:t>days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</a:rPr>
              <a:t>training</a:t>
            </a:r>
            <a:r>
              <a:rPr lang="de-DE" sz="2400" dirty="0" smtClean="0">
                <a:solidFill>
                  <a:prstClr val="black"/>
                </a:solidFill>
              </a:rPr>
              <a:t>]</a:t>
            </a:r>
            <a:endParaRPr lang="de-DE" sz="24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de-DE" sz="28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de-AT" sz="2800" b="1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de-AT" sz="2800" b="1" dirty="0" err="1" smtClean="0">
                <a:solidFill>
                  <a:prstClr val="black"/>
                </a:solidFill>
              </a:rPr>
              <a:t>group</a:t>
            </a:r>
            <a:r>
              <a:rPr lang="de-AT" sz="2800" b="1" dirty="0" smtClean="0">
                <a:solidFill>
                  <a:prstClr val="black"/>
                </a:solidFill>
              </a:rPr>
              <a:t> </a:t>
            </a:r>
            <a:r>
              <a:rPr lang="de-AT" sz="2800" b="1" dirty="0">
                <a:solidFill>
                  <a:prstClr val="black"/>
                </a:solidFill>
              </a:rPr>
              <a:t>3</a:t>
            </a:r>
          </a:p>
          <a:p>
            <a:pPr marL="0" lvl="0" indent="0" algn="ctr">
              <a:buNone/>
            </a:pPr>
            <a:r>
              <a:rPr lang="de-DE" sz="2400" dirty="0" smtClean="0">
                <a:solidFill>
                  <a:prstClr val="black"/>
                </a:solidFill>
              </a:rPr>
              <a:t>[</a:t>
            </a:r>
            <a:r>
              <a:rPr lang="de-DE" sz="2400" dirty="0" err="1" smtClean="0">
                <a:solidFill>
                  <a:prstClr val="black"/>
                </a:solidFill>
              </a:rPr>
              <a:t>no</a:t>
            </a:r>
            <a:r>
              <a:rPr lang="de-DE" sz="2400" dirty="0" smtClean="0">
                <a:solidFill>
                  <a:prstClr val="black"/>
                </a:solidFill>
              </a:rPr>
              <a:t> </a:t>
            </a:r>
            <a:r>
              <a:rPr lang="de-DE" sz="2400" dirty="0" err="1" smtClean="0">
                <a:solidFill>
                  <a:prstClr val="black"/>
                </a:solidFill>
              </a:rPr>
              <a:t>training</a:t>
            </a:r>
            <a:r>
              <a:rPr lang="de-DE" sz="2400" dirty="0" smtClean="0">
                <a:solidFill>
                  <a:prstClr val="black"/>
                </a:solidFill>
              </a:rPr>
              <a:t>]</a:t>
            </a:r>
            <a:endParaRPr lang="de-AT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de-AT" dirty="0" smtClean="0"/>
              <a:t>     </a:t>
            </a: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667589"/>
              </p:ext>
            </p:extLst>
          </p:nvPr>
        </p:nvGraphicFramePr>
        <p:xfrm>
          <a:off x="2991124" y="2672068"/>
          <a:ext cx="554481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962"/>
                <a:gridCol w="1108962"/>
                <a:gridCol w="1108962"/>
                <a:gridCol w="1108962"/>
                <a:gridCol w="1108962"/>
              </a:tblGrid>
              <a:tr h="230425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TA</a:t>
                      </a:r>
                      <a:endParaRPr lang="de-DE" sz="14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OL</a:t>
                      </a:r>
                      <a:endParaRPr lang="de-DE" sz="14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LSR</a:t>
                      </a:r>
                      <a:endParaRPr lang="de-DE" sz="14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LSA</a:t>
                      </a:r>
                      <a:endParaRPr lang="de-DE" sz="14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425"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 smtClean="0"/>
                        <a:t>Essay</a:t>
                      </a:r>
                      <a:endParaRPr lang="de-DE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1071</a:t>
                      </a:r>
                    </a:p>
                    <a:p>
                      <a:pPr algn="ctr"/>
                      <a:r>
                        <a:rPr lang="de-DE" sz="1200" b="0" dirty="0" smtClean="0"/>
                        <a:t>1152</a:t>
                      </a:r>
                      <a:endParaRPr lang="de-DE" sz="1200" b="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1071</a:t>
                      </a:r>
                      <a:endParaRPr lang="de-DE" sz="1200" b="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1071</a:t>
                      </a:r>
                      <a:endParaRPr lang="de-DE" sz="1200" b="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1071</a:t>
                      </a:r>
                    </a:p>
                    <a:p>
                      <a:pPr algn="ctr"/>
                      <a:r>
                        <a:rPr lang="de-DE" sz="1200" b="0" dirty="0" smtClean="0"/>
                        <a:t>1152</a:t>
                      </a:r>
                      <a:endParaRPr lang="de-DE" sz="1200" b="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0425"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 smtClean="0"/>
                        <a:t>Report</a:t>
                      </a:r>
                      <a:endParaRPr lang="de-DE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1348</a:t>
                      </a:r>
                      <a:endParaRPr lang="de-DE" sz="1200" b="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425"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 err="1" smtClean="0"/>
                        <a:t>Article</a:t>
                      </a:r>
                      <a:endParaRPr lang="de-DE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2701</a:t>
                      </a:r>
                      <a:endParaRPr lang="de-DE" sz="1200" b="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425"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 smtClean="0"/>
                        <a:t>Email</a:t>
                      </a:r>
                      <a:endParaRPr lang="de-DE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2428</a:t>
                      </a:r>
                      <a:endParaRPr lang="de-DE" sz="12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07644"/>
              </p:ext>
            </p:extLst>
          </p:nvPr>
        </p:nvGraphicFramePr>
        <p:xfrm>
          <a:off x="2991124" y="1447932"/>
          <a:ext cx="554481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962"/>
                <a:gridCol w="1108962"/>
                <a:gridCol w="1108962"/>
                <a:gridCol w="1108962"/>
                <a:gridCol w="1108962"/>
              </a:tblGrid>
              <a:tr h="288032">
                <a:tc>
                  <a:txBody>
                    <a:bodyPr/>
                    <a:lstStyle/>
                    <a:p>
                      <a:pPr algn="ctr"/>
                      <a:endParaRPr lang="de-DE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TA</a:t>
                      </a:r>
                      <a:endParaRPr lang="de-DE" sz="14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OL</a:t>
                      </a:r>
                      <a:endParaRPr lang="de-DE" sz="14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LSR</a:t>
                      </a:r>
                      <a:endParaRPr lang="de-DE" sz="14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LSA</a:t>
                      </a:r>
                      <a:endParaRPr lang="de-DE" sz="14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425"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 err="1" smtClean="0"/>
                        <a:t>Article</a:t>
                      </a:r>
                      <a:endParaRPr lang="de-DE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/>
                        <a:t>2743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/>
                        <a:t>2722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/>
                        <a:t>2743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/>
                        <a:t>2540</a:t>
                      </a:r>
                      <a:endParaRPr lang="de-DE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/>
                        <a:t>2743</a:t>
                      </a:r>
                      <a:endParaRPr lang="de-DE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/>
                        <a:t>2743</a:t>
                      </a:r>
                      <a:endParaRPr lang="de-DE" sz="1200" b="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  <a:tr h="230425"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 smtClean="0"/>
                        <a:t>Email</a:t>
                      </a:r>
                      <a:endParaRPr lang="de-DE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2288</a:t>
                      </a:r>
                      <a:endParaRPr lang="de-DE" sz="12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2630</a:t>
                      </a:r>
                      <a:endParaRPr lang="de-DE" sz="12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2288</a:t>
                      </a:r>
                      <a:endParaRPr lang="de-DE" sz="12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2449</a:t>
                      </a:r>
                      <a:endParaRPr lang="de-DE" sz="1200" b="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89842"/>
              </p:ext>
            </p:extLst>
          </p:nvPr>
        </p:nvGraphicFramePr>
        <p:xfrm>
          <a:off x="2991124" y="4472268"/>
          <a:ext cx="554481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962"/>
                <a:gridCol w="1108962"/>
                <a:gridCol w="1108962"/>
                <a:gridCol w="1108962"/>
                <a:gridCol w="1108962"/>
              </a:tblGrid>
              <a:tr h="236276">
                <a:tc>
                  <a:txBody>
                    <a:bodyPr/>
                    <a:lstStyle/>
                    <a:p>
                      <a:pPr algn="ctr"/>
                      <a:endParaRPr lang="de-DE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TA</a:t>
                      </a:r>
                      <a:endParaRPr lang="de-DE" sz="14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OL</a:t>
                      </a:r>
                      <a:endParaRPr lang="de-DE" sz="14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LSR</a:t>
                      </a:r>
                      <a:endParaRPr lang="de-DE" sz="14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LSA</a:t>
                      </a:r>
                      <a:endParaRPr lang="de-DE" sz="14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6276"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 smtClean="0"/>
                        <a:t>Essay</a:t>
                      </a:r>
                      <a:endParaRPr lang="de-DE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1152</a:t>
                      </a:r>
                      <a:endParaRPr lang="de-DE" sz="1200" b="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6276"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 smtClean="0"/>
                        <a:t>Report</a:t>
                      </a:r>
                      <a:endParaRPr lang="de-DE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1348</a:t>
                      </a:r>
                      <a:endParaRPr lang="de-DE" sz="1200" b="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1670"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 err="1" smtClean="0"/>
                        <a:t>Article</a:t>
                      </a:r>
                      <a:endParaRPr lang="de-DE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2743</a:t>
                      </a:r>
                      <a:endParaRPr lang="de-DE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2743</a:t>
                      </a:r>
                    </a:p>
                    <a:p>
                      <a:pPr algn="ctr"/>
                      <a:r>
                        <a:rPr lang="de-DE" sz="1200" b="0" dirty="0" smtClean="0"/>
                        <a:t>2540</a:t>
                      </a:r>
                      <a:endParaRPr lang="de-DE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2743</a:t>
                      </a:r>
                      <a:endParaRPr lang="de-DE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2743</a:t>
                      </a:r>
                      <a:endParaRPr lang="de-DE" sz="1200" b="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pPr algn="l"/>
                      <a:r>
                        <a:rPr lang="de-DE" sz="1400" b="1" dirty="0" smtClean="0"/>
                        <a:t>Email</a:t>
                      </a:r>
                      <a:endParaRPr lang="de-DE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2288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2630</a:t>
                      </a:r>
                      <a:endParaRPr lang="de-DE" sz="12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2438</a:t>
                      </a:r>
                      <a:endParaRPr lang="de-DE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0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7F9522E088254C9985095DEF7124D6" ma:contentTypeVersion="0" ma:contentTypeDescription="Ein neues Dokument erstellen." ma:contentTypeScope="" ma:versionID="cc854504ab0aa1a51aebd983fbc4fe2e">
  <xsd:schema xmlns:xsd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A6D24FD-E46C-4CAE-A1FD-09E03141BA30}"/>
</file>

<file path=customXml/itemProps2.xml><?xml version="1.0" encoding="utf-8"?>
<ds:datastoreItem xmlns:ds="http://schemas.openxmlformats.org/officeDocument/2006/customXml" ds:itemID="{F067E8D9-9C47-4DB5-BF23-E6EDBA8278C6}"/>
</file>

<file path=customXml/itemProps3.xml><?xml version="1.0" encoding="utf-8"?>
<ds:datastoreItem xmlns:ds="http://schemas.openxmlformats.org/officeDocument/2006/customXml" ds:itemID="{B578FB29-ECD0-4349-AFA5-1609E161C41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Office PowerPoint</Application>
  <PresentationFormat>Bildschirmpräsentation (4:3)</PresentationFormat>
  <Paragraphs>352</Paragraphs>
  <Slides>18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Is rater training worth it?</vt:lpstr>
      <vt:lpstr>Overview</vt:lpstr>
      <vt:lpstr>Rater training</vt:lpstr>
      <vt:lpstr>Rater training</vt:lpstr>
      <vt:lpstr>CLAAS</vt:lpstr>
      <vt:lpstr>PowerPoint-Präsentation</vt:lpstr>
      <vt:lpstr>Participants</vt:lpstr>
      <vt:lpstr>Procedure [1]</vt:lpstr>
      <vt:lpstr>Procedure [2]</vt:lpstr>
      <vt:lpstr>Results [1]</vt:lpstr>
      <vt:lpstr>Results [2]</vt:lpstr>
      <vt:lpstr>Results [3]</vt:lpstr>
      <vt:lpstr>Results [4]</vt:lpstr>
      <vt:lpstr>Results [5]</vt:lpstr>
      <vt:lpstr>PowerPoint-Präsentation</vt:lpstr>
      <vt:lpstr>Discussion </vt:lpstr>
      <vt:lpstr>Further research</vt:lpstr>
      <vt:lpstr>Bibliography</vt:lpstr>
    </vt:vector>
  </TitlesOfParts>
  <Company>privat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Benjamin Kremmel</dc:creator>
  <cp:lastModifiedBy>Anna Rabanser</cp:lastModifiedBy>
  <cp:revision>106</cp:revision>
  <dcterms:created xsi:type="dcterms:W3CDTF">2011-08-29T12:10:35Z</dcterms:created>
  <dcterms:modified xsi:type="dcterms:W3CDTF">2011-09-15T07:48:02Z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0x010100487F9522E088254C9985095DEF7124D6</vt:lpwstr>
  </property>
</Properties>
</file>