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2" r:id="rId2"/>
  </p:sldMasterIdLst>
  <p:notesMasterIdLst>
    <p:notesMasterId r:id="rId28"/>
  </p:notesMasterIdLst>
  <p:sldIdLst>
    <p:sldId id="305" r:id="rId3"/>
    <p:sldId id="257" r:id="rId4"/>
    <p:sldId id="300" r:id="rId5"/>
    <p:sldId id="316" r:id="rId6"/>
    <p:sldId id="315" r:id="rId7"/>
    <p:sldId id="258" r:id="rId8"/>
    <p:sldId id="259" r:id="rId9"/>
    <p:sldId id="262" r:id="rId10"/>
    <p:sldId id="261" r:id="rId11"/>
    <p:sldId id="263" r:id="rId12"/>
    <p:sldId id="306" r:id="rId13"/>
    <p:sldId id="307" r:id="rId14"/>
    <p:sldId id="317" r:id="rId15"/>
    <p:sldId id="264" r:id="rId16"/>
    <p:sldId id="310" r:id="rId17"/>
    <p:sldId id="313" r:id="rId18"/>
    <p:sldId id="312" r:id="rId19"/>
    <p:sldId id="301" r:id="rId20"/>
    <p:sldId id="308" r:id="rId21"/>
    <p:sldId id="304" r:id="rId22"/>
    <p:sldId id="303" r:id="rId23"/>
    <p:sldId id="288" r:id="rId24"/>
    <p:sldId id="287" r:id="rId25"/>
    <p:sldId id="314" r:id="rId26"/>
    <p:sldId id="318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8F70-61A4-41CF-9476-BB098E3A299D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CD3B-2CAA-4CC4-8409-A9B897985F7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81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FCD3B-2CAA-4CC4-8409-A9B897985F7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42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821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65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714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3D6242-44C1-4C0C-9E6E-0C1AEC3379C5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9886-2788-4ABE-A1ED-D85696805F4A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FE8-94CE-4B92-8EB9-A5E09EC4F001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5B49-126B-48DA-B049-DFA61D882364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BA24-8E7A-4164-8639-34DE4128EB1F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588A-2592-45FA-BD79-2D95938B89E6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198-5CC4-4CEE-BB0C-CBE5363716C2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887F-2D6A-4A6A-B0B0-B55322ABD863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C12F-B7B1-4923-A309-2F4B12290B62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F15-5C1F-4A1F-9FB0-1E13C293BD36}" type="datetime1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1762E4-B857-4AB9-A61B-9996CA05B32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82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239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1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2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619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4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7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0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8A161E-254E-4FAA-A1D9-3C70B53553D1}" type="datetimeFigureOut">
              <a:rPr lang="de-AT" smtClean="0"/>
              <a:pPr/>
              <a:t>28.09.2011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497E1BD-EE4F-44C9-984D-962F9BFE706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dianne.davies@uibk.ac.a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0400" y="3717032"/>
            <a:ext cx="1981200" cy="2736304"/>
          </a:xfrm>
        </p:spPr>
        <p:txBody>
          <a:bodyPr>
            <a:noAutofit/>
          </a:bodyPr>
          <a:lstStyle/>
          <a:p>
            <a:r>
              <a:rPr lang="de-AT" sz="1800" dirty="0" smtClean="0">
                <a:solidFill>
                  <a:schemeClr val="tx1"/>
                </a:solidFill>
              </a:rPr>
              <a:t>Dianne Davies</a:t>
            </a:r>
          </a:p>
          <a:p>
            <a:r>
              <a:rPr lang="de-AT" sz="1800" dirty="0" smtClean="0">
                <a:solidFill>
                  <a:schemeClr val="tx1"/>
                </a:solidFill>
              </a:rPr>
              <a:t>English Department</a:t>
            </a:r>
          </a:p>
          <a:p>
            <a:r>
              <a:rPr lang="de-AT" sz="1800" dirty="0" smtClean="0">
                <a:solidFill>
                  <a:schemeClr val="tx1"/>
                </a:solidFill>
              </a:rPr>
              <a:t>Innsbruck University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2555776" y="6093296"/>
            <a:ext cx="3816424" cy="628179"/>
          </a:xfrm>
        </p:spPr>
        <p:txBody>
          <a:bodyPr/>
          <a:lstStyle/>
          <a:p>
            <a:pPr algn="ctr"/>
            <a:r>
              <a:rPr lang="en-US" dirty="0" smtClean="0"/>
              <a:t>Davies: IATEFL TEA </a:t>
            </a:r>
            <a:r>
              <a:rPr lang="en-US" dirty="0" err="1" smtClean="0"/>
              <a:t>SiG</a:t>
            </a:r>
            <a:r>
              <a:rPr lang="en-US" dirty="0" smtClean="0"/>
              <a:t>, Innsbruck Sept 2011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7200" dirty="0" err="1" smtClean="0"/>
              <a:t>Is</a:t>
            </a:r>
            <a:r>
              <a:rPr lang="de-AT" sz="7200" dirty="0" smtClean="0"/>
              <a:t> </a:t>
            </a:r>
            <a:r>
              <a:rPr lang="de-AT" sz="7200" dirty="0" err="1" smtClean="0"/>
              <a:t>it</a:t>
            </a:r>
            <a:r>
              <a:rPr lang="de-AT" sz="7200" dirty="0" smtClean="0"/>
              <a:t> all in </a:t>
            </a:r>
            <a:r>
              <a:rPr lang="de-AT" sz="7200" dirty="0" err="1" smtClean="0"/>
              <a:t>the</a:t>
            </a:r>
            <a:r>
              <a:rPr lang="de-AT" sz="7200" dirty="0" smtClean="0"/>
              <a:t> </a:t>
            </a:r>
            <a:r>
              <a:rPr lang="de-AT" sz="7200" dirty="0" err="1" smtClean="0"/>
              <a:t>blend</a:t>
            </a:r>
            <a:r>
              <a:rPr lang="de-AT" sz="7200" dirty="0" smtClean="0"/>
              <a:t>?</a:t>
            </a:r>
            <a:endParaRPr lang="de-AT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2241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85 </a:t>
            </a:r>
            <a:r>
              <a:rPr lang="de-AT" dirty="0" err="1" smtClean="0">
                <a:solidFill>
                  <a:schemeClr val="tx1"/>
                </a:solidFill>
              </a:rPr>
              <a:t>students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Gender: 80% </a:t>
            </a:r>
            <a:r>
              <a:rPr lang="de-AT" dirty="0" err="1" smtClean="0">
                <a:solidFill>
                  <a:schemeClr val="tx1"/>
                </a:solidFill>
              </a:rPr>
              <a:t>female</a:t>
            </a:r>
            <a:r>
              <a:rPr lang="de-AT" dirty="0" smtClean="0">
                <a:solidFill>
                  <a:schemeClr val="tx1"/>
                </a:solidFill>
              </a:rPr>
              <a:t>, 20% male </a:t>
            </a:r>
          </a:p>
          <a:p>
            <a:r>
              <a:rPr lang="de-AT" dirty="0" err="1" smtClean="0">
                <a:solidFill>
                  <a:schemeClr val="tx1"/>
                </a:solidFill>
              </a:rPr>
              <a:t>Course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of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study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67.1% MA  </a:t>
            </a: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28.2% BA 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Country </a:t>
            </a:r>
            <a:r>
              <a:rPr lang="de-AT" dirty="0" err="1" smtClean="0">
                <a:solidFill>
                  <a:schemeClr val="tx1"/>
                </a:solidFill>
              </a:rPr>
              <a:t>of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school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completion</a:t>
            </a:r>
            <a:endParaRPr lang="de-AT" dirty="0" smtClean="0">
              <a:solidFill>
                <a:schemeClr val="tx1"/>
              </a:solidFill>
            </a:endParaRP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75.3% Austria </a:t>
            </a: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15.3% South </a:t>
            </a:r>
            <a:r>
              <a:rPr lang="de-AT" sz="2000" dirty="0" err="1" smtClean="0">
                <a:solidFill>
                  <a:schemeClr val="tx1"/>
                </a:solidFill>
              </a:rPr>
              <a:t>Tyrol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3.5% Germany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Mother </a:t>
            </a:r>
            <a:r>
              <a:rPr lang="de-AT" dirty="0" err="1" smtClean="0">
                <a:solidFill>
                  <a:schemeClr val="tx1"/>
                </a:solidFill>
              </a:rPr>
              <a:t>tongue</a:t>
            </a:r>
            <a:endParaRPr lang="de-AT" dirty="0" smtClean="0">
              <a:solidFill>
                <a:schemeClr val="tx1"/>
              </a:solidFill>
            </a:endParaRP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87.1% German</a:t>
            </a: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2.4% </a:t>
            </a:r>
            <a:r>
              <a:rPr lang="de-AT" sz="2000" dirty="0" err="1" smtClean="0">
                <a:solidFill>
                  <a:schemeClr val="tx1"/>
                </a:solidFill>
              </a:rPr>
              <a:t>Italian</a:t>
            </a:r>
            <a:endParaRPr lang="de-AT" sz="2000" dirty="0" smtClean="0">
              <a:solidFill>
                <a:schemeClr val="tx1"/>
              </a:solidFill>
            </a:endParaRPr>
          </a:p>
          <a:p>
            <a:pPr lvl="2">
              <a:buFont typeface="Symbol" pitchFamily="18" charset="2"/>
              <a:buChar char="-"/>
            </a:pPr>
            <a:r>
              <a:rPr lang="de-AT" sz="2000" dirty="0" smtClean="0">
                <a:solidFill>
                  <a:schemeClr val="tx1"/>
                </a:solidFill>
              </a:rPr>
              <a:t>2.4% German/ </a:t>
            </a:r>
            <a:r>
              <a:rPr lang="de-AT" sz="2000" dirty="0" err="1" smtClean="0">
                <a:solidFill>
                  <a:schemeClr val="tx1"/>
                </a:solidFill>
              </a:rPr>
              <a:t>Italian</a:t>
            </a:r>
            <a:r>
              <a:rPr lang="de-AT" sz="2000" dirty="0" smtClean="0">
                <a:solidFill>
                  <a:schemeClr val="tx1"/>
                </a:solidFill>
              </a:rPr>
              <a:t> bilingual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de-AT" dirty="0" err="1"/>
              <a:t>P</a:t>
            </a:r>
            <a:r>
              <a:rPr lang="de-AT" dirty="0" err="1" smtClean="0"/>
              <a:t>articipants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976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0999" y="1916831"/>
            <a:ext cx="8407893" cy="4209647"/>
          </a:xfrm>
        </p:spPr>
        <p:txBody>
          <a:bodyPr>
            <a:noAutofit/>
          </a:bodyPr>
          <a:lstStyle/>
          <a:p>
            <a:r>
              <a:rPr lang="de-AT" sz="2400" dirty="0" smtClean="0">
                <a:solidFill>
                  <a:schemeClr val="tx1"/>
                </a:solidFill>
              </a:rPr>
              <a:t>End </a:t>
            </a:r>
            <a:r>
              <a:rPr lang="de-AT" sz="2400" dirty="0" err="1" smtClean="0">
                <a:solidFill>
                  <a:schemeClr val="tx1"/>
                </a:solidFill>
              </a:rPr>
              <a:t>of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semester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achievement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test</a:t>
            </a:r>
            <a:endParaRPr lang="de-AT" sz="2400" dirty="0" smtClean="0">
              <a:solidFill>
                <a:schemeClr val="tx1"/>
              </a:solidFill>
            </a:endParaRPr>
          </a:p>
          <a:p>
            <a:r>
              <a:rPr lang="de-AT" sz="2400" dirty="0" smtClean="0">
                <a:solidFill>
                  <a:schemeClr val="tx1"/>
                </a:solidFill>
              </a:rPr>
              <a:t>133 </a:t>
            </a:r>
            <a:r>
              <a:rPr lang="de-AT" sz="2400" dirty="0" err="1" smtClean="0">
                <a:solidFill>
                  <a:schemeClr val="tx1"/>
                </a:solidFill>
              </a:rPr>
              <a:t>items</a:t>
            </a:r>
            <a:endParaRPr lang="de-AT" sz="2400" dirty="0" smtClean="0">
              <a:solidFill>
                <a:schemeClr val="tx1"/>
              </a:solidFill>
            </a:endParaRPr>
          </a:p>
          <a:p>
            <a:r>
              <a:rPr lang="de-AT" sz="2400" dirty="0" err="1" smtClean="0">
                <a:solidFill>
                  <a:schemeClr val="tx1"/>
                </a:solidFill>
              </a:rPr>
              <a:t>Cronbachs</a:t>
            </a:r>
            <a:r>
              <a:rPr lang="de-AT" sz="2400" dirty="0" smtClean="0">
                <a:solidFill>
                  <a:schemeClr val="tx1"/>
                </a:solidFill>
              </a:rPr>
              <a:t> Alpha .927</a:t>
            </a:r>
          </a:p>
          <a:p>
            <a:pPr lvl="1"/>
            <a:r>
              <a:rPr lang="de-AT" sz="2400" dirty="0" smtClean="0">
                <a:solidFill>
                  <a:schemeClr val="tx1"/>
                </a:solidFill>
              </a:rPr>
              <a:t>2 </a:t>
            </a:r>
            <a:r>
              <a:rPr lang="de-AT" sz="2400" dirty="0" err="1" smtClean="0">
                <a:solidFill>
                  <a:schemeClr val="tx1"/>
                </a:solidFill>
              </a:rPr>
              <a:t>items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problematic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alpha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AT" sz="2400" dirty="0" err="1" smtClean="0">
                <a:solidFill>
                  <a:schemeClr val="tx1"/>
                </a:solidFill>
              </a:rPr>
              <a:t>Corrected</a:t>
            </a:r>
            <a:r>
              <a:rPr lang="de-AT" sz="2400" dirty="0" smtClean="0">
                <a:solidFill>
                  <a:schemeClr val="tx1"/>
                </a:solidFill>
              </a:rPr>
              <a:t> Item Total </a:t>
            </a:r>
            <a:r>
              <a:rPr lang="de-AT" sz="2400" dirty="0" err="1" smtClean="0">
                <a:solidFill>
                  <a:schemeClr val="tx1"/>
                </a:solidFill>
              </a:rPr>
              <a:t>Correlation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de-AT" sz="2400" dirty="0" err="1" smtClean="0">
                <a:solidFill>
                  <a:schemeClr val="tx1"/>
                </a:solidFill>
              </a:rPr>
              <a:t>Mean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smtClean="0">
                <a:solidFill>
                  <a:schemeClr val="tx1"/>
                </a:solidFill>
              </a:rPr>
              <a:t>.266</a:t>
            </a:r>
          </a:p>
          <a:p>
            <a:pPr lvl="1"/>
            <a:r>
              <a:rPr lang="de-AT" sz="2400" dirty="0">
                <a:solidFill>
                  <a:schemeClr val="tx1"/>
                </a:solidFill>
              </a:rPr>
              <a:t>6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items</a:t>
            </a:r>
            <a:r>
              <a:rPr lang="de-AT" sz="2400" dirty="0" smtClean="0">
                <a:solidFill>
                  <a:schemeClr val="tx1"/>
                </a:solidFill>
              </a:rPr>
              <a:t> negative </a:t>
            </a:r>
            <a:r>
              <a:rPr lang="de-AT" sz="2400" dirty="0" err="1" smtClean="0">
                <a:solidFill>
                  <a:schemeClr val="tx1"/>
                </a:solidFill>
              </a:rPr>
              <a:t>discrimination</a:t>
            </a:r>
            <a:endParaRPr lang="de-AT" sz="2400" dirty="0" smtClean="0">
              <a:solidFill>
                <a:schemeClr val="tx1"/>
              </a:solidFill>
            </a:endParaRPr>
          </a:p>
          <a:p>
            <a:endParaRPr lang="de-AT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2400" dirty="0" smtClean="0">
                <a:solidFill>
                  <a:schemeClr val="tx1"/>
                </a:solidFill>
              </a:rPr>
              <a:t>42 </a:t>
            </a:r>
            <a:r>
              <a:rPr lang="de-AT" sz="2400" dirty="0" err="1" smtClean="0">
                <a:solidFill>
                  <a:schemeClr val="tx1"/>
                </a:solidFill>
              </a:rPr>
              <a:t>items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selected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for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the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comparison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based</a:t>
            </a:r>
            <a:r>
              <a:rPr lang="de-AT" sz="2400" dirty="0" smtClean="0">
                <a:solidFill>
                  <a:schemeClr val="tx1"/>
                </a:solidFill>
              </a:rPr>
              <a:t> on </a:t>
            </a:r>
            <a:r>
              <a:rPr lang="de-AT" sz="2400" dirty="0" err="1" smtClean="0">
                <a:solidFill>
                  <a:schemeClr val="tx1"/>
                </a:solidFill>
              </a:rPr>
              <a:t>blended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learning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content</a:t>
            </a:r>
            <a:endParaRPr lang="de-AT" sz="2400" dirty="0" smtClean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9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AT" dirty="0" err="1" smtClean="0">
                <a:solidFill>
                  <a:schemeClr val="tx1"/>
                </a:solidFill>
              </a:rPr>
              <a:t>Blended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learning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group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1979239"/>
              </p:ext>
            </p:extLst>
          </p:nvPr>
        </p:nvGraphicFramePr>
        <p:xfrm>
          <a:off x="683568" y="2492896"/>
          <a:ext cx="3096344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7789"/>
                <a:gridCol w="2268555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Mean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31.47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St. 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4.94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Min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Max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40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de-AT" dirty="0" err="1" smtClean="0">
                <a:solidFill>
                  <a:schemeClr val="tx1"/>
                </a:solidFill>
              </a:rPr>
              <a:t>Control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group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3865115"/>
              </p:ext>
            </p:extLst>
          </p:nvPr>
        </p:nvGraphicFramePr>
        <p:xfrm>
          <a:off x="4644008" y="2492896"/>
          <a:ext cx="3456384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54731"/>
                <a:gridCol w="2101653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Mean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33.59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St. 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4.5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Min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Max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40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Score </a:t>
            </a:r>
            <a:r>
              <a:rPr lang="de-AT" dirty="0" err="1" smtClean="0"/>
              <a:t>analyses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42 </a:t>
            </a:r>
            <a:r>
              <a:rPr lang="de-AT" dirty="0" err="1" smtClean="0"/>
              <a:t>items</a:t>
            </a:r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99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de-AT" sz="2800" dirty="0" err="1" smtClean="0">
                <a:solidFill>
                  <a:schemeClr val="tx1"/>
                </a:solidFill>
              </a:rPr>
              <a:t>Scores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de-AT" sz="2000" dirty="0" err="1" smtClean="0">
                <a:solidFill>
                  <a:schemeClr val="tx1"/>
                </a:solidFill>
              </a:rPr>
              <a:t>No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significant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differences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de-AT" sz="2000" dirty="0" err="1" smtClean="0">
                <a:solidFill>
                  <a:schemeClr val="tx1"/>
                </a:solidFill>
              </a:rPr>
              <a:t>Only</a:t>
            </a:r>
            <a:r>
              <a:rPr lang="de-AT" sz="2000" dirty="0" smtClean="0">
                <a:solidFill>
                  <a:schemeClr val="tx1"/>
                </a:solidFill>
              </a:rPr>
              <a:t> 3 </a:t>
            </a:r>
            <a:r>
              <a:rPr lang="de-AT" sz="2000" dirty="0" err="1" smtClean="0">
                <a:solidFill>
                  <a:schemeClr val="tx1"/>
                </a:solidFill>
              </a:rPr>
              <a:t>items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were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statistically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significant</a:t>
            </a:r>
            <a:endParaRPr lang="de-AT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AT" sz="2000" dirty="0" err="1" smtClean="0">
                <a:solidFill>
                  <a:schemeClr val="tx1"/>
                </a:solidFill>
              </a:rPr>
              <a:t>Results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were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corroborated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by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>
                <a:solidFill>
                  <a:schemeClr val="tx1"/>
                </a:solidFill>
              </a:rPr>
              <a:t>2 </a:t>
            </a:r>
            <a:r>
              <a:rPr lang="de-AT" sz="2000" dirty="0" smtClean="0">
                <a:solidFill>
                  <a:schemeClr val="tx1"/>
                </a:solidFill>
              </a:rPr>
              <a:t>additional </a:t>
            </a:r>
            <a:r>
              <a:rPr lang="de-AT" sz="2000" dirty="0" err="1" smtClean="0">
                <a:solidFill>
                  <a:schemeClr val="tx1"/>
                </a:solidFill>
              </a:rPr>
              <a:t>tests</a:t>
            </a:r>
            <a:endParaRPr lang="de-AT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AT" sz="2000" dirty="0" smtClean="0">
                <a:solidFill>
                  <a:schemeClr val="tx1"/>
                </a:solidFill>
              </a:rPr>
              <a:t>[</a:t>
            </a:r>
            <a:r>
              <a:rPr lang="de-AT" sz="2000" dirty="0" err="1" smtClean="0">
                <a:solidFill>
                  <a:schemeClr val="tx1"/>
                </a:solidFill>
              </a:rPr>
              <a:t>Independant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samples</a:t>
            </a:r>
            <a:r>
              <a:rPr lang="de-AT" sz="2000" dirty="0" smtClean="0">
                <a:solidFill>
                  <a:schemeClr val="tx1"/>
                </a:solidFill>
              </a:rPr>
              <a:t> t-test, Mann-Whitney </a:t>
            </a:r>
            <a:r>
              <a:rPr lang="de-AT" sz="2000" i="1" dirty="0" smtClean="0">
                <a:solidFill>
                  <a:schemeClr val="tx1"/>
                </a:solidFill>
              </a:rPr>
              <a:t>U</a:t>
            </a:r>
            <a:r>
              <a:rPr lang="de-AT" sz="2000" dirty="0" smtClean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Score </a:t>
            </a:r>
            <a:r>
              <a:rPr lang="de-AT" dirty="0" err="1" smtClean="0"/>
              <a:t>analyses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42 </a:t>
            </a:r>
            <a:r>
              <a:rPr lang="de-AT" dirty="0" err="1" smtClean="0"/>
              <a:t>items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de-AT" sz="3200" dirty="0" err="1" smtClean="0"/>
              <a:t>Example</a:t>
            </a:r>
            <a:r>
              <a:rPr lang="de-AT" sz="3200" dirty="0" smtClean="0"/>
              <a:t> </a:t>
            </a:r>
            <a:r>
              <a:rPr lang="de-AT" sz="3200" dirty="0" err="1" smtClean="0"/>
              <a:t>section</a:t>
            </a:r>
            <a:r>
              <a:rPr lang="de-AT" sz="3200" dirty="0" smtClean="0"/>
              <a:t> 1 </a:t>
            </a:r>
            <a:endParaRPr lang="de-AT" sz="32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11560" y="5013176"/>
            <a:ext cx="4320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4168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7059"/>
              </p:ext>
            </p:extLst>
          </p:nvPr>
        </p:nvGraphicFramePr>
        <p:xfrm>
          <a:off x="395536" y="2060848"/>
          <a:ext cx="8229600" cy="22680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3200"/>
                <a:gridCol w="2743200"/>
                <a:gridCol w="2743200"/>
              </a:tblGrid>
              <a:tr h="288032">
                <a:tc>
                  <a:txBody>
                    <a:bodyPr/>
                    <a:lstStyle/>
                    <a:p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N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err="1" smtClean="0"/>
                        <a:t>Facility</a:t>
                      </a:r>
                      <a:r>
                        <a:rPr lang="de-AT" sz="2800" dirty="0" smtClean="0"/>
                        <a:t> </a:t>
                      </a:r>
                      <a:r>
                        <a:rPr lang="de-AT" sz="2800" dirty="0" err="1" smtClean="0"/>
                        <a:t>value</a:t>
                      </a:r>
                      <a:endParaRPr lang="de-AT" sz="2800" dirty="0"/>
                    </a:p>
                  </a:txBody>
                  <a:tcPr/>
                </a:tc>
              </a:tr>
              <a:tr h="548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 err="1" smtClean="0"/>
                        <a:t>Blended</a:t>
                      </a:r>
                      <a:r>
                        <a:rPr lang="de-AT" sz="2800" dirty="0" smtClean="0"/>
                        <a:t> </a:t>
                      </a:r>
                      <a:r>
                        <a:rPr lang="de-AT" sz="2800" dirty="0" err="1" smtClean="0"/>
                        <a:t>learning</a:t>
                      </a:r>
                      <a:endParaRPr lang="de-AT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21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90,5%</a:t>
                      </a:r>
                      <a:endParaRPr lang="de-AT" sz="2800" dirty="0"/>
                    </a:p>
                  </a:txBody>
                  <a:tcPr/>
                </a:tc>
              </a:tr>
              <a:tr h="805053">
                <a:tc>
                  <a:txBody>
                    <a:bodyPr/>
                    <a:lstStyle/>
                    <a:p>
                      <a:r>
                        <a:rPr lang="de-AT" sz="2800" dirty="0" err="1" smtClean="0"/>
                        <a:t>Control</a:t>
                      </a:r>
                      <a:r>
                        <a:rPr lang="de-AT" sz="2800" dirty="0" smtClean="0"/>
                        <a:t> </a:t>
                      </a:r>
                      <a:r>
                        <a:rPr lang="de-AT" sz="2800" dirty="0" err="1" smtClean="0"/>
                        <a:t>group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22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72,7%</a:t>
                      </a:r>
                      <a:endParaRPr lang="de-AT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statistically</a:t>
            </a:r>
            <a:r>
              <a:rPr lang="de-AT" dirty="0" smtClean="0"/>
              <a:t> </a:t>
            </a:r>
            <a:r>
              <a:rPr lang="de-AT" dirty="0" err="1" smtClean="0"/>
              <a:t>significant</a:t>
            </a:r>
            <a:r>
              <a:rPr lang="de-AT" dirty="0" smtClean="0"/>
              <a:t> – Q58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229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 = .135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267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section</a:t>
            </a:r>
            <a:r>
              <a:rPr lang="de-AT" dirty="0" smtClean="0"/>
              <a:t> 2</a:t>
            </a:r>
            <a:endParaRPr lang="de-AT" dirty="0"/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/>
          <a:srcRect l="19441" t="28258" r="19441" b="50193"/>
          <a:stretch/>
        </p:blipFill>
        <p:spPr bwMode="auto">
          <a:xfrm>
            <a:off x="539552" y="1988839"/>
            <a:ext cx="7848872" cy="2304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2" cstate="print"/>
          <a:srcRect l="20966" t="64852" r="19060" b="27220"/>
          <a:stretch/>
        </p:blipFill>
        <p:spPr bwMode="auto">
          <a:xfrm>
            <a:off x="539552" y="4941168"/>
            <a:ext cx="7848872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3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86763"/>
              </p:ext>
            </p:extLst>
          </p:nvPr>
        </p:nvGraphicFramePr>
        <p:xfrm>
          <a:off x="395536" y="1988840"/>
          <a:ext cx="8229600" cy="235797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3200"/>
                <a:gridCol w="2743200"/>
                <a:gridCol w="2743200"/>
              </a:tblGrid>
              <a:tr h="864096">
                <a:tc>
                  <a:txBody>
                    <a:bodyPr/>
                    <a:lstStyle/>
                    <a:p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N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err="1" smtClean="0"/>
                        <a:t>Facility</a:t>
                      </a:r>
                      <a:r>
                        <a:rPr lang="de-AT" sz="2800" dirty="0" smtClean="0"/>
                        <a:t> </a:t>
                      </a:r>
                      <a:r>
                        <a:rPr lang="de-AT" sz="2800" dirty="0" err="1" smtClean="0"/>
                        <a:t>value</a:t>
                      </a:r>
                      <a:endParaRPr lang="de-AT" sz="2800" dirty="0"/>
                    </a:p>
                  </a:txBody>
                  <a:tcPr/>
                </a:tc>
              </a:tr>
              <a:tr h="548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 err="1" smtClean="0"/>
                        <a:t>Blended</a:t>
                      </a:r>
                      <a:r>
                        <a:rPr lang="de-AT" sz="2800" dirty="0" smtClean="0"/>
                        <a:t> </a:t>
                      </a:r>
                      <a:r>
                        <a:rPr lang="de-AT" sz="2800" dirty="0" err="1" smtClean="0"/>
                        <a:t>learning</a:t>
                      </a:r>
                      <a:endParaRPr lang="de-AT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21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33.3%</a:t>
                      </a:r>
                      <a:endParaRPr lang="de-AT" sz="2800" dirty="0"/>
                    </a:p>
                  </a:txBody>
                  <a:tcPr/>
                </a:tc>
              </a:tr>
              <a:tr h="548995">
                <a:tc>
                  <a:txBody>
                    <a:bodyPr/>
                    <a:lstStyle/>
                    <a:p>
                      <a:r>
                        <a:rPr lang="de-AT" sz="2800" dirty="0" err="1" smtClean="0"/>
                        <a:t>Control</a:t>
                      </a:r>
                      <a:r>
                        <a:rPr lang="de-AT" sz="2800" dirty="0" smtClean="0"/>
                        <a:t> </a:t>
                      </a:r>
                      <a:r>
                        <a:rPr lang="de-AT" sz="2800" dirty="0" err="1" smtClean="0"/>
                        <a:t>group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22</a:t>
                      </a:r>
                      <a:endParaRPr lang="de-A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 smtClean="0"/>
                        <a:t>81.8%</a:t>
                      </a:r>
                      <a:endParaRPr lang="de-AT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Statistically</a:t>
            </a:r>
            <a:r>
              <a:rPr lang="de-AT" dirty="0" smtClean="0"/>
              <a:t> </a:t>
            </a:r>
            <a:r>
              <a:rPr lang="de-AT" dirty="0" err="1" smtClean="0"/>
              <a:t>significant</a:t>
            </a:r>
            <a:r>
              <a:rPr lang="de-AT" dirty="0" smtClean="0"/>
              <a:t>-</a:t>
            </a:r>
            <a:r>
              <a:rPr lang="de-AT" dirty="0"/>
              <a:t> </a:t>
            </a:r>
            <a:r>
              <a:rPr lang="de-AT" dirty="0" smtClean="0"/>
              <a:t>Q72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 = .001*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58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de-AT" sz="2800" dirty="0" err="1" smtClean="0">
                <a:solidFill>
                  <a:schemeClr val="tx1"/>
                </a:solidFill>
              </a:rPr>
              <a:t>Control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group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scores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slightly</a:t>
            </a:r>
            <a:r>
              <a:rPr lang="de-AT" sz="2800" dirty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better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Only</a:t>
            </a:r>
            <a:r>
              <a:rPr lang="de-AT" sz="2800" dirty="0" smtClean="0">
                <a:solidFill>
                  <a:schemeClr val="tx1"/>
                </a:solidFill>
              </a:rPr>
              <a:t> 3 </a:t>
            </a:r>
            <a:r>
              <a:rPr lang="de-AT" sz="2800" dirty="0" err="1" smtClean="0">
                <a:solidFill>
                  <a:schemeClr val="tx1"/>
                </a:solidFill>
              </a:rPr>
              <a:t>items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significant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difference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Different </a:t>
            </a:r>
            <a:r>
              <a:rPr lang="de-AT" sz="2800" dirty="0" err="1" smtClean="0">
                <a:solidFill>
                  <a:schemeClr val="tx1"/>
                </a:solidFill>
              </a:rPr>
              <a:t>teaching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methodologies</a:t>
            </a:r>
            <a:r>
              <a:rPr lang="de-AT" sz="2800" dirty="0" smtClean="0">
                <a:solidFill>
                  <a:schemeClr val="tx1"/>
                </a:solidFill>
              </a:rPr>
              <a:t> do not </a:t>
            </a:r>
            <a:r>
              <a:rPr lang="de-AT" sz="2800" dirty="0" err="1" smtClean="0">
                <a:solidFill>
                  <a:schemeClr val="tx1"/>
                </a:solidFill>
              </a:rPr>
              <a:t>make</a:t>
            </a:r>
            <a:r>
              <a:rPr lang="de-AT" sz="2800" dirty="0" smtClean="0">
                <a:solidFill>
                  <a:schemeClr val="tx1"/>
                </a:solidFill>
              </a:rPr>
              <a:t> a </a:t>
            </a:r>
            <a:r>
              <a:rPr lang="de-AT" sz="2800" dirty="0" err="1" smtClean="0">
                <a:solidFill>
                  <a:schemeClr val="tx1"/>
                </a:solidFill>
              </a:rPr>
              <a:t>big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difference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to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exam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results</a:t>
            </a:r>
            <a:endParaRPr lang="de-AT" sz="2800" dirty="0" smtClean="0">
              <a:solidFill>
                <a:schemeClr val="tx1"/>
              </a:solidFill>
            </a:endParaRP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de-AT" dirty="0" smtClean="0"/>
              <a:t>Summary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02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96952"/>
            <a:ext cx="6009927" cy="2203698"/>
          </a:xfrm>
        </p:spPr>
        <p:txBody>
          <a:bodyPr>
            <a:normAutofit/>
          </a:bodyPr>
          <a:lstStyle/>
          <a:p>
            <a:r>
              <a:rPr lang="de-AT" sz="2400" dirty="0" err="1" smtClean="0">
                <a:solidFill>
                  <a:schemeClr val="tx1"/>
                </a:solidFill>
              </a:rPr>
              <a:t>What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are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the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students</a:t>
            </a:r>
            <a:r>
              <a:rPr lang="de-AT" sz="2400" dirty="0">
                <a:solidFill>
                  <a:schemeClr val="tx1"/>
                </a:solidFill>
              </a:rPr>
              <a:t>‘ </a:t>
            </a:r>
            <a:r>
              <a:rPr lang="de-AT" sz="2400" dirty="0" err="1">
                <a:solidFill>
                  <a:schemeClr val="tx1"/>
                </a:solidFill>
              </a:rPr>
              <a:t>attitudes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to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blended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learning</a:t>
            </a:r>
            <a:r>
              <a:rPr lang="de-AT" sz="2400" dirty="0" smtClean="0">
                <a:solidFill>
                  <a:schemeClr val="tx1"/>
                </a:solidFill>
              </a:rPr>
              <a:t>?</a:t>
            </a:r>
            <a:endParaRPr lang="de-AT" sz="2400" dirty="0">
              <a:solidFill>
                <a:schemeClr val="tx1"/>
              </a:solidFill>
            </a:endParaRPr>
          </a:p>
          <a:p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6081935" cy="1224137"/>
          </a:xfrm>
        </p:spPr>
        <p:txBody>
          <a:bodyPr/>
          <a:lstStyle/>
          <a:p>
            <a:pPr algn="ctr"/>
            <a:r>
              <a:rPr lang="de-AT" dirty="0" err="1" smtClean="0"/>
              <a:t>Students</a:t>
            </a:r>
            <a:r>
              <a:rPr lang="de-AT" dirty="0" smtClean="0"/>
              <a:t>‘ </a:t>
            </a:r>
            <a:r>
              <a:rPr lang="de-AT" dirty="0" err="1" smtClean="0"/>
              <a:t>attitudes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4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de-AT" sz="2800" dirty="0" smtClean="0">
                <a:solidFill>
                  <a:schemeClr val="tx1"/>
                </a:solidFill>
              </a:rPr>
              <a:t>The </a:t>
            </a:r>
            <a:r>
              <a:rPr lang="de-AT" sz="2800" dirty="0" err="1" smtClean="0">
                <a:solidFill>
                  <a:schemeClr val="tx1"/>
                </a:solidFill>
              </a:rPr>
              <a:t>study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The </a:t>
            </a:r>
            <a:r>
              <a:rPr lang="de-AT" sz="2800" dirty="0" err="1">
                <a:solidFill>
                  <a:schemeClr val="tx1"/>
                </a:solidFill>
              </a:rPr>
              <a:t>course</a:t>
            </a:r>
            <a:endParaRPr lang="de-AT" sz="2800" dirty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Methodology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Test score </a:t>
            </a:r>
            <a:r>
              <a:rPr lang="de-AT" sz="2800" dirty="0" err="1" smtClean="0">
                <a:solidFill>
                  <a:schemeClr val="tx1"/>
                </a:solidFill>
              </a:rPr>
              <a:t>comparison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Students</a:t>
            </a:r>
            <a:r>
              <a:rPr lang="de-AT" sz="2800" dirty="0" smtClean="0">
                <a:solidFill>
                  <a:schemeClr val="tx1"/>
                </a:solidFill>
              </a:rPr>
              <a:t>‘ </a:t>
            </a:r>
            <a:r>
              <a:rPr lang="de-AT" sz="2800" dirty="0" err="1" smtClean="0">
                <a:solidFill>
                  <a:schemeClr val="tx1"/>
                </a:solidFill>
              </a:rPr>
              <a:t>attitudes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Critical </a:t>
            </a:r>
            <a:r>
              <a:rPr lang="de-AT" sz="2800" dirty="0" err="1" smtClean="0">
                <a:solidFill>
                  <a:schemeClr val="tx1"/>
                </a:solidFill>
              </a:rPr>
              <a:t>reflection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Bibliography</a:t>
            </a:r>
            <a:endParaRPr lang="de-AT" sz="2800" dirty="0" smtClean="0">
              <a:solidFill>
                <a:schemeClr val="tx1"/>
              </a:solidFill>
            </a:endParaRP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Overview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35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28092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Davies: IATEFL TEA </a:t>
            </a:r>
            <a:r>
              <a:rPr lang="en-US" dirty="0" err="1" smtClean="0"/>
              <a:t>SiG</a:t>
            </a:r>
            <a:r>
              <a:rPr lang="en-US" dirty="0" smtClean="0"/>
              <a:t>, Innsbruck Sept 2011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746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45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Blended learning benefits: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learner </a:t>
            </a:r>
            <a:r>
              <a:rPr lang="en-US" sz="2400" dirty="0">
                <a:solidFill>
                  <a:schemeClr val="tx1"/>
                </a:solidFill>
              </a:rPr>
              <a:t>autonomy, </a:t>
            </a:r>
            <a:r>
              <a:rPr lang="en-US" sz="2400" dirty="0" smtClean="0">
                <a:solidFill>
                  <a:schemeClr val="tx1"/>
                </a:solidFill>
              </a:rPr>
              <a:t>opportunity </a:t>
            </a:r>
            <a:r>
              <a:rPr lang="en-US" sz="2400" dirty="0">
                <a:solidFill>
                  <a:schemeClr val="tx1"/>
                </a:solidFill>
              </a:rPr>
              <a:t>to learn at their own </a:t>
            </a:r>
            <a:r>
              <a:rPr lang="en-US" sz="2400" dirty="0" smtClean="0">
                <a:solidFill>
                  <a:schemeClr val="tx1"/>
                </a:solidFill>
              </a:rPr>
              <a:t>pace, in their own time and at their chosen location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encourages </a:t>
            </a:r>
            <a:r>
              <a:rPr lang="en-US" sz="2400" dirty="0">
                <a:solidFill>
                  <a:schemeClr val="tx1"/>
                </a:solidFill>
              </a:rPr>
              <a:t>students to interact in English </a:t>
            </a:r>
            <a:r>
              <a:rPr lang="en-US" sz="2400" dirty="0" smtClean="0">
                <a:solidFill>
                  <a:schemeClr val="tx1"/>
                </a:solidFill>
              </a:rPr>
              <a:t>using </a:t>
            </a:r>
            <a:r>
              <a:rPr lang="en-US" sz="2400" dirty="0">
                <a:solidFill>
                  <a:schemeClr val="tx1"/>
                </a:solidFill>
              </a:rPr>
              <a:t>electronic </a:t>
            </a:r>
            <a:r>
              <a:rPr lang="en-US" sz="2400" dirty="0" smtClean="0">
                <a:solidFill>
                  <a:schemeClr val="tx1"/>
                </a:solidFill>
              </a:rPr>
              <a:t>media</a:t>
            </a:r>
          </a:p>
          <a:p>
            <a:endParaRPr lang="de-AT" dirty="0">
              <a:solidFill>
                <a:schemeClr val="tx1"/>
              </a:solidFill>
            </a:endParaRP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65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de-AT" sz="2800" dirty="0" smtClean="0">
                <a:solidFill>
                  <a:schemeClr val="tx1"/>
                </a:solidFill>
              </a:rPr>
              <a:t>Test </a:t>
            </a:r>
            <a:r>
              <a:rPr lang="de-AT" sz="2800" dirty="0" err="1" smtClean="0">
                <a:solidFill>
                  <a:schemeClr val="tx1"/>
                </a:solidFill>
              </a:rPr>
              <a:t>limitations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Levels not </a:t>
            </a:r>
            <a:r>
              <a:rPr lang="de-AT" sz="2800" dirty="0" err="1" smtClean="0">
                <a:solidFill>
                  <a:schemeClr val="tx1"/>
                </a:solidFill>
              </a:rPr>
              <a:t>assessed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before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exam</a:t>
            </a:r>
            <a:r>
              <a:rPr lang="de-AT" sz="2800" dirty="0" smtClean="0">
                <a:solidFill>
                  <a:schemeClr val="tx1"/>
                </a:solidFill>
              </a:rPr>
              <a:t> (</a:t>
            </a:r>
            <a:r>
              <a:rPr lang="de-AT" sz="2800" dirty="0" err="1" smtClean="0">
                <a:solidFill>
                  <a:schemeClr val="tx1"/>
                </a:solidFill>
              </a:rPr>
              <a:t>proficiency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test</a:t>
            </a:r>
            <a:r>
              <a:rPr lang="de-AT" sz="2800" dirty="0" smtClean="0">
                <a:solidFill>
                  <a:schemeClr val="tx1"/>
                </a:solidFill>
              </a:rPr>
              <a:t>?)</a:t>
            </a:r>
          </a:p>
          <a:p>
            <a:r>
              <a:rPr lang="de-AT" sz="2800" dirty="0" smtClean="0">
                <a:solidFill>
                  <a:schemeClr val="tx1"/>
                </a:solidFill>
              </a:rPr>
              <a:t>Time </a:t>
            </a:r>
            <a:r>
              <a:rPr lang="de-AT" sz="2800" dirty="0" err="1" smtClean="0">
                <a:solidFill>
                  <a:schemeClr val="tx1"/>
                </a:solidFill>
              </a:rPr>
              <a:t>of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learning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course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More online </a:t>
            </a:r>
            <a:r>
              <a:rPr lang="de-AT" sz="2800" dirty="0" err="1" smtClean="0">
                <a:solidFill>
                  <a:schemeClr val="tx1"/>
                </a:solidFill>
              </a:rPr>
              <a:t>interaction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needed</a:t>
            </a:r>
            <a:r>
              <a:rPr lang="de-AT" sz="2800" dirty="0" smtClean="0">
                <a:solidFill>
                  <a:schemeClr val="tx1"/>
                </a:solidFill>
              </a:rPr>
              <a:t> (</a:t>
            </a:r>
            <a:r>
              <a:rPr lang="de-AT" sz="2800" dirty="0" err="1" smtClean="0">
                <a:solidFill>
                  <a:schemeClr val="tx1"/>
                </a:solidFill>
              </a:rPr>
              <a:t>collaborative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wiki</a:t>
            </a:r>
            <a:r>
              <a:rPr lang="de-AT" sz="2800" dirty="0" smtClean="0">
                <a:solidFill>
                  <a:schemeClr val="tx1"/>
                </a:solidFill>
              </a:rPr>
              <a:t>, </a:t>
            </a:r>
            <a:r>
              <a:rPr lang="de-AT" sz="2800" dirty="0" err="1" smtClean="0">
                <a:solidFill>
                  <a:schemeClr val="tx1"/>
                </a:solidFill>
              </a:rPr>
              <a:t>feedback</a:t>
            </a:r>
            <a:r>
              <a:rPr lang="de-AT" sz="2800" dirty="0" smtClean="0">
                <a:solidFill>
                  <a:schemeClr val="tx1"/>
                </a:solidFill>
              </a:rPr>
              <a:t> on </a:t>
            </a:r>
            <a:r>
              <a:rPr lang="de-AT" sz="2800" dirty="0" err="1" smtClean="0">
                <a:solidFill>
                  <a:schemeClr val="tx1"/>
                </a:solidFill>
              </a:rPr>
              <a:t>forum</a:t>
            </a:r>
            <a:r>
              <a:rPr lang="de-AT" sz="2800" dirty="0" smtClean="0">
                <a:solidFill>
                  <a:schemeClr val="tx1"/>
                </a:solidFill>
              </a:rPr>
              <a:t>?)</a:t>
            </a:r>
          </a:p>
          <a:p>
            <a:r>
              <a:rPr lang="de-AT" sz="2800" dirty="0" smtClean="0">
                <a:solidFill>
                  <a:schemeClr val="tx1"/>
                </a:solidFill>
              </a:rPr>
              <a:t>Language </a:t>
            </a:r>
            <a:r>
              <a:rPr lang="de-AT" sz="2800" dirty="0" err="1" smtClean="0">
                <a:solidFill>
                  <a:schemeClr val="tx1"/>
                </a:solidFill>
              </a:rPr>
              <a:t>Awareness</a:t>
            </a:r>
            <a:r>
              <a:rPr lang="de-AT" sz="2800" dirty="0" smtClean="0">
                <a:solidFill>
                  <a:schemeClr val="tx1"/>
                </a:solidFill>
              </a:rPr>
              <a:t> 1 </a:t>
            </a:r>
            <a:r>
              <a:rPr lang="de-AT" sz="2800" dirty="0" err="1" smtClean="0">
                <a:solidFill>
                  <a:schemeClr val="tx1"/>
                </a:solidFill>
              </a:rPr>
              <a:t>project</a:t>
            </a:r>
            <a:endParaRPr lang="de-AT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Critical </a:t>
            </a:r>
            <a:r>
              <a:rPr lang="de-AT" dirty="0" err="1" smtClean="0"/>
              <a:t>Reflection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07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0005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/>
              </a:rPr>
              <a:t>Dudeney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, G. 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and </a:t>
            </a:r>
            <a:r>
              <a:rPr lang="en-US" sz="2000" dirty="0" err="1" smtClean="0">
                <a:solidFill>
                  <a:schemeClr val="tx1"/>
                </a:solidFill>
                <a:ea typeface="Calibri"/>
                <a:cs typeface="Times New Roman"/>
              </a:rPr>
              <a:t>Hockly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, N. 2008. </a:t>
            </a:r>
            <a:r>
              <a:rPr lang="en-US" sz="2000" i="1" dirty="0">
                <a:solidFill>
                  <a:schemeClr val="tx1"/>
                </a:solidFill>
                <a:ea typeface="Calibri"/>
                <a:cs typeface="Times New Roman"/>
              </a:rPr>
              <a:t>How to teach English with </a:t>
            </a:r>
            <a:r>
              <a:rPr lang="en-US" sz="2000" i="1" dirty="0" smtClean="0">
                <a:solidFill>
                  <a:schemeClr val="tx1"/>
                </a:solidFill>
                <a:ea typeface="Calibri"/>
                <a:cs typeface="Times New Roman"/>
              </a:rPr>
              <a:t>Technology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Pearson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Longman, pp. 137</a:t>
            </a:r>
          </a:p>
          <a:p>
            <a:pPr marL="40005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Sharma, P. and Barrett, B. 2007. Blended Learning. Macmillan.</a:t>
            </a:r>
          </a:p>
          <a:p>
            <a:pPr marL="40005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Green, R. (forthcoming) Statistics for Language Test Developers</a:t>
            </a:r>
            <a:endParaRPr lang="de-AT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/>
            <a:endParaRPr lang="de-AT" dirty="0">
              <a:solidFill>
                <a:prstClr val="black"/>
              </a:solidFill>
            </a:endParaRP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Bibliography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40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Dianne Davies</a:t>
            </a:r>
          </a:p>
          <a:p>
            <a:pPr marL="0" indent="0">
              <a:buNone/>
            </a:pPr>
            <a:r>
              <a:rPr lang="de-AT" dirty="0" smtClean="0"/>
              <a:t>English Department</a:t>
            </a:r>
          </a:p>
          <a:p>
            <a:pPr marL="0" indent="0">
              <a:buNone/>
            </a:pPr>
            <a:r>
              <a:rPr lang="de-AT" dirty="0" smtClean="0"/>
              <a:t>Innsbruck University</a:t>
            </a:r>
          </a:p>
          <a:p>
            <a:pPr marL="0" indent="0">
              <a:buNone/>
            </a:pPr>
            <a:r>
              <a:rPr lang="de-AT" dirty="0" err="1" smtClean="0"/>
              <a:t>Innrain</a:t>
            </a:r>
            <a:r>
              <a:rPr lang="de-AT" dirty="0" smtClean="0"/>
              <a:t> 52d,</a:t>
            </a:r>
          </a:p>
          <a:p>
            <a:pPr marL="0" indent="0">
              <a:buNone/>
            </a:pPr>
            <a:r>
              <a:rPr lang="de-AT" dirty="0" smtClean="0"/>
              <a:t>Innsbruck 6020</a:t>
            </a:r>
          </a:p>
          <a:p>
            <a:pPr marL="0" indent="0">
              <a:buNone/>
            </a:pPr>
            <a:r>
              <a:rPr lang="de-AT" dirty="0" smtClean="0"/>
              <a:t>Austria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2000" dirty="0" smtClean="0">
                <a:hlinkClick r:id="rId2"/>
              </a:rPr>
              <a:t>dianne.davies@uibk.ac.at</a:t>
            </a:r>
            <a:endParaRPr lang="de-AT" sz="2000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2000" dirty="0" smtClean="0"/>
              <a:t>0043 512 507 4168</a:t>
            </a:r>
            <a:endParaRPr lang="de-AT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Contact</a:t>
            </a:r>
            <a:r>
              <a:rPr lang="de-AT" dirty="0" smtClean="0"/>
              <a:t> </a:t>
            </a:r>
            <a:r>
              <a:rPr lang="de-AT" dirty="0" err="1" smtClean="0"/>
              <a:t>details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73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de-AT" sz="2800" dirty="0" smtClean="0">
                <a:solidFill>
                  <a:schemeClr val="tx1"/>
                </a:solidFill>
              </a:rPr>
              <a:t>Do different </a:t>
            </a:r>
            <a:r>
              <a:rPr lang="de-AT" sz="2800" dirty="0" err="1" smtClean="0">
                <a:solidFill>
                  <a:schemeClr val="tx1"/>
                </a:solidFill>
              </a:rPr>
              <a:t>teaching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methodologies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have</a:t>
            </a:r>
            <a:r>
              <a:rPr lang="de-AT" sz="2800" dirty="0" smtClean="0">
                <a:solidFill>
                  <a:schemeClr val="tx1"/>
                </a:solidFill>
              </a:rPr>
              <a:t> an </a:t>
            </a:r>
            <a:r>
              <a:rPr lang="de-AT" sz="2800" dirty="0" err="1" smtClean="0">
                <a:solidFill>
                  <a:schemeClr val="tx1"/>
                </a:solidFill>
              </a:rPr>
              <a:t>impact</a:t>
            </a:r>
            <a:r>
              <a:rPr lang="de-AT" sz="2800" dirty="0" smtClean="0">
                <a:solidFill>
                  <a:schemeClr val="tx1"/>
                </a:solidFill>
              </a:rPr>
              <a:t> on </a:t>
            </a:r>
            <a:r>
              <a:rPr lang="de-AT" sz="2800" dirty="0" err="1" smtClean="0">
                <a:solidFill>
                  <a:schemeClr val="tx1"/>
                </a:solidFill>
              </a:rPr>
              <a:t>exam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results</a:t>
            </a:r>
            <a:r>
              <a:rPr lang="de-AT" sz="2800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Blended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learning</a:t>
            </a:r>
            <a:r>
              <a:rPr lang="de-AT" sz="2800" dirty="0" smtClean="0">
                <a:solidFill>
                  <a:schemeClr val="tx1"/>
                </a:solidFill>
              </a:rPr>
              <a:t> in </a:t>
            </a:r>
            <a:r>
              <a:rPr lang="de-AT" sz="2800" dirty="0" err="1" smtClean="0">
                <a:solidFill>
                  <a:schemeClr val="tx1"/>
                </a:solidFill>
              </a:rPr>
              <a:t>the</a:t>
            </a:r>
            <a:r>
              <a:rPr lang="de-AT" sz="2800" dirty="0" smtClean="0">
                <a:solidFill>
                  <a:schemeClr val="tx1"/>
                </a:solidFill>
              </a:rPr>
              <a:t> Austrian </a:t>
            </a:r>
            <a:r>
              <a:rPr lang="de-AT" sz="2800" dirty="0" err="1" smtClean="0">
                <a:solidFill>
                  <a:schemeClr val="tx1"/>
                </a:solidFill>
              </a:rPr>
              <a:t>context</a:t>
            </a:r>
            <a:endParaRPr lang="de-AT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Possibly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e</a:t>
            </a:r>
            <a:r>
              <a:rPr lang="de-AT" sz="2800" dirty="0" err="1" smtClean="0">
                <a:solidFill>
                  <a:schemeClr val="tx1"/>
                </a:solidFill>
              </a:rPr>
              <a:t>xtend</a:t>
            </a:r>
            <a:r>
              <a:rPr lang="de-AT" sz="2800" dirty="0" smtClean="0">
                <a:solidFill>
                  <a:schemeClr val="tx1"/>
                </a:solidFill>
              </a:rPr>
              <a:t> Innsbruck </a:t>
            </a:r>
            <a:r>
              <a:rPr lang="de-AT" sz="2800" dirty="0" err="1" smtClean="0">
                <a:solidFill>
                  <a:schemeClr val="tx1"/>
                </a:solidFill>
              </a:rPr>
              <a:t>University‘s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learning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programme</a:t>
            </a:r>
            <a:endParaRPr lang="de-AT" sz="2800" dirty="0" smtClean="0">
              <a:solidFill>
                <a:schemeClr val="tx1"/>
              </a:solidFill>
            </a:endParaRPr>
          </a:p>
          <a:p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Research </a:t>
            </a:r>
            <a:r>
              <a:rPr lang="de-AT" dirty="0" err="1" smtClean="0"/>
              <a:t>question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73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lnSpcReduction="10000"/>
          </a:bodyPr>
          <a:lstStyle/>
          <a:p>
            <a:pPr marL="40005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Times New Roman"/>
              </a:rPr>
              <a:t>[Blended Learning] </a:t>
            </a:r>
            <a:r>
              <a:rPr lang="en-US" sz="2400" dirty="0">
                <a:solidFill>
                  <a:schemeClr val="tx1"/>
                </a:solidFill>
                <a:ea typeface="Calibri"/>
                <a:cs typeface="Times New Roman"/>
              </a:rPr>
              <a:t>is a mixture of online and face-to-face course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Times New Roman"/>
              </a:rPr>
              <a:t>delivery </a:t>
            </a:r>
            <a:endParaRPr lang="de-AT" sz="2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00050" lvl="1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 err="1" smtClean="0">
                <a:solidFill>
                  <a:schemeClr val="tx1"/>
                </a:solidFill>
                <a:ea typeface="Calibri"/>
                <a:cs typeface="Times New Roman"/>
              </a:rPr>
              <a:t>Dudeney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  <a:ea typeface="Calibri"/>
                <a:cs typeface="Times New Roman"/>
              </a:rPr>
              <a:t>Hockly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2008: 137</a:t>
            </a:r>
          </a:p>
          <a:p>
            <a:pPr marL="400050" lvl="1" indent="0" algn="r"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0005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Times New Roman"/>
              </a:rPr>
              <a:t>Blended learning refers to a language course which combines a face-to-face (F2F) classroom component with an appropriate use of technology</a:t>
            </a:r>
          </a:p>
          <a:p>
            <a:pPr marL="400050" lvl="1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Sharma &amp; Barrett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2007:7</a:t>
            </a:r>
            <a:endParaRPr lang="de-AT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de-AT" dirty="0" err="1" smtClean="0"/>
              <a:t>Blended</a:t>
            </a:r>
            <a:r>
              <a:rPr lang="de-AT" dirty="0" smtClean="0"/>
              <a:t> Learning </a:t>
            </a:r>
            <a:r>
              <a:rPr lang="de-AT" dirty="0" err="1" smtClean="0"/>
              <a:t>definition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e-AT" dirty="0" smtClean="0"/>
          </a:p>
          <a:p>
            <a:pPr marL="514350" indent="-514350">
              <a:buFont typeface="+mj-lt"/>
              <a:buAutoNum type="arabicPeriod"/>
            </a:pPr>
            <a:r>
              <a:rPr lang="de-AT" sz="2800" dirty="0" err="1" smtClean="0">
                <a:solidFill>
                  <a:schemeClr val="tx1"/>
                </a:solidFill>
              </a:rPr>
              <a:t>Comparing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exam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results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of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and</a:t>
            </a:r>
            <a:r>
              <a:rPr lang="de-AT" sz="2800" dirty="0" smtClean="0">
                <a:solidFill>
                  <a:schemeClr val="tx1"/>
                </a:solidFill>
              </a:rPr>
              <a:t> F2F </a:t>
            </a:r>
            <a:r>
              <a:rPr lang="de-AT" sz="2800" dirty="0" err="1" smtClean="0">
                <a:solidFill>
                  <a:schemeClr val="tx1"/>
                </a:solidFill>
              </a:rPr>
              <a:t>learning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de-AT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AT" sz="2800" dirty="0" err="1" smtClean="0">
                <a:solidFill>
                  <a:schemeClr val="tx1"/>
                </a:solidFill>
              </a:rPr>
              <a:t>Students</a:t>
            </a:r>
            <a:r>
              <a:rPr lang="de-AT" sz="2800" dirty="0" smtClean="0">
                <a:solidFill>
                  <a:schemeClr val="tx1"/>
                </a:solidFill>
              </a:rPr>
              <a:t>‘ </a:t>
            </a:r>
            <a:r>
              <a:rPr lang="de-AT" sz="2800" dirty="0" err="1" smtClean="0">
                <a:solidFill>
                  <a:schemeClr val="tx1"/>
                </a:solidFill>
              </a:rPr>
              <a:t>attitudes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to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learning</a:t>
            </a:r>
            <a:endParaRPr lang="de-AT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study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237931"/>
          </a:xfrm>
        </p:spPr>
        <p:txBody>
          <a:bodyPr>
            <a:normAutofit/>
          </a:bodyPr>
          <a:lstStyle/>
          <a:p>
            <a:pPr marL="457200" indent="-457200" algn="l">
              <a:buNone/>
            </a:pPr>
            <a:r>
              <a:rPr lang="de-AT" sz="2800" dirty="0" smtClean="0">
                <a:solidFill>
                  <a:schemeClr val="tx1"/>
                </a:solidFill>
              </a:rPr>
              <a:t>Language </a:t>
            </a:r>
            <a:r>
              <a:rPr lang="de-AT" sz="2800" dirty="0" err="1" smtClean="0">
                <a:solidFill>
                  <a:schemeClr val="tx1"/>
                </a:solidFill>
              </a:rPr>
              <a:t>Awareness</a:t>
            </a:r>
            <a:r>
              <a:rPr lang="de-AT" sz="2800" dirty="0" smtClean="0">
                <a:solidFill>
                  <a:schemeClr val="tx1"/>
                </a:solidFill>
              </a:rPr>
              <a:t> I</a:t>
            </a:r>
          </a:p>
          <a:p>
            <a:pPr marL="457200" indent="-457200"/>
            <a:r>
              <a:rPr lang="de-AT" sz="2800" dirty="0" err="1" smtClean="0">
                <a:solidFill>
                  <a:schemeClr val="tx1"/>
                </a:solidFill>
              </a:rPr>
              <a:t>Obligatory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course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taken</a:t>
            </a:r>
            <a:r>
              <a:rPr lang="de-AT" sz="2800" dirty="0" smtClean="0">
                <a:solidFill>
                  <a:schemeClr val="tx1"/>
                </a:solidFill>
              </a:rPr>
              <a:t> in </a:t>
            </a:r>
            <a:r>
              <a:rPr lang="de-AT" sz="2800" dirty="0" err="1" smtClean="0">
                <a:solidFill>
                  <a:schemeClr val="tx1"/>
                </a:solidFill>
              </a:rPr>
              <a:t>first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year</a:t>
            </a:r>
            <a:endParaRPr lang="de-AT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AT" sz="2800" dirty="0" err="1" smtClean="0">
                <a:solidFill>
                  <a:schemeClr val="tx1"/>
                </a:solidFill>
              </a:rPr>
              <a:t>Students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studying</a:t>
            </a:r>
            <a:r>
              <a:rPr lang="de-AT" sz="2800" dirty="0" smtClean="0">
                <a:solidFill>
                  <a:schemeClr val="tx1"/>
                </a:solidFill>
              </a:rPr>
              <a:t> English </a:t>
            </a:r>
          </a:p>
          <a:p>
            <a:pPr lvl="1" algn="l">
              <a:buFont typeface="Symbol" pitchFamily="18" charset="2"/>
              <a:buChar char="-"/>
            </a:pPr>
            <a:r>
              <a:rPr lang="de-AT" sz="2800" dirty="0" smtClean="0">
                <a:solidFill>
                  <a:schemeClr val="tx1"/>
                </a:solidFill>
              </a:rPr>
              <a:t>B.A. </a:t>
            </a:r>
          </a:p>
          <a:p>
            <a:pPr lvl="1" algn="l">
              <a:buFont typeface="Symbol" pitchFamily="18" charset="2"/>
              <a:buChar char="-"/>
            </a:pPr>
            <a:r>
              <a:rPr lang="de-AT" sz="2800" dirty="0" smtClean="0">
                <a:solidFill>
                  <a:schemeClr val="tx1"/>
                </a:solidFill>
              </a:rPr>
              <a:t>M.A. </a:t>
            </a:r>
            <a:r>
              <a:rPr lang="de-AT" sz="2800" dirty="0" err="1" smtClean="0">
                <a:solidFill>
                  <a:schemeClr val="tx1"/>
                </a:solidFill>
              </a:rPr>
              <a:t>with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teaching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qualification</a:t>
            </a:r>
            <a:endParaRPr lang="de-AT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AT" sz="2800" dirty="0" err="1" smtClean="0">
                <a:solidFill>
                  <a:schemeClr val="tx1"/>
                </a:solidFill>
              </a:rPr>
              <a:t>Lexical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syllabus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None/>
            </a:pPr>
            <a:endParaRPr lang="de-AT" dirty="0" smtClean="0"/>
          </a:p>
          <a:p>
            <a:pPr algn="l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course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74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de-AT" sz="2800" dirty="0" smtClean="0">
                <a:solidFill>
                  <a:schemeClr val="tx1"/>
                </a:solidFill>
              </a:rPr>
              <a:t>Case </a:t>
            </a:r>
            <a:r>
              <a:rPr lang="de-AT" sz="2800" dirty="0" err="1" smtClean="0">
                <a:solidFill>
                  <a:schemeClr val="tx1"/>
                </a:solidFill>
              </a:rPr>
              <a:t>study</a:t>
            </a:r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4 parallel </a:t>
            </a:r>
            <a:r>
              <a:rPr lang="de-AT" sz="2800" dirty="0" err="1" smtClean="0">
                <a:solidFill>
                  <a:schemeClr val="tx1"/>
                </a:solidFill>
              </a:rPr>
              <a:t>courses</a:t>
            </a:r>
            <a:r>
              <a:rPr lang="de-AT" sz="2800" dirty="0" smtClean="0">
                <a:solidFill>
                  <a:schemeClr val="tx1"/>
                </a:solidFill>
              </a:rPr>
              <a:t> (N=85)</a:t>
            </a:r>
          </a:p>
          <a:p>
            <a:r>
              <a:rPr lang="de-AT" sz="2800" dirty="0" smtClean="0">
                <a:solidFill>
                  <a:schemeClr val="tx1"/>
                </a:solidFill>
              </a:rPr>
              <a:t>1 </a:t>
            </a:r>
            <a:r>
              <a:rPr lang="de-AT" sz="2800" dirty="0" err="1">
                <a:solidFill>
                  <a:schemeClr val="tx1"/>
                </a:solidFill>
              </a:rPr>
              <a:t>b</a:t>
            </a:r>
            <a:r>
              <a:rPr lang="de-AT" sz="2800" dirty="0" err="1" smtClean="0">
                <a:solidFill>
                  <a:schemeClr val="tx1"/>
                </a:solidFill>
              </a:rPr>
              <a:t>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l</a:t>
            </a:r>
            <a:r>
              <a:rPr lang="de-AT" sz="2800" dirty="0" err="1" smtClean="0">
                <a:solidFill>
                  <a:schemeClr val="tx1"/>
                </a:solidFill>
              </a:rPr>
              <a:t>earning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course</a:t>
            </a:r>
            <a:r>
              <a:rPr lang="de-AT" sz="2800" dirty="0" smtClean="0">
                <a:solidFill>
                  <a:schemeClr val="tx1"/>
                </a:solidFill>
              </a:rPr>
              <a:t> (N=21)</a:t>
            </a:r>
          </a:p>
          <a:p>
            <a:pPr lvl="1"/>
            <a:r>
              <a:rPr lang="de-AT" sz="2800" dirty="0">
                <a:solidFill>
                  <a:schemeClr val="tx1"/>
                </a:solidFill>
              </a:rPr>
              <a:t>4 online </a:t>
            </a:r>
            <a:r>
              <a:rPr lang="de-AT" sz="2800" dirty="0" err="1">
                <a:solidFill>
                  <a:schemeClr val="tx1"/>
                </a:solidFill>
              </a:rPr>
              <a:t>sessions</a:t>
            </a:r>
            <a:endParaRPr lang="de-AT" sz="2800" dirty="0">
              <a:solidFill>
                <a:schemeClr val="tx1"/>
              </a:solidFill>
            </a:endParaRPr>
          </a:p>
          <a:p>
            <a:pPr lvl="1"/>
            <a:r>
              <a:rPr lang="de-AT" sz="2800" dirty="0">
                <a:solidFill>
                  <a:schemeClr val="tx1"/>
                </a:solidFill>
              </a:rPr>
              <a:t>8 </a:t>
            </a:r>
            <a:r>
              <a:rPr lang="de-AT" sz="2800" dirty="0" err="1">
                <a:solidFill>
                  <a:schemeClr val="tx1"/>
                </a:solidFill>
              </a:rPr>
              <a:t>conventional</a:t>
            </a:r>
            <a:r>
              <a:rPr lang="de-AT" sz="2800" dirty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sessions</a:t>
            </a:r>
            <a:endParaRPr lang="de-AT" sz="2800" dirty="0">
              <a:solidFill>
                <a:schemeClr val="tx1"/>
              </a:solidFill>
            </a:endParaRPr>
          </a:p>
          <a:p>
            <a:r>
              <a:rPr lang="de-AT" sz="2800" dirty="0" smtClean="0">
                <a:solidFill>
                  <a:schemeClr val="tx1"/>
                </a:solidFill>
              </a:rPr>
              <a:t>1 </a:t>
            </a:r>
            <a:r>
              <a:rPr lang="de-AT" sz="2800" dirty="0" err="1">
                <a:solidFill>
                  <a:schemeClr val="tx1"/>
                </a:solidFill>
              </a:rPr>
              <a:t>c</a:t>
            </a:r>
            <a:r>
              <a:rPr lang="de-AT" sz="2800" dirty="0" err="1" smtClean="0">
                <a:solidFill>
                  <a:schemeClr val="tx1"/>
                </a:solidFill>
              </a:rPr>
              <a:t>ontrol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g</a:t>
            </a:r>
            <a:r>
              <a:rPr lang="de-AT" sz="2800" dirty="0" err="1" smtClean="0">
                <a:solidFill>
                  <a:schemeClr val="tx1"/>
                </a:solidFill>
              </a:rPr>
              <a:t>roup</a:t>
            </a:r>
            <a:r>
              <a:rPr lang="de-AT" sz="2800" dirty="0" smtClean="0">
                <a:solidFill>
                  <a:schemeClr val="tx1"/>
                </a:solidFill>
              </a:rPr>
              <a:t> (N=22)</a:t>
            </a:r>
          </a:p>
          <a:p>
            <a:endParaRPr lang="de-AT" sz="2800" dirty="0" smtClean="0">
              <a:solidFill>
                <a:schemeClr val="tx1"/>
              </a:solidFill>
            </a:endParaRPr>
          </a:p>
          <a:p>
            <a:r>
              <a:rPr lang="de-AT" sz="2800" dirty="0" err="1" smtClean="0">
                <a:solidFill>
                  <a:schemeClr val="tx1"/>
                </a:solidFill>
              </a:rPr>
              <a:t>No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self-selection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for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blended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learning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AT" sz="2800" dirty="0" err="1" smtClean="0">
                <a:solidFill>
                  <a:schemeClr val="tx1"/>
                </a:solidFill>
              </a:rPr>
              <a:t>Both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groups</a:t>
            </a:r>
            <a:r>
              <a:rPr lang="de-AT" sz="2800" dirty="0" smtClean="0">
                <a:solidFill>
                  <a:schemeClr val="tx1"/>
                </a:solidFill>
              </a:rPr>
              <a:t> same </a:t>
            </a:r>
            <a:r>
              <a:rPr lang="de-AT" sz="2800" dirty="0" err="1" smtClean="0">
                <a:solidFill>
                  <a:schemeClr val="tx1"/>
                </a:solidFill>
              </a:rPr>
              <a:t>information</a:t>
            </a:r>
            <a:r>
              <a:rPr lang="de-AT" sz="2800" dirty="0" smtClean="0">
                <a:solidFill>
                  <a:schemeClr val="tx1"/>
                </a:solidFill>
              </a:rPr>
              <a:t>/ </a:t>
            </a:r>
            <a:r>
              <a:rPr lang="de-AT" sz="2800" dirty="0" err="1" smtClean="0">
                <a:solidFill>
                  <a:schemeClr val="tx1"/>
                </a:solidFill>
              </a:rPr>
              <a:t>work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sheets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de-AT" sz="2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Methodology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80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2" cstate="print"/>
          <a:srcRect l="50520" t="22200" r="16829" b="37377"/>
          <a:stretch/>
        </p:blipFill>
        <p:spPr bwMode="auto">
          <a:xfrm>
            <a:off x="971600" y="1916832"/>
            <a:ext cx="7272808" cy="40324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2188332" y="278092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forum</a:t>
            </a:r>
            <a:r>
              <a:rPr lang="de-AT" dirty="0" smtClean="0"/>
              <a:t> </a:t>
            </a:r>
            <a:r>
              <a:rPr lang="de-AT" dirty="0" err="1" smtClean="0"/>
              <a:t>entry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39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6081935" cy="2707755"/>
          </a:xfrm>
        </p:spPr>
        <p:txBody>
          <a:bodyPr>
            <a:normAutofit/>
          </a:bodyPr>
          <a:lstStyle/>
          <a:p>
            <a:r>
              <a:rPr lang="de-AT" sz="2800" dirty="0">
                <a:solidFill>
                  <a:schemeClr val="tx1"/>
                </a:solidFill>
              </a:rPr>
              <a:t>Do different </a:t>
            </a:r>
            <a:r>
              <a:rPr lang="de-AT" sz="2800" dirty="0" err="1">
                <a:solidFill>
                  <a:schemeClr val="tx1"/>
                </a:solidFill>
              </a:rPr>
              <a:t>teaching</a:t>
            </a:r>
            <a:r>
              <a:rPr lang="de-AT" sz="2800" dirty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methodologies</a:t>
            </a:r>
            <a:r>
              <a:rPr lang="de-AT" sz="2800" dirty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have</a:t>
            </a:r>
            <a:r>
              <a:rPr lang="de-AT" sz="2800" dirty="0">
                <a:solidFill>
                  <a:schemeClr val="tx1"/>
                </a:solidFill>
              </a:rPr>
              <a:t> an </a:t>
            </a:r>
            <a:r>
              <a:rPr lang="de-AT" sz="2800" dirty="0" err="1">
                <a:solidFill>
                  <a:schemeClr val="tx1"/>
                </a:solidFill>
              </a:rPr>
              <a:t>impact</a:t>
            </a:r>
            <a:r>
              <a:rPr lang="de-AT" sz="2800" dirty="0">
                <a:solidFill>
                  <a:schemeClr val="tx1"/>
                </a:solidFill>
              </a:rPr>
              <a:t> on </a:t>
            </a:r>
            <a:r>
              <a:rPr lang="de-AT" sz="2800" dirty="0" err="1">
                <a:solidFill>
                  <a:schemeClr val="tx1"/>
                </a:solidFill>
              </a:rPr>
              <a:t>exam</a:t>
            </a:r>
            <a:r>
              <a:rPr lang="de-AT" sz="2800" dirty="0">
                <a:solidFill>
                  <a:schemeClr val="tx1"/>
                </a:solidFill>
              </a:rPr>
              <a:t> </a:t>
            </a:r>
            <a:r>
              <a:rPr lang="de-AT" sz="2800" dirty="0" err="1">
                <a:solidFill>
                  <a:schemeClr val="tx1"/>
                </a:solidFill>
              </a:rPr>
              <a:t>results</a:t>
            </a:r>
            <a:r>
              <a:rPr lang="de-AT" sz="2800" dirty="0" smtClean="0">
                <a:solidFill>
                  <a:schemeClr val="tx1"/>
                </a:solidFill>
              </a:rPr>
              <a:t>?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Davies: IATEFL TEA SiG, Innsbruck Sept 2011</a:t>
            </a: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6081935" cy="1008111"/>
          </a:xfrm>
        </p:spPr>
        <p:txBody>
          <a:bodyPr/>
          <a:lstStyle/>
          <a:p>
            <a:pPr algn="ctr"/>
            <a:r>
              <a:rPr lang="de-AT" dirty="0" smtClean="0"/>
              <a:t>Test score </a:t>
            </a:r>
            <a:r>
              <a:rPr lang="de-AT" dirty="0" err="1" smtClean="0"/>
              <a:t>comparison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94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F9522E088254C9985095DEF7124D6" ma:contentTypeVersion="0" ma:contentTypeDescription="Ein neues Dokument erstellen." ma:contentTypeScope="" ma:versionID="cc854504ab0aa1a51aebd983fbc4fe2e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8C2D127-33FC-4BF7-BC92-6ADCC0029687}"/>
</file>

<file path=customXml/itemProps2.xml><?xml version="1.0" encoding="utf-8"?>
<ds:datastoreItem xmlns:ds="http://schemas.openxmlformats.org/officeDocument/2006/customXml" ds:itemID="{D011DD70-52F4-41B5-BDC2-B99F405F8DBF}"/>
</file>

<file path=customXml/itemProps3.xml><?xml version="1.0" encoding="utf-8"?>
<ds:datastoreItem xmlns:ds="http://schemas.openxmlformats.org/officeDocument/2006/customXml" ds:itemID="{13A64996-568A-402D-AA2E-8430EF888D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Bildschirmpräsentation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Benutzerdefiniertes Design</vt:lpstr>
      <vt:lpstr>Raster</vt:lpstr>
      <vt:lpstr>Is it all in the blend?</vt:lpstr>
      <vt:lpstr>Overview</vt:lpstr>
      <vt:lpstr>Research question</vt:lpstr>
      <vt:lpstr>Blended Learning definition</vt:lpstr>
      <vt:lpstr>The study</vt:lpstr>
      <vt:lpstr>The course</vt:lpstr>
      <vt:lpstr>Methodology</vt:lpstr>
      <vt:lpstr>Example forum entry</vt:lpstr>
      <vt:lpstr>Test score comparison</vt:lpstr>
      <vt:lpstr>Participants</vt:lpstr>
      <vt:lpstr>Test</vt:lpstr>
      <vt:lpstr>Score analyses of 42 items </vt:lpstr>
      <vt:lpstr>Score analyses of 42 items</vt:lpstr>
      <vt:lpstr>Example section 1 </vt:lpstr>
      <vt:lpstr>Not statistically significant – Q58</vt:lpstr>
      <vt:lpstr>Example section 2</vt:lpstr>
      <vt:lpstr>Statistically significant- Q72</vt:lpstr>
      <vt:lpstr>Summary</vt:lpstr>
      <vt:lpstr>Students‘ attitudes</vt:lpstr>
      <vt:lpstr>PowerPoint-Präsentation</vt:lpstr>
      <vt:lpstr>PowerPoint-Präsentation</vt:lpstr>
      <vt:lpstr>Summary</vt:lpstr>
      <vt:lpstr>Critical Reflection</vt:lpstr>
      <vt:lpstr>Bibliography</vt:lpstr>
      <vt:lpstr>Contact details</vt:lpstr>
    </vt:vector>
  </TitlesOfParts>
  <Company>ZID Universitaet Innsbruck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in the blend?  This talk will present classical test theory data analysis on a tertiary level piloted blended learning ‘Awareness I’ course at Innsbruck University in SS11, comparing the blended learning group with a control group. Evaluation sheets were used to glean the students’ attitudes to the blended learning element. A questionnaire was included with the exam, including questions on nationality, mother tongue, semester etc. A total of 85 students took the exam.</dc:title>
  <dc:creator> Universität Innsbruck</dc:creator>
  <cp:lastModifiedBy>Anna Theresia Rabanser</cp:lastModifiedBy>
  <cp:revision>92</cp:revision>
  <dcterms:created xsi:type="dcterms:W3CDTF">2011-09-01T13:58:55Z</dcterms:created>
  <dcterms:modified xsi:type="dcterms:W3CDTF">2011-09-28T08:36:49Z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0x010100487F9522E088254C9985095DEF7124D6</vt:lpwstr>
  </property>
</Properties>
</file>