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png" ContentType="image/png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8" r:id="rId2"/>
    <p:sldId id="259" r:id="rId3"/>
    <p:sldId id="260" r:id="rId4"/>
    <p:sldId id="266" r:id="rId5"/>
    <p:sldId id="267" r:id="rId6"/>
    <p:sldId id="269" r:id="rId7"/>
    <p:sldId id="270" r:id="rId8"/>
    <p:sldId id="283" r:id="rId9"/>
    <p:sldId id="261" r:id="rId10"/>
    <p:sldId id="271" r:id="rId11"/>
    <p:sldId id="287" r:id="rId12"/>
    <p:sldId id="286" r:id="rId13"/>
    <p:sldId id="272" r:id="rId14"/>
    <p:sldId id="262" r:id="rId15"/>
    <p:sldId id="263" r:id="rId16"/>
    <p:sldId id="264" r:id="rId17"/>
    <p:sldId id="284" r:id="rId18"/>
    <p:sldId id="285" r:id="rId19"/>
    <p:sldId id="274" r:id="rId20"/>
    <p:sldId id="275" r:id="rId21"/>
    <p:sldId id="276" r:id="rId22"/>
    <p:sldId id="278" r:id="rId23"/>
    <p:sldId id="277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FFFFCC"/>
    <a:srgbClr val="FFF0D1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518B8-8DAB-4941-963D-26F6ECA0BF53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C2F09-063D-49D4-8180-FCFE4C4C505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7776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0F6A7-A6C0-4127-8E51-AB40781F357D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C102B-0DF4-4286-A215-430D37FD0F18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5355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44F2C-62CD-46DC-A17A-8E924DF74B17}" type="datetimeFigureOut">
              <a:rPr lang="de-AT" smtClean="0"/>
              <a:pPr/>
              <a:t>12.10.2011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4596D-BA4A-4178-B9A8-DA681C4822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rmin.berger@univie.ac.a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02624" cy="1470025"/>
          </a:xfrm>
        </p:spPr>
        <p:txBody>
          <a:bodyPr>
            <a:noAutofit/>
          </a:bodyPr>
          <a:lstStyle/>
          <a:p>
            <a:r>
              <a:rPr lang="en-GB" sz="4000" b="1" dirty="0" smtClean="0">
                <a:latin typeface="Arial" pitchFamily="34" charset="0"/>
                <a:cs typeface="Arial" pitchFamily="34" charset="0"/>
              </a:rPr>
              <a:t>Validating analytic rating scales for speaking </a:t>
            </a:r>
            <a:br>
              <a:rPr lang="en-GB" sz="4000" b="1" dirty="0" smtClean="0">
                <a:latin typeface="Arial" pitchFamily="34" charset="0"/>
                <a:cs typeface="Arial" pitchFamily="34" charset="0"/>
              </a:rPr>
            </a:br>
            <a:r>
              <a:rPr lang="en-GB" sz="4000" b="1" dirty="0" smtClean="0">
                <a:latin typeface="Arial" pitchFamily="34" charset="0"/>
                <a:cs typeface="Arial" pitchFamily="34" charset="0"/>
              </a:rPr>
              <a:t>at tertiary level</a:t>
            </a:r>
            <a:endParaRPr lang="de-AT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4293096"/>
            <a:ext cx="7704856" cy="1345704"/>
          </a:xfrm>
        </p:spPr>
        <p:txBody>
          <a:bodyPr>
            <a:normAutofit/>
          </a:bodyPr>
          <a:lstStyle/>
          <a:p>
            <a:pPr algn="r"/>
            <a:r>
              <a:rPr lang="de-AT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Armin Berger</a:t>
            </a:r>
            <a:endParaRPr lang="de-AT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Grafik 11" descr="http://www.speakingchannel.tv/images/updated/insights_checklist.jpg"/>
          <p:cNvPicPr/>
          <p:nvPr/>
        </p:nvPicPr>
        <p:blipFill>
          <a:blip r:embed="rId4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5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sp>
        <p:nvSpPr>
          <p:cNvPr id="14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de-AT" sz="3200" b="1" dirty="0" err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Scale</a:t>
            </a:r>
            <a:r>
              <a:rPr lang="de-AT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de-AT" sz="3200" b="1" dirty="0" err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development</a:t>
            </a:r>
            <a:r>
              <a:rPr lang="de-AT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ELTT</a:t>
            </a:r>
            <a:endParaRPr lang="de-AT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971600" y="2132856"/>
            <a:ext cx="7715200" cy="3993307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de-AT" sz="2000" dirty="0" smtClean="0"/>
          </a:p>
          <a:p>
            <a:pPr lvl="1">
              <a:buNone/>
            </a:pPr>
            <a:endParaRPr lang="de-AT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de-AT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5656" y="1916832"/>
            <a:ext cx="6336704" cy="4241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Scale validation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971600" y="2132856"/>
            <a:ext cx="7715200" cy="3993307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Threats to validity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“... descriptions of expected outcomes, or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impressionistic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etchings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of what proficiency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might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look like as one moves through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hypothetical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points or levels on a developmental continuum” [own emphasis] (Clark 1985)</a:t>
            </a:r>
          </a:p>
          <a:p>
            <a:pPr lvl="1"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Scale validation 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7650" name="Picture 2" descr="http://hssn-media.advance.net/ohiohssports.com/news/d98df6b392ce27eff4edbd0fba50f481/hstrack04250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9752" y="2132856"/>
            <a:ext cx="3960440" cy="2959518"/>
          </a:xfrm>
          <a:prstGeom prst="rect">
            <a:avLst/>
          </a:prstGeom>
          <a:noFill/>
        </p:spPr>
      </p:pic>
      <p:sp>
        <p:nvSpPr>
          <p:cNvPr id="10" name="Textfeld 9"/>
          <p:cNvSpPr txBox="1"/>
          <p:nvPr/>
        </p:nvSpPr>
        <p:spPr>
          <a:xfrm>
            <a:off x="5868144" y="551723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>
                <a:latin typeface="Arial" pitchFamily="34" charset="0"/>
                <a:cs typeface="Arial" pitchFamily="34" charset="0"/>
              </a:rPr>
              <a:t>(McNamara 2008)</a:t>
            </a:r>
            <a:endParaRPr lang="de-A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Scale validation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971600" y="2132856"/>
            <a:ext cx="7715200" cy="3993307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Threats to validity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“... descriptions of expected outcomes, or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impressionistic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etchings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of what proficiency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might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look like as one moves through </a:t>
            </a:r>
            <a:r>
              <a:rPr lang="en-GB" sz="2000" i="1" dirty="0" smtClean="0">
                <a:latin typeface="Arial" pitchFamily="34" charset="0"/>
                <a:cs typeface="Arial" pitchFamily="34" charset="0"/>
              </a:rPr>
              <a:t>hypothetical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points or levels on a developmental continuum” [own emphasis] (Clark 1985)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scale use</a:t>
            </a:r>
          </a:p>
          <a:p>
            <a:pPr lvl="1"/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Validation prior to use </a:t>
            </a:r>
          </a:p>
          <a:p>
            <a:pPr lvl="1"/>
            <a:r>
              <a:rPr lang="it-IT" sz="2000" dirty="0" err="1" smtClean="0">
                <a:latin typeface="Arial" pitchFamily="34" charset="0"/>
                <a:cs typeface="Arial" pitchFamily="34" charset="0"/>
              </a:rPr>
              <a:t>Milanovic</a:t>
            </a:r>
            <a:r>
              <a:rPr lang="it-IT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it-IT" sz="2000" dirty="0" smtClean="0">
                <a:latin typeface="Arial" pitchFamily="34" charset="0"/>
                <a:cs typeface="Arial" pitchFamily="34" charset="0"/>
              </a:rPr>
              <a:t> al. 1996; Taylor 2000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Research questions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Do the descriptors of the ELTT speaking scales form implicational scales of language development?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To what extent are raters consistent in sequencing the ELTT rating scale descriptors?</a:t>
            </a:r>
            <a:endParaRPr lang="de-AT" sz="20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Do the ELTT scale descriptors represent the stages of developing speaking proficiency in a consecutive order?</a:t>
            </a:r>
            <a:endParaRPr lang="de-AT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Are users of the scales consistent in their scale   interpretations?</a:t>
            </a:r>
            <a:endParaRPr lang="de-AT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Can users of the scales clearly distinguish between the successive scale levels?</a:t>
            </a:r>
            <a:endParaRPr lang="de-AT" sz="24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9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de-AT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Research design</a:t>
            </a:r>
            <a:endParaRPr lang="de-AT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" name="Tabelle 21"/>
          <p:cNvGraphicFramePr>
            <a:graphicFrameLocks noGrp="1"/>
          </p:cNvGraphicFramePr>
          <p:nvPr/>
        </p:nvGraphicFramePr>
        <p:xfrm>
          <a:off x="683568" y="1916832"/>
          <a:ext cx="6768752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1484"/>
                <a:gridCol w="2593634"/>
                <a:gridCol w="2593634"/>
              </a:tblGrid>
              <a:tr h="357548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Phase</a:t>
                      </a:r>
                      <a:r>
                        <a:rPr lang="en-GB" baseline="0" noProof="0" dirty="0" smtClean="0"/>
                        <a:t> 1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Phase 2</a:t>
                      </a:r>
                      <a:endParaRPr lang="en-GB" noProof="0" dirty="0"/>
                    </a:p>
                  </a:txBody>
                  <a:tcPr/>
                </a:tc>
              </a:tr>
              <a:tr h="558363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Subjects</a:t>
                      </a:r>
                      <a:endParaRPr lang="en-GB" noProof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/>
                        <a:t>80-90</a:t>
                      </a:r>
                      <a:r>
                        <a:rPr lang="en-GB" sz="1600" baseline="0" noProof="0" dirty="0" smtClean="0"/>
                        <a:t> s</a:t>
                      </a:r>
                      <a:r>
                        <a:rPr lang="en-GB" sz="1600" noProof="0" dirty="0" smtClean="0"/>
                        <a:t>tudents</a:t>
                      </a:r>
                      <a:r>
                        <a:rPr lang="en-GB" sz="1600" baseline="0" noProof="0" dirty="0" smtClean="0"/>
                        <a:t> of English </a:t>
                      </a:r>
                    </a:p>
                    <a:p>
                      <a:pPr algn="ctr"/>
                      <a:r>
                        <a:rPr lang="en-GB" sz="1600" baseline="0" noProof="0" dirty="0" smtClean="0"/>
                        <a:t>15 language teachers at Austrian English departments</a:t>
                      </a:r>
                      <a:endParaRPr lang="en-GB" sz="16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 dirty="0"/>
                    </a:p>
                  </a:txBody>
                  <a:tcPr/>
                </a:tc>
              </a:tr>
              <a:tr h="573057">
                <a:tc rowSpan="2">
                  <a:txBody>
                    <a:bodyPr/>
                    <a:lstStyle/>
                    <a:p>
                      <a:r>
                        <a:rPr lang="en-GB" noProof="0" dirty="0" smtClean="0"/>
                        <a:t>Instruments</a:t>
                      </a:r>
                      <a:endParaRPr lang="en-GB" noProof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/>
                        <a:t>task prompts</a:t>
                      </a:r>
                    </a:p>
                    <a:p>
                      <a:pPr algn="ctr"/>
                      <a:r>
                        <a:rPr lang="en-GB" sz="1600" noProof="0" dirty="0" smtClean="0"/>
                        <a:t>video performances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</a:tr>
              <a:tr h="1028563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sorting task </a:t>
                      </a:r>
                      <a:endParaRPr lang="en-GB" sz="1600" baseline="0" noProof="0" dirty="0" smtClean="0"/>
                    </a:p>
                    <a:p>
                      <a:r>
                        <a:rPr lang="en-GB" sz="1600" baseline="0" noProof="0" dirty="0" smtClean="0"/>
                        <a:t>rating sheet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rater questionnaire</a:t>
                      </a:r>
                    </a:p>
                    <a:p>
                      <a:endParaRPr lang="en-GB" sz="16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rating scale</a:t>
                      </a:r>
                    </a:p>
                    <a:p>
                      <a:r>
                        <a:rPr lang="en-GB" sz="1600" noProof="0" dirty="0" smtClean="0"/>
                        <a:t>rating</a:t>
                      </a:r>
                      <a:r>
                        <a:rPr lang="en-GB" sz="1600" baseline="0" noProof="0" dirty="0" smtClean="0"/>
                        <a:t> sheet</a:t>
                      </a:r>
                      <a:endParaRPr lang="en-GB" sz="1600" noProof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rater manual</a:t>
                      </a:r>
                    </a:p>
                    <a:p>
                      <a:r>
                        <a:rPr lang="en-GB" sz="1600" noProof="0" dirty="0" smtClean="0"/>
                        <a:t>rater questionnaire</a:t>
                      </a:r>
                    </a:p>
                  </a:txBody>
                  <a:tcPr/>
                </a:tc>
              </a:tr>
              <a:tr h="793463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Procedures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sorting task</a:t>
                      </a:r>
                    </a:p>
                    <a:p>
                      <a:r>
                        <a:rPr lang="en-GB" sz="1600" noProof="0" dirty="0" smtClean="0"/>
                        <a:t>descriptor</a:t>
                      </a:r>
                      <a:r>
                        <a:rPr lang="en-GB" sz="1600" baseline="0" noProof="0" dirty="0" smtClean="0"/>
                        <a:t> scaling</a:t>
                      </a:r>
                      <a:endParaRPr lang="en-GB" sz="1600" noProof="0" dirty="0" smtClean="0"/>
                    </a:p>
                    <a:p>
                      <a:r>
                        <a:rPr lang="en-GB" sz="1600" noProof="0" dirty="0" smtClean="0"/>
                        <a:t>rater feedback</a:t>
                      </a:r>
                      <a:endParaRPr lang="en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rating trial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verbal</a:t>
                      </a:r>
                      <a:r>
                        <a:rPr lang="en-GB" sz="1600" baseline="0" noProof="0" dirty="0" smtClean="0"/>
                        <a:t> protocol</a:t>
                      </a:r>
                      <a:endParaRPr lang="en-GB" sz="1600" noProof="0" dirty="0" smtClean="0"/>
                    </a:p>
                    <a:p>
                      <a:r>
                        <a:rPr lang="en-GB" sz="1600" noProof="0" dirty="0" smtClean="0"/>
                        <a:t>rater feedback</a:t>
                      </a:r>
                    </a:p>
                  </a:txBody>
                  <a:tcPr/>
                </a:tc>
              </a:tr>
              <a:tr h="7934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Analyses</a:t>
                      </a:r>
                    </a:p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correlations</a:t>
                      </a:r>
                    </a:p>
                    <a:p>
                      <a:r>
                        <a:rPr lang="en-GB" sz="1600" noProof="0" dirty="0" smtClean="0"/>
                        <a:t>multifaceted Rasch</a:t>
                      </a:r>
                    </a:p>
                    <a:p>
                      <a:r>
                        <a:rPr lang="en-GB" sz="1600" noProof="0" dirty="0" smtClean="0"/>
                        <a:t>questionnaire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multifaceted Rasch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verbal protocol analysis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questionnaire analysis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Geschweifte Klammer rechts 9"/>
          <p:cNvSpPr/>
          <p:nvPr/>
        </p:nvSpPr>
        <p:spPr>
          <a:xfrm>
            <a:off x="7596336" y="4581128"/>
            <a:ext cx="72008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feld 11"/>
          <p:cNvSpPr txBox="1"/>
          <p:nvPr/>
        </p:nvSpPr>
        <p:spPr>
          <a:xfrm>
            <a:off x="7734736" y="4712608"/>
            <a:ext cx="1331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Triangulation</a:t>
            </a:r>
            <a:endParaRPr lang="de-AT" sz="1600" dirty="0"/>
          </a:p>
        </p:txBody>
      </p:sp>
      <p:sp>
        <p:nvSpPr>
          <p:cNvPr id="13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Stages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2484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Stage 1: Development and piloting of instruments</a:t>
            </a:r>
          </a:p>
          <a:p>
            <a:pPr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Stage 2: Mock exams</a:t>
            </a:r>
          </a:p>
          <a:p>
            <a:pPr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899592" y="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/>
          <a:srcRect l="2937" t="4255" b="4255"/>
          <a:stretch>
            <a:fillRect/>
          </a:stretch>
        </p:blipFill>
        <p:spPr bwMode="auto">
          <a:xfrm>
            <a:off x="3635896" y="2708920"/>
            <a:ext cx="501602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Data collection I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899592" y="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2132856"/>
            <a:ext cx="7693916" cy="3102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Stages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2484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Stage 1: Development and piloting of instruments</a:t>
            </a:r>
          </a:p>
          <a:p>
            <a:pPr>
              <a:buNone/>
            </a:pPr>
            <a:endParaRPr lang="en-GB" sz="2000" dirty="0" smtClean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Stage 2: Mock exams</a:t>
            </a:r>
          </a:p>
          <a:p>
            <a:pPr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Stage 3: Raters’ data</a:t>
            </a:r>
          </a:p>
          <a:p>
            <a:pPr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Stage 4: Data analysis</a:t>
            </a:r>
          </a:p>
          <a:p>
            <a:pPr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899592" y="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/>
          <a:srcRect l="2937" t="4255" b="4255"/>
          <a:stretch>
            <a:fillRect/>
          </a:stretch>
        </p:blipFill>
        <p:spPr bwMode="auto">
          <a:xfrm>
            <a:off x="3635896" y="2708920"/>
            <a:ext cx="501602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Analysis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Autofit/>
          </a:bodyPr>
          <a:lstStyle/>
          <a:p>
            <a:pPr marL="357188" lvl="0" indent="-357188">
              <a:buNone/>
            </a:pP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Rasch analysis</a:t>
            </a:r>
          </a:p>
          <a:p>
            <a:pPr marL="357188" lvl="0" indent="-357188"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marL="357188" indent="-357188"/>
            <a:r>
              <a:rPr lang="en-GB" sz="2000" dirty="0" smtClean="0">
                <a:latin typeface="Arial" pitchFamily="34" charset="0"/>
                <a:cs typeface="Arial" pitchFamily="34" charset="0"/>
              </a:rPr>
              <a:t>is grounded in probability theory</a:t>
            </a:r>
          </a:p>
          <a:p>
            <a:pPr marL="357188" indent="-357188"/>
            <a:r>
              <a:rPr lang="en-GB" sz="2000" dirty="0" smtClean="0">
                <a:latin typeface="Arial" pitchFamily="34" charset="0"/>
                <a:cs typeface="Arial" pitchFamily="34" charset="0"/>
              </a:rPr>
              <a:t>allows the calibration of items and persons on a linear scale</a:t>
            </a:r>
          </a:p>
          <a:p>
            <a:pPr marL="357188" indent="-357188"/>
            <a:r>
              <a:rPr lang="en-GB" sz="2000" dirty="0" smtClean="0">
                <a:latin typeface="Arial" pitchFamily="34" charset="0"/>
                <a:cs typeface="Arial" pitchFamily="34" charset="0"/>
              </a:rPr>
              <a:t>is used to determine the difficulty of individual test items</a:t>
            </a:r>
          </a:p>
          <a:p>
            <a:pPr marL="357188" indent="-357188"/>
            <a:r>
              <a:rPr lang="en-GB" sz="2000" dirty="0" smtClean="0">
                <a:latin typeface="Arial" pitchFamily="34" charset="0"/>
                <a:cs typeface="Arial" pitchFamily="34" charset="0"/>
              </a:rPr>
              <a:t>is based on a simple assumption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Overview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971600" y="2132856"/>
            <a:ext cx="7715200" cy="3993307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Background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Rating scale development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The study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Research questions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Method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Analysis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Expected results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Conclusion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Analysis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7650" name="Picture 2" descr="http://hssn-media.advance.net/ohiohssports.com/news/d98df6b392ce27eff4edbd0fba50f481/hstrack04250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9752" y="2132856"/>
            <a:ext cx="3960440" cy="2959518"/>
          </a:xfrm>
          <a:prstGeom prst="rect">
            <a:avLst/>
          </a:prstGeom>
          <a:noFill/>
        </p:spPr>
      </p:pic>
      <p:sp>
        <p:nvSpPr>
          <p:cNvPr id="10" name="Textfeld 9"/>
          <p:cNvSpPr txBox="1"/>
          <p:nvPr/>
        </p:nvSpPr>
        <p:spPr>
          <a:xfrm>
            <a:off x="5868144" y="551723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>
                <a:latin typeface="Arial" pitchFamily="34" charset="0"/>
                <a:cs typeface="Arial" pitchFamily="34" charset="0"/>
              </a:rPr>
              <a:t>(McNamara 2008)</a:t>
            </a:r>
            <a:endParaRPr lang="de-A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Analysis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Autofit/>
          </a:bodyPr>
          <a:lstStyle/>
          <a:p>
            <a:pPr marL="357188" lvl="0" indent="-357188">
              <a:buNone/>
            </a:pP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Multifaceted Rasch analysis</a:t>
            </a:r>
          </a:p>
          <a:p>
            <a:pPr marL="357188" lvl="0" indent="-357188"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marL="357188" indent="-357188"/>
            <a:r>
              <a:rPr lang="en-GB" sz="20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is grounded in probability theory</a:t>
            </a:r>
          </a:p>
          <a:p>
            <a:pPr marL="357188" indent="-357188"/>
            <a:r>
              <a:rPr lang="en-GB" sz="20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allows the calibration of items and persons on a linear scale</a:t>
            </a:r>
          </a:p>
          <a:p>
            <a:pPr marL="357188" indent="-357188"/>
            <a:r>
              <a:rPr lang="en-GB" sz="20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is used to determine the difficulty of individual test items</a:t>
            </a:r>
          </a:p>
          <a:p>
            <a:pPr marL="357188" indent="-357188"/>
            <a:r>
              <a:rPr lang="en-GB" sz="20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is based on a simple assumption</a:t>
            </a:r>
          </a:p>
          <a:p>
            <a:pPr marL="357188" indent="-357188"/>
            <a:r>
              <a:rPr lang="en-GB" sz="2000" dirty="0" smtClean="0">
                <a:latin typeface="Arial" pitchFamily="34" charset="0"/>
                <a:cs typeface="Arial" pitchFamily="34" charset="0"/>
              </a:rPr>
              <a:t>takes additional variables into account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is adapted for descriptor scaling to indicate the relative difficulty of descriptors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Illustrative output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2060848"/>
            <a:ext cx="1238647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Legende mit Linie 1 (Markierungsleiste) 10"/>
          <p:cNvSpPr/>
          <p:nvPr/>
        </p:nvSpPr>
        <p:spPr>
          <a:xfrm>
            <a:off x="6516216" y="2348880"/>
            <a:ext cx="2016224" cy="1080120"/>
          </a:xfrm>
          <a:prstGeom prst="accentCallout1">
            <a:avLst>
              <a:gd name="adj1" fmla="val 18750"/>
              <a:gd name="adj2" fmla="val -8333"/>
              <a:gd name="adj3" fmla="val 32922"/>
              <a:gd name="adj4" fmla="val -71440"/>
            </a:avLst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</a:t>
            </a:r>
            <a:r>
              <a:rPr lang="de-A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difficulty</a:t>
            </a:r>
            <a:r>
              <a:rPr lang="de-A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A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A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descriptors</a:t>
            </a:r>
            <a:endParaRPr lang="de-A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Legende mit Linie 1 (Markierungsleiste) 11"/>
          <p:cNvSpPr/>
          <p:nvPr/>
        </p:nvSpPr>
        <p:spPr>
          <a:xfrm>
            <a:off x="611560" y="4005064"/>
            <a:ext cx="2016224" cy="1080120"/>
          </a:xfrm>
          <a:prstGeom prst="accentCallout1">
            <a:avLst>
              <a:gd name="adj1" fmla="val 32295"/>
              <a:gd name="adj2" fmla="val 106408"/>
              <a:gd name="adj3" fmla="val 4985"/>
              <a:gd name="adj4" fmla="val 149425"/>
            </a:avLst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Logit </a:t>
            </a:r>
            <a:r>
              <a:rPr lang="de-A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scale</a:t>
            </a:r>
            <a:endParaRPr lang="de-A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Expected results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Autofit/>
          </a:bodyPr>
          <a:lstStyle/>
          <a:p>
            <a:pPr marL="357188" indent="-357188"/>
            <a:r>
              <a:rPr lang="en-GB" sz="2400" dirty="0" smtClean="0">
                <a:latin typeface="Arial" pitchFamily="34" charset="0"/>
                <a:cs typeface="Arial" pitchFamily="34" charset="0"/>
              </a:rPr>
              <a:t>RQ1: </a:t>
            </a:r>
          </a:p>
          <a:p>
            <a:pPr marL="757238" lvl="1" indent="-357188"/>
            <a:r>
              <a:rPr lang="en-GB" sz="2000" dirty="0" smtClean="0">
                <a:latin typeface="Arial" pitchFamily="34" charset="0"/>
                <a:cs typeface="Arial" pitchFamily="34" charset="0"/>
              </a:rPr>
              <a:t>If raters are able to sequence the descriptor units consistently, this can be interpreted as validity evidence.</a:t>
            </a:r>
          </a:p>
          <a:p>
            <a:pPr marL="757238" lvl="1" indent="-357188"/>
            <a:r>
              <a:rPr lang="en-GB" sz="2000" dirty="0" smtClean="0">
                <a:latin typeface="Arial" pitchFamily="34" charset="0"/>
                <a:cs typeface="Arial" pitchFamily="34" charset="0"/>
              </a:rPr>
              <a:t>If multifaceted Rasch analysis generates a scale that reflects the intended order, this can be interpreted as validity evidence.</a:t>
            </a:r>
          </a:p>
          <a:p>
            <a:pPr marL="757238" lvl="1" indent="-357188"/>
            <a:r>
              <a:rPr lang="en-GB" sz="2000" dirty="0" smtClean="0">
                <a:latin typeface="Arial" pitchFamily="34" charset="0"/>
                <a:cs typeface="Arial" pitchFamily="34" charset="0"/>
              </a:rPr>
              <a:t>Since the ELTT rating scales have largely been modelled on the CEFR, it is expected that most ELTT descriptors will form a unidimensional scale of increasing speaking ability. However, it will be interesting to see how those descriptors unique to the ELTT scales perform psychometrically.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Implications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Autofit/>
          </a:bodyPr>
          <a:lstStyle/>
          <a:p>
            <a:pPr lvl="0"/>
            <a:r>
              <a:rPr lang="en-GB" sz="2000" dirty="0" smtClean="0">
                <a:latin typeface="Arial" pitchFamily="34" charset="0"/>
                <a:cs typeface="Arial" pitchFamily="34" charset="0"/>
              </a:rPr>
              <a:t>The results will shed light on the developmental continuum of speaking ability underlying the ELTT scales. </a:t>
            </a:r>
            <a:endParaRPr lang="de-AT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GB" sz="2000" dirty="0" smtClean="0">
                <a:latin typeface="Arial" pitchFamily="34" charset="0"/>
                <a:cs typeface="Arial" pitchFamily="34" charset="0"/>
              </a:rPr>
              <a:t>The study will tease out the implications of the results for scale revision and rater training. </a:t>
            </a:r>
            <a:endParaRPr lang="de-AT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GB" sz="2000" dirty="0" smtClean="0">
                <a:latin typeface="Arial" pitchFamily="34" charset="0"/>
                <a:cs typeface="Arial" pitchFamily="34" charset="0"/>
              </a:rPr>
              <a:t>The results will allow conclusions about the specific methodology employed in the construction of the ELTT rating scales.</a:t>
            </a:r>
            <a:endParaRPr lang="de-AT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GB" sz="2000" dirty="0" smtClean="0">
                <a:latin typeface="Arial" pitchFamily="34" charset="0"/>
                <a:cs typeface="Arial" pitchFamily="34" charset="0"/>
              </a:rPr>
              <a:t>The results will indicate how readily the upper levels of the CEFR, C1 and C2, can be further divided into more subtle yet distinguishable levels. </a:t>
            </a:r>
          </a:p>
          <a:p>
            <a:pPr lvl="0"/>
            <a:r>
              <a:rPr lang="en-GB" sz="2000" dirty="0" smtClean="0">
                <a:latin typeface="Arial" pitchFamily="34" charset="0"/>
                <a:cs typeface="Arial" pitchFamily="34" charset="0"/>
              </a:rPr>
              <a:t>Generally speaking, it is hoped that the study can make a contribution to a better understanding of the assessment of advanced second language speaking.</a:t>
            </a:r>
            <a:endParaRPr lang="de-AT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References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924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600" dirty="0" err="1" smtClean="0"/>
              <a:t>Brindley</a:t>
            </a:r>
            <a:r>
              <a:rPr lang="en-GB" sz="1600" dirty="0" smtClean="0"/>
              <a:t>, Geoff. 1998. "Describing language development? Rating scales and SLA." In: </a:t>
            </a:r>
            <a:endParaRPr lang="de-AT" sz="1600" dirty="0" smtClean="0"/>
          </a:p>
          <a:p>
            <a:pPr>
              <a:buNone/>
            </a:pPr>
            <a:r>
              <a:rPr lang="en-GB" sz="1600" dirty="0" smtClean="0"/>
              <a:t>Clark, John. 1985. "Curriculum renewal in second language learning: An overview." </a:t>
            </a:r>
            <a:r>
              <a:rPr lang="en-GB" sz="1600" i="1" dirty="0" smtClean="0"/>
              <a:t>Canadian modern language review</a:t>
            </a:r>
            <a:r>
              <a:rPr lang="en-GB" sz="1600" dirty="0" smtClean="0"/>
              <a:t> 42, 342-360.  </a:t>
            </a:r>
            <a:endParaRPr lang="de-AT" sz="1600" dirty="0" smtClean="0"/>
          </a:p>
          <a:p>
            <a:pPr>
              <a:buNone/>
            </a:pPr>
            <a:r>
              <a:rPr lang="en-GB" sz="1600" dirty="0" smtClean="0"/>
              <a:t>Fulcher, Glenn. 2003. </a:t>
            </a:r>
            <a:r>
              <a:rPr lang="en-GB" sz="1600" i="1" dirty="0" smtClean="0"/>
              <a:t>Testing second language speaking</a:t>
            </a:r>
            <a:r>
              <a:rPr lang="en-GB" sz="1600" dirty="0" smtClean="0"/>
              <a:t>. London: Pearson Longman.</a:t>
            </a:r>
            <a:endParaRPr lang="de-AT" sz="1600" dirty="0" smtClean="0"/>
          </a:p>
          <a:p>
            <a:pPr>
              <a:buNone/>
            </a:pPr>
            <a:r>
              <a:rPr lang="en-GB" sz="1600" dirty="0" err="1" smtClean="0"/>
              <a:t>Kaftandjieva</a:t>
            </a:r>
            <a:r>
              <a:rPr lang="en-GB" sz="1600" dirty="0" smtClean="0"/>
              <a:t>, </a:t>
            </a:r>
            <a:r>
              <a:rPr lang="en-GB" sz="1600" dirty="0" err="1" smtClean="0"/>
              <a:t>Felianka</a:t>
            </a:r>
            <a:r>
              <a:rPr lang="en-GB" sz="1600" dirty="0" smtClean="0"/>
              <a:t> and </a:t>
            </a:r>
            <a:r>
              <a:rPr lang="en-GB" sz="1600" dirty="0" err="1" smtClean="0"/>
              <a:t>Sauli</a:t>
            </a:r>
            <a:r>
              <a:rPr lang="en-GB" sz="1600" dirty="0" smtClean="0"/>
              <a:t> </a:t>
            </a:r>
            <a:r>
              <a:rPr lang="en-GB" sz="1600" dirty="0" err="1" smtClean="0"/>
              <a:t>Takala</a:t>
            </a:r>
            <a:r>
              <a:rPr lang="en-GB" sz="1600" dirty="0" smtClean="0"/>
              <a:t>. 2002. "Council of Europe scales of language proficiency: A validation study." In: Council of Europe. </a:t>
            </a:r>
            <a:r>
              <a:rPr lang="en-GB" sz="1600" i="1" dirty="0" smtClean="0"/>
              <a:t>Common European framework of reference for languages: Learning, teaching, assessment: Case studies</a:t>
            </a:r>
            <a:r>
              <a:rPr lang="en-GB" sz="1600" dirty="0" smtClean="0"/>
              <a:t>, 106-129.</a:t>
            </a:r>
            <a:endParaRPr lang="de-AT" sz="1600" dirty="0" smtClean="0"/>
          </a:p>
          <a:p>
            <a:pPr>
              <a:buNone/>
            </a:pPr>
            <a:r>
              <a:rPr lang="en-GB" sz="1600" dirty="0" smtClean="0"/>
              <a:t>Linacre, Mike. 2010a. </a:t>
            </a:r>
            <a:r>
              <a:rPr lang="en-GB" sz="1600" i="1" dirty="0" smtClean="0"/>
              <a:t>FACETS: Rasch measurement computer program</a:t>
            </a:r>
            <a:r>
              <a:rPr lang="en-GB" sz="1600" dirty="0" smtClean="0"/>
              <a:t>. Chicago: MESA Press.</a:t>
            </a:r>
            <a:endParaRPr lang="de-AT" sz="1600" dirty="0" smtClean="0"/>
          </a:p>
          <a:p>
            <a:pPr>
              <a:buNone/>
            </a:pPr>
            <a:r>
              <a:rPr lang="en-GB" sz="1600" dirty="0" smtClean="0"/>
              <a:t>McNamara, Tim. 1996. </a:t>
            </a:r>
            <a:r>
              <a:rPr lang="en-GB" sz="1600" i="1" dirty="0" smtClean="0"/>
              <a:t>Measuring second language performance</a:t>
            </a:r>
            <a:r>
              <a:rPr lang="en-GB" sz="1600" dirty="0" smtClean="0"/>
              <a:t>. London: Longman. </a:t>
            </a:r>
            <a:endParaRPr lang="de-AT" sz="1600" dirty="0" smtClean="0"/>
          </a:p>
          <a:p>
            <a:pPr>
              <a:buNone/>
            </a:pPr>
            <a:r>
              <a:rPr lang="en-GB" sz="1600" dirty="0" err="1" smtClean="0"/>
              <a:t>Milanovic</a:t>
            </a:r>
            <a:r>
              <a:rPr lang="en-GB" sz="1600" dirty="0" smtClean="0"/>
              <a:t>, Michael et al. 1996. "Developing ratings scales for CASE: Theoretical concerns and analyses." In: Cumming, </a:t>
            </a:r>
            <a:r>
              <a:rPr lang="en-GB" sz="1600" dirty="0" err="1" smtClean="0"/>
              <a:t>Alister</a:t>
            </a:r>
            <a:r>
              <a:rPr lang="en-GB" sz="1600" dirty="0" smtClean="0"/>
              <a:t> and Richard Berwick (eds.). </a:t>
            </a:r>
            <a:r>
              <a:rPr lang="en-GB" sz="1600" i="1" dirty="0" smtClean="0"/>
              <a:t>Validation in language testing</a:t>
            </a:r>
            <a:r>
              <a:rPr lang="en-GB" sz="1600" dirty="0" smtClean="0"/>
              <a:t>. </a:t>
            </a:r>
            <a:r>
              <a:rPr lang="en-GB" sz="1600" dirty="0" err="1" smtClean="0"/>
              <a:t>Clevedon</a:t>
            </a:r>
            <a:r>
              <a:rPr lang="en-GB" sz="1600" dirty="0" smtClean="0"/>
              <a:t>: Multilingual Matters, 15-38.</a:t>
            </a:r>
            <a:endParaRPr lang="de-AT" sz="1600" dirty="0" smtClean="0"/>
          </a:p>
          <a:p>
            <a:pPr>
              <a:buNone/>
            </a:pPr>
            <a:r>
              <a:rPr lang="en-GB" sz="1600" dirty="0" smtClean="0"/>
              <a:t>North, Brian. 2000. </a:t>
            </a:r>
            <a:r>
              <a:rPr lang="en-GB" sz="1600" i="1" dirty="0" smtClean="0"/>
              <a:t>The development of a common framework scale of language proficiency</a:t>
            </a:r>
            <a:r>
              <a:rPr lang="en-GB" sz="1600" dirty="0" smtClean="0"/>
              <a:t>. New York: Peter Lang.</a:t>
            </a:r>
            <a:endParaRPr lang="de-AT" sz="1600" dirty="0" smtClean="0"/>
          </a:p>
          <a:p>
            <a:pPr>
              <a:buNone/>
            </a:pPr>
            <a:r>
              <a:rPr lang="en-GB" sz="1600" dirty="0" smtClean="0"/>
              <a:t>Tyndall, Belle and </a:t>
            </a:r>
            <a:r>
              <a:rPr lang="en-GB" sz="1600" dirty="0" err="1" smtClean="0"/>
              <a:t>Dorry</a:t>
            </a:r>
            <a:r>
              <a:rPr lang="en-GB" sz="1600" dirty="0" smtClean="0"/>
              <a:t> Kenyon. 1996. "Validation of a new holistic rating scale using Rasch multi-faceted analysis." In: Cumming, </a:t>
            </a:r>
            <a:r>
              <a:rPr lang="en-GB" sz="1600" dirty="0" err="1" smtClean="0"/>
              <a:t>Alister</a:t>
            </a:r>
            <a:r>
              <a:rPr lang="en-GB" sz="1600" dirty="0" smtClean="0"/>
              <a:t> and Richard Berwick (eds.). </a:t>
            </a:r>
            <a:r>
              <a:rPr lang="en-GB" sz="1600" i="1" dirty="0" smtClean="0"/>
              <a:t>Validation in language testing</a:t>
            </a:r>
            <a:r>
              <a:rPr lang="en-GB" sz="1600" dirty="0" smtClean="0"/>
              <a:t>. </a:t>
            </a:r>
            <a:r>
              <a:rPr lang="en-GB" sz="1600" dirty="0" err="1" smtClean="0"/>
              <a:t>Clevedon</a:t>
            </a:r>
            <a:r>
              <a:rPr lang="en-GB" sz="1600" dirty="0" smtClean="0"/>
              <a:t>: Multilingual Matters, 39-57.</a:t>
            </a:r>
            <a:endParaRPr lang="de-AT" sz="1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6768752" cy="1470025"/>
          </a:xfrm>
        </p:spPr>
        <p:txBody>
          <a:bodyPr>
            <a:noAutofit/>
          </a:bodyPr>
          <a:lstStyle/>
          <a:p>
            <a:pPr algn="l"/>
            <a:r>
              <a:rPr lang="en-GB" sz="4000" b="1" dirty="0" smtClean="0">
                <a:latin typeface="Arial" pitchFamily="34" charset="0"/>
                <a:cs typeface="Arial" pitchFamily="34" charset="0"/>
              </a:rPr>
              <a:t>Thank you!</a:t>
            </a:r>
            <a:endParaRPr lang="de-AT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4293096"/>
            <a:ext cx="7704856" cy="1345704"/>
          </a:xfrm>
        </p:spPr>
        <p:txBody>
          <a:bodyPr>
            <a:normAutofit/>
          </a:bodyPr>
          <a:lstStyle/>
          <a:p>
            <a:pPr algn="r"/>
            <a:r>
              <a:rPr lang="de-AT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Armin Berger</a:t>
            </a:r>
          </a:p>
          <a:p>
            <a:pPr algn="r"/>
            <a:r>
              <a:rPr lang="de-AT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armin.berger@univie.ac.at</a:t>
            </a:r>
            <a:r>
              <a:rPr lang="de-AT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de-AT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Grafik 11" descr="http://www.speakingchannel.tv/images/updated/insights_checklist.jpg"/>
          <p:cNvPicPr/>
          <p:nvPr/>
        </p:nvPicPr>
        <p:blipFill>
          <a:blip r:embed="rId5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6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sp>
        <p:nvSpPr>
          <p:cNvPr id="9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Testing speaking: some challenges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971600" y="2132856"/>
            <a:ext cx="7715200" cy="3993307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Definition of the construct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What is speaking?</a:t>
            </a:r>
          </a:p>
          <a:p>
            <a:pPr lvl="1"/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Construct-irrelevant variance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What influences performance? </a:t>
            </a:r>
          </a:p>
          <a:p>
            <a:pPr lvl="1">
              <a:buNone/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Reliability 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What do raters do?</a:t>
            </a:r>
          </a:p>
          <a:p>
            <a:pPr lvl="1"/>
            <a:endParaRPr lang="de-AT" sz="2000" dirty="0" smtClean="0">
              <a:latin typeface="Arial" pitchFamily="34" charset="0"/>
              <a:cs typeface="Arial" pitchFamily="34" charset="0"/>
            </a:endParaRPr>
          </a:p>
          <a:p>
            <a:endParaRPr lang="de-AT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ELTT scale: presentation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1187624" y="2276872"/>
          <a:ext cx="6408716" cy="379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1332149"/>
                <a:gridCol w="1332149"/>
                <a:gridCol w="1332149"/>
                <a:gridCol w="1332149"/>
              </a:tblGrid>
              <a:tr h="475104">
                <a:tc>
                  <a:txBody>
                    <a:bodyPr/>
                    <a:lstStyle/>
                    <a:p>
                      <a:pPr algn="ctr"/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noProof="0" dirty="0" err="1" smtClean="0"/>
                        <a:t>Lexico</a:t>
                      </a:r>
                      <a:r>
                        <a:rPr lang="en-GB" sz="1400" noProof="0" dirty="0" smtClean="0"/>
                        <a:t>-grammatical</a:t>
                      </a:r>
                      <a:r>
                        <a:rPr lang="en-GB" sz="1400" baseline="0" noProof="0" dirty="0" smtClean="0"/>
                        <a:t> resources and fluency</a:t>
                      </a:r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Pronunciation and vocal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Structure and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Genre-specific</a:t>
                      </a:r>
                      <a:r>
                        <a:rPr lang="en-GB" sz="1400" baseline="0" noProof="0" dirty="0" smtClean="0"/>
                        <a:t> presentation skills: formal presentation</a:t>
                      </a:r>
                      <a:endParaRPr lang="en-GB" sz="1400" noProof="0" dirty="0" smtClean="0"/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1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Descriptor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Descriptor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Descriptor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Descriptor</a:t>
                      </a:r>
                      <a:endParaRPr lang="en-GB" noProof="0" dirty="0"/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2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3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4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5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6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ELTT scale: presentation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1187624" y="2276872"/>
          <a:ext cx="6408716" cy="379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1332149"/>
                <a:gridCol w="1332149"/>
                <a:gridCol w="1332149"/>
                <a:gridCol w="1332149"/>
              </a:tblGrid>
              <a:tr h="475104">
                <a:tc>
                  <a:txBody>
                    <a:bodyPr/>
                    <a:lstStyle/>
                    <a:p>
                      <a:pPr algn="ctr"/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noProof="0" dirty="0" err="1" smtClean="0"/>
                        <a:t>Lexico</a:t>
                      </a:r>
                      <a:r>
                        <a:rPr lang="en-GB" sz="1400" noProof="0" dirty="0" smtClean="0"/>
                        <a:t>-grammatical</a:t>
                      </a:r>
                      <a:r>
                        <a:rPr lang="en-GB" sz="1400" baseline="0" noProof="0" dirty="0" smtClean="0"/>
                        <a:t> resources and fluency</a:t>
                      </a:r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Pronunciation and vocal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Structure and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Genre-specific</a:t>
                      </a:r>
                      <a:r>
                        <a:rPr lang="en-GB" sz="1400" baseline="0" noProof="0" dirty="0" smtClean="0"/>
                        <a:t> presentation skills: formal presentation</a:t>
                      </a:r>
                      <a:endParaRPr lang="en-GB" sz="1400" noProof="0" dirty="0" smtClean="0"/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C2</a:t>
                      </a:r>
                      <a:endParaRPr lang="en-GB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Descriptor</a:t>
                      </a:r>
                      <a:endParaRPr lang="en-GB" noProof="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Descriptor</a:t>
                      </a:r>
                      <a:endParaRPr lang="en-GB" noProof="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Descriptor</a:t>
                      </a:r>
                      <a:endParaRPr lang="en-GB" noProof="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/>
                        <a:t>Descriptor</a:t>
                      </a:r>
                      <a:endParaRPr lang="en-GB" noProof="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endParaRPr lang="en-GB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endParaRPr lang="en-GB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F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>
                    <a:solidFill>
                      <a:srgbClr val="FFF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>
                    <a:solidFill>
                      <a:srgbClr val="FFF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>
                    <a:solidFill>
                      <a:srgbClr val="FFF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>
                    <a:solidFill>
                      <a:srgbClr val="FFF0D1"/>
                    </a:solidFill>
                  </a:tcPr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endParaRPr lang="en-GB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C1</a:t>
                      </a:r>
                      <a:endParaRPr lang="en-GB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Descriptor</a:t>
                      </a:r>
                    </a:p>
                  </a:txBody>
                  <a:tcPr>
                    <a:solidFill>
                      <a:srgbClr val="FFFF66"/>
                    </a:solidFill>
                  </a:tcPr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below C1</a:t>
                      </a:r>
                      <a:endParaRPr lang="en-GB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ELTT scale: presentation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1187624" y="2276872"/>
          <a:ext cx="698477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194"/>
                <a:gridCol w="1746194"/>
                <a:gridCol w="1746194"/>
                <a:gridCol w="1746194"/>
              </a:tblGrid>
              <a:tr h="475104">
                <a:tc>
                  <a:txBody>
                    <a:bodyPr/>
                    <a:lstStyle/>
                    <a:p>
                      <a:pPr algn="l"/>
                      <a:r>
                        <a:rPr lang="en-GB" sz="1400" noProof="0" dirty="0" smtClean="0"/>
                        <a:t>Lexico-grammatical</a:t>
                      </a:r>
                      <a:r>
                        <a:rPr lang="en-GB" sz="1400" baseline="0" noProof="0" dirty="0" smtClean="0"/>
                        <a:t> resources and fluency</a:t>
                      </a:r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smtClean="0"/>
                        <a:t>Pronunciation and vocal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smtClean="0"/>
                        <a:t>Structure and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smtClean="0"/>
                        <a:t>Genre-specific</a:t>
                      </a:r>
                      <a:r>
                        <a:rPr lang="en-GB" sz="1400" baseline="0" noProof="0" smtClean="0"/>
                        <a:t> presentation skills: formal presentation</a:t>
                      </a:r>
                      <a:endParaRPr lang="en-GB" sz="1400" noProof="0" smtClean="0"/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smtClean="0"/>
                        <a:t>flexibility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smtClean="0"/>
                        <a:t>range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smtClean="0"/>
                        <a:t>control 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smtClean="0"/>
                        <a:t>fluency</a:t>
                      </a:r>
                      <a:endParaRPr lang="en-GB" sz="14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segmentals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suprasegmentals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prosodic</a:t>
                      </a:r>
                      <a:r>
                        <a:rPr lang="en-GB" sz="1400" baseline="0" noProof="0" dirty="0" smtClean="0"/>
                        <a:t> features</a:t>
                      </a:r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overall structure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coherence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cohesion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relevance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visuals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time-keeping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take-home message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rhetorical</a:t>
                      </a:r>
                      <a:r>
                        <a:rPr lang="en-GB" sz="1400" baseline="0" noProof="0" dirty="0" smtClean="0"/>
                        <a:t> features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baseline="0" noProof="0" dirty="0" smtClean="0"/>
                        <a:t>audience rapport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baseline="0" noProof="0" dirty="0" smtClean="0"/>
                        <a:t>paralinguistic features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endParaRPr lang="en-GB" sz="1400" noProof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ELTT scale: interaction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1187624" y="2276872"/>
          <a:ext cx="6984776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194"/>
                <a:gridCol w="1746194"/>
                <a:gridCol w="1746194"/>
                <a:gridCol w="1746194"/>
              </a:tblGrid>
              <a:tr h="475104">
                <a:tc>
                  <a:txBody>
                    <a:bodyPr/>
                    <a:lstStyle/>
                    <a:p>
                      <a:pPr algn="l"/>
                      <a:r>
                        <a:rPr lang="en-GB" sz="1400" noProof="0" dirty="0" smtClean="0"/>
                        <a:t>Lexico-grammatical</a:t>
                      </a:r>
                      <a:r>
                        <a:rPr lang="en-GB" sz="1400" baseline="0" noProof="0" dirty="0" smtClean="0"/>
                        <a:t> resources and fluency</a:t>
                      </a:r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smtClean="0"/>
                        <a:t>Pronunciation and vocal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Content</a:t>
                      </a:r>
                      <a:r>
                        <a:rPr lang="en-GB" sz="1400" baseline="0" noProof="0" dirty="0" smtClean="0"/>
                        <a:t> and relevance</a:t>
                      </a:r>
                      <a:endParaRPr lang="en-GB" sz="14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Interaction</a:t>
                      </a:r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smtClean="0"/>
                        <a:t>flexibility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smtClean="0"/>
                        <a:t>range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smtClean="0"/>
                        <a:t>control 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smtClean="0"/>
                        <a:t>fluency</a:t>
                      </a:r>
                      <a:endParaRPr lang="en-GB" sz="14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segmentals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suprasegmentals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prosodic</a:t>
                      </a:r>
                      <a:r>
                        <a:rPr lang="en-GB" sz="1400" baseline="0" noProof="0" dirty="0" smtClean="0"/>
                        <a:t> features</a:t>
                      </a:r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task</a:t>
                      </a:r>
                      <a:r>
                        <a:rPr lang="en-GB" sz="1400" baseline="0" noProof="0" dirty="0" smtClean="0"/>
                        <a:t> awareness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baseline="0" noProof="0" dirty="0" smtClean="0"/>
                        <a:t>relevance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baseline="0" noProof="0" dirty="0" smtClean="0"/>
                        <a:t>contribution to discussion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endParaRPr lang="en-GB" sz="1400" noProof="0" dirty="0" smtClean="0"/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endParaRPr lang="en-GB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noProof="0" dirty="0" smtClean="0"/>
                        <a:t>flexibility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r>
                        <a:rPr lang="en-GB" sz="1400" baseline="0" noProof="0" dirty="0" smtClean="0"/>
                        <a:t>collaboration strategies</a:t>
                      </a:r>
                    </a:p>
                    <a:p>
                      <a:pPr marL="182563" indent="-182563" algn="l">
                        <a:buFont typeface="Arial" pitchFamily="34" charset="0"/>
                        <a:buChar char="•"/>
                      </a:pPr>
                      <a:endParaRPr lang="en-GB" sz="1400" noProof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ELTT descriptor units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1187624" y="2276872"/>
          <a:ext cx="6408720" cy="1419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</a:tblGrid>
              <a:tr h="475104">
                <a:tc>
                  <a:txBody>
                    <a:bodyPr/>
                    <a:lstStyle/>
                    <a:p>
                      <a:pPr algn="ctr"/>
                      <a:endParaRPr lang="en-GB" sz="1400" noProof="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400" noProof="0" dirty="0" err="1" smtClean="0"/>
                        <a:t>Lexico</a:t>
                      </a:r>
                      <a:r>
                        <a:rPr lang="en-GB" sz="1400" noProof="0" dirty="0" smtClean="0"/>
                        <a:t>-grammatical</a:t>
                      </a:r>
                      <a:r>
                        <a:rPr lang="en-GB" sz="1400" baseline="0" noProof="0" dirty="0" smtClean="0"/>
                        <a:t> resources and fluency</a:t>
                      </a:r>
                      <a:endParaRPr lang="en-GB" sz="14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Pronunciation and vocal impact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Structure and content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Genre-specific</a:t>
                      </a:r>
                      <a:r>
                        <a:rPr lang="en-GB" sz="1400" baseline="0" noProof="0" dirty="0" smtClean="0"/>
                        <a:t> presentation skills: formal presentation</a:t>
                      </a:r>
                      <a:endParaRPr lang="en-GB" sz="1400" noProof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endParaRPr lang="en-GB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11</a:t>
                      </a:r>
                      <a:endParaRPr lang="en-GB" noProof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en-GB" noProof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22</a:t>
                      </a:r>
                      <a:endParaRPr lang="en-GB" noProof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GB" noProof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</a:t>
                      </a:r>
                      <a:endParaRPr lang="en-GB" noProof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16</a:t>
                      </a:r>
                      <a:endParaRPr lang="en-GB" noProof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</a:t>
                      </a:r>
                      <a:endParaRPr lang="en-GB" noProof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en-GB" noProof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18</a:t>
                      </a:r>
                      <a:endParaRPr lang="en-GB" noProof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</a:t>
                      </a:r>
                      <a:endParaRPr lang="en-GB" noProof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</a:t>
                      </a:r>
                      <a:endParaRPr lang="en-GB" noProof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12" name="Inhaltsplatzhalter 9"/>
          <p:cNvGraphicFramePr>
            <a:graphicFrameLocks/>
          </p:cNvGraphicFramePr>
          <p:nvPr/>
        </p:nvGraphicFramePr>
        <p:xfrm>
          <a:off x="1187624" y="3933056"/>
          <a:ext cx="6408720" cy="1419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  <a:gridCol w="444050"/>
              </a:tblGrid>
              <a:tr h="475104">
                <a:tc>
                  <a:txBody>
                    <a:bodyPr/>
                    <a:lstStyle/>
                    <a:p>
                      <a:pPr algn="ctr"/>
                      <a:endParaRPr lang="en-GB" sz="1400" noProof="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400" noProof="0" dirty="0" err="1" smtClean="0"/>
                        <a:t>Lexico</a:t>
                      </a:r>
                      <a:r>
                        <a:rPr lang="en-GB" sz="1400" noProof="0" dirty="0" smtClean="0"/>
                        <a:t>-grammatical</a:t>
                      </a:r>
                      <a:r>
                        <a:rPr lang="en-GB" sz="1400" baseline="0" noProof="0" dirty="0" smtClean="0"/>
                        <a:t> resources and fluency</a:t>
                      </a:r>
                      <a:endParaRPr lang="en-GB" sz="14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Pronunciation and vocal impact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Content and relevance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Interaction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endParaRPr lang="en-GB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11</a:t>
                      </a:r>
                      <a:endParaRPr lang="en-GB" noProof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en-GB" noProof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10</a:t>
                      </a:r>
                      <a:endParaRPr lang="en-GB" noProof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22</a:t>
                      </a:r>
                      <a:endParaRPr lang="en-GB" noProof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GB" noProof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</a:t>
                      </a:r>
                      <a:endParaRPr lang="en-GB" noProof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12</a:t>
                      </a:r>
                      <a:endParaRPr lang="en-GB" noProof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en-GB" noProof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</a:t>
                      </a:r>
                      <a:endParaRPr lang="en-GB" noProof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35</a:t>
                      </a:r>
                      <a:endParaRPr lang="en-GB" noProof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en-GB" noProof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en-GB" noProof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feld 10"/>
          <p:cNvSpPr txBox="1"/>
          <p:nvPr/>
        </p:nvSpPr>
        <p:spPr>
          <a:xfrm>
            <a:off x="8028384" y="4581128"/>
            <a:ext cx="864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ELTT</a:t>
            </a:r>
          </a:p>
          <a:p>
            <a:r>
              <a:rPr lang="en-GB" sz="1400" b="1" dirty="0" smtClean="0">
                <a:solidFill>
                  <a:schemeClr val="accent1">
                    <a:lumMod val="75000"/>
                  </a:schemeClr>
                </a:solidFill>
              </a:rPr>
              <a:t>CEFR</a:t>
            </a:r>
          </a:p>
          <a:p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</a:rPr>
              <a:t>adapted</a:t>
            </a:r>
            <a:endParaRPr lang="en-GB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Scale development</a:t>
            </a:r>
            <a:endParaRPr lang="en-GB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971600" y="2132856"/>
            <a:ext cx="7715200" cy="3993307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Intuitive methods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Expert judgement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Committee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Experiential</a:t>
            </a:r>
          </a:p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Empirical methods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Data-based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Empirically derived, binary-choice, boundary definition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Scaling descriptors</a:t>
            </a:r>
          </a:p>
          <a:p>
            <a:pPr lvl="1"/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algn="r">
              <a:buNone/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(Fulcher 2003)</a:t>
            </a:r>
          </a:p>
          <a:p>
            <a:pPr lvl="1"/>
            <a:endParaRPr lang="de-AT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de-AT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934960" y="-80"/>
            <a:ext cx="6631149" cy="778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Grafik 5" descr="http://www.speakingchannel.tv/images/updated/insights_checklist.jpg"/>
          <p:cNvPicPr/>
          <p:nvPr/>
        </p:nvPicPr>
        <p:blipFill>
          <a:blip r:embed="rId3" cstate="print"/>
          <a:srcRect l="3333" t="1667" r="1667" b="1667"/>
          <a:stretch>
            <a:fillRect/>
          </a:stretch>
        </p:blipFill>
        <p:spPr bwMode="auto">
          <a:xfrm>
            <a:off x="0" y="0"/>
            <a:ext cx="928662" cy="7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15000"/>
          </a:blip>
          <a:srcRect t="28626"/>
          <a:stretch>
            <a:fillRect/>
          </a:stretch>
        </p:blipFill>
        <p:spPr bwMode="auto">
          <a:xfrm>
            <a:off x="7530964" y="1"/>
            <a:ext cx="1613035" cy="764704"/>
          </a:xfrm>
          <a:prstGeom prst="rect">
            <a:avLst/>
          </a:prstGeom>
          <a:noFill/>
        </p:spPr>
      </p:pic>
      <p:pic>
        <p:nvPicPr>
          <p:cNvPr id="7" name="Picture 2" descr="http://www.learningnlptechniques.com.sg/images/stories/improve%20public%20speaking.jpg"/>
          <p:cNvPicPr>
            <a:picLocks noChangeAspect="1" noChangeArrowheads="1"/>
          </p:cNvPicPr>
          <p:nvPr/>
        </p:nvPicPr>
        <p:blipFill>
          <a:blip r:embed="rId4" cstate="print">
            <a:lum bright="35000"/>
          </a:blip>
          <a:srcRect t="28626"/>
          <a:stretch>
            <a:fillRect/>
          </a:stretch>
        </p:blipFill>
        <p:spPr bwMode="auto">
          <a:xfrm>
            <a:off x="7343800" y="0"/>
            <a:ext cx="1800200" cy="76809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 b="14000"/>
          <a:stretch>
            <a:fillRect/>
          </a:stretch>
        </p:blipFill>
        <p:spPr bwMode="auto">
          <a:xfrm>
            <a:off x="179512" y="6165304"/>
            <a:ext cx="1619672" cy="400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ußzeilenplatzhalter 13"/>
          <p:cNvSpPr>
            <a:spLocks noGrp="1"/>
          </p:cNvSpPr>
          <p:nvPr>
            <p:ph type="ftr" sz="quarter" idx="11"/>
          </p:nvPr>
        </p:nvSpPr>
        <p:spPr>
          <a:xfrm>
            <a:off x="5868144" y="6237312"/>
            <a:ext cx="2895600" cy="365125"/>
          </a:xfrm>
        </p:spPr>
        <p:txBody>
          <a:bodyPr/>
          <a:lstStyle/>
          <a:p>
            <a:r>
              <a:rPr lang="de-AT" sz="1000" dirty="0" smtClean="0"/>
              <a:t>IATEFL TEASIG 2011</a:t>
            </a:r>
            <a:endParaRPr lang="de-AT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87F9522E088254C9985095DEF7124D6" ma:contentTypeVersion="0" ma:contentTypeDescription="Ein neues Dokument erstellen." ma:contentTypeScope="" ma:versionID="cc854504ab0aa1a51aebd983fbc4fe2e">
  <xsd:schema xmlns:xsd="http://www.w3.org/2001/XMLSchema" xmlns:p="http://schemas.microsoft.com/office/2006/metadata/properties" targetNamespace="http://schemas.microsoft.com/office/2006/metadata/properties" ma:root="true" ma:fieldsID="246f02dd96380beb4f7cdcce14d77f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7768AA02-7CB9-4ABD-897B-1EEB95DDE212}"/>
</file>

<file path=customXml/itemProps2.xml><?xml version="1.0" encoding="utf-8"?>
<ds:datastoreItem xmlns:ds="http://schemas.openxmlformats.org/officeDocument/2006/customXml" ds:itemID="{414992A0-C869-49A5-B1AA-4E2AA7B3ECE8}"/>
</file>

<file path=customXml/itemProps3.xml><?xml version="1.0" encoding="utf-8"?>
<ds:datastoreItem xmlns:ds="http://schemas.openxmlformats.org/officeDocument/2006/customXml" ds:itemID="{2E14E995-EE20-41F7-BD97-D943E81A38A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997</Words>
  <Application>Microsoft Office PowerPoint</Application>
  <PresentationFormat>Bildschirmpräsentation (4:3)</PresentationFormat>
  <Paragraphs>285</Paragraphs>
  <Slides>26</Slides>
  <Notes>0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27" baseType="lpstr">
      <vt:lpstr>Larissa-Design</vt:lpstr>
      <vt:lpstr>Validating analytic rating scales for speaking  at tertiary level</vt:lpstr>
      <vt:lpstr>Overview</vt:lpstr>
      <vt:lpstr>Testing speaking: some challenges</vt:lpstr>
      <vt:lpstr>ELTT scale: presentation</vt:lpstr>
      <vt:lpstr>ELTT scale: presentation</vt:lpstr>
      <vt:lpstr>ELTT scale: presentation</vt:lpstr>
      <vt:lpstr>ELTT scale: interaction</vt:lpstr>
      <vt:lpstr>ELTT descriptor units</vt:lpstr>
      <vt:lpstr>Scale development</vt:lpstr>
      <vt:lpstr>Scale development: ELTT</vt:lpstr>
      <vt:lpstr>Scale validation</vt:lpstr>
      <vt:lpstr>Scale validation </vt:lpstr>
      <vt:lpstr>Scale validation</vt:lpstr>
      <vt:lpstr>Research questions</vt:lpstr>
      <vt:lpstr>Research design</vt:lpstr>
      <vt:lpstr>Stages</vt:lpstr>
      <vt:lpstr>Data collection I</vt:lpstr>
      <vt:lpstr>Stages</vt:lpstr>
      <vt:lpstr>Analysis</vt:lpstr>
      <vt:lpstr>Analysis</vt:lpstr>
      <vt:lpstr>Analysis</vt:lpstr>
      <vt:lpstr>Illustrative output</vt:lpstr>
      <vt:lpstr>Expected results</vt:lpstr>
      <vt:lpstr>Implications</vt:lpstr>
      <vt:lpstr>References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Mag. Armin BERGER</dc:creator>
  <cp:lastModifiedBy>Anna Theresia Rabanser</cp:lastModifiedBy>
  <cp:revision>144</cp:revision>
  <dcterms:created xsi:type="dcterms:W3CDTF">2011-05-04T11:28:38Z</dcterms:created>
  <dcterms:modified xsi:type="dcterms:W3CDTF">2011-10-12T13:32:28Z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0x010100487F9522E088254C9985095DEF7124D6</vt:lpwstr>
  </property>
</Properties>
</file>