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732" r:id="rId2"/>
    <p:sldId id="874" r:id="rId3"/>
    <p:sldId id="862" r:id="rId4"/>
    <p:sldId id="817" r:id="rId5"/>
    <p:sldId id="845" r:id="rId6"/>
    <p:sldId id="821" r:id="rId7"/>
    <p:sldId id="835" r:id="rId8"/>
    <p:sldId id="852" r:id="rId9"/>
    <p:sldId id="869" r:id="rId10"/>
    <p:sldId id="834" r:id="rId11"/>
    <p:sldId id="870" r:id="rId12"/>
    <p:sldId id="873" r:id="rId13"/>
    <p:sldId id="877" r:id="rId14"/>
    <p:sldId id="804" r:id="rId15"/>
    <p:sldId id="745" r:id="rId16"/>
    <p:sldId id="871" r:id="rId17"/>
    <p:sldId id="790" r:id="rId18"/>
    <p:sldId id="812" r:id="rId19"/>
    <p:sldId id="744" r:id="rId20"/>
    <p:sldId id="731" r:id="rId21"/>
  </p:sldIdLst>
  <p:sldSz cx="9144000" cy="6858000" type="screen4x3"/>
  <p:notesSz cx="7099300" cy="10234613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416">
          <p15:clr>
            <a:srgbClr val="A4A3A4"/>
          </p15:clr>
        </p15:guide>
        <p15:guide id="2" pos="52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D6E8"/>
    <a:srgbClr val="FF9933"/>
    <a:srgbClr val="FF3300"/>
    <a:srgbClr val="3399FF"/>
    <a:srgbClr val="0000FF"/>
    <a:srgbClr val="336600"/>
    <a:srgbClr val="FFFF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3" autoAdjust="0"/>
    <p:restoredTop sz="98057" autoAdjust="0"/>
  </p:normalViewPr>
  <p:slideViewPr>
    <p:cSldViewPr snapToGrid="0" snapToObjects="1">
      <p:cViewPr varScale="1">
        <p:scale>
          <a:sx n="152" d="100"/>
          <a:sy n="152" d="100"/>
        </p:scale>
        <p:origin x="1266" y="150"/>
      </p:cViewPr>
      <p:guideLst>
        <p:guide orient="horz" pos="3416"/>
        <p:guide pos="52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1157" y="-58"/>
      </p:cViewPr>
      <p:guideLst>
        <p:guide orient="horz" pos="3224"/>
        <p:guide pos="223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56" tIns="47081" rIns="94156" bIns="47081" numCol="1" anchor="t" anchorCtr="0" compatLnSpc="1">
            <a:prstTxWarp prst="textNoShape">
              <a:avLst/>
            </a:prstTxWarp>
          </a:bodyPr>
          <a:lstStyle>
            <a:lvl1pPr defTabSz="908197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163" y="0"/>
            <a:ext cx="3075480" cy="51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56" tIns="47081" rIns="94156" bIns="47081" numCol="1" anchor="t" anchorCtr="0" compatLnSpc="1">
            <a:prstTxWarp prst="textNoShape">
              <a:avLst/>
            </a:prstTxWarp>
          </a:bodyPr>
          <a:lstStyle>
            <a:lvl1pPr algn="r" defTabSz="908197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61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09"/>
            <a:ext cx="3077137" cy="51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56" tIns="47081" rIns="94156" bIns="47081" numCol="1" anchor="b" anchorCtr="0" compatLnSpc="1">
            <a:prstTxWarp prst="textNoShape">
              <a:avLst/>
            </a:prstTxWarp>
          </a:bodyPr>
          <a:lstStyle>
            <a:lvl1pPr defTabSz="908197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61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2309"/>
            <a:ext cx="3075480" cy="51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56" tIns="47081" rIns="94156" bIns="47081" numCol="1" anchor="b" anchorCtr="0" compatLnSpc="1">
            <a:prstTxWarp prst="textNoShape">
              <a:avLst/>
            </a:prstTxWarp>
          </a:bodyPr>
          <a:lstStyle>
            <a:lvl1pPr algn="r" defTabSz="908197" eaLnBrk="1" hangingPunct="1">
              <a:defRPr sz="1300"/>
            </a:lvl1pPr>
          </a:lstStyle>
          <a:p>
            <a:pPr>
              <a:defRPr/>
            </a:pPr>
            <a:fld id="{180EC25D-1ED7-4871-85D6-D10E9F94680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489026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56" tIns="47081" rIns="94156" bIns="47081" numCol="1" anchor="t" anchorCtr="0" compatLnSpc="1">
            <a:prstTxWarp prst="textNoShape">
              <a:avLst/>
            </a:prstTxWarp>
          </a:bodyPr>
          <a:lstStyle>
            <a:lvl1pPr defTabSz="908197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5480" cy="51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56" tIns="47081" rIns="94156" bIns="47081" numCol="1" anchor="t" anchorCtr="0" compatLnSpc="1">
            <a:prstTxWarp prst="textNoShape">
              <a:avLst/>
            </a:prstTxWarp>
          </a:bodyPr>
          <a:lstStyle>
            <a:lvl1pPr algn="r" defTabSz="908197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9938"/>
            <a:ext cx="51149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599" y="4862792"/>
            <a:ext cx="5680103" cy="460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56" tIns="47081" rIns="94156" bIns="470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09"/>
            <a:ext cx="3077137" cy="51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56" tIns="47081" rIns="94156" bIns="47081" numCol="1" anchor="b" anchorCtr="0" compatLnSpc="1">
            <a:prstTxWarp prst="textNoShape">
              <a:avLst/>
            </a:prstTxWarp>
          </a:bodyPr>
          <a:lstStyle>
            <a:lvl1pPr defTabSz="908197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309"/>
            <a:ext cx="3075480" cy="51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56" tIns="47081" rIns="94156" bIns="47081" numCol="1" anchor="b" anchorCtr="0" compatLnSpc="1">
            <a:prstTxWarp prst="textNoShape">
              <a:avLst/>
            </a:prstTxWarp>
          </a:bodyPr>
          <a:lstStyle>
            <a:lvl1pPr algn="r" defTabSz="908197" eaLnBrk="1" hangingPunct="1">
              <a:defRPr sz="1300"/>
            </a:lvl1pPr>
          </a:lstStyle>
          <a:p>
            <a:pPr>
              <a:defRPr/>
            </a:pPr>
            <a:fld id="{D4377EDD-191B-4DAC-B21E-EC46098EE34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51789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  <p:sp>
        <p:nvSpPr>
          <p:cNvPr id="481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9993" indent="-296151"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4605" indent="-236921"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58447" indent="-236921"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2289" indent="-236921"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6131" indent="-236921" defTabSz="908197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79974" indent="-236921" defTabSz="908197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3816" indent="-236921" defTabSz="908197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27658" indent="-236921" defTabSz="908197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68E784E-9A1B-4964-B905-3678BB6607E5}" type="slidenum">
              <a:rPr lang="de-DE" altLang="de-DE" sz="1300"/>
              <a:pPr/>
              <a:t>1</a:t>
            </a:fld>
            <a:endParaRPr lang="de-DE" altLang="de-DE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377EDD-191B-4DAC-B21E-EC46098EE34D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16933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  <p:sp>
        <p:nvSpPr>
          <p:cNvPr id="481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9993" indent="-296151"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4605" indent="-236921"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58447" indent="-236921"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2289" indent="-236921"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6131" indent="-236921" defTabSz="908197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79974" indent="-236921" defTabSz="908197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3816" indent="-236921" defTabSz="908197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27658" indent="-236921" defTabSz="908197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68E784E-9A1B-4964-B905-3678BB6607E5}" type="slidenum">
              <a:rPr lang="de-DE" altLang="de-DE" sz="1300"/>
              <a:pPr/>
              <a:t>3</a:t>
            </a:fld>
            <a:endParaRPr lang="de-DE" altLang="de-DE" sz="1300"/>
          </a:p>
        </p:txBody>
      </p:sp>
    </p:spTree>
    <p:extLst>
      <p:ext uri="{BB962C8B-B14F-4D97-AF65-F5344CB8AC3E}">
        <p14:creationId xmlns:p14="http://schemas.microsoft.com/office/powerpoint/2010/main" val="688254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  <p:sp>
        <p:nvSpPr>
          <p:cNvPr id="481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9993" indent="-296151"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4605" indent="-236921"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58447" indent="-236921"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2289" indent="-236921"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6131" indent="-236921" defTabSz="908197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79974" indent="-236921" defTabSz="908197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3816" indent="-236921" defTabSz="908197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27658" indent="-236921" defTabSz="908197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68E784E-9A1B-4964-B905-3678BB6607E5}" type="slidenum">
              <a:rPr lang="de-DE" altLang="de-DE" sz="1300"/>
              <a:pPr/>
              <a:t>9</a:t>
            </a:fld>
            <a:endParaRPr lang="de-DE" altLang="de-DE" sz="1300"/>
          </a:p>
        </p:txBody>
      </p:sp>
    </p:spTree>
    <p:extLst>
      <p:ext uri="{BB962C8B-B14F-4D97-AF65-F5344CB8AC3E}">
        <p14:creationId xmlns:p14="http://schemas.microsoft.com/office/powerpoint/2010/main" val="1809563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  <p:sp>
        <p:nvSpPr>
          <p:cNvPr id="481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9993" indent="-296151"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4605" indent="-236921"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58447" indent="-236921"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2289" indent="-236921"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6131" indent="-236921" defTabSz="908197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79974" indent="-236921" defTabSz="908197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3816" indent="-236921" defTabSz="908197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27658" indent="-236921" defTabSz="908197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68E784E-9A1B-4964-B905-3678BB6607E5}" type="slidenum">
              <a:rPr lang="de-DE" altLang="de-DE" sz="1300"/>
              <a:pPr/>
              <a:t>11</a:t>
            </a:fld>
            <a:endParaRPr lang="de-DE" altLang="de-DE" sz="1300"/>
          </a:p>
        </p:txBody>
      </p:sp>
    </p:spTree>
    <p:extLst>
      <p:ext uri="{BB962C8B-B14F-4D97-AF65-F5344CB8AC3E}">
        <p14:creationId xmlns:p14="http://schemas.microsoft.com/office/powerpoint/2010/main" val="3892245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  <p:sp>
        <p:nvSpPr>
          <p:cNvPr id="491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9993" indent="-296151"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4605" indent="-236921"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58447" indent="-236921"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2289" indent="-236921"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6131" indent="-236921" defTabSz="908197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79974" indent="-236921" defTabSz="908197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3816" indent="-236921" defTabSz="908197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27658" indent="-236921" defTabSz="908197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E746B62-14E3-4DE1-A13F-8FCDFC2414DC}" type="slidenum">
              <a:rPr lang="de-DE" altLang="de-DE" sz="1300"/>
              <a:pPr/>
              <a:t>12</a:t>
            </a:fld>
            <a:endParaRPr lang="de-DE" altLang="de-DE" sz="1300"/>
          </a:p>
        </p:txBody>
      </p:sp>
    </p:spTree>
    <p:extLst>
      <p:ext uri="{BB962C8B-B14F-4D97-AF65-F5344CB8AC3E}">
        <p14:creationId xmlns:p14="http://schemas.microsoft.com/office/powerpoint/2010/main" val="4105714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  <p:sp>
        <p:nvSpPr>
          <p:cNvPr id="481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9993" indent="-296151"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4605" indent="-236921"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58447" indent="-236921"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2289" indent="-236921" defTabSz="908197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6131" indent="-236921" defTabSz="908197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79974" indent="-236921" defTabSz="908197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3816" indent="-236921" defTabSz="908197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27658" indent="-236921" defTabSz="908197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68E784E-9A1B-4964-B905-3678BB6607E5}" type="slidenum">
              <a:rPr lang="de-DE" altLang="de-DE" sz="1300"/>
              <a:pPr/>
              <a:t>16</a:t>
            </a:fld>
            <a:endParaRPr lang="de-DE" altLang="de-DE" sz="1300"/>
          </a:p>
        </p:txBody>
      </p:sp>
    </p:spTree>
    <p:extLst>
      <p:ext uri="{BB962C8B-B14F-4D97-AF65-F5344CB8AC3E}">
        <p14:creationId xmlns:p14="http://schemas.microsoft.com/office/powerpoint/2010/main" val="2780179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de-DE"/>
              <a:t>Finally the summary:</a:t>
            </a:r>
          </a:p>
          <a:p>
            <a:endParaRPr lang="en-GB" altLang="de-DE"/>
          </a:p>
          <a:p>
            <a:r>
              <a:rPr lang="en-GB" altLang="de-DE"/>
              <a:t>The University of Innsbruck started a research project dealing with the development of a drivable slab track cover system. </a:t>
            </a:r>
          </a:p>
          <a:p>
            <a:endParaRPr lang="en-GB" altLang="de-DE"/>
          </a:p>
          <a:p>
            <a:r>
              <a:rPr lang="en-US" altLang="de-DE"/>
              <a:t>The solution presented is based on the slab track system “ÖBB-Porr“. </a:t>
            </a:r>
          </a:p>
          <a:p>
            <a:endParaRPr lang="en-GB" altLang="de-DE"/>
          </a:p>
          <a:p>
            <a:r>
              <a:rPr lang="en-GB" altLang="de-DE"/>
              <a:t>As a basis for the development the technical report of the German Slab track research group was used in order to meet all technical and economical requirements. </a:t>
            </a:r>
          </a:p>
          <a:p>
            <a:endParaRPr lang="en-GB" altLang="de-DE"/>
          </a:p>
          <a:p>
            <a:r>
              <a:rPr lang="en-GB" altLang="de-DE"/>
              <a:t>As the load assumptions according to the European standard differ by far from the real loads acting on drivable slab track cover systems, a considerable part of the research work was related to the determination of realistic loads. </a:t>
            </a:r>
          </a:p>
          <a:p>
            <a:endParaRPr lang="en-GB" altLang="de-DE"/>
          </a:p>
          <a:p>
            <a:r>
              <a:rPr lang="en-GB" altLang="de-DE"/>
              <a:t>Numerical and experimental investigations up to now showed, that a solution made of plain concrete is not possible.</a:t>
            </a:r>
          </a:p>
          <a:p>
            <a:r>
              <a:rPr lang="en-GB" altLang="de-DE"/>
              <a:t>A further development of the cover system is based on a reinforced solution and yet not finished.  </a:t>
            </a:r>
          </a:p>
          <a:p>
            <a:r>
              <a:rPr lang="en-GB" altLang="de-DE"/>
              <a:t> </a:t>
            </a:r>
            <a:endParaRPr lang="de-AT" altLang="de-DE"/>
          </a:p>
          <a:p>
            <a:endParaRPr lang="de-DE" altLang="de-DE"/>
          </a:p>
        </p:txBody>
      </p:sp>
      <p:sp>
        <p:nvSpPr>
          <p:cNvPr id="51204" name="Foliennummernplatzhalter 3"/>
          <p:cNvSpPr txBox="1">
            <a:spLocks noGrp="1"/>
          </p:cNvSpPr>
          <p:nvPr/>
        </p:nvSpPr>
        <p:spPr bwMode="auto">
          <a:xfrm>
            <a:off x="4022163" y="9722309"/>
            <a:ext cx="3075480" cy="51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156" tIns="47081" rIns="94156" bIns="47081" anchor="b"/>
          <a:lstStyle>
            <a:lvl1pPr defTabSz="8763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1200" indent="-273050" defTabSz="8763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093788" indent="-217488" defTabSz="8763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31938" indent="-219075" defTabSz="8763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70088" indent="-219075" defTabSz="8763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7288" indent="-219075" defTabSz="876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84488" indent="-219075" defTabSz="876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41688" indent="-219075" defTabSz="876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98888" indent="-219075" defTabSz="876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2A076E6-463C-40FE-AB13-4E8B3E14F5DE}" type="slidenum">
              <a:rPr lang="de-DE" altLang="de-DE" sz="1300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 userDrawn="1"/>
        </p:nvSpPr>
        <p:spPr bwMode="auto">
          <a:xfrm rot="16200000">
            <a:off x="-1915318" y="2189956"/>
            <a:ext cx="44656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e-DE" sz="1200" b="1">
                <a:solidFill>
                  <a:srgbClr val="000066"/>
                </a:solidFill>
                <a:latin typeface="Verdana" pitchFamily="34" charset="0"/>
                <a:cs typeface="+mn-cs"/>
              </a:rPr>
              <a:t>Forschungsschwerpunkte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de-DE" sz="1200" b="1">
                <a:solidFill>
                  <a:srgbClr val="000066"/>
                </a:solidFill>
                <a:latin typeface="Verdana" pitchFamily="34" charset="0"/>
                <a:cs typeface="+mn-cs"/>
              </a:rPr>
              <a:t>Fakultät für Bauingenieurwesen</a:t>
            </a:r>
            <a:endParaRPr lang="de-AT" sz="1200" b="1">
              <a:solidFill>
                <a:srgbClr val="000066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5" name="Picture 8" descr="mast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4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UNILOG4C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4703763"/>
            <a:ext cx="1085850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6313" y="10779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AT" noProof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52575" y="279241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AT" noProof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2877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27386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38963" y="274638"/>
            <a:ext cx="1747837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692275" y="274638"/>
            <a:ext cx="5094288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21932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4479925"/>
            <a:ext cx="985838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5356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9848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92275" y="1916113"/>
            <a:ext cx="3421063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65738" y="1916113"/>
            <a:ext cx="3421062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85937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90969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164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1038"/>
            <a:ext cx="931863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174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6315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5277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6075" y="236538"/>
            <a:ext cx="6994525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1916113"/>
            <a:ext cx="699452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pic>
        <p:nvPicPr>
          <p:cNvPr id="1028" name="Picture 7" descr="linie0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811213"/>
            <a:ext cx="50800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1" descr="s0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03" r:id="rId1"/>
    <p:sldLayoutId id="2147484804" r:id="rId2"/>
    <p:sldLayoutId id="2147484795" r:id="rId3"/>
    <p:sldLayoutId id="2147484796" r:id="rId4"/>
    <p:sldLayoutId id="2147484797" r:id="rId5"/>
    <p:sldLayoutId id="2147484798" r:id="rId6"/>
    <p:sldLayoutId id="2147484805" r:id="rId7"/>
    <p:sldLayoutId id="2147484799" r:id="rId8"/>
    <p:sldLayoutId id="2147484800" r:id="rId9"/>
    <p:sldLayoutId id="2147484801" r:id="rId10"/>
    <p:sldLayoutId id="2147484802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rgbClr val="000066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rgbClr val="000066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rgbClr val="000066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rgbClr val="000066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rgbClr val="000066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619250" y="274638"/>
            <a:ext cx="699452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kern="0" dirty="0"/>
              <a:t> </a:t>
            </a:r>
          </a:p>
        </p:txBody>
      </p:sp>
      <p:sp>
        <p:nvSpPr>
          <p:cNvPr id="7" name="Text Box 5"/>
          <p:cNvSpPr txBox="1">
            <a:spLocks noGrp="1" noChangeArrowheads="1"/>
          </p:cNvSpPr>
          <p:nvPr>
            <p:ph idx="1"/>
          </p:nvPr>
        </p:nvSpPr>
        <p:spPr>
          <a:xfrm>
            <a:off x="939800" y="975236"/>
            <a:ext cx="7797800" cy="2117503"/>
          </a:xfrm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de-AT" altLang="de-DE" sz="3200" b="1" dirty="0"/>
              <a:t>Folgeunterweisung </a:t>
            </a:r>
          </a:p>
          <a:p>
            <a:pPr algn="r" eaLnBrk="1" hangingPunct="1"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de-AT" altLang="de-DE" sz="3600" b="1" dirty="0"/>
              <a:t> </a:t>
            </a:r>
            <a:r>
              <a:rPr lang="de-AT" altLang="de-DE" sz="3600" i="1" dirty="0"/>
              <a:t>Allgemeine Sicherheitsunterweisung Labor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959100" y="4155485"/>
            <a:ext cx="6181988" cy="246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marL="457200" indent="-457200" eaLnBrk="1" hangingPunct="1">
              <a:buFontTx/>
              <a:buAutoNum type="alphaUcPeriod"/>
              <a:defRPr/>
            </a:pPr>
            <a:r>
              <a:rPr lang="de-AT" altLang="de-DE" sz="2000" b="1" kern="0" dirty="0"/>
              <a:t>Andreatta (TVFA)</a:t>
            </a:r>
          </a:p>
          <a:p>
            <a:pPr marL="0" indent="0" eaLnBrk="1" hangingPunct="1">
              <a:buFontTx/>
              <a:buNone/>
              <a:defRPr/>
            </a:pPr>
            <a:r>
              <a:rPr lang="de-AT" altLang="de-DE" sz="2000" b="1" kern="0" dirty="0"/>
              <a:t>S. Unterberger (AB Materialtechnologie)</a:t>
            </a:r>
          </a:p>
          <a:p>
            <a:pPr marL="0" indent="0" eaLnBrk="1" hangingPunct="1">
              <a:buFontTx/>
              <a:buNone/>
              <a:defRPr/>
            </a:pPr>
            <a:r>
              <a:rPr lang="de-AT" altLang="de-DE" sz="2000" b="1" kern="0" dirty="0"/>
              <a:t>J. Schroll (AB Energieeffizientes Bauen)</a:t>
            </a:r>
          </a:p>
          <a:p>
            <a:pPr marL="0" indent="0" algn="r" eaLnBrk="1" hangingPunct="1">
              <a:buFontTx/>
              <a:buNone/>
              <a:defRPr/>
            </a:pPr>
            <a:endParaRPr lang="de-AT" altLang="de-DE" sz="2000" b="1" kern="0" dirty="0"/>
          </a:p>
          <a:p>
            <a:pPr marL="0" indent="0" algn="r" eaLnBrk="1" hangingPunct="1">
              <a:buFontTx/>
              <a:buNone/>
              <a:defRPr/>
            </a:pPr>
            <a:r>
              <a:rPr lang="de-AT" altLang="de-DE" sz="2000" b="1" kern="0" dirty="0"/>
              <a:t>03.02.2026</a:t>
            </a:r>
          </a:p>
          <a:p>
            <a:pPr marL="0" indent="0" algn="r" eaLnBrk="1" hangingPunct="1">
              <a:buFontTx/>
              <a:buNone/>
              <a:defRPr/>
            </a:pPr>
            <a:endParaRPr lang="de-AT" altLang="de-DE" sz="2000" b="1" kern="0" dirty="0"/>
          </a:p>
          <a:p>
            <a:pPr marL="0" indent="0" algn="r" eaLnBrk="1" hangingPunct="1">
              <a:buFontTx/>
              <a:buNone/>
              <a:defRPr/>
            </a:pPr>
            <a:r>
              <a:rPr lang="de-AT" altLang="de-DE" sz="1200" b="1" kern="0" dirty="0"/>
              <a:t>(Stand 03.02.2026)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feld 3"/>
          <p:cNvSpPr txBox="1">
            <a:spLocks noChangeArrowheads="1"/>
          </p:cNvSpPr>
          <p:nvPr/>
        </p:nvSpPr>
        <p:spPr bwMode="auto">
          <a:xfrm>
            <a:off x="952500" y="1152525"/>
            <a:ext cx="81026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In den Prüfhallen und Räumlichkeiten ist das Laborpersonal für die Entsorgung des produzierten Abfalls selbst verantwortlich. Es gibt </a:t>
            </a:r>
            <a:r>
              <a:rPr lang="de-AT" altLang="de-DE" sz="1600" dirty="0">
                <a:solidFill>
                  <a:srgbClr val="FF0000"/>
                </a:solidFill>
                <a:latin typeface="Arial" charset="0"/>
              </a:rPr>
              <a:t>kein eigenes Reinigungspersonal </a:t>
            </a: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!!!!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Am Ende des Arbeitstages sind die benutzten Bereiche, benützte Werkzeuge, Geräte und Maschinen – auch wenn die Versuchsarbeiten nicht vollständig abgeschlossen sind – zumindest </a:t>
            </a:r>
            <a:r>
              <a:rPr lang="de-AT" altLang="de-DE" sz="1600" dirty="0">
                <a:solidFill>
                  <a:srgbClr val="FF0000"/>
                </a:solidFill>
                <a:latin typeface="Arial" charset="0"/>
              </a:rPr>
              <a:t>grob aufzuräumen und zu reinigen</a:t>
            </a: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. 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Im </a:t>
            </a:r>
            <a:r>
              <a:rPr lang="de-AT" altLang="de-DE" sz="1600" dirty="0" err="1">
                <a:solidFill>
                  <a:srgbClr val="FF0000"/>
                </a:solidFill>
                <a:latin typeface="Arial" charset="0"/>
              </a:rPr>
              <a:t>Laborhof</a:t>
            </a:r>
            <a:r>
              <a:rPr lang="de-AT" altLang="de-DE" sz="1600" dirty="0">
                <a:solidFill>
                  <a:srgbClr val="FF0000"/>
                </a:solidFill>
                <a:latin typeface="Arial" charset="0"/>
              </a:rPr>
              <a:t> sind eigene </a:t>
            </a:r>
            <a:r>
              <a:rPr lang="de-AT" altLang="de-DE" sz="1600" dirty="0" err="1">
                <a:solidFill>
                  <a:srgbClr val="FF0000"/>
                </a:solidFill>
                <a:latin typeface="Arial" charset="0"/>
              </a:rPr>
              <a:t>Abfalllcontainer</a:t>
            </a:r>
            <a:r>
              <a:rPr lang="de-AT" altLang="de-DE" sz="1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für Papier, Altglas, Kunststoff, Restmüll, Biomüll, Betonabfälle, Holzabfälle und für Metalle  vorhanden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de-AT" altLang="de-DE" sz="1600" dirty="0">
                <a:solidFill>
                  <a:srgbClr val="FF0000"/>
                </a:solidFill>
                <a:latin typeface="Arial" charset="0"/>
              </a:rPr>
              <a:t>Gefährliche Abfälle müssen gesondert entsorgt </a:t>
            </a: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werden – wenden Sie sich an den jeweils zuständigen Mitarbeiter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endParaRPr lang="de-AT" altLang="de-DE" sz="16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952500" y="274638"/>
            <a:ext cx="810260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600" b="1" kern="0" dirty="0">
                <a:solidFill>
                  <a:srgbClr val="002060"/>
                </a:solidFill>
              </a:rPr>
              <a:t>Kapitel 12 – </a:t>
            </a:r>
            <a:r>
              <a:rPr lang="de-AT" altLang="de-DE" sz="1600" b="1" kern="0" dirty="0">
                <a:solidFill>
                  <a:srgbClr val="002060"/>
                </a:solidFill>
              </a:rPr>
              <a:t>Ordnung / Reinigung / Entsorgung</a:t>
            </a:r>
            <a:endParaRPr lang="de-DE" altLang="de-DE" kern="0" dirty="0"/>
          </a:p>
        </p:txBody>
      </p:sp>
    </p:spTree>
    <p:extLst>
      <p:ext uri="{BB962C8B-B14F-4D97-AF65-F5344CB8AC3E}">
        <p14:creationId xmlns:p14="http://schemas.microsoft.com/office/powerpoint/2010/main" val="594208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619250" y="274638"/>
            <a:ext cx="699452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kern="0" dirty="0"/>
              <a:t> </a:t>
            </a:r>
          </a:p>
        </p:txBody>
      </p:sp>
      <p:sp>
        <p:nvSpPr>
          <p:cNvPr id="7" name="Text Box 5"/>
          <p:cNvSpPr txBox="1">
            <a:spLocks noGrp="1" noChangeArrowheads="1"/>
          </p:cNvSpPr>
          <p:nvPr>
            <p:ph idx="1"/>
          </p:nvPr>
        </p:nvSpPr>
        <p:spPr>
          <a:xfrm>
            <a:off x="939800" y="975236"/>
            <a:ext cx="7797800" cy="2560701"/>
          </a:xfrm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de-AT" altLang="de-DE" sz="3200" b="1" dirty="0"/>
              <a:t>Folgeunterweisung </a:t>
            </a:r>
          </a:p>
          <a:p>
            <a:pPr algn="r" eaLnBrk="1" hangingPunct="1"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de-AT" altLang="de-DE" sz="3600" b="1" dirty="0"/>
              <a:t> </a:t>
            </a:r>
            <a:r>
              <a:rPr lang="de-AT" altLang="de-DE" sz="3600" b="1" i="1" dirty="0"/>
              <a:t>Kapitel 14</a:t>
            </a:r>
            <a:r>
              <a:rPr lang="de-AT" altLang="de-DE" sz="3600" i="1" dirty="0"/>
              <a:t> </a:t>
            </a:r>
          </a:p>
          <a:p>
            <a:pPr algn="r" eaLnBrk="1" hangingPunct="1"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de-AT" altLang="de-DE" sz="3600" i="1" dirty="0"/>
              <a:t>Verhalten im Brandfall</a:t>
            </a:r>
          </a:p>
        </p:txBody>
      </p:sp>
    </p:spTree>
    <p:extLst>
      <p:ext uri="{BB962C8B-B14F-4D97-AF65-F5344CB8AC3E}">
        <p14:creationId xmlns:p14="http://schemas.microsoft.com/office/powerpoint/2010/main" val="3150145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952500" y="1301230"/>
            <a:ext cx="81915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Char char="•"/>
              <a:tabLst>
                <a:tab pos="1255713" algn="l"/>
              </a:tabLst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255713" algn="l"/>
              </a:tabLst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255713" algn="l"/>
              </a:tabLst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255713" algn="l"/>
              </a:tabLst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255713" algn="l"/>
              </a:tabLst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55713" algn="l"/>
              </a:tabLst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55713" algn="l"/>
              </a:tabLst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55713" algn="l"/>
              </a:tabLst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55713" algn="l"/>
              </a:tabLst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marL="1173163" indent="-285750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252538" algn="l"/>
              </a:tabLst>
              <a:defRPr/>
            </a:pPr>
            <a:r>
              <a:rPr lang="de-AT" altLang="de-DE" sz="1800" dirty="0">
                <a:solidFill>
                  <a:srgbClr val="002060"/>
                </a:solidFill>
                <a:latin typeface="Arial" charset="0"/>
              </a:rPr>
              <a:t>Brandmelder Betätigen oder Feuerwehr über 122 informieren</a:t>
            </a:r>
          </a:p>
          <a:p>
            <a:pPr marL="1173163" indent="-285750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252538" algn="l"/>
              </a:tabLst>
              <a:defRPr/>
            </a:pPr>
            <a:r>
              <a:rPr lang="de-AT" altLang="de-DE" sz="1800" dirty="0">
                <a:solidFill>
                  <a:srgbClr val="002060"/>
                </a:solidFill>
                <a:latin typeface="Arial" charset="0"/>
              </a:rPr>
              <a:t>Entstehungsbrände – ev. Löschversuch unternehmen</a:t>
            </a:r>
          </a:p>
          <a:p>
            <a:pPr marL="1173163" indent="-285750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252538" algn="l"/>
              </a:tabLst>
              <a:defRPr/>
            </a:pPr>
            <a:r>
              <a:rPr lang="de-AT" altLang="de-DE" sz="1800" dirty="0">
                <a:solidFill>
                  <a:srgbClr val="002060"/>
                </a:solidFill>
                <a:latin typeface="Arial" charset="0"/>
              </a:rPr>
              <a:t>Fluchtwege folgen</a:t>
            </a:r>
          </a:p>
          <a:p>
            <a:pPr marL="1173163" indent="-285750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252538" algn="l"/>
              </a:tabLst>
              <a:defRPr/>
            </a:pPr>
            <a:r>
              <a:rPr lang="de-AT" altLang="de-DE" sz="1800" dirty="0">
                <a:solidFill>
                  <a:srgbClr val="002060"/>
                </a:solidFill>
                <a:latin typeface="Arial" charset="0"/>
              </a:rPr>
              <a:t>Türen schließen</a:t>
            </a:r>
          </a:p>
          <a:p>
            <a:pPr marL="1173163" indent="-285750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252538" algn="l"/>
              </a:tabLst>
              <a:defRPr/>
            </a:pPr>
            <a:r>
              <a:rPr lang="de-AT" altLang="de-DE" sz="1800" dirty="0">
                <a:solidFill>
                  <a:srgbClr val="002060"/>
                </a:solidFill>
                <a:latin typeface="Arial" charset="0"/>
              </a:rPr>
              <a:t>keine Aufzüge benützen</a:t>
            </a:r>
          </a:p>
          <a:p>
            <a:pPr marL="1173163" indent="-285750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252538" algn="l"/>
              </a:tabLst>
              <a:defRPr/>
            </a:pPr>
            <a:r>
              <a:rPr lang="de-AT" altLang="de-DE" sz="1800" dirty="0">
                <a:solidFill>
                  <a:srgbClr val="002060"/>
                </a:solidFill>
                <a:latin typeface="Arial" charset="0"/>
              </a:rPr>
              <a:t>Andere Personen warnen und hilfsbedürftigen Personen beistehen</a:t>
            </a:r>
          </a:p>
          <a:p>
            <a:pPr marL="1173163" indent="-285750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252538" algn="l"/>
              </a:tabLst>
              <a:defRPr/>
            </a:pPr>
            <a:r>
              <a:rPr lang="de-AT" altLang="de-DE" sz="1800" dirty="0">
                <a:solidFill>
                  <a:srgbClr val="002060"/>
                </a:solidFill>
                <a:latin typeface="Arial" charset="0"/>
              </a:rPr>
              <a:t>bei der Sammelstelle einfinden und auf Vollzähligkeit prüfen</a:t>
            </a:r>
          </a:p>
          <a:p>
            <a:pPr marL="1173163" indent="-285750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252538" algn="l"/>
              </a:tabLst>
              <a:defRPr/>
            </a:pPr>
            <a:r>
              <a:rPr lang="de-AT" altLang="de-DE" sz="1800" dirty="0">
                <a:solidFill>
                  <a:srgbClr val="002060"/>
                </a:solidFill>
                <a:latin typeface="Arial" charset="0"/>
              </a:rPr>
              <a:t>Feuerwehr einweisen</a:t>
            </a:r>
          </a:p>
          <a:p>
            <a:pPr marL="1173163" indent="-285750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252538" algn="l"/>
              </a:tabLst>
              <a:defRPr/>
            </a:pPr>
            <a:r>
              <a:rPr lang="de-AT" altLang="de-DE" sz="1800" dirty="0">
                <a:solidFill>
                  <a:srgbClr val="002060"/>
                </a:solidFill>
                <a:latin typeface="Arial" charset="0"/>
              </a:rPr>
              <a:t>Generell gilt aber das Motto: „Eigenschutz geht vor Personen- und Sachschutz“</a:t>
            </a:r>
          </a:p>
          <a:p>
            <a:pPr marL="1173163" indent="-285750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252538" algn="l"/>
              </a:tabLst>
              <a:defRPr/>
            </a:pPr>
            <a:endParaRPr lang="de-AT" altLang="de-DE" sz="18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952500" y="274638"/>
            <a:ext cx="810260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600" b="1" kern="0" dirty="0">
                <a:solidFill>
                  <a:srgbClr val="002060"/>
                </a:solidFill>
              </a:rPr>
              <a:t>Kapitel 14 – Verhalten im Brandfall</a:t>
            </a:r>
            <a:endParaRPr lang="de-DE" altLang="de-DE" kern="0" dirty="0"/>
          </a:p>
        </p:txBody>
      </p:sp>
    </p:spTree>
    <p:extLst>
      <p:ext uri="{BB962C8B-B14F-4D97-AF65-F5344CB8AC3E}">
        <p14:creationId xmlns:p14="http://schemas.microsoft.com/office/powerpoint/2010/main" val="3593647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406EA08-5D9D-4235-AAF9-CE20E7DD2F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55" y="2045178"/>
            <a:ext cx="7599933" cy="4190718"/>
          </a:xfrm>
          <a:prstGeom prst="rect">
            <a:avLst/>
          </a:prstGeom>
        </p:spPr>
      </p:pic>
      <p:cxnSp>
        <p:nvCxnSpPr>
          <p:cNvPr id="15364" name="Gerade Verbindung mit Pfeil 6"/>
          <p:cNvCxnSpPr>
            <a:cxnSpLocks noChangeShapeType="1"/>
          </p:cNvCxnSpPr>
          <p:nvPr/>
        </p:nvCxnSpPr>
        <p:spPr bwMode="auto">
          <a:xfrm>
            <a:off x="5934075" y="1086310"/>
            <a:ext cx="285750" cy="325438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5365" name="Textfeld 11"/>
          <p:cNvSpPr txBox="1">
            <a:spLocks noChangeArrowheads="1"/>
          </p:cNvSpPr>
          <p:nvPr/>
        </p:nvSpPr>
        <p:spPr bwMode="auto">
          <a:xfrm>
            <a:off x="8613775" y="2458017"/>
            <a:ext cx="360363" cy="16224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400" b="1" dirty="0">
                <a:solidFill>
                  <a:srgbClr val="FF0000"/>
                </a:solidFill>
                <a:latin typeface="Arial" charset="0"/>
              </a:rPr>
              <a:t>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400" b="1" dirty="0">
                <a:solidFill>
                  <a:srgbClr val="FF0000"/>
                </a:solidFill>
                <a:latin typeface="Arial" charset="0"/>
              </a:rPr>
              <a:t>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400" b="1" dirty="0">
                <a:solidFill>
                  <a:srgbClr val="FF0000"/>
                </a:solidFill>
                <a:latin typeface="Arial" charset="0"/>
              </a:rPr>
              <a:t>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400" b="1" dirty="0">
                <a:solidFill>
                  <a:srgbClr val="FF0000"/>
                </a:solidFill>
                <a:latin typeface="Arial" charset="0"/>
              </a:rPr>
              <a:t>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400" b="1" dirty="0">
                <a:solidFill>
                  <a:srgbClr val="FF0000"/>
                </a:solidFill>
                <a:latin typeface="Arial" charset="0"/>
              </a:rPr>
              <a:t>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400" b="1" dirty="0">
                <a:solidFill>
                  <a:srgbClr val="FF0000"/>
                </a:solidFill>
                <a:latin typeface="Arial" charset="0"/>
              </a:rPr>
              <a:t>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400" b="1" dirty="0">
                <a:solidFill>
                  <a:srgbClr val="FF0000"/>
                </a:solidFill>
                <a:latin typeface="Arial" charset="0"/>
              </a:rPr>
              <a:t>G</a:t>
            </a:r>
          </a:p>
        </p:txBody>
      </p:sp>
      <p:sp>
        <p:nvSpPr>
          <p:cNvPr id="15366" name="Line 12"/>
          <p:cNvSpPr>
            <a:spLocks noChangeShapeType="1"/>
          </p:cNvSpPr>
          <p:nvPr/>
        </p:nvSpPr>
        <p:spPr bwMode="auto">
          <a:xfrm>
            <a:off x="1967540" y="3259779"/>
            <a:ext cx="5729164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5367" name="Line 13"/>
          <p:cNvSpPr>
            <a:spLocks noChangeShapeType="1"/>
          </p:cNvSpPr>
          <p:nvPr/>
        </p:nvSpPr>
        <p:spPr bwMode="auto">
          <a:xfrm flipV="1">
            <a:off x="7804315" y="2868603"/>
            <a:ext cx="0" cy="4413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5368" name="Line 17"/>
          <p:cNvSpPr>
            <a:spLocks noChangeShapeType="1"/>
          </p:cNvSpPr>
          <p:nvPr/>
        </p:nvSpPr>
        <p:spPr bwMode="auto">
          <a:xfrm>
            <a:off x="7797800" y="2776305"/>
            <a:ext cx="5715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3302334" y="5029052"/>
            <a:ext cx="839678" cy="63094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AT" altLang="de-DE" sz="1000" dirty="0">
                <a:solidFill>
                  <a:schemeClr val="tx1"/>
                </a:solidFill>
                <a:latin typeface="Arial" charset="0"/>
              </a:rPr>
              <a:t>Große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AT" altLang="de-DE" sz="1000" dirty="0">
                <a:solidFill>
                  <a:schemeClr val="tx1"/>
                </a:solidFill>
                <a:latin typeface="Arial" charset="0"/>
              </a:rPr>
              <a:t>Prüfhalle</a:t>
            </a:r>
            <a:br>
              <a:rPr lang="de-AT" altLang="de-DE" sz="1000" dirty="0">
                <a:solidFill>
                  <a:schemeClr val="tx1"/>
                </a:solidFill>
                <a:latin typeface="Arial" charset="0"/>
              </a:rPr>
            </a:br>
            <a:r>
              <a:rPr lang="de-AT" altLang="de-DE" sz="1000" dirty="0">
                <a:solidFill>
                  <a:schemeClr val="tx1"/>
                </a:solidFill>
                <a:latin typeface="Arial" charset="0"/>
              </a:rPr>
              <a:t>R15, R16</a:t>
            </a:r>
            <a:endParaRPr lang="de-DE" altLang="de-DE" sz="1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0" name="Line 13"/>
          <p:cNvSpPr>
            <a:spLocks noChangeShapeType="1"/>
          </p:cNvSpPr>
          <p:nvPr/>
        </p:nvSpPr>
        <p:spPr bwMode="auto">
          <a:xfrm flipV="1">
            <a:off x="2672780" y="3554184"/>
            <a:ext cx="0" cy="9925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5015290" y="5002689"/>
            <a:ext cx="1038641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AT" altLang="de-DE" sz="1000" dirty="0" err="1">
                <a:solidFill>
                  <a:schemeClr val="tx1"/>
                </a:solidFill>
                <a:latin typeface="Arial" charset="0"/>
              </a:rPr>
              <a:t>Betonierhalle</a:t>
            </a:r>
            <a:br>
              <a:rPr lang="de-AT" altLang="de-DE" sz="1000" dirty="0">
                <a:solidFill>
                  <a:schemeClr val="tx1"/>
                </a:solidFill>
                <a:latin typeface="Arial" charset="0"/>
              </a:rPr>
            </a:br>
            <a:r>
              <a:rPr lang="de-AT" altLang="de-DE" sz="1000" dirty="0">
                <a:solidFill>
                  <a:schemeClr val="tx1"/>
                </a:solidFill>
                <a:latin typeface="Arial" charset="0"/>
              </a:rPr>
              <a:t>R 14</a:t>
            </a:r>
            <a:endParaRPr lang="de-DE" altLang="de-DE" sz="1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2" name="Text Box 11"/>
          <p:cNvSpPr txBox="1">
            <a:spLocks noChangeArrowheads="1"/>
          </p:cNvSpPr>
          <p:nvPr/>
        </p:nvSpPr>
        <p:spPr bwMode="auto">
          <a:xfrm>
            <a:off x="4918358" y="3861307"/>
            <a:ext cx="1221696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AT" altLang="de-DE" sz="1000" dirty="0">
                <a:solidFill>
                  <a:schemeClr val="tx1"/>
                </a:solidFill>
                <a:latin typeface="Arial" charset="0"/>
              </a:rPr>
              <a:t>Klimaschrank-halle R 13</a:t>
            </a:r>
            <a:endParaRPr lang="de-DE" altLang="de-DE" sz="1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8340724" y="2775517"/>
            <a:ext cx="20325" cy="3782936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5374" name="Line 13"/>
          <p:cNvSpPr>
            <a:spLocks noChangeShapeType="1"/>
          </p:cNvSpPr>
          <p:nvPr/>
        </p:nvSpPr>
        <p:spPr bwMode="auto">
          <a:xfrm flipV="1">
            <a:off x="3502277" y="4384378"/>
            <a:ext cx="0" cy="548234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5375" name="Line 13"/>
          <p:cNvSpPr>
            <a:spLocks noChangeShapeType="1"/>
          </p:cNvSpPr>
          <p:nvPr/>
        </p:nvSpPr>
        <p:spPr bwMode="auto">
          <a:xfrm flipV="1">
            <a:off x="3502277" y="3489358"/>
            <a:ext cx="0" cy="772059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5377" name="Line 13"/>
          <p:cNvSpPr>
            <a:spLocks noChangeShapeType="1"/>
          </p:cNvSpPr>
          <p:nvPr/>
        </p:nvSpPr>
        <p:spPr bwMode="auto">
          <a:xfrm flipV="1">
            <a:off x="7451725" y="3293645"/>
            <a:ext cx="0" cy="4667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5379" name="Text Box 11"/>
          <p:cNvSpPr txBox="1">
            <a:spLocks noChangeArrowheads="1"/>
          </p:cNvSpPr>
          <p:nvPr/>
        </p:nvSpPr>
        <p:spPr bwMode="auto">
          <a:xfrm>
            <a:off x="2882420" y="3790807"/>
            <a:ext cx="817573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AT" altLang="de-DE" sz="1000" dirty="0" err="1">
                <a:solidFill>
                  <a:schemeClr val="tx1"/>
                </a:solidFill>
                <a:latin typeface="Arial" charset="0"/>
              </a:rPr>
              <a:t>Messraum</a:t>
            </a:r>
            <a:br>
              <a:rPr lang="de-AT" altLang="de-DE" sz="1000" dirty="0">
                <a:solidFill>
                  <a:schemeClr val="tx1"/>
                </a:solidFill>
                <a:latin typeface="Arial" charset="0"/>
              </a:rPr>
            </a:br>
            <a:r>
              <a:rPr lang="de-AT" altLang="de-DE" sz="1000" dirty="0">
                <a:solidFill>
                  <a:schemeClr val="tx1"/>
                </a:solidFill>
                <a:latin typeface="Arial" charset="0"/>
              </a:rPr>
              <a:t>R 18</a:t>
            </a:r>
            <a:endParaRPr lang="de-DE" altLang="de-DE" sz="1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80" name="Text Box 11"/>
          <p:cNvSpPr txBox="1">
            <a:spLocks noChangeArrowheads="1"/>
          </p:cNvSpPr>
          <p:nvPr/>
        </p:nvSpPr>
        <p:spPr bwMode="auto">
          <a:xfrm>
            <a:off x="7283451" y="3786571"/>
            <a:ext cx="730752" cy="55399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AT" altLang="de-DE" sz="1000" dirty="0">
                <a:solidFill>
                  <a:schemeClr val="tx1"/>
                </a:solidFill>
                <a:latin typeface="Arial" charset="0"/>
              </a:rPr>
              <a:t>Holzbau-Labor </a:t>
            </a:r>
            <a:br>
              <a:rPr lang="de-AT" altLang="de-DE" sz="1000" dirty="0">
                <a:solidFill>
                  <a:schemeClr val="tx1"/>
                </a:solidFill>
                <a:latin typeface="Arial" charset="0"/>
              </a:rPr>
            </a:br>
            <a:r>
              <a:rPr lang="de-AT" altLang="de-DE" sz="1000" dirty="0">
                <a:solidFill>
                  <a:schemeClr val="tx1"/>
                </a:solidFill>
                <a:latin typeface="Arial" charset="0"/>
              </a:rPr>
              <a:t>R 11</a:t>
            </a:r>
            <a:endParaRPr lang="de-DE" altLang="de-DE" sz="1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81" name="Text Box 11"/>
          <p:cNvSpPr txBox="1">
            <a:spLocks noChangeArrowheads="1"/>
          </p:cNvSpPr>
          <p:nvPr/>
        </p:nvSpPr>
        <p:spPr bwMode="auto">
          <a:xfrm>
            <a:off x="7316536" y="5250430"/>
            <a:ext cx="730752" cy="55399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AT" altLang="de-DE" sz="1000" dirty="0">
                <a:solidFill>
                  <a:schemeClr val="tx1"/>
                </a:solidFill>
                <a:latin typeface="Arial" charset="0"/>
              </a:rPr>
              <a:t>Stahlbau-halle</a:t>
            </a:r>
            <a:br>
              <a:rPr lang="de-AT" altLang="de-DE" sz="1000" dirty="0">
                <a:solidFill>
                  <a:schemeClr val="tx1"/>
                </a:solidFill>
                <a:latin typeface="Arial" charset="0"/>
              </a:rPr>
            </a:br>
            <a:r>
              <a:rPr lang="de-AT" altLang="de-DE" sz="1000" dirty="0">
                <a:solidFill>
                  <a:schemeClr val="tx1"/>
                </a:solidFill>
                <a:latin typeface="Arial" charset="0"/>
              </a:rPr>
              <a:t>R 12</a:t>
            </a:r>
            <a:endParaRPr lang="de-DE" altLang="de-DE" sz="1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82" name="Line 13"/>
          <p:cNvSpPr>
            <a:spLocks noChangeShapeType="1"/>
          </p:cNvSpPr>
          <p:nvPr/>
        </p:nvSpPr>
        <p:spPr bwMode="auto">
          <a:xfrm flipV="1">
            <a:off x="7513342" y="4621310"/>
            <a:ext cx="0" cy="4667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>
            <a:off x="7357506" y="2396621"/>
            <a:ext cx="0" cy="692646"/>
          </a:xfrm>
          <a:prstGeom prst="line">
            <a:avLst/>
          </a:prstGeom>
          <a:noFill/>
          <a:ln w="5080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9" name="Textfeld 11"/>
          <p:cNvSpPr txBox="1">
            <a:spLocks noChangeArrowheads="1"/>
          </p:cNvSpPr>
          <p:nvPr/>
        </p:nvSpPr>
        <p:spPr bwMode="auto">
          <a:xfrm>
            <a:off x="8620744" y="4566888"/>
            <a:ext cx="360363" cy="208184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270"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>
                <a:solidFill>
                  <a:srgbClr val="00B0F0"/>
                </a:solidFill>
                <a:latin typeface="Arial" charset="0"/>
              </a:rPr>
              <a:t>Zur Sammelstelle</a:t>
            </a:r>
            <a:endParaRPr lang="de-AT" altLang="de-DE" sz="1800" b="1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30" name="Picture 2" descr="02 Fluchtweg Brandmel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639" y="128334"/>
            <a:ext cx="984232" cy="131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493355" y="869325"/>
            <a:ext cx="60199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altLang="de-DE" sz="1400" dirty="0">
                <a:solidFill>
                  <a:srgbClr val="FF0000"/>
                </a:solidFill>
                <a:latin typeface="+mn-lt"/>
                <a:cs typeface="Arial" charset="0"/>
              </a:rPr>
              <a:t>Fluchtweg wird durch die Fluchtwegbeleuchtung </a:t>
            </a:r>
            <a:br>
              <a:rPr lang="de-AT" altLang="de-DE" sz="1400" dirty="0">
                <a:solidFill>
                  <a:srgbClr val="FF0000"/>
                </a:solidFill>
                <a:latin typeface="+mn-lt"/>
                <a:cs typeface="Arial" charset="0"/>
              </a:rPr>
            </a:br>
            <a:r>
              <a:rPr lang="de-AT" altLang="de-DE" sz="1400" dirty="0">
                <a:solidFill>
                  <a:srgbClr val="FF0000"/>
                </a:solidFill>
                <a:latin typeface="+mn-lt"/>
                <a:cs typeface="Arial" charset="0"/>
              </a:rPr>
              <a:t>(grüne Piktogramme) angezeigt</a:t>
            </a:r>
            <a:endParaRPr lang="de-AT" sz="1400" dirty="0">
              <a:solidFill>
                <a:srgbClr val="FF0000"/>
              </a:solidFill>
            </a:endParaRPr>
          </a:p>
          <a:p>
            <a:pPr algn="ctr"/>
            <a:r>
              <a:rPr lang="de-AT" sz="1400" dirty="0">
                <a:solidFill>
                  <a:srgbClr val="FF0000"/>
                </a:solidFill>
              </a:rPr>
              <a:t>Mit jeweiligen Fluchtwegen vertraut machen! – Bsp. TVFA !!</a:t>
            </a:r>
          </a:p>
        </p:txBody>
      </p:sp>
      <p:sp>
        <p:nvSpPr>
          <p:cNvPr id="31" name="Rectangle 4"/>
          <p:cNvSpPr txBox="1">
            <a:spLocks noChangeArrowheads="1"/>
          </p:cNvSpPr>
          <p:nvPr/>
        </p:nvSpPr>
        <p:spPr bwMode="auto">
          <a:xfrm>
            <a:off x="3136900" y="274638"/>
            <a:ext cx="466090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600" b="1" kern="0" dirty="0">
                <a:solidFill>
                  <a:srgbClr val="002060"/>
                </a:solidFill>
              </a:rPr>
              <a:t>Kapitel 14 – Verhalten im Brandfall</a:t>
            </a:r>
            <a:endParaRPr lang="de-DE" altLang="de-DE" kern="0" dirty="0"/>
          </a:p>
        </p:txBody>
      </p:sp>
      <p:sp>
        <p:nvSpPr>
          <p:cNvPr id="32" name="Line 13">
            <a:extLst>
              <a:ext uri="{FF2B5EF4-FFF2-40B4-BE49-F238E27FC236}">
                <a16:creationId xmlns:a16="http://schemas.microsoft.com/office/drawing/2014/main" id="{DF364782-28E3-47B9-AB84-3B2DB85A41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81483" y="3378573"/>
            <a:ext cx="0" cy="1168199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33" name="Line 13">
            <a:extLst>
              <a:ext uri="{FF2B5EF4-FFF2-40B4-BE49-F238E27FC236}">
                <a16:creationId xmlns:a16="http://schemas.microsoft.com/office/drawing/2014/main" id="{A1756B2C-5B4A-497D-AD77-5D96F0E5C5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26313" y="3419026"/>
            <a:ext cx="0" cy="4667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34" name="Text Box 11">
            <a:extLst>
              <a:ext uri="{FF2B5EF4-FFF2-40B4-BE49-F238E27FC236}">
                <a16:creationId xmlns:a16="http://schemas.microsoft.com/office/drawing/2014/main" id="{BABD09AE-F676-4E25-8792-86C15A143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227" y="5002689"/>
            <a:ext cx="720066" cy="6309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AT" altLang="de-DE" sz="1000" dirty="0">
                <a:solidFill>
                  <a:schemeClr val="tx1"/>
                </a:solidFill>
                <a:latin typeface="Arial" charset="0"/>
              </a:rPr>
              <a:t>Bereich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AT" altLang="de-DE" sz="1000" dirty="0">
                <a:solidFill>
                  <a:schemeClr val="tx1"/>
                </a:solidFill>
                <a:latin typeface="Arial" charset="0"/>
              </a:rPr>
              <a:t>EEB</a:t>
            </a:r>
            <a:br>
              <a:rPr lang="de-AT" altLang="de-DE" sz="1000" dirty="0">
                <a:solidFill>
                  <a:schemeClr val="tx1"/>
                </a:solidFill>
                <a:latin typeface="Arial" charset="0"/>
              </a:rPr>
            </a:br>
            <a:endParaRPr lang="de-DE" altLang="de-DE" sz="1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" name="Text Box 11">
            <a:extLst>
              <a:ext uri="{FF2B5EF4-FFF2-40B4-BE49-F238E27FC236}">
                <a16:creationId xmlns:a16="http://schemas.microsoft.com/office/drawing/2014/main" id="{F8976B11-2EE7-487E-A6E2-1AC30D563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963" y="4932612"/>
            <a:ext cx="660872" cy="55399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AT" altLang="de-DE" sz="1000" dirty="0">
                <a:solidFill>
                  <a:schemeClr val="tx1"/>
                </a:solidFill>
                <a:latin typeface="Arial" charset="0"/>
              </a:rPr>
              <a:t>Beton-</a:t>
            </a:r>
            <a:br>
              <a:rPr lang="de-AT" altLang="de-DE" sz="1000" dirty="0">
                <a:solidFill>
                  <a:schemeClr val="tx1"/>
                </a:solidFill>
                <a:latin typeface="Arial" charset="0"/>
              </a:rPr>
            </a:br>
            <a:r>
              <a:rPr lang="de-AT" altLang="de-DE" sz="1000" dirty="0">
                <a:solidFill>
                  <a:schemeClr val="tx1"/>
                </a:solidFill>
                <a:latin typeface="Arial" charset="0"/>
              </a:rPr>
              <a:t>halle</a:t>
            </a:r>
            <a:br>
              <a:rPr lang="de-AT" altLang="de-DE" sz="1000" dirty="0">
                <a:solidFill>
                  <a:schemeClr val="tx1"/>
                </a:solidFill>
                <a:latin typeface="Arial" charset="0"/>
              </a:rPr>
            </a:br>
            <a:r>
              <a:rPr lang="de-AT" altLang="de-DE" sz="1000" dirty="0">
                <a:solidFill>
                  <a:schemeClr val="tx1"/>
                </a:solidFill>
                <a:latin typeface="Arial" charset="0"/>
              </a:rPr>
              <a:t>R 20</a:t>
            </a:r>
            <a:endParaRPr lang="de-DE" altLang="de-DE" sz="1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6" name="Line 13">
            <a:extLst>
              <a:ext uri="{FF2B5EF4-FFF2-40B4-BE49-F238E27FC236}">
                <a16:creationId xmlns:a16="http://schemas.microsoft.com/office/drawing/2014/main" id="{A367BC90-25E1-4E1E-81E8-0DFAAFEA97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9648" y="2411491"/>
            <a:ext cx="0" cy="967083"/>
          </a:xfrm>
          <a:prstGeom prst="line">
            <a:avLst/>
          </a:prstGeom>
          <a:noFill/>
          <a:ln w="50800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37" name="Text Box 11">
            <a:extLst>
              <a:ext uri="{FF2B5EF4-FFF2-40B4-BE49-F238E27FC236}">
                <a16:creationId xmlns:a16="http://schemas.microsoft.com/office/drawing/2014/main" id="{6525D3E6-F7B2-4AFD-A3CE-393B6A1C0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640" y="2088934"/>
            <a:ext cx="999037" cy="246221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AT" altLang="de-DE" sz="1000" b="1" dirty="0">
                <a:solidFill>
                  <a:srgbClr val="FFFF00"/>
                </a:solidFill>
                <a:latin typeface="Arial" charset="0"/>
              </a:rPr>
              <a:t>Feuerlöscher</a:t>
            </a:r>
            <a:endParaRPr lang="de-DE" altLang="de-DE" sz="10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8" name="Text Box 11">
            <a:extLst>
              <a:ext uri="{FF2B5EF4-FFF2-40B4-BE49-F238E27FC236}">
                <a16:creationId xmlns:a16="http://schemas.microsoft.com/office/drawing/2014/main" id="{8B459257-528A-4B94-AE37-AAA9D22A7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7506" y="2060615"/>
            <a:ext cx="1315244" cy="246221"/>
          </a:xfrm>
          <a:prstGeom prst="rect">
            <a:avLst/>
          </a:prstGeom>
          <a:solidFill>
            <a:srgbClr val="B6D6E8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AT" altLang="de-DE" sz="1000" b="1" dirty="0">
                <a:solidFill>
                  <a:srgbClr val="FFFF00"/>
                </a:solidFill>
                <a:latin typeface="Arial" charset="0"/>
              </a:rPr>
              <a:t>Brandmelder</a:t>
            </a:r>
            <a:endParaRPr lang="de-DE" altLang="de-DE" sz="10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9" name="Line 13">
            <a:extLst>
              <a:ext uri="{FF2B5EF4-FFF2-40B4-BE49-F238E27FC236}">
                <a16:creationId xmlns:a16="http://schemas.microsoft.com/office/drawing/2014/main" id="{A01AD21C-D624-4AF1-8AC5-A38B8080A2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46451" y="5360274"/>
            <a:ext cx="0" cy="616701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40" name="Text Box 11">
            <a:extLst>
              <a:ext uri="{FF2B5EF4-FFF2-40B4-BE49-F238E27FC236}">
                <a16:creationId xmlns:a16="http://schemas.microsoft.com/office/drawing/2014/main" id="{99186A0C-D8BD-46D9-8F04-5B3044C37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9817" y="2086405"/>
            <a:ext cx="999037" cy="246221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AT" altLang="de-DE" sz="1000" b="1" dirty="0">
                <a:solidFill>
                  <a:srgbClr val="FFFF00"/>
                </a:solidFill>
                <a:latin typeface="Arial" charset="0"/>
              </a:rPr>
              <a:t>Feuerlöscher</a:t>
            </a:r>
            <a:endParaRPr lang="de-DE" altLang="de-DE" sz="10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1" name="Line 13">
            <a:extLst>
              <a:ext uri="{FF2B5EF4-FFF2-40B4-BE49-F238E27FC236}">
                <a16:creationId xmlns:a16="http://schemas.microsoft.com/office/drawing/2014/main" id="{2F7580E0-4525-4449-B24C-BD6C09416D8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0643" y="2368143"/>
            <a:ext cx="0" cy="967083"/>
          </a:xfrm>
          <a:prstGeom prst="line">
            <a:avLst/>
          </a:prstGeom>
          <a:noFill/>
          <a:ln w="50800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2905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397" y="1044046"/>
            <a:ext cx="5102490" cy="286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feld 2"/>
          <p:cNvSpPr txBox="1">
            <a:spLocks noChangeArrowheads="1"/>
          </p:cNvSpPr>
          <p:nvPr/>
        </p:nvSpPr>
        <p:spPr bwMode="auto">
          <a:xfrm>
            <a:off x="1209612" y="5037982"/>
            <a:ext cx="7208519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marL="171450" indent="-171450" eaLnBrk="1" hangingPunct="1">
              <a:spcBef>
                <a:spcPts val="600"/>
              </a:spcBef>
              <a:spcAft>
                <a:spcPts val="600"/>
              </a:spcAft>
            </a:pPr>
            <a:r>
              <a:rPr lang="de-DE" altLang="de-DE" sz="1600" dirty="0">
                <a:solidFill>
                  <a:srgbClr val="002060"/>
                </a:solidFill>
                <a:latin typeface="Arial" charset="0"/>
              </a:rPr>
              <a:t>Die Laborräumlichkeiten erst betreten, wenn die Feuerwehr oder die Gebäudeaufsicht diese wieder freigibt.</a:t>
            </a:r>
            <a:endParaRPr lang="de-AT" altLang="de-DE" sz="1600" dirty="0">
              <a:solidFill>
                <a:srgbClr val="002060"/>
              </a:solidFill>
              <a:latin typeface="Arial" charset="0"/>
            </a:endParaRPr>
          </a:p>
          <a:p>
            <a:pPr marL="285750" indent="-285750">
              <a:spcBef>
                <a:spcPct val="0"/>
              </a:spcBef>
            </a:pPr>
            <a:endParaRPr lang="de-AT" altLang="de-DE" sz="16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393" name="Textfeld 2"/>
          <p:cNvSpPr txBox="1">
            <a:spLocks noChangeArrowheads="1"/>
          </p:cNvSpPr>
          <p:nvPr/>
        </p:nvSpPr>
        <p:spPr bwMode="auto">
          <a:xfrm>
            <a:off x="1985434" y="4275645"/>
            <a:ext cx="632288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AT" altLang="de-DE" sz="1800" b="1" dirty="0">
                <a:solidFill>
                  <a:srgbClr val="FF0000"/>
                </a:solidFill>
                <a:latin typeface="Arial" charset="0"/>
              </a:rPr>
              <a:t>Sammelstelle der TVFA südöstlich des Laborhofes !!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de-AT" altLang="de-DE" sz="1200" b="1" dirty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16394" name="Gerade Verbindung 2"/>
          <p:cNvCxnSpPr>
            <a:cxnSpLocks noChangeShapeType="1"/>
          </p:cNvCxnSpPr>
          <p:nvPr/>
        </p:nvCxnSpPr>
        <p:spPr bwMode="auto">
          <a:xfrm>
            <a:off x="6473825" y="4875224"/>
            <a:ext cx="1612900" cy="1727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952500" y="274638"/>
            <a:ext cx="810260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600" b="1" kern="0" dirty="0">
                <a:solidFill>
                  <a:srgbClr val="002060"/>
                </a:solidFill>
              </a:rPr>
              <a:t>Kapitel 14 – Verhalten im Brandfall</a:t>
            </a:r>
            <a:endParaRPr lang="de-DE" altLang="de-DE" kern="0" dirty="0"/>
          </a:p>
        </p:txBody>
      </p:sp>
    </p:spTree>
    <p:extLst>
      <p:ext uri="{BB962C8B-B14F-4D97-AF65-F5344CB8AC3E}">
        <p14:creationId xmlns:p14="http://schemas.microsoft.com/office/powerpoint/2010/main" val="485127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feld 2"/>
          <p:cNvSpPr txBox="1">
            <a:spLocks noChangeArrowheads="1"/>
          </p:cNvSpPr>
          <p:nvPr/>
        </p:nvSpPr>
        <p:spPr bwMode="auto">
          <a:xfrm>
            <a:off x="4440238" y="2632142"/>
            <a:ext cx="46298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Im Eingangsbereich der diversen Prüfhallen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bzw. im Gangbereich stehen Feuerlöscher bzw. Löschdecken zur Verfügung.</a:t>
            </a:r>
            <a:endParaRPr lang="de-AT" altLang="de-DE" sz="1600" b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8437" name="Picture 2" descr="03 Erste Hil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189038"/>
            <a:ext cx="3240088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952500" y="274638"/>
            <a:ext cx="810260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600" b="1" kern="0" dirty="0">
                <a:solidFill>
                  <a:srgbClr val="002060"/>
                </a:solidFill>
              </a:rPr>
              <a:t>Kapitel 14 – Verhalten im Brandfall</a:t>
            </a:r>
            <a:endParaRPr lang="de-DE" altLang="de-DE" kern="0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B743ABC-8204-4A36-8A5F-4C6264FAD3AA}"/>
              </a:ext>
            </a:extLst>
          </p:cNvPr>
          <p:cNvSpPr/>
          <p:nvPr/>
        </p:nvSpPr>
        <p:spPr bwMode="auto">
          <a:xfrm>
            <a:off x="1274064" y="1738368"/>
            <a:ext cx="1554480" cy="135543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32D648C-71E0-456D-89AA-E2E9C0539208}"/>
              </a:ext>
            </a:extLst>
          </p:cNvPr>
          <p:cNvSpPr/>
          <p:nvPr/>
        </p:nvSpPr>
        <p:spPr bwMode="auto">
          <a:xfrm rot="16200000">
            <a:off x="1496305" y="3770250"/>
            <a:ext cx="1985681" cy="161864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619250" y="274638"/>
            <a:ext cx="699452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kern="0" dirty="0"/>
              <a:t> </a:t>
            </a:r>
          </a:p>
        </p:txBody>
      </p:sp>
      <p:sp>
        <p:nvSpPr>
          <p:cNvPr id="7" name="Text Box 5"/>
          <p:cNvSpPr txBox="1">
            <a:spLocks noGrp="1" noChangeArrowheads="1"/>
          </p:cNvSpPr>
          <p:nvPr>
            <p:ph idx="1"/>
          </p:nvPr>
        </p:nvSpPr>
        <p:spPr>
          <a:xfrm>
            <a:off x="939800" y="975236"/>
            <a:ext cx="7797800" cy="2560701"/>
          </a:xfrm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de-AT" altLang="de-DE" sz="3200" b="1" dirty="0"/>
              <a:t>Folgeunterweisung </a:t>
            </a:r>
          </a:p>
          <a:p>
            <a:pPr algn="r" eaLnBrk="1" hangingPunct="1"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de-AT" altLang="de-DE" sz="3600" b="1" dirty="0"/>
              <a:t> </a:t>
            </a:r>
            <a:r>
              <a:rPr lang="de-AT" altLang="de-DE" sz="3600" b="1" i="1" dirty="0"/>
              <a:t>Kapitel 15</a:t>
            </a:r>
            <a:r>
              <a:rPr lang="de-AT" altLang="de-DE" sz="3600" i="1" dirty="0"/>
              <a:t> </a:t>
            </a:r>
          </a:p>
          <a:p>
            <a:pPr algn="r" eaLnBrk="1" hangingPunct="1"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de-AT" altLang="de-DE" sz="3600" i="1" dirty="0"/>
              <a:t>Verhalten Arbeitsunfall</a:t>
            </a:r>
          </a:p>
        </p:txBody>
      </p:sp>
    </p:spTree>
    <p:extLst>
      <p:ext uri="{BB962C8B-B14F-4D97-AF65-F5344CB8AC3E}">
        <p14:creationId xmlns:p14="http://schemas.microsoft.com/office/powerpoint/2010/main" val="2661954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619250" y="274638"/>
            <a:ext cx="699452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600" b="1" kern="0" dirty="0">
                <a:solidFill>
                  <a:srgbClr val="002060"/>
                </a:solidFill>
              </a:rPr>
              <a:t>Kapitel 15 - Verhalten bei einem Arbeitsunfall</a:t>
            </a:r>
          </a:p>
        </p:txBody>
      </p:sp>
      <p:sp>
        <p:nvSpPr>
          <p:cNvPr id="23555" name="Textfeld 3"/>
          <p:cNvSpPr txBox="1">
            <a:spLocks noChangeArrowheads="1"/>
          </p:cNvSpPr>
          <p:nvPr/>
        </p:nvSpPr>
        <p:spPr bwMode="auto">
          <a:xfrm>
            <a:off x="1349375" y="1480607"/>
            <a:ext cx="7232650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de-AT" altLang="de-DE" sz="1800" dirty="0">
                <a:solidFill>
                  <a:srgbClr val="002060"/>
                </a:solidFill>
                <a:latin typeface="Arial" charset="0"/>
              </a:rPr>
              <a:t>verletzte Person aus den Gefahrenbereich bringen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de-AT" altLang="de-DE" sz="1800" dirty="0">
                <a:solidFill>
                  <a:srgbClr val="002060"/>
                </a:solidFill>
                <a:latin typeface="Arial" charset="0"/>
              </a:rPr>
              <a:t>Lebensfunktionen überprüfen - stabile Seitenlagerung bringen – wenn notwendig weitere Rettungsmaßnahmen (z.B. Herzdruckmassage –Defibrillator im Sanitätsraum der Fakultät)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de-AT" altLang="de-DE" sz="1800" dirty="0">
                <a:solidFill>
                  <a:srgbClr val="002060"/>
                </a:solidFill>
                <a:latin typeface="Arial" charset="0"/>
              </a:rPr>
              <a:t>Rettung  alarmieren 144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de-AT" altLang="de-DE" sz="1800" dirty="0">
                <a:solidFill>
                  <a:srgbClr val="002060"/>
                </a:solidFill>
                <a:latin typeface="Arial" charset="0"/>
              </a:rPr>
              <a:t>Koordination von Aufgaben an Helfer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de-AT" altLang="de-DE" sz="1800" dirty="0">
                <a:solidFill>
                  <a:srgbClr val="002060"/>
                </a:solidFill>
                <a:latin typeface="Arial" charset="0"/>
              </a:rPr>
              <a:t>Maschine abstellen / Strom abstellen / Leitungen absperren / ev. Versuchsteile sichern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de-AT" altLang="de-DE" sz="1800" dirty="0">
                <a:solidFill>
                  <a:srgbClr val="002060"/>
                </a:solidFill>
                <a:latin typeface="Arial" charset="0"/>
              </a:rPr>
              <a:t>Rettungskräfte einweisen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feld 2"/>
          <p:cNvSpPr txBox="1">
            <a:spLocks noChangeArrowheads="1"/>
          </p:cNvSpPr>
          <p:nvPr/>
        </p:nvSpPr>
        <p:spPr bwMode="auto">
          <a:xfrm>
            <a:off x="4809067" y="1157288"/>
            <a:ext cx="4216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800" dirty="0">
                <a:solidFill>
                  <a:srgbClr val="002060"/>
                </a:solidFill>
                <a:latin typeface="Arial" charset="0"/>
              </a:rPr>
              <a:t>In den  Prüfhallen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800" dirty="0">
                <a:solidFill>
                  <a:srgbClr val="002060"/>
                </a:solidFill>
                <a:latin typeface="Arial" charset="0"/>
              </a:rPr>
              <a:t>befinden sich Erste Hilfe Koffer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800" dirty="0">
                <a:solidFill>
                  <a:srgbClr val="002060"/>
                </a:solidFill>
                <a:latin typeface="Arial" charset="0"/>
              </a:rPr>
              <a:t>mit Augenwaschflaschen  </a:t>
            </a:r>
            <a:endParaRPr lang="de-AT" altLang="de-DE" sz="1800" b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8437" name="Picture 2" descr="03 Erste Hil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189038"/>
            <a:ext cx="3240088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 bwMode="auto">
          <a:xfrm>
            <a:off x="2828544" y="1889759"/>
            <a:ext cx="1554480" cy="135543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619250" y="274638"/>
            <a:ext cx="699452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600" b="1" kern="0" dirty="0">
                <a:solidFill>
                  <a:srgbClr val="002060"/>
                </a:solidFill>
              </a:rPr>
              <a:t>Kapitel 15 - Verhalten bei einem Arbeitsunfall</a:t>
            </a:r>
          </a:p>
        </p:txBody>
      </p:sp>
    </p:spTree>
    <p:extLst>
      <p:ext uri="{BB962C8B-B14F-4D97-AF65-F5344CB8AC3E}">
        <p14:creationId xmlns:p14="http://schemas.microsoft.com/office/powerpoint/2010/main" val="1982020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619250" y="274638"/>
            <a:ext cx="699452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600" b="1" kern="0" dirty="0">
                <a:solidFill>
                  <a:srgbClr val="002060"/>
                </a:solidFill>
              </a:rPr>
              <a:t>Wichtige Telefonnummern   -  Notdienste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85825" y="1131888"/>
            <a:ext cx="8258175" cy="549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9pPr>
          </a:lstStyle>
          <a:p>
            <a:pPr algn="ctr">
              <a:spcBef>
                <a:spcPts val="300"/>
              </a:spcBef>
              <a:spcAft>
                <a:spcPts val="300"/>
              </a:spcAft>
              <a:buFontTx/>
              <a:buNone/>
              <a:defRPr/>
            </a:pPr>
            <a:r>
              <a:rPr lang="de-AT" altLang="de-DE" sz="2000" b="1" kern="0" dirty="0"/>
              <a:t>Feuerwehr </a:t>
            </a:r>
            <a:r>
              <a:rPr lang="de-AT" altLang="de-DE" sz="2000" b="1" kern="0" dirty="0">
                <a:solidFill>
                  <a:srgbClr val="FF0000"/>
                </a:solidFill>
              </a:rPr>
              <a:t>122</a:t>
            </a:r>
            <a:r>
              <a:rPr lang="de-AT" altLang="de-DE" sz="2000" b="1" kern="0" dirty="0"/>
              <a:t>; Polizei </a:t>
            </a:r>
            <a:r>
              <a:rPr lang="de-AT" altLang="de-DE" sz="2000" b="1" kern="0" dirty="0">
                <a:solidFill>
                  <a:srgbClr val="FF0000"/>
                </a:solidFill>
              </a:rPr>
              <a:t>133</a:t>
            </a:r>
            <a:r>
              <a:rPr lang="de-AT" altLang="de-DE" sz="2000" b="1" kern="0" dirty="0"/>
              <a:t>; Rettung </a:t>
            </a:r>
            <a:r>
              <a:rPr lang="de-AT" altLang="de-DE" sz="2000" b="1" kern="0" dirty="0">
                <a:solidFill>
                  <a:srgbClr val="FF0000"/>
                </a:solidFill>
              </a:rPr>
              <a:t>144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buFontTx/>
              <a:buNone/>
              <a:defRPr/>
            </a:pPr>
            <a:r>
              <a:rPr lang="de-AT" altLang="de-DE" sz="2000" b="1" kern="0" dirty="0"/>
              <a:t>Vergiftungszentrale </a:t>
            </a:r>
            <a:r>
              <a:rPr lang="de-AT" altLang="de-DE" sz="2000" b="1" kern="0" dirty="0">
                <a:solidFill>
                  <a:srgbClr val="FF0000"/>
                </a:solidFill>
              </a:rPr>
              <a:t>01 406 4343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buFontTx/>
              <a:buNone/>
              <a:defRPr/>
            </a:pPr>
            <a:endParaRPr lang="de-AT" altLang="de-DE" sz="2000" b="1" kern="0" dirty="0"/>
          </a:p>
          <a:p>
            <a:pPr>
              <a:spcBef>
                <a:spcPts val="300"/>
              </a:spcBef>
              <a:spcAft>
                <a:spcPts val="300"/>
              </a:spcAft>
              <a:buFontTx/>
              <a:buNone/>
              <a:defRPr/>
            </a:pPr>
            <a:r>
              <a:rPr lang="de-AT" altLang="de-DE" sz="2000" b="1" kern="0" dirty="0"/>
              <a:t>	Zuständige Ansprechpersonen: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Tx/>
              <a:buNone/>
              <a:defRPr/>
            </a:pPr>
            <a:r>
              <a:rPr lang="de-AT" altLang="de-DE" sz="2000" b="1" kern="0" dirty="0"/>
              <a:t>			</a:t>
            </a:r>
            <a:endParaRPr lang="de-AT" altLang="de-DE" sz="1600" b="1" kern="0" dirty="0"/>
          </a:p>
          <a:p>
            <a:pPr>
              <a:spcBef>
                <a:spcPts val="300"/>
              </a:spcBef>
              <a:spcAft>
                <a:spcPts val="300"/>
              </a:spcAft>
              <a:buFontTx/>
              <a:buNone/>
              <a:defRPr/>
            </a:pPr>
            <a:r>
              <a:rPr lang="de-AT" altLang="de-DE" sz="1600" b="1" kern="0" dirty="0"/>
              <a:t>	Bereich TVFA (Andreatta)</a:t>
            </a:r>
            <a:r>
              <a:rPr lang="de-AT" altLang="de-DE" sz="1600" b="1" kern="0" dirty="0">
                <a:solidFill>
                  <a:srgbClr val="FF0000"/>
                </a:solidFill>
              </a:rPr>
              <a:t>		 +43 676 8725 62900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Tx/>
              <a:buNone/>
              <a:defRPr/>
            </a:pPr>
            <a:r>
              <a:rPr lang="de-AT" altLang="de-DE" sz="1600" b="1" kern="0" dirty="0">
                <a:solidFill>
                  <a:srgbClr val="FF0000"/>
                </a:solidFill>
              </a:rPr>
              <a:t>	</a:t>
            </a:r>
            <a:r>
              <a:rPr lang="de-AT" altLang="de-DE" sz="1600" b="1" kern="0" dirty="0"/>
              <a:t>Bereich EEB (Schroll)</a:t>
            </a:r>
            <a:r>
              <a:rPr lang="de-AT" altLang="de-DE" sz="1600" b="1" kern="0" dirty="0">
                <a:solidFill>
                  <a:srgbClr val="FF0000"/>
                </a:solidFill>
              </a:rPr>
              <a:t>		 +43 512 507 62935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Tx/>
              <a:buNone/>
              <a:defRPr/>
            </a:pPr>
            <a:r>
              <a:rPr lang="de-AT" altLang="de-DE" sz="1600" b="1" kern="0" dirty="0">
                <a:solidFill>
                  <a:srgbClr val="FF0000"/>
                </a:solidFill>
              </a:rPr>
              <a:t>	</a:t>
            </a:r>
            <a:r>
              <a:rPr lang="de-AT" altLang="de-DE" sz="1600" b="1" kern="0" dirty="0"/>
              <a:t>Bereich MIT (Unterberger)		</a:t>
            </a:r>
            <a:r>
              <a:rPr lang="de-AT" altLang="de-DE" sz="1600" b="1" kern="0" dirty="0">
                <a:solidFill>
                  <a:srgbClr val="FF0000"/>
                </a:solidFill>
              </a:rPr>
              <a:t> +43 676 8725 63528</a:t>
            </a:r>
            <a:endParaRPr lang="de-AT" altLang="de-DE" sz="1600" b="1" kern="0" dirty="0"/>
          </a:p>
          <a:p>
            <a:pPr algn="ctr">
              <a:lnSpc>
                <a:spcPct val="80000"/>
              </a:lnSpc>
              <a:buFontTx/>
              <a:buNone/>
              <a:defRPr/>
            </a:pPr>
            <a:endParaRPr lang="de-AT" altLang="de-DE" sz="2000" b="1" kern="0" dirty="0"/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de-AT" altLang="de-DE" sz="2000" b="1" kern="0" dirty="0"/>
              <a:t>Gebäude und Infrastruktur: Hr. Kandler 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de-AT" altLang="de-DE" sz="2000" b="1" kern="0" dirty="0">
                <a:solidFill>
                  <a:srgbClr val="FF0000"/>
                </a:solidFill>
              </a:rPr>
              <a:t>0676 8725 21810</a:t>
            </a:r>
            <a:endParaRPr lang="de-AT" altLang="de-DE" sz="2000" kern="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de-AT" altLang="de-DE" sz="2000" kern="0" dirty="0"/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de-AT" altLang="de-DE" sz="2000" b="1" u="sng" kern="0" dirty="0">
                <a:solidFill>
                  <a:srgbClr val="FF0000"/>
                </a:solidFill>
              </a:rPr>
              <a:t>NOTDIENST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de-AT" altLang="de-DE" sz="2000" b="1" kern="0" dirty="0"/>
              <a:t> 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de-AT" altLang="de-DE" sz="2000" b="1" kern="0" dirty="0"/>
              <a:t>außerhalb der Kerndienstzeit (Mo bis Fr 15:30 bis 7:30) 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de-AT" altLang="de-DE" sz="2000" b="1" kern="0" dirty="0"/>
              <a:t>und an Samstagen/Sonn- und Feiertagen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de-AT" altLang="de-DE" b="1" kern="0" dirty="0">
                <a:solidFill>
                  <a:srgbClr val="FF0000"/>
                </a:solidFill>
              </a:rPr>
              <a:t>0676 8725 50000</a:t>
            </a:r>
            <a:endParaRPr lang="de-AT" altLang="de-DE" kern="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de-AT" altLang="de-DE" sz="2000" kern="0" dirty="0"/>
              <a:t> 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endParaRPr lang="de-DE" altLang="de-DE" sz="2000" kern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619250" y="274638"/>
            <a:ext cx="699452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kern="0" dirty="0"/>
              <a:t> </a:t>
            </a:r>
          </a:p>
        </p:txBody>
      </p:sp>
      <p:sp>
        <p:nvSpPr>
          <p:cNvPr id="8195" name="Textfeld 3"/>
          <p:cNvSpPr txBox="1">
            <a:spLocks noChangeArrowheads="1"/>
          </p:cNvSpPr>
          <p:nvPr/>
        </p:nvSpPr>
        <p:spPr bwMode="auto">
          <a:xfrm>
            <a:off x="952500" y="854913"/>
            <a:ext cx="8020812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marL="0" indent="0" eaLnBrk="1" hangingPunct="1">
              <a:spcBef>
                <a:spcPts val="600"/>
              </a:spcBef>
              <a:buNone/>
            </a:pPr>
            <a:endParaRPr lang="de-AT" altLang="de-DE" sz="1600" b="1" dirty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tabLst>
                <a:tab pos="177800" algn="l"/>
              </a:tabLst>
            </a:pPr>
            <a:r>
              <a:rPr lang="de-AT" altLang="de-DE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Folgeunterweisung</a:t>
            </a:r>
          </a:p>
          <a:p>
            <a:pPr marL="285750" lvl="8" indent="-285750" eaLnBrk="1" hangingPunct="1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984250" algn="l"/>
              </a:tabLst>
            </a:pPr>
            <a:r>
              <a:rPr lang="de-AT" altLang="de-DE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Wiederholung der wichtigsten Auszüge der allgemeinen Sicherheitsunterweisung </a:t>
            </a:r>
          </a:p>
          <a:p>
            <a:pPr marL="285750" lvl="8" indent="-285750" eaLnBrk="1" hangingPunct="1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984250" algn="l"/>
              </a:tabLst>
            </a:pPr>
            <a:endParaRPr lang="de-AT" altLang="de-DE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8" indent="-285750" eaLnBrk="1" hangingPunct="1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984250" algn="l"/>
              </a:tabLst>
            </a:pPr>
            <a:r>
              <a:rPr lang="de-AT" altLang="de-DE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Inhalt der allgemeinen Sicherheitsunterweisung ist immer gültig - Bitte in Abständen vertraut machen! - Aktuellste Version auf Homepage des jeweiligen Bereichs! </a:t>
            </a:r>
          </a:p>
          <a:p>
            <a:pPr marL="285750" lvl="8" indent="-285750" eaLnBrk="1" hangingPunct="1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984250" algn="l"/>
              </a:tabLst>
            </a:pPr>
            <a:endParaRPr lang="de-AT" altLang="de-DE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8" indent="-285750" eaLnBrk="1" hangingPunct="1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984250" algn="l"/>
              </a:tabLst>
            </a:pPr>
            <a:r>
              <a:rPr lang="de-AT" altLang="de-DE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Hinweis :</a:t>
            </a:r>
            <a:r>
              <a:rPr lang="de-AT" altLang="de-DE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Dienstleistungseinheit für Sicherheit und Gesundheit stellt laufend Videos zu unter-schiedlichen Themen des </a:t>
            </a:r>
            <a:r>
              <a:rPr lang="de-AT" altLang="de-DE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Arbeitnehmer:innenschutzes</a:t>
            </a:r>
            <a:r>
              <a:rPr lang="de-AT" altLang="de-DE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zur Verfügung , die eine Ergänzung zur gesetzlich vorgeschriebenen Unterweisung (§ 14 ASchG) darstellen.</a:t>
            </a:r>
            <a:br>
              <a:rPr lang="de-AT" altLang="de-DE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Einen Link dazu finden sie auf der Homepage der TVFA bzw. sind die Videos auf der Homepage der Universität ( </a:t>
            </a:r>
            <a:r>
              <a:rPr lang="de-AT" altLang="de-DE" sz="1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https://www.uibk.ac.at/arbeitssicherheit/videos.html</a:t>
            </a:r>
            <a:r>
              <a:rPr lang="de-AT" altLang="de-DE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zu finden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9C56E20-0378-455C-A1A4-2C05AABCA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862" y="3914578"/>
            <a:ext cx="8020812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marL="0" indent="0" eaLnBrk="1" hangingPunct="1">
              <a:spcBef>
                <a:spcPts val="600"/>
              </a:spcBef>
              <a:buNone/>
            </a:pPr>
            <a:endParaRPr lang="de-AT" altLang="de-DE" sz="1600" b="1" dirty="0">
              <a:solidFill>
                <a:srgbClr val="002060"/>
              </a:solidFill>
              <a:latin typeface="Arial" charset="0"/>
            </a:endParaRPr>
          </a:p>
          <a:p>
            <a:pPr marL="0" indent="0" eaLnBrk="1" hangingPunct="1">
              <a:spcBef>
                <a:spcPts val="600"/>
              </a:spcBef>
              <a:spcAft>
                <a:spcPts val="1200"/>
              </a:spcAft>
              <a:buNone/>
              <a:tabLst>
                <a:tab pos="177800" algn="l"/>
              </a:tabLst>
            </a:pPr>
            <a:r>
              <a:rPr lang="de-AT" altLang="de-DE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Aktuelle Videos</a:t>
            </a:r>
          </a:p>
          <a:p>
            <a:pPr marL="285750" lvl="8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984250" algn="l"/>
              </a:tabLst>
            </a:pPr>
            <a:r>
              <a:rPr lang="de-AT" altLang="de-DE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01 Ergonomie am Bildschirmplatz</a:t>
            </a:r>
          </a:p>
          <a:p>
            <a:pPr marL="285750" lvl="8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984250" algn="l"/>
              </a:tabLst>
            </a:pPr>
            <a:r>
              <a:rPr lang="de-AT" altLang="de-DE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02 Brandschutz</a:t>
            </a:r>
          </a:p>
          <a:p>
            <a:pPr marL="285750" lvl="8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984250" algn="l"/>
              </a:tabLst>
            </a:pPr>
            <a:r>
              <a:rPr lang="de-AT" altLang="de-DE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03 Sicheres Arbeiten im Labor</a:t>
            </a:r>
          </a:p>
        </p:txBody>
      </p:sp>
    </p:spTree>
    <p:extLst>
      <p:ext uri="{BB962C8B-B14F-4D97-AF65-F5344CB8AC3E}">
        <p14:creationId xmlns:p14="http://schemas.microsoft.com/office/powerpoint/2010/main" val="1451151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42AF90D-86B7-47C5-B05A-E6917AE483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21" y="567560"/>
            <a:ext cx="8130803" cy="6098102"/>
          </a:xfrm>
          <a:prstGeom prst="rect">
            <a:avLst/>
          </a:prstGeom>
        </p:spPr>
      </p:pic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660929" y="1869956"/>
            <a:ext cx="7822142" cy="478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0"/>
          <a:lstStyle>
            <a:lvl1pPr marL="457200" indent="-45720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828800" indent="-4572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286000" indent="-4572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AT" altLang="de-DE" sz="3200" b="1" dirty="0">
                <a:solidFill>
                  <a:srgbClr val="FFFF00"/>
                </a:solidFill>
                <a:latin typeface="Euclid" pitchFamily="18" charset="0"/>
              </a:rPr>
              <a:t>Danke für Ihre Aufmerksamkeit !!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067860" y="1107057"/>
            <a:ext cx="7545916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600" b="1" kern="0" dirty="0">
                <a:solidFill>
                  <a:srgbClr val="FFFF00"/>
                </a:solidFill>
              </a:rPr>
              <a:t>Folgeunterweisung Allgemeine Sicherheitsunterweisung Labor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619250" y="274638"/>
            <a:ext cx="699452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kern="0" dirty="0"/>
              <a:t> </a:t>
            </a:r>
          </a:p>
        </p:txBody>
      </p:sp>
      <p:sp>
        <p:nvSpPr>
          <p:cNvPr id="7" name="Text Box 5"/>
          <p:cNvSpPr txBox="1">
            <a:spLocks noGrp="1" noChangeArrowheads="1"/>
          </p:cNvSpPr>
          <p:nvPr>
            <p:ph idx="1"/>
          </p:nvPr>
        </p:nvSpPr>
        <p:spPr>
          <a:xfrm>
            <a:off x="939800" y="975236"/>
            <a:ext cx="7797800" cy="2560701"/>
          </a:xfrm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de-AT" altLang="de-DE" sz="3200" b="1" dirty="0"/>
              <a:t>Folgeunterweisung </a:t>
            </a:r>
          </a:p>
          <a:p>
            <a:pPr algn="r" eaLnBrk="1" hangingPunct="1"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de-AT" altLang="de-DE" sz="3600" b="1" dirty="0"/>
              <a:t> </a:t>
            </a:r>
            <a:r>
              <a:rPr lang="de-AT" altLang="de-DE" sz="3600" b="1" i="1" dirty="0"/>
              <a:t>Kapitel 2</a:t>
            </a:r>
            <a:r>
              <a:rPr lang="de-AT" altLang="de-DE" sz="3600" i="1" dirty="0"/>
              <a:t> </a:t>
            </a:r>
          </a:p>
          <a:p>
            <a:pPr algn="r" eaLnBrk="1" hangingPunct="1"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de-AT" altLang="de-DE" sz="3600" i="1" dirty="0"/>
              <a:t>Allgemeine Grundregeln </a:t>
            </a:r>
          </a:p>
        </p:txBody>
      </p:sp>
    </p:spTree>
    <p:extLst>
      <p:ext uri="{BB962C8B-B14F-4D97-AF65-F5344CB8AC3E}">
        <p14:creationId xmlns:p14="http://schemas.microsoft.com/office/powerpoint/2010/main" val="2018867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619250" y="274638"/>
            <a:ext cx="699452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600" b="1" kern="0" dirty="0">
                <a:solidFill>
                  <a:srgbClr val="002060"/>
                </a:solidFill>
              </a:rPr>
              <a:t>Kapitel 2 - Allgemeine Grundregeln</a:t>
            </a:r>
            <a:r>
              <a:rPr lang="de-DE" altLang="de-DE" kern="0" dirty="0"/>
              <a:t> </a:t>
            </a:r>
          </a:p>
        </p:txBody>
      </p:sp>
      <p:sp>
        <p:nvSpPr>
          <p:cNvPr id="8195" name="Textfeld 3"/>
          <p:cNvSpPr txBox="1">
            <a:spLocks noChangeArrowheads="1"/>
          </p:cNvSpPr>
          <p:nvPr/>
        </p:nvSpPr>
        <p:spPr bwMode="auto">
          <a:xfrm>
            <a:off x="952500" y="1112838"/>
            <a:ext cx="8020812" cy="690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marL="0" indent="0" algn="just" eaLnBrk="1" hangingPunct="1">
              <a:spcBef>
                <a:spcPts val="600"/>
              </a:spcBef>
              <a:buNone/>
            </a:pPr>
            <a:endParaRPr lang="de-AT" altLang="de-DE" sz="1600" dirty="0">
              <a:solidFill>
                <a:srgbClr val="002060"/>
              </a:solidFill>
              <a:latin typeface="Arial" charset="0"/>
            </a:endParaRPr>
          </a:p>
          <a:p>
            <a:pPr algn="just" eaLnBrk="1" hangingPunct="1">
              <a:spcBef>
                <a:spcPts val="600"/>
              </a:spcBef>
            </a:pPr>
            <a:r>
              <a:rPr lang="de-AT" altLang="de-DE" sz="1600" dirty="0">
                <a:solidFill>
                  <a:srgbClr val="FF0000"/>
                </a:solidFill>
                <a:latin typeface="Arial" charset="0"/>
              </a:rPr>
              <a:t>Fachspezifische Unterweisungen notwendig </a:t>
            </a: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(wie z.B. Einschulung auf Prüfeinrichtungen, Werkzeuge, Maschinen sowie Einschulung auf spezielle Räumlichkeiten) notwendig – Dokumentation!!</a:t>
            </a:r>
          </a:p>
          <a:p>
            <a:pPr algn="just" eaLnBrk="1" hangingPunct="1">
              <a:spcBef>
                <a:spcPts val="600"/>
              </a:spcBef>
            </a:pP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Lehrveranstaltungsleiter sind verantwortlich, dass </a:t>
            </a:r>
            <a:r>
              <a:rPr lang="de-AT" altLang="de-DE" sz="1600" dirty="0">
                <a:solidFill>
                  <a:srgbClr val="FF0000"/>
                </a:solidFill>
                <a:latin typeface="Arial" charset="0"/>
              </a:rPr>
              <a:t>Studierende </a:t>
            </a: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die </a:t>
            </a:r>
            <a:r>
              <a:rPr lang="de-AT" altLang="de-DE" sz="1600" dirty="0">
                <a:solidFill>
                  <a:srgbClr val="FF0000"/>
                </a:solidFill>
                <a:latin typeface="Arial" charset="0"/>
              </a:rPr>
              <a:t>notwendige PSA </a:t>
            </a: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tragen und die jeweiligen </a:t>
            </a:r>
            <a:r>
              <a:rPr lang="de-AT" altLang="de-DE" sz="1600" dirty="0">
                <a:solidFill>
                  <a:srgbClr val="FF0000"/>
                </a:solidFill>
                <a:latin typeface="Arial" charset="0"/>
              </a:rPr>
              <a:t>Laborbereiche nur während den vorgegebenen Lehrveranstaltungszeiten </a:t>
            </a: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benutzen.</a:t>
            </a:r>
          </a:p>
          <a:p>
            <a:pPr algn="just" eaLnBrk="1" hangingPunct="1">
              <a:spcBef>
                <a:spcPts val="600"/>
              </a:spcBef>
            </a:pP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Die </a:t>
            </a:r>
            <a:r>
              <a:rPr lang="de-AT" altLang="de-DE" sz="1600" dirty="0">
                <a:solidFill>
                  <a:srgbClr val="FF0000"/>
                </a:solidFill>
                <a:latin typeface="Arial" charset="0"/>
              </a:rPr>
              <a:t>Anwesenheit von externen Personen </a:t>
            </a: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ist prinzipiell nach erfolgter Zustimmung und dem Erhalt einer speziellen Besucher- bzw. Kundensicherheitsunterweisung gestattet.</a:t>
            </a:r>
          </a:p>
          <a:p>
            <a:pPr algn="just" eaLnBrk="1" hangingPunct="1">
              <a:spcBef>
                <a:spcPts val="600"/>
              </a:spcBef>
            </a:pP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Gewährleistung von Aspekten der </a:t>
            </a:r>
            <a:r>
              <a:rPr lang="de-AT" altLang="de-DE" sz="1600" dirty="0">
                <a:solidFill>
                  <a:srgbClr val="FF0000"/>
                </a:solidFill>
                <a:latin typeface="Arial" charset="0"/>
              </a:rPr>
              <a:t>Geheimhaltung</a:t>
            </a:r>
          </a:p>
          <a:p>
            <a:pPr algn="just" eaLnBrk="1" hangingPunct="1">
              <a:spcBef>
                <a:spcPts val="600"/>
              </a:spcBef>
            </a:pP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Nutzung der Laborräumlichkeiten außerhalb der normalen Betriebszeit </a:t>
            </a:r>
            <a:r>
              <a:rPr lang="de-AT" altLang="de-DE" sz="1600" dirty="0">
                <a:solidFill>
                  <a:srgbClr val="FF0000"/>
                </a:solidFill>
                <a:latin typeface="Arial" charset="0"/>
              </a:rPr>
              <a:t>möglich</a:t>
            </a:r>
          </a:p>
          <a:p>
            <a:pPr algn="just" eaLnBrk="1" hangingPunct="1">
              <a:spcBef>
                <a:spcPts val="600"/>
              </a:spcBef>
            </a:pP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Durchführung einer </a:t>
            </a:r>
            <a:r>
              <a:rPr lang="de-AT" altLang="de-DE" sz="1600" dirty="0">
                <a:solidFill>
                  <a:srgbClr val="FF0000"/>
                </a:solidFill>
                <a:latin typeface="Arial" charset="0"/>
              </a:rPr>
              <a:t>Gefahrenanalyse</a:t>
            </a: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 verpflichtend</a:t>
            </a:r>
          </a:p>
          <a:p>
            <a:pPr algn="just" eaLnBrk="1" hangingPunct="1">
              <a:spcBef>
                <a:spcPts val="600"/>
              </a:spcBef>
            </a:pPr>
            <a:r>
              <a:rPr lang="de-AT" altLang="de-DE" sz="1600" dirty="0">
                <a:solidFill>
                  <a:srgbClr val="FF0000"/>
                </a:solidFill>
                <a:latin typeface="Arial" charset="0"/>
              </a:rPr>
              <a:t>Fluchtwege und Verkehrswege frei </a:t>
            </a: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zu halten und </a:t>
            </a:r>
            <a:r>
              <a:rPr lang="de-AT" altLang="de-DE" sz="1600" dirty="0">
                <a:solidFill>
                  <a:srgbClr val="FF0000"/>
                </a:solidFill>
                <a:latin typeface="Arial" charset="0"/>
              </a:rPr>
              <a:t>Brandschutztüren geschlossen</a:t>
            </a: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 zu halten.</a:t>
            </a:r>
          </a:p>
          <a:p>
            <a:pPr algn="just" eaLnBrk="1" hangingPunct="1">
              <a:spcBef>
                <a:spcPts val="600"/>
              </a:spcBef>
            </a:pP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Keine Arbeiten unter Einfluss von </a:t>
            </a:r>
            <a:r>
              <a:rPr lang="de-AT" altLang="de-DE" sz="1600" dirty="0">
                <a:solidFill>
                  <a:srgbClr val="FF0000"/>
                </a:solidFill>
                <a:latin typeface="Arial" charset="0"/>
              </a:rPr>
              <a:t>Drogen oder Medikamente</a:t>
            </a:r>
          </a:p>
          <a:p>
            <a:pPr algn="just" eaLnBrk="1" hangingPunct="1">
              <a:spcBef>
                <a:spcPts val="600"/>
              </a:spcBef>
            </a:pP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Es gilt ein generelles  </a:t>
            </a:r>
            <a:r>
              <a:rPr lang="de-AT" altLang="de-DE" sz="1600" dirty="0">
                <a:solidFill>
                  <a:srgbClr val="FF0000"/>
                </a:solidFill>
                <a:latin typeface="Arial" charset="0"/>
              </a:rPr>
              <a:t>Alkoholverbot </a:t>
            </a: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(vor-, während- und auch nach der Dienstzeit) </a:t>
            </a:r>
          </a:p>
          <a:p>
            <a:pPr algn="just" eaLnBrk="1" hangingPunct="1">
              <a:spcBef>
                <a:spcPts val="600"/>
              </a:spcBef>
            </a:pPr>
            <a:endParaRPr lang="de-AT" altLang="de-DE" sz="1600" dirty="0">
              <a:solidFill>
                <a:srgbClr val="002060"/>
              </a:solidFill>
              <a:latin typeface="Arial" charset="0"/>
            </a:endParaRPr>
          </a:p>
          <a:p>
            <a:pPr algn="just" eaLnBrk="1" hangingPunct="1">
              <a:spcBef>
                <a:spcPts val="600"/>
              </a:spcBef>
            </a:pPr>
            <a:endParaRPr lang="de-AT" altLang="de-DE" sz="1600" dirty="0">
              <a:solidFill>
                <a:srgbClr val="002060"/>
              </a:solidFill>
              <a:latin typeface="Arial" charset="0"/>
            </a:endParaRPr>
          </a:p>
          <a:p>
            <a:pPr marL="0" indent="0" algn="just" eaLnBrk="1" hangingPunct="1">
              <a:spcBef>
                <a:spcPts val="600"/>
              </a:spcBef>
              <a:buNone/>
            </a:pPr>
            <a:endParaRPr lang="de-AT" altLang="de-DE" sz="1600" dirty="0">
              <a:solidFill>
                <a:srgbClr val="002060"/>
              </a:solidFill>
              <a:latin typeface="Arial" charset="0"/>
            </a:endParaRPr>
          </a:p>
          <a:p>
            <a:pPr algn="just" eaLnBrk="1" hangingPunct="1">
              <a:spcBef>
                <a:spcPts val="600"/>
              </a:spcBef>
            </a:pPr>
            <a:endParaRPr lang="de-AT" altLang="de-DE" sz="1600" dirty="0">
              <a:solidFill>
                <a:srgbClr val="002060"/>
              </a:solidFill>
              <a:latin typeface="Arial" charset="0"/>
            </a:endParaRPr>
          </a:p>
          <a:p>
            <a:pPr marL="0" indent="0" algn="just" eaLnBrk="1" hangingPunct="1">
              <a:spcBef>
                <a:spcPts val="600"/>
              </a:spcBef>
              <a:buNone/>
            </a:pPr>
            <a:endParaRPr lang="de-AT" altLang="de-DE" sz="1600" dirty="0">
              <a:solidFill>
                <a:srgbClr val="002060"/>
              </a:solidFill>
              <a:latin typeface="Arial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endParaRPr lang="de-AT" altLang="de-DE" sz="1600" b="1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92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feld 3"/>
          <p:cNvSpPr txBox="1">
            <a:spLocks noChangeArrowheads="1"/>
          </p:cNvSpPr>
          <p:nvPr/>
        </p:nvSpPr>
        <p:spPr bwMode="auto">
          <a:xfrm>
            <a:off x="952499" y="1149359"/>
            <a:ext cx="80977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Die </a:t>
            </a:r>
            <a:r>
              <a:rPr lang="de-AT" altLang="de-DE" sz="1600" b="1" dirty="0">
                <a:solidFill>
                  <a:srgbClr val="FF0000"/>
                </a:solidFill>
                <a:latin typeface="Arial" charset="0"/>
              </a:rPr>
              <a:t>persönliche Schutzausrüstung (PSA)</a:t>
            </a: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, ist gemäß der Betriebsanleitung/-anweisung des jeweiligen Arbeitsmittels bzw. dem Prüfumfang und folglich dem Gefährdungspotential entsprechend vom Laborpersonal zu tragen.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619250" y="274638"/>
            <a:ext cx="699452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600" b="1" kern="0" dirty="0">
                <a:solidFill>
                  <a:srgbClr val="002060"/>
                </a:solidFill>
              </a:rPr>
              <a:t>Kapitel 2 - Allgemeine Grundregeln</a:t>
            </a:r>
            <a:r>
              <a:rPr lang="de-DE" altLang="de-DE" kern="0" dirty="0"/>
              <a:t> </a:t>
            </a:r>
          </a:p>
        </p:txBody>
      </p:sp>
      <p:pic>
        <p:nvPicPr>
          <p:cNvPr id="6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976" y="2455190"/>
            <a:ext cx="2327062" cy="174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81" y="2455190"/>
            <a:ext cx="2327062" cy="174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871" y="2454399"/>
            <a:ext cx="2030306" cy="270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409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feld 3"/>
          <p:cNvSpPr txBox="1">
            <a:spLocks noChangeArrowheads="1"/>
          </p:cNvSpPr>
          <p:nvPr/>
        </p:nvSpPr>
        <p:spPr bwMode="auto">
          <a:xfrm>
            <a:off x="952499" y="1149359"/>
            <a:ext cx="809771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Beim </a:t>
            </a:r>
            <a:r>
              <a:rPr lang="de-AT" altLang="de-DE" sz="1600" b="1" dirty="0">
                <a:solidFill>
                  <a:srgbClr val="FF0000"/>
                </a:solidFill>
                <a:latin typeface="Arial" charset="0"/>
              </a:rPr>
              <a:t>Einsatz von Arbeitsstoffen </a:t>
            </a: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ist die Kenntnis hinsichtlich Handhabung, Lagerung, notwendige Erste-Hilfe-Maßnahmen und Maßnahmen zur Brandbekämpfung erforderlich. </a:t>
            </a:r>
            <a:br>
              <a:rPr lang="de-AT" altLang="de-DE" sz="1600" dirty="0">
                <a:solidFill>
                  <a:srgbClr val="002060"/>
                </a:solidFill>
                <a:latin typeface="Arial" charset="0"/>
              </a:rPr>
            </a:b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Dazu dienen auch </a:t>
            </a:r>
            <a:r>
              <a:rPr lang="de-AT" altLang="de-DE" sz="1600" b="1" dirty="0">
                <a:solidFill>
                  <a:srgbClr val="002060"/>
                </a:solidFill>
                <a:latin typeface="Arial" charset="0"/>
              </a:rPr>
              <a:t>Sicherheitsdatenblätter (SDB)</a:t>
            </a: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, die zugänglich( z.B. Homepage der TVFA) abgelegt werden müssen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Das Laborpersonal ist dafür verantwortlich, dass alle Proben und Arbeitsstoffe (z.B. Betonzusatzmittel, Betonzusatzstoffe, Chemikalien etc.), die getestet und verwendet werden, gekennzeichnet werden, wobei die </a:t>
            </a:r>
            <a:r>
              <a:rPr lang="de-AT" altLang="de-DE" sz="1600" b="1" dirty="0">
                <a:solidFill>
                  <a:srgbClr val="FF0000"/>
                </a:solidFill>
                <a:latin typeface="Arial" charset="0"/>
              </a:rPr>
              <a:t>Kennzeichnung</a:t>
            </a:r>
            <a:r>
              <a:rPr lang="de-AT" altLang="de-DE" sz="16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eine genaue Zuordnung (Ansprechperson, Arbeitsbereich, Datum, ev. Lagerung bis etc.) ermöglichen muss.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619250" y="274638"/>
            <a:ext cx="699452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600" b="1" kern="0" dirty="0">
                <a:solidFill>
                  <a:srgbClr val="002060"/>
                </a:solidFill>
              </a:rPr>
              <a:t>Kapitel 2 - Allgemeine Grundregeln</a:t>
            </a:r>
            <a:r>
              <a:rPr lang="de-DE" altLang="de-DE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2181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feld 3"/>
          <p:cNvSpPr txBox="1">
            <a:spLocks noChangeArrowheads="1"/>
          </p:cNvSpPr>
          <p:nvPr/>
        </p:nvSpPr>
        <p:spPr bwMode="auto">
          <a:xfrm>
            <a:off x="952500" y="933450"/>
            <a:ext cx="8191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Alle </a:t>
            </a:r>
            <a:r>
              <a:rPr lang="de-AT" altLang="de-DE" sz="1600" b="1" dirty="0">
                <a:solidFill>
                  <a:srgbClr val="FF0000"/>
                </a:solidFill>
                <a:latin typeface="Arial" charset="0"/>
              </a:rPr>
              <a:t>Wasser- oder Presslufthähne </a:t>
            </a: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sind, soweit sie nicht für einen Dauerversuch benötigt werden, am Ende eines Arbeitstages zu schließen, ebenso sind Beleuchtungen auszuschalten.</a:t>
            </a:r>
          </a:p>
        </p:txBody>
      </p:sp>
      <p:pic>
        <p:nvPicPr>
          <p:cNvPr id="39940" name="Picture 4" descr="Preßlu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982788"/>
            <a:ext cx="2241550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4" descr="Wasserschlau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1982788"/>
            <a:ext cx="22352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5" descr="Gesicherter Berei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1982788"/>
            <a:ext cx="2236787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feld 3"/>
          <p:cNvSpPr txBox="1">
            <a:spLocks noChangeArrowheads="1"/>
          </p:cNvSpPr>
          <p:nvPr/>
        </p:nvSpPr>
        <p:spPr bwMode="auto">
          <a:xfrm>
            <a:off x="942975" y="5189538"/>
            <a:ext cx="8191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Alle </a:t>
            </a:r>
            <a:r>
              <a:rPr lang="de-AT" altLang="de-DE" sz="1600" b="1" dirty="0">
                <a:solidFill>
                  <a:srgbClr val="FF0000"/>
                </a:solidFill>
                <a:latin typeface="Arial" charset="0"/>
              </a:rPr>
              <a:t>Laborbereiche</a:t>
            </a:r>
            <a:r>
              <a:rPr lang="de-AT" altLang="de-DE" sz="1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sind am Ende des Arbeitstages und bei Nichtbenützung </a:t>
            </a:r>
            <a:r>
              <a:rPr lang="de-AT" altLang="de-DE" sz="1600" b="1" dirty="0">
                <a:solidFill>
                  <a:srgbClr val="FF0000"/>
                </a:solidFill>
                <a:latin typeface="Arial" charset="0"/>
              </a:rPr>
              <a:t>verschlossen</a:t>
            </a:r>
            <a:r>
              <a:rPr lang="de-AT" altLang="de-DE" sz="16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de-AT" altLang="de-DE" sz="1600" dirty="0">
                <a:solidFill>
                  <a:srgbClr val="002060"/>
                </a:solidFill>
                <a:latin typeface="Arial" charset="0"/>
              </a:rPr>
              <a:t>zu halten.</a:t>
            </a:r>
          </a:p>
        </p:txBody>
      </p:sp>
      <p:sp>
        <p:nvSpPr>
          <p:cNvPr id="8" name="Ellipse 1"/>
          <p:cNvSpPr>
            <a:spLocks noChangeArrowheads="1"/>
          </p:cNvSpPr>
          <p:nvPr/>
        </p:nvSpPr>
        <p:spPr bwMode="auto">
          <a:xfrm>
            <a:off x="4298421" y="2037553"/>
            <a:ext cx="681270" cy="565439"/>
          </a:xfrm>
          <a:prstGeom prst="ellips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Ellipse 1"/>
          <p:cNvSpPr>
            <a:spLocks noChangeArrowheads="1"/>
          </p:cNvSpPr>
          <p:nvPr/>
        </p:nvSpPr>
        <p:spPr bwMode="auto">
          <a:xfrm>
            <a:off x="2319338" y="4213825"/>
            <a:ext cx="681270" cy="565439"/>
          </a:xfrm>
          <a:prstGeom prst="ellips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619250" y="274638"/>
            <a:ext cx="699452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600" b="1" kern="0" dirty="0">
                <a:solidFill>
                  <a:srgbClr val="002060"/>
                </a:solidFill>
              </a:rPr>
              <a:t>Kapitel 2 - Allgemeine Grundregeln</a:t>
            </a:r>
            <a:r>
              <a:rPr lang="de-DE" altLang="de-DE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3715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952500" y="274638"/>
            <a:ext cx="810260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600" b="1" kern="0" dirty="0">
                <a:solidFill>
                  <a:srgbClr val="002060"/>
                </a:solidFill>
              </a:rPr>
              <a:t>Kapitel 9 – </a:t>
            </a:r>
            <a:r>
              <a:rPr lang="de-AT" altLang="de-DE" sz="1600" b="1" kern="0" dirty="0">
                <a:solidFill>
                  <a:srgbClr val="002060"/>
                </a:solidFill>
              </a:rPr>
              <a:t>Arbeiten mit gefährlichen Arbeitsstoffen -  Allgemein</a:t>
            </a:r>
            <a:endParaRPr lang="de-DE" altLang="de-DE" kern="0" dirty="0"/>
          </a:p>
        </p:txBody>
      </p:sp>
      <p:sp>
        <p:nvSpPr>
          <p:cNvPr id="2" name="Textfeld 1"/>
          <p:cNvSpPr txBox="1"/>
          <p:nvPr/>
        </p:nvSpPr>
        <p:spPr>
          <a:xfrm>
            <a:off x="1041400" y="1384300"/>
            <a:ext cx="79311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>
                <a:solidFill>
                  <a:srgbClr val="002060"/>
                </a:solidFill>
              </a:rPr>
              <a:t>Regelung </a:t>
            </a:r>
            <a:r>
              <a:rPr lang="de-AT" sz="1600" b="1" dirty="0">
                <a:solidFill>
                  <a:srgbClr val="FF0000"/>
                </a:solidFill>
              </a:rPr>
              <a:t>Transport Stickstoff Lift</a:t>
            </a:r>
            <a:r>
              <a:rPr lang="de-AT" sz="1600" dirty="0">
                <a:solidFill>
                  <a:srgbClr val="002060"/>
                </a:solidFill>
              </a:rPr>
              <a:t>:</a:t>
            </a:r>
          </a:p>
          <a:p>
            <a:endParaRPr lang="de-AT" sz="16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AT" sz="1600" dirty="0">
                <a:solidFill>
                  <a:srgbClr val="002060"/>
                </a:solidFill>
              </a:rPr>
              <a:t>Transport nur durch geschultes Personal :</a:t>
            </a:r>
          </a:p>
          <a:p>
            <a:endParaRPr lang="de-AT" sz="16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AT" sz="1600" dirty="0">
                <a:solidFill>
                  <a:srgbClr val="002060"/>
                </a:solidFill>
              </a:rPr>
              <a:t>Seraphin Unterberger, Anja Diekamp, </a:t>
            </a:r>
            <a:br>
              <a:rPr lang="de-AT" sz="1600" dirty="0">
                <a:solidFill>
                  <a:srgbClr val="002060"/>
                </a:solidFill>
              </a:rPr>
            </a:br>
            <a:r>
              <a:rPr lang="de-AT" sz="1600" dirty="0">
                <a:solidFill>
                  <a:srgbClr val="002060"/>
                </a:solidFill>
              </a:rPr>
              <a:t>Lukas Perfler, Mathias Rainer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AT" sz="16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AT" sz="1600" dirty="0">
                <a:solidFill>
                  <a:srgbClr val="002060"/>
                </a:solidFill>
              </a:rPr>
              <a:t>kein gleichzeitiger Transport von Personen</a:t>
            </a:r>
          </a:p>
          <a:p>
            <a:endParaRPr lang="de-AT" sz="16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AT" sz="1600" dirty="0">
                <a:solidFill>
                  <a:srgbClr val="002060"/>
                </a:solidFill>
              </a:rPr>
              <a:t>Sperre des Lifts durch Chip – am Display „Gefahrenguttransport“ – Zutritt verboten!!!</a:t>
            </a:r>
          </a:p>
          <a:p>
            <a:endParaRPr lang="de-AT" sz="1600" dirty="0">
              <a:solidFill>
                <a:srgbClr val="002060"/>
              </a:solidFill>
            </a:endParaRPr>
          </a:p>
          <a:p>
            <a:endParaRPr lang="de-AT" sz="1600" dirty="0">
              <a:solidFill>
                <a:srgbClr val="002060"/>
              </a:solidFill>
            </a:endParaRPr>
          </a:p>
          <a:p>
            <a:endParaRPr lang="de-AT" sz="1600" dirty="0">
              <a:solidFill>
                <a:srgbClr val="002060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7C6A8C5-F1A1-480F-A5AC-0E9FEC4A7F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2" r="7315"/>
          <a:stretch/>
        </p:blipFill>
        <p:spPr>
          <a:xfrm rot="5400000">
            <a:off x="5704219" y="1019346"/>
            <a:ext cx="1922043" cy="158916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6413AD8-A26B-4369-BC50-EA1B2B47B8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5" t="25256" r="18772" b="19539"/>
          <a:stretch/>
        </p:blipFill>
        <p:spPr>
          <a:xfrm rot="5400000">
            <a:off x="7405409" y="1125264"/>
            <a:ext cx="1922046" cy="137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01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619250" y="274638"/>
            <a:ext cx="699452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kern="0" dirty="0"/>
              <a:t> </a:t>
            </a:r>
          </a:p>
        </p:txBody>
      </p:sp>
      <p:sp>
        <p:nvSpPr>
          <p:cNvPr id="7" name="Text Box 5"/>
          <p:cNvSpPr txBox="1">
            <a:spLocks noGrp="1" noChangeArrowheads="1"/>
          </p:cNvSpPr>
          <p:nvPr>
            <p:ph idx="1"/>
          </p:nvPr>
        </p:nvSpPr>
        <p:spPr>
          <a:xfrm>
            <a:off x="939800" y="975236"/>
            <a:ext cx="7797800" cy="3114699"/>
          </a:xfrm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000066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000066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000066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0066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de-AT" altLang="de-DE" sz="3200" b="1" dirty="0"/>
              <a:t>Folgeunterweisung </a:t>
            </a:r>
          </a:p>
          <a:p>
            <a:pPr algn="r" eaLnBrk="1" hangingPunct="1"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de-AT" altLang="de-DE" sz="3600" b="1" dirty="0"/>
              <a:t> </a:t>
            </a:r>
            <a:r>
              <a:rPr lang="de-AT" altLang="de-DE" sz="3600" b="1" i="1" dirty="0"/>
              <a:t>Kapitel 12</a:t>
            </a:r>
            <a:r>
              <a:rPr lang="de-AT" altLang="de-DE" sz="3600" i="1" dirty="0"/>
              <a:t> </a:t>
            </a:r>
          </a:p>
          <a:p>
            <a:pPr algn="r" eaLnBrk="1" hangingPunct="1">
              <a:spcBef>
                <a:spcPct val="50000"/>
              </a:spcBef>
              <a:spcAft>
                <a:spcPct val="30000"/>
              </a:spcAft>
              <a:buFontTx/>
              <a:buNone/>
              <a:defRPr/>
            </a:pPr>
            <a:r>
              <a:rPr lang="de-AT" altLang="de-DE" sz="3600" i="1" dirty="0"/>
              <a:t>Ordnung / Reinigung / Entsorgung</a:t>
            </a:r>
          </a:p>
        </p:txBody>
      </p:sp>
    </p:spTree>
    <p:extLst>
      <p:ext uri="{BB962C8B-B14F-4D97-AF65-F5344CB8AC3E}">
        <p14:creationId xmlns:p14="http://schemas.microsoft.com/office/powerpoint/2010/main" val="2863980912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1162</Words>
  <Application>Microsoft Office PowerPoint</Application>
  <PresentationFormat>Bildschirmpräsentation (4:3)</PresentationFormat>
  <Paragraphs>171</Paragraphs>
  <Slides>20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Euclid</vt:lpstr>
      <vt:lpstr>Verdana</vt:lpstr>
      <vt:lpstr>Wingdings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dahoam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ich</dc:creator>
  <cp:lastModifiedBy>Andreatta, Andreas</cp:lastModifiedBy>
  <cp:revision>1626</cp:revision>
  <cp:lastPrinted>2022-02-10T07:30:56Z</cp:lastPrinted>
  <dcterms:created xsi:type="dcterms:W3CDTF">2004-11-03T16:58:53Z</dcterms:created>
  <dcterms:modified xsi:type="dcterms:W3CDTF">2026-02-02T14:07:42Z</dcterms:modified>
</cp:coreProperties>
</file>