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2" r:id="rId2"/>
    <p:sldId id="874" r:id="rId3"/>
    <p:sldId id="862" r:id="rId4"/>
    <p:sldId id="817" r:id="rId5"/>
    <p:sldId id="845" r:id="rId6"/>
    <p:sldId id="821" r:id="rId7"/>
    <p:sldId id="835" r:id="rId8"/>
    <p:sldId id="852" r:id="rId9"/>
    <p:sldId id="869" r:id="rId10"/>
    <p:sldId id="834" r:id="rId11"/>
    <p:sldId id="870" r:id="rId12"/>
    <p:sldId id="873" r:id="rId13"/>
    <p:sldId id="877" r:id="rId14"/>
    <p:sldId id="804" r:id="rId15"/>
    <p:sldId id="745" r:id="rId16"/>
    <p:sldId id="871" r:id="rId17"/>
    <p:sldId id="790" r:id="rId18"/>
    <p:sldId id="812" r:id="rId19"/>
    <p:sldId id="744" r:id="rId20"/>
    <p:sldId id="731" r:id="rId21"/>
  </p:sldIdLst>
  <p:sldSz cx="9144000" cy="6858000" type="screen4x3"/>
  <p:notesSz cx="7099300" cy="10234613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16">
          <p15:clr>
            <a:srgbClr val="A4A3A4"/>
          </p15:clr>
        </p15:guide>
        <p15:guide id="2" pos="5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FF9933"/>
    <a:srgbClr val="0000FF"/>
    <a:srgbClr val="B6D6E8"/>
    <a:srgbClr val="3366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8057" autoAdjust="0"/>
  </p:normalViewPr>
  <p:slideViewPr>
    <p:cSldViewPr snapToGrid="0" snapToObjects="1">
      <p:cViewPr varScale="1">
        <p:scale>
          <a:sx n="152" d="100"/>
          <a:sy n="152" d="100"/>
        </p:scale>
        <p:origin x="1974" y="150"/>
      </p:cViewPr>
      <p:guideLst>
        <p:guide orient="horz" pos="3416"/>
        <p:guide pos="5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157" y="-58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09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/>
            </a:lvl1pPr>
          </a:lstStyle>
          <a:p>
            <a:pPr>
              <a:defRPr/>
            </a:pPr>
            <a:fld id="{180EC25D-1ED7-4871-85D6-D10E9F94680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8902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792"/>
            <a:ext cx="5680103" cy="46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09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/>
            </a:lvl1pPr>
          </a:lstStyle>
          <a:p>
            <a:pPr>
              <a:defRPr/>
            </a:pPr>
            <a:fld id="{D4377EDD-191B-4DAC-B21E-EC46098EE3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178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1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377EDD-191B-4DAC-B21E-EC46098EE34D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693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3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68825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9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8095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11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389224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746B62-14E3-4DE1-A13F-8FCDFC2414DC}" type="slidenum">
              <a:rPr lang="de-DE" altLang="de-DE" sz="1300"/>
              <a:pPr/>
              <a:t>12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410571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16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78017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de-DE"/>
              <a:t>Finally the summary:</a:t>
            </a:r>
          </a:p>
          <a:p>
            <a:endParaRPr lang="en-GB" altLang="de-DE"/>
          </a:p>
          <a:p>
            <a:r>
              <a:rPr lang="en-GB" altLang="de-DE"/>
              <a:t>The University of Innsbruck started a research project dealing with the development of a drivable slab track cover system. </a:t>
            </a:r>
          </a:p>
          <a:p>
            <a:endParaRPr lang="en-GB" altLang="de-DE"/>
          </a:p>
          <a:p>
            <a:r>
              <a:rPr lang="en-US" altLang="de-DE"/>
              <a:t>The solution presented is based on the slab track system “ÖBB-Porr“. </a:t>
            </a:r>
          </a:p>
          <a:p>
            <a:endParaRPr lang="en-GB" altLang="de-DE"/>
          </a:p>
          <a:p>
            <a:r>
              <a:rPr lang="en-GB" altLang="de-DE"/>
              <a:t>As a basis for the development the technical report of the German Slab track research group was used in order to meet all technical and economical requirements. </a:t>
            </a:r>
          </a:p>
          <a:p>
            <a:endParaRPr lang="en-GB" altLang="de-DE"/>
          </a:p>
          <a:p>
            <a:r>
              <a:rPr lang="en-GB" altLang="de-DE"/>
              <a:t>As the load assumptions according to the European standard differ by far from the real loads acting on drivable slab track cover systems, a considerable part of the research work was related to the determination of realistic loads. </a:t>
            </a:r>
          </a:p>
          <a:p>
            <a:endParaRPr lang="en-GB" altLang="de-DE"/>
          </a:p>
          <a:p>
            <a:r>
              <a:rPr lang="en-GB" altLang="de-DE"/>
              <a:t>Numerical and experimental investigations up to now showed, that a solution made of plain concrete is not possible.</a:t>
            </a:r>
          </a:p>
          <a:p>
            <a:r>
              <a:rPr lang="en-GB" altLang="de-DE"/>
              <a:t>A further development of the cover system is based on a reinforced solution and yet not finished.  </a:t>
            </a:r>
          </a:p>
          <a:p>
            <a:r>
              <a:rPr lang="en-GB" altLang="de-DE"/>
              <a:t> </a:t>
            </a:r>
            <a:endParaRPr lang="de-AT" altLang="de-DE"/>
          </a:p>
          <a:p>
            <a:endParaRPr lang="de-DE" altLang="de-DE"/>
          </a:p>
        </p:txBody>
      </p:sp>
      <p:sp>
        <p:nvSpPr>
          <p:cNvPr id="51204" name="Foliennummernplatzhalter 3"/>
          <p:cNvSpPr txBox="1">
            <a:spLocks noGrp="1"/>
          </p:cNvSpPr>
          <p:nvPr/>
        </p:nvSpPr>
        <p:spPr bwMode="auto">
          <a:xfrm>
            <a:off x="4022163" y="9722309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156" tIns="47081" rIns="94156" bIns="47081" anchor="b"/>
          <a:lstStyle>
            <a:lvl1pPr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1200" indent="-273050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3788" indent="-217488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1938" indent="-219075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0088" indent="-219075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72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844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16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988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A076E6-463C-40FE-AB13-4E8B3E14F5DE}" type="slidenum">
              <a:rPr lang="de-DE" altLang="de-DE" sz="130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915318" y="2189956"/>
            <a:ext cx="4465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rgbClr val="000066"/>
                </a:solidFill>
                <a:latin typeface="Verdana" pitchFamily="34" charset="0"/>
                <a:cs typeface="+mn-cs"/>
              </a:rPr>
              <a:t>Forschungsschwerpunkte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rgbClr val="000066"/>
                </a:solidFill>
                <a:latin typeface="Verdana" pitchFamily="34" charset="0"/>
                <a:cs typeface="+mn-cs"/>
              </a:rPr>
              <a:t>Fakultät für Bauingenieurwesen</a:t>
            </a:r>
            <a:endParaRPr lang="de-AT" sz="1200" b="1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5" name="Picture 8" descr="ma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UNILOG4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703763"/>
            <a:ext cx="108585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6313" y="10779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AT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27924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AT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87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38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193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479925"/>
            <a:ext cx="9858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56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848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916113"/>
            <a:ext cx="3421063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65738" y="1916113"/>
            <a:ext cx="3421062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593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096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16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1038"/>
            <a:ext cx="93186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17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1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27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6075" y="236538"/>
            <a:ext cx="69945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916113"/>
            <a:ext cx="69945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pic>
        <p:nvPicPr>
          <p:cNvPr id="1028" name="Picture 7" descr="linie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811213"/>
            <a:ext cx="5080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s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795" r:id="rId3"/>
    <p:sldLayoutId id="2147484796" r:id="rId4"/>
    <p:sldLayoutId id="2147484797" r:id="rId5"/>
    <p:sldLayoutId id="2147484798" r:id="rId6"/>
    <p:sldLayoutId id="2147484805" r:id="rId7"/>
    <p:sldLayoutId id="2147484799" r:id="rId8"/>
    <p:sldLayoutId id="2147484800" r:id="rId9"/>
    <p:sldLayoutId id="2147484801" r:id="rId10"/>
    <p:sldLayoutId id="214748480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117503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i="1" dirty="0"/>
              <a:t>Allgemeine Sicherheitsunterweisung Labor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59100" y="4155485"/>
            <a:ext cx="6181988" cy="246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457200" indent="-457200" eaLnBrk="1" hangingPunct="1">
              <a:buFontTx/>
              <a:buAutoNum type="alphaUcPeriod"/>
              <a:defRPr/>
            </a:pPr>
            <a:r>
              <a:rPr lang="de-AT" altLang="de-DE" sz="2000" b="1" kern="0" dirty="0"/>
              <a:t>Andreatta (TVFA)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b="1" kern="0" dirty="0"/>
              <a:t>S. Unterberger (AB Materialtechnologie)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b="1" kern="0" dirty="0"/>
              <a:t>J. Schroll (AB Energieeffizientes Bauen)</a:t>
            </a:r>
          </a:p>
          <a:p>
            <a:pPr marL="0" indent="0" algn="r" eaLnBrk="1" hangingPunct="1">
              <a:buFontTx/>
              <a:buNone/>
              <a:defRPr/>
            </a:pPr>
            <a:endParaRPr lang="de-AT" altLang="de-DE" sz="2000" b="1" kern="0" dirty="0"/>
          </a:p>
          <a:p>
            <a:pPr marL="0" indent="0" algn="r" eaLnBrk="1" hangingPunct="1">
              <a:buFontTx/>
              <a:buNone/>
              <a:defRPr/>
            </a:pPr>
            <a:r>
              <a:rPr lang="de-AT" altLang="de-DE" sz="2000" b="1" kern="0" dirty="0"/>
              <a:t>06.02.2025</a:t>
            </a:r>
          </a:p>
          <a:p>
            <a:pPr marL="0" indent="0" algn="r" eaLnBrk="1" hangingPunct="1">
              <a:buFontTx/>
              <a:buNone/>
              <a:defRPr/>
            </a:pPr>
            <a:endParaRPr lang="de-AT" altLang="de-DE" sz="2000" b="1" kern="0" dirty="0"/>
          </a:p>
          <a:p>
            <a:pPr marL="0" indent="0" algn="r" eaLnBrk="1" hangingPunct="1">
              <a:buFontTx/>
              <a:buNone/>
              <a:defRPr/>
            </a:pPr>
            <a:r>
              <a:rPr lang="de-AT" altLang="de-DE" sz="1200" b="1" kern="0" dirty="0"/>
              <a:t>(Stand 06.02.2025)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feld 3"/>
          <p:cNvSpPr txBox="1">
            <a:spLocks noChangeArrowheads="1"/>
          </p:cNvSpPr>
          <p:nvPr/>
        </p:nvSpPr>
        <p:spPr bwMode="auto">
          <a:xfrm>
            <a:off x="952500" y="1152525"/>
            <a:ext cx="8102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In den Prüfhallen und Räumlichkeiten ist das Laborpersonal für die Entsorgung des produzierten Abfalls selbst verantwortlich. Es gibt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kein eigenes Reinigungspersonal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!!!!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Am Ende des Arbeitstages sind die benutzten Bereiche, benützte Werkzeuge, Geräte und Maschinen – auch wenn die Versuchsarbeiten nicht vollständig abgeschlossen sind – zumindest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grob aufzuräumen und zu reinigen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Im </a:t>
            </a:r>
            <a:r>
              <a:rPr lang="de-AT" altLang="de-DE" sz="1600" dirty="0" err="1">
                <a:solidFill>
                  <a:srgbClr val="FF0000"/>
                </a:solidFill>
                <a:latin typeface="Arial" charset="0"/>
              </a:rPr>
              <a:t>Laborhof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 sind eigene </a:t>
            </a:r>
            <a:r>
              <a:rPr lang="de-AT" altLang="de-DE" sz="1600" dirty="0" err="1">
                <a:solidFill>
                  <a:srgbClr val="FF0000"/>
                </a:solidFill>
                <a:latin typeface="Arial" charset="0"/>
              </a:rPr>
              <a:t>Abfalllcontainer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für Papier, Altglas, Kunststoff, Restmüll, Biomüll, Betonabfälle, Holzabfälle und für Metalle  vorhanden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Gefährliche Abfälle müssen gesondert entsorgt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werden – wenden Sie sich an den jeweils zuständigen Mitarbeiter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12 – </a:t>
            </a:r>
            <a:r>
              <a:rPr lang="de-AT" altLang="de-DE" sz="1600" b="1" kern="0" dirty="0">
                <a:solidFill>
                  <a:srgbClr val="002060"/>
                </a:solidFill>
              </a:rPr>
              <a:t>Ordnung / Reinigung / Entsorgung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59420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560701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14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Verhalten im Brandfall</a:t>
            </a:r>
          </a:p>
        </p:txBody>
      </p:sp>
    </p:spTree>
    <p:extLst>
      <p:ext uri="{BB962C8B-B14F-4D97-AF65-F5344CB8AC3E}">
        <p14:creationId xmlns:p14="http://schemas.microsoft.com/office/powerpoint/2010/main" val="315014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52500" y="1301230"/>
            <a:ext cx="81915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tabLst>
                <a:tab pos="1255713" algn="l"/>
              </a:tabLst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55713" algn="l"/>
              </a:tabLst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55713" algn="l"/>
              </a:tabLst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Brandmelder Betätigen oder Feuerwehr über 122 informieren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Entstehungsbrände – ev. Löschversuch unternehmen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Fluchtwege folgen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Türen schließen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keine Aufzüge benützen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Andere Personen warnen und hilfsbedürftigen Personen beistehen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bei der Sammelstelle einfinden und auf Vollzähligkeit prüfen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Feuerwehr einweisen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Generell gilt aber das Motto: „Eigenschutz geht vor Personen- und Sachschutz“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endParaRPr lang="de-AT" altLang="de-DE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359364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406EA08-5D9D-4235-AAF9-CE20E7DD2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2" y="1235216"/>
            <a:ext cx="7599933" cy="4190718"/>
          </a:xfrm>
          <a:prstGeom prst="rect">
            <a:avLst/>
          </a:prstGeom>
        </p:spPr>
      </p:pic>
      <p:cxnSp>
        <p:nvCxnSpPr>
          <p:cNvPr id="15364" name="Gerade Verbindung mit Pfeil 6"/>
          <p:cNvCxnSpPr>
            <a:cxnSpLocks noChangeShapeType="1"/>
          </p:cNvCxnSpPr>
          <p:nvPr/>
        </p:nvCxnSpPr>
        <p:spPr bwMode="auto">
          <a:xfrm>
            <a:off x="5934075" y="695325"/>
            <a:ext cx="285750" cy="32543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65" name="Textfeld 11"/>
          <p:cNvSpPr txBox="1">
            <a:spLocks noChangeArrowheads="1"/>
          </p:cNvSpPr>
          <p:nvPr/>
        </p:nvSpPr>
        <p:spPr bwMode="auto">
          <a:xfrm>
            <a:off x="8613775" y="1625600"/>
            <a:ext cx="360363" cy="1622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G</a:t>
            </a:r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1967540" y="2427362"/>
            <a:ext cx="572916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V="1">
            <a:off x="7804315" y="2036186"/>
            <a:ext cx="0" cy="441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68" name="Line 17"/>
          <p:cNvSpPr>
            <a:spLocks noChangeShapeType="1"/>
          </p:cNvSpPr>
          <p:nvPr/>
        </p:nvSpPr>
        <p:spPr bwMode="auto">
          <a:xfrm>
            <a:off x="7797800" y="1943888"/>
            <a:ext cx="571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3010223" y="4111996"/>
            <a:ext cx="839678" cy="63094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Große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Prüfhalle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R15, R16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 flipV="1">
            <a:off x="2672780" y="2721768"/>
            <a:ext cx="0" cy="1414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015290" y="4170272"/>
            <a:ext cx="1038641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 err="1">
                <a:solidFill>
                  <a:schemeClr val="tx1"/>
                </a:solidFill>
                <a:latin typeface="Arial" charset="0"/>
              </a:rPr>
              <a:t>Betonierhalle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14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4918358" y="3028890"/>
            <a:ext cx="122169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Klimaschrank-halle R 13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8340725" y="1943100"/>
            <a:ext cx="0" cy="4464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 flipV="1">
            <a:off x="3982939" y="2640887"/>
            <a:ext cx="0" cy="17771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5" name="Line 13"/>
          <p:cNvSpPr>
            <a:spLocks noChangeShapeType="1"/>
          </p:cNvSpPr>
          <p:nvPr/>
        </p:nvSpPr>
        <p:spPr bwMode="auto">
          <a:xfrm flipV="1">
            <a:off x="3502277" y="2656941"/>
            <a:ext cx="0" cy="77205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7" name="Line 13"/>
          <p:cNvSpPr>
            <a:spLocks noChangeShapeType="1"/>
          </p:cNvSpPr>
          <p:nvPr/>
        </p:nvSpPr>
        <p:spPr bwMode="auto">
          <a:xfrm flipV="1">
            <a:off x="7451725" y="2461228"/>
            <a:ext cx="0" cy="466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9" name="Text Box 11"/>
          <p:cNvSpPr txBox="1">
            <a:spLocks noChangeArrowheads="1"/>
          </p:cNvSpPr>
          <p:nvPr/>
        </p:nvSpPr>
        <p:spPr bwMode="auto">
          <a:xfrm>
            <a:off x="2882420" y="2958390"/>
            <a:ext cx="81757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 err="1">
                <a:solidFill>
                  <a:schemeClr val="tx1"/>
                </a:solidFill>
                <a:latin typeface="Arial" charset="0"/>
              </a:rPr>
              <a:t>Messraum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18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80" name="Text Box 11"/>
          <p:cNvSpPr txBox="1">
            <a:spLocks noChangeArrowheads="1"/>
          </p:cNvSpPr>
          <p:nvPr/>
        </p:nvSpPr>
        <p:spPr bwMode="auto">
          <a:xfrm>
            <a:off x="7283451" y="2954154"/>
            <a:ext cx="730752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Holzbau-Labor 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11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81" name="Text Box 11"/>
          <p:cNvSpPr txBox="1">
            <a:spLocks noChangeArrowheads="1"/>
          </p:cNvSpPr>
          <p:nvPr/>
        </p:nvSpPr>
        <p:spPr bwMode="auto">
          <a:xfrm>
            <a:off x="7316536" y="4418013"/>
            <a:ext cx="730752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Stahlbau-halle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12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82" name="Line 13"/>
          <p:cNvSpPr>
            <a:spLocks noChangeShapeType="1"/>
          </p:cNvSpPr>
          <p:nvPr/>
        </p:nvSpPr>
        <p:spPr bwMode="auto">
          <a:xfrm flipV="1">
            <a:off x="7513342" y="3788893"/>
            <a:ext cx="0" cy="466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7357506" y="1564204"/>
            <a:ext cx="0" cy="692646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9" name="Textfeld 11"/>
          <p:cNvSpPr txBox="1">
            <a:spLocks noChangeArrowheads="1"/>
          </p:cNvSpPr>
          <p:nvPr/>
        </p:nvSpPr>
        <p:spPr bwMode="auto">
          <a:xfrm>
            <a:off x="8570118" y="4255618"/>
            <a:ext cx="360363" cy="208184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B0F0"/>
                </a:solidFill>
                <a:latin typeface="Arial" charset="0"/>
              </a:rPr>
              <a:t>Zur Sammelstelle</a:t>
            </a:r>
            <a:endParaRPr lang="de-AT" altLang="de-DE" sz="1800" b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0" name="Picture 2" descr="02 Fluchtweg Brandmel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39" y="128334"/>
            <a:ext cx="984232" cy="131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76717" y="1020763"/>
            <a:ext cx="6019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FF0000"/>
                </a:solidFill>
              </a:rPr>
              <a:t>Mit jeweiligen Fluchtwegen vertraut machen! – Bsp. TVFA !!</a:t>
            </a: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3136900" y="274638"/>
            <a:ext cx="46609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DF364782-28E3-47B9-AB84-3B2DB85A41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1483" y="2546157"/>
            <a:ext cx="0" cy="1414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A1756B2C-5B4A-497D-AD77-5D96F0E5C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6313" y="2586609"/>
            <a:ext cx="0" cy="466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BABD09AE-F676-4E25-8792-86C15A14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227" y="4170272"/>
            <a:ext cx="720066" cy="630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Bereich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EEB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F8976B11-2EE7-487E-A6E2-1AC30D56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963" y="4100195"/>
            <a:ext cx="660872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Beton-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20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A367BC90-25E1-4E1E-81E8-0DFAAFEA9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648" y="1579074"/>
            <a:ext cx="0" cy="967083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6525D3E6-F7B2-4AFD-A3CE-393B6A1C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129" y="1332853"/>
            <a:ext cx="999037" cy="24622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b="1" dirty="0">
                <a:solidFill>
                  <a:srgbClr val="00B0F0"/>
                </a:solidFill>
                <a:latin typeface="Arial" charset="0"/>
              </a:rPr>
              <a:t>Feuerlöscher</a:t>
            </a:r>
            <a:endParaRPr lang="de-DE" altLang="de-DE" sz="10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8B459257-528A-4B94-AE37-AAA9D22A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829" y="1317982"/>
            <a:ext cx="1315244" cy="24622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b="1" dirty="0">
                <a:solidFill>
                  <a:srgbClr val="00B0F0"/>
                </a:solidFill>
                <a:latin typeface="Arial" charset="0"/>
              </a:rPr>
              <a:t>Brandmelder</a:t>
            </a:r>
            <a:endParaRPr lang="de-DE" altLang="de-DE" sz="1000" b="1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0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97" y="1044046"/>
            <a:ext cx="5102490" cy="28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feld 2"/>
          <p:cNvSpPr txBox="1">
            <a:spLocks noChangeArrowheads="1"/>
          </p:cNvSpPr>
          <p:nvPr/>
        </p:nvSpPr>
        <p:spPr bwMode="auto">
          <a:xfrm>
            <a:off x="1209612" y="5037982"/>
            <a:ext cx="7208519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1600" dirty="0">
                <a:solidFill>
                  <a:srgbClr val="002060"/>
                </a:solidFill>
                <a:latin typeface="Arial" charset="0"/>
              </a:rPr>
              <a:t>Die Laborräumlichkeiten erst betreten, wenn die Feuerwehr oder die Gebäudeaufsicht diese wieder freigibt.</a:t>
            </a: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</a:pPr>
            <a:endParaRPr lang="de-AT" altLang="de-DE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93" name="Textfeld 2"/>
          <p:cNvSpPr txBox="1">
            <a:spLocks noChangeArrowheads="1"/>
          </p:cNvSpPr>
          <p:nvPr/>
        </p:nvSpPr>
        <p:spPr bwMode="auto">
          <a:xfrm>
            <a:off x="1985434" y="4275645"/>
            <a:ext cx="63228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1800" b="1" dirty="0">
                <a:solidFill>
                  <a:srgbClr val="FF0000"/>
                </a:solidFill>
                <a:latin typeface="Arial" charset="0"/>
              </a:rPr>
              <a:t>Sammelstelle der TVFA südöstlich des Laborhofes !!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AT" altLang="de-DE" sz="1200" b="1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394" name="Gerade Verbindung 2"/>
          <p:cNvCxnSpPr>
            <a:cxnSpLocks noChangeShapeType="1"/>
          </p:cNvCxnSpPr>
          <p:nvPr/>
        </p:nvCxnSpPr>
        <p:spPr bwMode="auto">
          <a:xfrm>
            <a:off x="6473825" y="4875224"/>
            <a:ext cx="1612900" cy="172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48512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feld 2"/>
          <p:cNvSpPr txBox="1">
            <a:spLocks noChangeArrowheads="1"/>
          </p:cNvSpPr>
          <p:nvPr/>
        </p:nvSpPr>
        <p:spPr bwMode="auto">
          <a:xfrm>
            <a:off x="4440238" y="2632142"/>
            <a:ext cx="4629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Im Eingangsbereich der diversen Prüfhallen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bzw. im Gangbereich stehen Feuerlöscher bzw. Löschdecken zur Verfügung.</a:t>
            </a:r>
            <a:endParaRPr lang="de-AT" altLang="de-DE" sz="16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7" name="Picture 2" descr="03 Erste Hil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89038"/>
            <a:ext cx="32400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743ABC-8204-4A36-8A5F-4C6264FAD3AA}"/>
              </a:ext>
            </a:extLst>
          </p:cNvPr>
          <p:cNvSpPr/>
          <p:nvPr/>
        </p:nvSpPr>
        <p:spPr bwMode="auto">
          <a:xfrm>
            <a:off x="1274064" y="1738368"/>
            <a:ext cx="1554480" cy="13554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2D648C-71E0-456D-89AA-E2E9C0539208}"/>
              </a:ext>
            </a:extLst>
          </p:cNvPr>
          <p:cNvSpPr/>
          <p:nvPr/>
        </p:nvSpPr>
        <p:spPr bwMode="auto">
          <a:xfrm rot="16200000">
            <a:off x="1496305" y="3770250"/>
            <a:ext cx="1985681" cy="16186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560701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15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Verhalten Arbeitsunfall</a:t>
            </a:r>
          </a:p>
        </p:txBody>
      </p:sp>
    </p:spTree>
    <p:extLst>
      <p:ext uri="{BB962C8B-B14F-4D97-AF65-F5344CB8AC3E}">
        <p14:creationId xmlns:p14="http://schemas.microsoft.com/office/powerpoint/2010/main" val="266195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15 - Verhalten bei einem Arbeitsunfall</a:t>
            </a:r>
          </a:p>
        </p:txBody>
      </p:sp>
      <p:sp>
        <p:nvSpPr>
          <p:cNvPr id="23555" name="Textfeld 3"/>
          <p:cNvSpPr txBox="1">
            <a:spLocks noChangeArrowheads="1"/>
          </p:cNvSpPr>
          <p:nvPr/>
        </p:nvSpPr>
        <p:spPr bwMode="auto">
          <a:xfrm>
            <a:off x="1349375" y="1480607"/>
            <a:ext cx="723265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verletzte Person aus den Gefahrenbereich bringen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Lebensfunktionen überprüfen - stabile Seitenlagerung bringen – wenn notwendig weitere Rettungsmaßnahmen (z.B. Herzdruckmassage –Defibrillator im Sanitätsraum der Fakultät)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Rettung  alarmieren 144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Koordination von Aufgaben an Helfer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Maschine abstellen / Strom abstellen / Leitungen absperren / ev. Versuchsteile sichern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Rettungskräfte einweisen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feld 2"/>
          <p:cNvSpPr txBox="1">
            <a:spLocks noChangeArrowheads="1"/>
          </p:cNvSpPr>
          <p:nvPr/>
        </p:nvSpPr>
        <p:spPr bwMode="auto">
          <a:xfrm>
            <a:off x="4809067" y="1157288"/>
            <a:ext cx="421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In den  Prüfhallen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befinden sich Erste Hilfe Koffer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mit Augenwaschflaschen  </a:t>
            </a:r>
            <a:endParaRPr lang="de-AT" altLang="de-DE" sz="1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7" name="Picture 2" descr="03 Erste Hil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89038"/>
            <a:ext cx="32400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2828544" y="1889759"/>
            <a:ext cx="1554480" cy="13554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15 - Verhalten bei einem Arbeitsunfall</a:t>
            </a:r>
          </a:p>
        </p:txBody>
      </p:sp>
    </p:spTree>
    <p:extLst>
      <p:ext uri="{BB962C8B-B14F-4D97-AF65-F5344CB8AC3E}">
        <p14:creationId xmlns:p14="http://schemas.microsoft.com/office/powerpoint/2010/main" val="198202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Wichtige Telefonnummern   -  Notdienste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85825" y="1131888"/>
            <a:ext cx="8258175" cy="549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Feuerwehr </a:t>
            </a:r>
            <a:r>
              <a:rPr lang="de-AT" altLang="de-DE" sz="2000" b="1" kern="0" dirty="0">
                <a:solidFill>
                  <a:srgbClr val="FF0000"/>
                </a:solidFill>
              </a:rPr>
              <a:t>122</a:t>
            </a:r>
            <a:r>
              <a:rPr lang="de-AT" altLang="de-DE" sz="2000" b="1" kern="0" dirty="0"/>
              <a:t>; Polizei </a:t>
            </a:r>
            <a:r>
              <a:rPr lang="de-AT" altLang="de-DE" sz="2000" b="1" kern="0" dirty="0">
                <a:solidFill>
                  <a:srgbClr val="FF0000"/>
                </a:solidFill>
              </a:rPr>
              <a:t>133</a:t>
            </a:r>
            <a:r>
              <a:rPr lang="de-AT" altLang="de-DE" sz="2000" b="1" kern="0" dirty="0"/>
              <a:t>; Rettung </a:t>
            </a:r>
            <a:r>
              <a:rPr lang="de-AT" altLang="de-DE" sz="2000" b="1" kern="0" dirty="0">
                <a:solidFill>
                  <a:srgbClr val="FF0000"/>
                </a:solidFill>
              </a:rPr>
              <a:t>144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Vergiftungszentrale </a:t>
            </a:r>
            <a:r>
              <a:rPr lang="de-AT" altLang="de-DE" sz="2000" b="1" kern="0" dirty="0">
                <a:solidFill>
                  <a:srgbClr val="FF0000"/>
                </a:solidFill>
              </a:rPr>
              <a:t>01 406 4343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endParaRPr lang="de-AT" altLang="de-DE" sz="2000" b="1" kern="0" dirty="0"/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	Zuständige Ansprechpersonen: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			</a:t>
            </a:r>
            <a:endParaRPr lang="de-AT" altLang="de-DE" sz="1600" b="1" kern="0" dirty="0"/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1600" b="1" kern="0" dirty="0"/>
              <a:t>	Bereich TVFA (Andreatta)</a:t>
            </a:r>
            <a:r>
              <a:rPr lang="de-AT" altLang="de-DE" sz="1600" b="1" kern="0" dirty="0">
                <a:solidFill>
                  <a:srgbClr val="FF0000"/>
                </a:solidFill>
              </a:rPr>
              <a:t>		 +43 676 8725 62900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1600" b="1" kern="0" dirty="0">
                <a:solidFill>
                  <a:srgbClr val="FF0000"/>
                </a:solidFill>
              </a:rPr>
              <a:t>	</a:t>
            </a:r>
            <a:r>
              <a:rPr lang="de-AT" altLang="de-DE" sz="1600" b="1" kern="0" dirty="0"/>
              <a:t>Bereich EEB (Schroll)</a:t>
            </a:r>
            <a:r>
              <a:rPr lang="de-AT" altLang="de-DE" sz="1600" b="1" kern="0" dirty="0">
                <a:solidFill>
                  <a:srgbClr val="FF0000"/>
                </a:solidFill>
              </a:rPr>
              <a:t>		 +43 512 507 62935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1600" b="1" kern="0" dirty="0">
                <a:solidFill>
                  <a:srgbClr val="FF0000"/>
                </a:solidFill>
              </a:rPr>
              <a:t>	</a:t>
            </a:r>
            <a:r>
              <a:rPr lang="de-AT" altLang="de-DE" sz="1600" b="1" kern="0" dirty="0"/>
              <a:t>Bereich MIT (Unterberger)		</a:t>
            </a:r>
            <a:r>
              <a:rPr lang="de-AT" altLang="de-DE" sz="1600" b="1" kern="0" dirty="0">
                <a:solidFill>
                  <a:srgbClr val="FF0000"/>
                </a:solidFill>
              </a:rPr>
              <a:t> +43 676 8725 63528</a:t>
            </a:r>
            <a:endParaRPr lang="de-AT" altLang="de-DE" sz="1600" b="1" kern="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de-AT" altLang="de-DE" sz="2000" b="1" kern="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Gebäude und Infrastruktur: Hr. Kandler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>
                <a:solidFill>
                  <a:srgbClr val="FF0000"/>
                </a:solidFill>
              </a:rPr>
              <a:t>0676 8725 21810</a:t>
            </a:r>
            <a:endParaRPr lang="de-AT" altLang="de-DE" sz="2000" kern="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de-AT" altLang="de-DE" sz="2000" kern="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u="sng" kern="0" dirty="0">
                <a:solidFill>
                  <a:srgbClr val="FF0000"/>
                </a:solidFill>
              </a:rPr>
              <a:t>NOTDIENST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außerhalb der Kerndienstzeit (Mo bis Fr 15:30 bis 7:30)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und an Samstagen/Sonn- und Feiertagen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b="1" kern="0" dirty="0">
                <a:solidFill>
                  <a:srgbClr val="FF0000"/>
                </a:solidFill>
              </a:rPr>
              <a:t>0676 8725 50000</a:t>
            </a:r>
            <a:endParaRPr lang="de-AT" altLang="de-DE" kern="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AT" altLang="de-DE" sz="2000" kern="0" dirty="0"/>
              <a:t>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de-DE" altLang="de-DE" sz="20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952500" y="854913"/>
            <a:ext cx="802081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endParaRPr lang="de-AT" altLang="de-DE" sz="1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tabLst>
                <a:tab pos="177800" algn="l"/>
              </a:tabLst>
            </a:pPr>
            <a:r>
              <a:rPr lang="de-AT" alt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Folgeunterweisung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der wichtigsten Auszüge der allgemeinen Sicherheitsunterweisung 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endParaRPr lang="de-AT" alt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der allgemeinen Sicherheitsunterweisung ist immer gültig - Bitte in Abständen vertraut machen! - Aktuellste Version auf Homepage des jeweiligen Bereichs! 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endParaRPr lang="de-AT" alt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 :</a:t>
            </a: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Dienstleistungseinheit für Sicherheit und Gesundheit stellt laufend Videos zu unter-schiedlichen Themen des </a:t>
            </a:r>
            <a:r>
              <a:rPr lang="de-AT" altLang="de-DE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Arbeitnehmer:innenschutzes</a:t>
            </a: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 Verfügung , die eine Ergänzung zur gesetzlich vorgeschriebenen Unterweisung (§ 14 ASchG) darstellen.</a:t>
            </a:r>
            <a:b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Link dazu finden sie auf der Homepage der TVFA bzw. sind die Videos auf der Homepage der Universität ( </a:t>
            </a:r>
            <a:r>
              <a:rPr lang="de-AT" altLang="de-DE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https://www.uibk.ac.at/arbeitssicherheit/videos.html</a:t>
            </a: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zu finden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C56E20-0378-455C-A1A4-2C05AABC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62" y="3914578"/>
            <a:ext cx="802081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endParaRPr lang="de-AT" altLang="de-DE" sz="1600" b="1" dirty="0">
              <a:solidFill>
                <a:srgbClr val="002060"/>
              </a:solidFill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None/>
              <a:tabLst>
                <a:tab pos="177800" algn="l"/>
              </a:tabLst>
            </a:pPr>
            <a:r>
              <a:rPr lang="de-AT" alt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Videos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Ergonomie am Bildschirmplatz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Brandschutz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Sicheres Arbeiten im Labor</a:t>
            </a:r>
          </a:p>
        </p:txBody>
      </p:sp>
    </p:spTree>
    <p:extLst>
      <p:ext uri="{BB962C8B-B14F-4D97-AF65-F5344CB8AC3E}">
        <p14:creationId xmlns:p14="http://schemas.microsoft.com/office/powerpoint/2010/main" val="145115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E793ED-EC2C-4BC6-9632-F7DEA27BF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2" y="685800"/>
            <a:ext cx="8021495" cy="6016121"/>
          </a:xfrm>
          <a:prstGeom prst="rect">
            <a:avLst/>
          </a:prstGeom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67859" y="2569945"/>
            <a:ext cx="7822142" cy="4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0"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3200" b="1" dirty="0">
                <a:solidFill>
                  <a:srgbClr val="FF0000"/>
                </a:solidFill>
                <a:latin typeface="Euclid" pitchFamily="18" charset="0"/>
              </a:rPr>
              <a:t>Danke für Ihre Aufmerksamkeit !!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67860" y="274638"/>
            <a:ext cx="7545916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Folgeunterweisung Allgemeine Sicherheitsunterweisung Labor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560701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2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Allgemeine Grundregeln </a:t>
            </a:r>
          </a:p>
        </p:txBody>
      </p:sp>
    </p:spTree>
    <p:extLst>
      <p:ext uri="{BB962C8B-B14F-4D97-AF65-F5344CB8AC3E}">
        <p14:creationId xmlns:p14="http://schemas.microsoft.com/office/powerpoint/2010/main" val="201886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952500" y="1112838"/>
            <a:ext cx="8020812" cy="66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0" indent="0" algn="just" eaLnBrk="1" hangingPunct="1">
              <a:spcBef>
                <a:spcPts val="600"/>
              </a:spcBef>
              <a:buNone/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Fachspezifische Unterweisungen notwendig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(wie z.B. Einschulung auf Prüfeinrichtungen, Werkzeuge, Maschinen sowie Einschulung auf spezielle Räumlichkeiten) notwendig – Dokumentation!!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Lehrveranstaltungsleiter sind verantwortlich, dass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Studierende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die jeweiligen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Laborbereiche nur während den vorgegebenen Lehrveranstaltungszeiten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benutzen.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Die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Anwesenheit von externen Personen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ist prinzipiell nach erfolgter Zustimmung und dem Erhalt einer speziellen Besucher- bzw. Kundensicherheitsunterweisung gestattet.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Gewährleistung von Aspekten der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Geheimhaltung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Nutzung der Laborräumlichkeiten außerhalb der normalen Betriebszeit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möglich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Durchführung einer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Gefahrenanalyse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 verpflichtend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Fluchtwege und Verkehrswege frei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zu halten und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Brandschutztüren geschlossen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 zu halten.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Keine Arbeiten unter Einfluss von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Drogen oder Medikamente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Es gilt ein generelles 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Alkoholverbot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(vor-, während- und auch nach der Dienstzeit) </a:t>
            </a:r>
          </a:p>
          <a:p>
            <a:pPr algn="just" eaLnBrk="1" hangingPunct="1">
              <a:spcBef>
                <a:spcPts val="600"/>
              </a:spcBef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0" indent="0" algn="just" eaLnBrk="1" hangingPunct="1">
              <a:spcBef>
                <a:spcPts val="600"/>
              </a:spcBef>
              <a:buNone/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0" indent="0" algn="just" eaLnBrk="1" hangingPunct="1">
              <a:spcBef>
                <a:spcPts val="600"/>
              </a:spcBef>
              <a:buNone/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endParaRPr lang="de-AT" altLang="de-DE" sz="16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feld 3"/>
          <p:cNvSpPr txBox="1">
            <a:spLocks noChangeArrowheads="1"/>
          </p:cNvSpPr>
          <p:nvPr/>
        </p:nvSpPr>
        <p:spPr bwMode="auto">
          <a:xfrm>
            <a:off x="952499" y="1149359"/>
            <a:ext cx="8097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Die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persönliche Schutzausrüstung (PSA)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, ist gemäß der Betriebsanleitung/-anweisung des jeweiligen Arbeitsmittels bzw. dem Prüfumfang und folglich dem Gefährdungspotential entsprechend vom Laborpersonal zu tragen.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6" y="2455190"/>
            <a:ext cx="2327062" cy="17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81" y="2455190"/>
            <a:ext cx="2327062" cy="17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71" y="2454399"/>
            <a:ext cx="2030306" cy="27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0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feld 3"/>
          <p:cNvSpPr txBox="1">
            <a:spLocks noChangeArrowheads="1"/>
          </p:cNvSpPr>
          <p:nvPr/>
        </p:nvSpPr>
        <p:spPr bwMode="auto">
          <a:xfrm>
            <a:off x="952499" y="1149359"/>
            <a:ext cx="809771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Beim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Einsatz von Arbeitsstoffen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ist die Kenntnis hinsichtlich Handhabung, Lagerung, notwendige Erste-Hilfe-Maßnahmen und Maßnahmen zur Brandbekämpfung erforderlich. Dazu dienen auch </a:t>
            </a:r>
            <a:r>
              <a:rPr lang="de-AT" altLang="de-DE" sz="1600" b="1" dirty="0">
                <a:solidFill>
                  <a:srgbClr val="002060"/>
                </a:solidFill>
                <a:latin typeface="Arial" charset="0"/>
              </a:rPr>
              <a:t>Sicherheitsdatenblätter (SDB)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, die zugänglich abgelegt werden müssen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Das Laborpersonal ist dafür verantwortlich, dass alle Proben und Arbeitsstoffe (z.B. Betonzusatzmittel, Betonzusatzstoffe, Chemikalien etc.), die getestet und verwendet werden, gekennzeichnet werden, wobei die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Kennzeichnung</a:t>
            </a:r>
            <a:r>
              <a:rPr lang="de-AT" altLang="de-DE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eine genaue Zuordnung (Ansprechperson, Arbeitsbereich, Datum, ev. Lagerung bis etc.) ermöglichen muss.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18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952500" y="933450"/>
            <a:ext cx="8191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Alle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Wasser- oder Presslufthähne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sind, soweit sie nicht für einen Dauerversuch benötigt werden, am Ende eines Arbeitstages zu schließen, ebenso sind Beleuchtungen auszuschalten.</a:t>
            </a:r>
          </a:p>
        </p:txBody>
      </p:sp>
      <p:pic>
        <p:nvPicPr>
          <p:cNvPr id="39940" name="Picture 4" descr="Preßlu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982788"/>
            <a:ext cx="22415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Wasserschlau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982788"/>
            <a:ext cx="22352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 descr="Gesicherter Bere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82788"/>
            <a:ext cx="22367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feld 3"/>
          <p:cNvSpPr txBox="1">
            <a:spLocks noChangeArrowheads="1"/>
          </p:cNvSpPr>
          <p:nvPr/>
        </p:nvSpPr>
        <p:spPr bwMode="auto">
          <a:xfrm>
            <a:off x="942975" y="5189538"/>
            <a:ext cx="819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Alle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Laborbereiche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sind am Ende des Arbeitstages und bei Nichtbenützung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verschlossen</a:t>
            </a:r>
            <a:r>
              <a:rPr lang="de-AT" altLang="de-DE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zu halten.</a:t>
            </a:r>
          </a:p>
        </p:txBody>
      </p:sp>
      <p:sp>
        <p:nvSpPr>
          <p:cNvPr id="8" name="Ellipse 1"/>
          <p:cNvSpPr>
            <a:spLocks noChangeArrowheads="1"/>
          </p:cNvSpPr>
          <p:nvPr/>
        </p:nvSpPr>
        <p:spPr bwMode="auto">
          <a:xfrm>
            <a:off x="4298421" y="2037553"/>
            <a:ext cx="681270" cy="565439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Ellipse 1"/>
          <p:cNvSpPr>
            <a:spLocks noChangeArrowheads="1"/>
          </p:cNvSpPr>
          <p:nvPr/>
        </p:nvSpPr>
        <p:spPr bwMode="auto">
          <a:xfrm>
            <a:off x="2319338" y="4213825"/>
            <a:ext cx="681270" cy="565439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71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9 – </a:t>
            </a:r>
            <a:r>
              <a:rPr lang="de-AT" altLang="de-DE" sz="1600" b="1" kern="0" dirty="0">
                <a:solidFill>
                  <a:srgbClr val="002060"/>
                </a:solidFill>
              </a:rPr>
              <a:t>Arbeiten mit gefährlichen Arbeitsstoffen -  Allgemein</a:t>
            </a:r>
            <a:endParaRPr lang="de-DE" altLang="de-DE" kern="0" dirty="0"/>
          </a:p>
        </p:txBody>
      </p:sp>
      <p:sp>
        <p:nvSpPr>
          <p:cNvPr id="2" name="Textfeld 1"/>
          <p:cNvSpPr txBox="1"/>
          <p:nvPr/>
        </p:nvSpPr>
        <p:spPr>
          <a:xfrm>
            <a:off x="1041400" y="1384300"/>
            <a:ext cx="7931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002060"/>
                </a:solidFill>
              </a:rPr>
              <a:t>Regelung </a:t>
            </a:r>
            <a:r>
              <a:rPr lang="de-AT" sz="1600" b="1" dirty="0">
                <a:solidFill>
                  <a:srgbClr val="FF0000"/>
                </a:solidFill>
              </a:rPr>
              <a:t>Transport Stickstoff Lift</a:t>
            </a:r>
            <a:r>
              <a:rPr lang="de-AT" sz="1600" dirty="0">
                <a:solidFill>
                  <a:srgbClr val="002060"/>
                </a:solidFill>
              </a:rPr>
              <a:t>:</a:t>
            </a:r>
          </a:p>
          <a:p>
            <a:endParaRPr lang="de-AT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Transport nur durch geschultes Personal :</a:t>
            </a:r>
          </a:p>
          <a:p>
            <a:endParaRPr lang="de-AT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Seraphin Unterberger, Anja Diekamp, </a:t>
            </a:r>
            <a:br>
              <a:rPr lang="de-AT" sz="1600" dirty="0">
                <a:solidFill>
                  <a:srgbClr val="002060"/>
                </a:solidFill>
              </a:rPr>
            </a:br>
            <a:r>
              <a:rPr lang="de-AT" sz="1600" dirty="0">
                <a:solidFill>
                  <a:srgbClr val="002060"/>
                </a:solidFill>
              </a:rPr>
              <a:t>Lukas Perfler, Mathias Rainer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kein gleichzeitiger Transport von Personen</a:t>
            </a:r>
          </a:p>
          <a:p>
            <a:endParaRPr lang="de-AT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Sperre des Lifts durch Chip – am Display „Gefahrenguttransport“ – Zutritt verboten!!!</a:t>
            </a:r>
          </a:p>
          <a:p>
            <a:endParaRPr lang="de-AT" sz="1600" dirty="0">
              <a:solidFill>
                <a:srgbClr val="002060"/>
              </a:solidFill>
            </a:endParaRPr>
          </a:p>
          <a:p>
            <a:endParaRPr lang="de-AT" sz="1600" dirty="0">
              <a:solidFill>
                <a:srgbClr val="002060"/>
              </a:solidFill>
            </a:endParaRPr>
          </a:p>
          <a:p>
            <a:endParaRPr lang="de-AT" sz="1600" dirty="0">
              <a:solidFill>
                <a:srgbClr val="00206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C6A8C5-F1A1-480F-A5AC-0E9FEC4A7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r="7315"/>
          <a:stretch/>
        </p:blipFill>
        <p:spPr>
          <a:xfrm rot="5400000">
            <a:off x="5704219" y="1019346"/>
            <a:ext cx="1922043" cy="15891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413AD8-A26B-4369-BC50-EA1B2B47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5" t="25256" r="18772" b="19539"/>
          <a:stretch/>
        </p:blipFill>
        <p:spPr>
          <a:xfrm rot="5400000">
            <a:off x="7405409" y="1125264"/>
            <a:ext cx="1922046" cy="13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0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3114699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12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Ordnung / Reinigung / Entsorgung</a:t>
            </a:r>
          </a:p>
        </p:txBody>
      </p:sp>
    </p:spTree>
    <p:extLst>
      <p:ext uri="{BB962C8B-B14F-4D97-AF65-F5344CB8AC3E}">
        <p14:creationId xmlns:p14="http://schemas.microsoft.com/office/powerpoint/2010/main" val="286398091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Office PowerPoint</Application>
  <PresentationFormat>Bildschirmpräsentation (4:3)</PresentationFormat>
  <Paragraphs>169</Paragraphs>
  <Slides>20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Euclid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dahoam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ich</dc:creator>
  <cp:lastModifiedBy>Andreatta, Andreas</cp:lastModifiedBy>
  <cp:revision>1619</cp:revision>
  <cp:lastPrinted>2022-02-10T07:30:56Z</cp:lastPrinted>
  <dcterms:created xsi:type="dcterms:W3CDTF">2004-11-03T16:58:53Z</dcterms:created>
  <dcterms:modified xsi:type="dcterms:W3CDTF">2025-03-12T09:23:47Z</dcterms:modified>
</cp:coreProperties>
</file>