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5" r:id="rId1"/>
  </p:sldMasterIdLst>
  <p:notesMasterIdLst>
    <p:notesMasterId r:id="rId34"/>
  </p:notesMasterIdLst>
  <p:handoutMasterIdLst>
    <p:handoutMasterId r:id="rId35"/>
  </p:handoutMasterIdLst>
  <p:sldIdLst>
    <p:sldId id="256" r:id="rId2"/>
    <p:sldId id="317" r:id="rId3"/>
    <p:sldId id="338" r:id="rId4"/>
    <p:sldId id="257" r:id="rId5"/>
    <p:sldId id="351" r:id="rId6"/>
    <p:sldId id="265" r:id="rId7"/>
    <p:sldId id="366" r:id="rId8"/>
    <p:sldId id="340" r:id="rId9"/>
    <p:sldId id="271" r:id="rId10"/>
    <p:sldId id="273" r:id="rId11"/>
    <p:sldId id="274" r:id="rId12"/>
    <p:sldId id="277" r:id="rId13"/>
    <p:sldId id="357" r:id="rId14"/>
    <p:sldId id="364" r:id="rId15"/>
    <p:sldId id="365" r:id="rId16"/>
    <p:sldId id="278" r:id="rId17"/>
    <p:sldId id="350" r:id="rId18"/>
    <p:sldId id="358" r:id="rId19"/>
    <p:sldId id="352" r:id="rId20"/>
    <p:sldId id="354" r:id="rId21"/>
    <p:sldId id="353" r:id="rId22"/>
    <p:sldId id="341" r:id="rId23"/>
    <p:sldId id="360" r:id="rId24"/>
    <p:sldId id="300" r:id="rId25"/>
    <p:sldId id="367" r:id="rId26"/>
    <p:sldId id="361" r:id="rId27"/>
    <p:sldId id="315" r:id="rId28"/>
    <p:sldId id="368" r:id="rId29"/>
    <p:sldId id="362" r:id="rId30"/>
    <p:sldId id="301" r:id="rId31"/>
    <p:sldId id="363" r:id="rId32"/>
    <p:sldId id="304" r:id="rId33"/>
  </p:sldIdLst>
  <p:sldSz cx="12192000" cy="6858000"/>
  <p:notesSz cx="6858000" cy="9926638"/>
  <p:embeddedFontLst>
    <p:embeddedFont>
      <p:font typeface="Calibri Light" panose="020F0302020204030204" pitchFamily="34" charset="0"/>
      <p:regular r:id="rId36"/>
      <p:italic r:id="rId37"/>
    </p:embeddedFont>
    <p:embeddedFont>
      <p:font typeface="Calibri" panose="020F050202020403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26">
          <p15:clr>
            <a:srgbClr val="A4A3A4"/>
          </p15:clr>
        </p15:guide>
        <p15:guide id="2" pos="551"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F486E2-144B-4A76-90A4-03E4F8623421}">
  <a:tblStyle styleId="{20F486E2-144B-4A76-90A4-03E4F862342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D9E4E0F-38C9-4BB3-A82B-9AB37C0AE97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14" autoAdjust="0"/>
  </p:normalViewPr>
  <p:slideViewPr>
    <p:cSldViewPr snapToGrid="0">
      <p:cViewPr varScale="1">
        <p:scale>
          <a:sx n="107" d="100"/>
          <a:sy n="107" d="100"/>
        </p:scale>
        <p:origin x="950" y="72"/>
      </p:cViewPr>
      <p:guideLst>
        <p:guide orient="horz" pos="1026"/>
        <p:guide pos="551"/>
      </p:guideLst>
    </p:cSldViewPr>
  </p:slideViewPr>
  <p:notesTextViewPr>
    <p:cViewPr>
      <p:scale>
        <a:sx n="3" d="2"/>
        <a:sy n="3" d="2"/>
      </p:scale>
      <p:origin x="0" y="0"/>
    </p:cViewPr>
  </p:notesTextViewPr>
  <p:sorterViewPr>
    <p:cViewPr>
      <p:scale>
        <a:sx n="100" d="100"/>
        <a:sy n="100" d="100"/>
      </p:scale>
      <p:origin x="0" y="-18948"/>
    </p:cViewPr>
  </p:sorterViewPr>
  <p:notesViewPr>
    <p:cSldViewPr snapToGrid="0" showGuides="1">
      <p:cViewPr varScale="1">
        <p:scale>
          <a:sx n="72" d="100"/>
          <a:sy n="72" d="100"/>
        </p:scale>
        <p:origin x="-2700" y="-120"/>
      </p:cViewPr>
      <p:guideLst>
        <p:guide orient="horz" pos="3126"/>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260C71CA-0320-49E4-B966-BBACBDAEF8A1}" type="datetimeFigureOut">
              <a:rPr lang="en-US" smtClean="0"/>
              <a:t>12/17/2021</a:t>
            </a:fld>
            <a:endParaRPr lang="en-US"/>
          </a:p>
        </p:txBody>
      </p:sp>
      <p:sp>
        <p:nvSpPr>
          <p:cNvPr id="4" name="Fußzeilenplatzhalter 3"/>
          <p:cNvSpPr>
            <a:spLocks noGrp="1"/>
          </p:cNvSpPr>
          <p:nvPr>
            <p:ph type="ftr" sz="quarter" idx="2"/>
          </p:nvPr>
        </p:nvSpPr>
        <p:spPr>
          <a:xfrm>
            <a:off x="0" y="9428163"/>
            <a:ext cx="2971800" cy="49688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884613" y="9428163"/>
            <a:ext cx="2971800" cy="496887"/>
          </a:xfrm>
          <a:prstGeom prst="rect">
            <a:avLst/>
          </a:prstGeom>
        </p:spPr>
        <p:txBody>
          <a:bodyPr vert="horz" lIns="91440" tIns="45720" rIns="91440" bIns="45720" rtlCol="0" anchor="b"/>
          <a:lstStyle>
            <a:lvl1pPr algn="r">
              <a:defRPr sz="1200"/>
            </a:lvl1pPr>
          </a:lstStyle>
          <a:p>
            <a:fld id="{F7FB67D6-14AA-43BD-9DF7-7EA309659ABF}" type="slidenum">
              <a:rPr lang="en-US" smtClean="0"/>
              <a:t>‹Nr.›</a:t>
            </a:fld>
            <a:endParaRPr lang="en-US"/>
          </a:p>
        </p:txBody>
      </p:sp>
    </p:spTree>
    <p:extLst>
      <p:ext uri="{BB962C8B-B14F-4D97-AF65-F5344CB8AC3E}">
        <p14:creationId xmlns:p14="http://schemas.microsoft.com/office/powerpoint/2010/main" val="271241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9428584"/>
            <a:ext cx="2971800"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8668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marR="0" lvl="0" indent="-6350" algn="l" rtl="0">
      <a:lnSpc>
        <a:spcPct val="100000"/>
      </a:lnSpc>
      <a:spcBef>
        <a:spcPts val="0"/>
      </a:spcBef>
      <a:spcAft>
        <a:spcPts val="0"/>
      </a:spcAft>
      <a:buClr>
        <a:srgbClr val="000000"/>
      </a:buClr>
      <a:buFont typeface="Arial"/>
      <a:tabLs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p1: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 name="Google Shape;45;p1: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txBox="1">
            <a:spLocks noGrp="1"/>
          </p:cNvSpPr>
          <p:nvPr>
            <p:ph type="body" idx="1"/>
          </p:nvPr>
        </p:nvSpPr>
        <p:spPr>
          <a:xfrm>
            <a:off x="685800" y="4777194"/>
            <a:ext cx="548640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8: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9:notes"/>
          <p:cNvSpPr txBox="1">
            <a:spLocks noGrp="1"/>
          </p:cNvSpPr>
          <p:nvPr>
            <p:ph type="body" idx="1"/>
          </p:nvPr>
        </p:nvSpPr>
        <p:spPr>
          <a:xfrm>
            <a:off x="685800" y="4777194"/>
            <a:ext cx="548640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9: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2:notes"/>
          <p:cNvSpPr txBox="1">
            <a:spLocks noGrp="1"/>
          </p:cNvSpPr>
          <p:nvPr>
            <p:ph type="body" idx="1"/>
          </p:nvPr>
        </p:nvSpPr>
        <p:spPr>
          <a:xfrm>
            <a:off x="685800" y="4777194"/>
            <a:ext cx="548640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22: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txBox="1">
            <a:spLocks noGrp="1"/>
          </p:cNvSpPr>
          <p:nvPr>
            <p:ph type="body" idx="1"/>
          </p:nvPr>
        </p:nvSpPr>
        <p:spPr>
          <a:xfrm>
            <a:off x="685800" y="4777194"/>
            <a:ext cx="548640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0" name="Google Shape;260;p23: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txBox="1">
            <a:spLocks noGrp="1"/>
          </p:cNvSpPr>
          <p:nvPr>
            <p:ph type="body" idx="1"/>
          </p:nvPr>
        </p:nvSpPr>
        <p:spPr>
          <a:xfrm>
            <a:off x="685800" y="4777194"/>
            <a:ext cx="548640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0" name="Google Shape;260;p23: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9: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9: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49: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txBox="1">
            <a:spLocks noGrp="1"/>
          </p:cNvSpPr>
          <p:nvPr>
            <p:ph type="body" idx="1"/>
          </p:nvPr>
        </p:nvSpPr>
        <p:spPr>
          <a:xfrm>
            <a:off x="685800" y="4777194"/>
            <a:ext cx="548640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0" name="Google Shape;260;p23: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smtClean="0"/>
              <a:t>Rückblick</a:t>
            </a:r>
            <a:r>
              <a:rPr lang="en-US" dirty="0" smtClean="0"/>
              <a:t>: Exchange of tips and experiences in dealing with the review process, do's and don'ts in revision strategies of your own publications. Afterwards, </a:t>
            </a:r>
            <a:r>
              <a:rPr lang="en-US" dirty="0" err="1" smtClean="0"/>
              <a:t>Oana</a:t>
            </a:r>
            <a:r>
              <a:rPr lang="en-US" dirty="0" smtClean="0"/>
              <a:t> and Martin answered</a:t>
            </a:r>
            <a:r>
              <a:rPr lang="en-US" baseline="0" dirty="0" smtClean="0"/>
              <a:t> all the pending </a:t>
            </a:r>
            <a:r>
              <a:rPr lang="en-US" dirty="0" smtClean="0"/>
              <a:t> questions. </a:t>
            </a:r>
            <a:br>
              <a:rPr lang="en-US" dirty="0" smtClean="0"/>
            </a:br>
            <a:r>
              <a:rPr lang="en-US" dirty="0" smtClean="0"/>
              <a:t>It was a very productive discussion</a:t>
            </a:r>
            <a:r>
              <a:rPr lang="en-US" baseline="0" dirty="0" smtClean="0"/>
              <a:t> and of course we had a drink on hand. </a:t>
            </a:r>
            <a:endParaRPr dirty="0"/>
          </a:p>
        </p:txBody>
      </p:sp>
      <p:sp>
        <p:nvSpPr>
          <p:cNvPr id="56" name="Google Shape;56;p2: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17</a:t>
            </a:fld>
            <a:endParaRPr/>
          </a:p>
        </p:txBody>
      </p:sp>
    </p:spTree>
    <p:extLst>
      <p:ext uri="{BB962C8B-B14F-4D97-AF65-F5344CB8AC3E}">
        <p14:creationId xmlns:p14="http://schemas.microsoft.com/office/powerpoint/2010/main" val="3549460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txBox="1">
            <a:spLocks noGrp="1"/>
          </p:cNvSpPr>
          <p:nvPr>
            <p:ph type="body" idx="1"/>
          </p:nvPr>
        </p:nvSpPr>
        <p:spPr>
          <a:xfrm>
            <a:off x="685800" y="4777194"/>
            <a:ext cx="548640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0" name="Google Shape;260;p23: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50" dirty="0" smtClean="0"/>
              <a:t>PhDs from the doctoral programs "Dynamics and Inequality and Difference in the Age of Globalization", "Natural Hazards in Mountain Regions", "Political Institutions and Leadership in a Contingent World" and "#</a:t>
            </a:r>
            <a:r>
              <a:rPr lang="en-US" sz="1050" dirty="0" err="1" smtClean="0"/>
              <a:t>OrganizingtheDigital</a:t>
            </a:r>
            <a:r>
              <a:rPr lang="en-US" sz="1050" dirty="0" smtClean="0"/>
              <a:t>" were able to network at the first DK-X-Change and new opportunities for collaboration were identified. The week in </a:t>
            </a:r>
            <a:r>
              <a:rPr lang="en-US" sz="1050" dirty="0" err="1" smtClean="0"/>
              <a:t>Obergurgl</a:t>
            </a:r>
            <a:r>
              <a:rPr lang="en-US" sz="1050" dirty="0" smtClean="0"/>
              <a:t> was planned and organized by Dipl.-</a:t>
            </a:r>
            <a:r>
              <a:rPr lang="en-US" sz="1050" dirty="0" err="1" smtClean="0"/>
              <a:t>Geogr</a:t>
            </a:r>
            <a:r>
              <a:rPr lang="en-US" sz="1050" dirty="0" smtClean="0"/>
              <a:t>. Günter </a:t>
            </a:r>
            <a:r>
              <a:rPr lang="en-US" sz="1050" dirty="0" err="1" smtClean="0"/>
              <a:t>Scheide</a:t>
            </a:r>
            <a:r>
              <a:rPr lang="en-US" sz="1050" dirty="0" smtClean="0"/>
              <a:t>, from the </a:t>
            </a:r>
            <a:r>
              <a:rPr lang="en-US" sz="1050" dirty="0" err="1" smtClean="0"/>
              <a:t>Transferstelle</a:t>
            </a:r>
            <a:r>
              <a:rPr lang="en-US" sz="1050" dirty="0" smtClean="0"/>
              <a:t> </a:t>
            </a:r>
            <a:r>
              <a:rPr lang="en-US" sz="1050" dirty="0" err="1" smtClean="0"/>
              <a:t>Wissenschaft</a:t>
            </a:r>
            <a:r>
              <a:rPr lang="en-US" sz="1050" dirty="0" smtClean="0"/>
              <a:t> - </a:t>
            </a:r>
            <a:r>
              <a:rPr lang="en-US" sz="1050" dirty="0" err="1" smtClean="0"/>
              <a:t>Wirtschaft</a:t>
            </a:r>
            <a:r>
              <a:rPr lang="en-US" sz="1050" dirty="0" smtClean="0"/>
              <a:t> - </a:t>
            </a:r>
            <a:r>
              <a:rPr lang="en-US" sz="1050" dirty="0" err="1" smtClean="0"/>
              <a:t>Gesellschaft</a:t>
            </a:r>
            <a:r>
              <a:rPr lang="en-US" sz="1050" dirty="0" smtClean="0"/>
              <a:t> in close cooperation with the DP leaders</a:t>
            </a:r>
            <a:r>
              <a:rPr lang="en-US" sz="1050" baseline="0" dirty="0" smtClean="0"/>
              <a:t> and Daniela </a:t>
            </a:r>
            <a:r>
              <a:rPr lang="en-US" sz="1050" baseline="0" dirty="0" err="1" smtClean="0"/>
              <a:t>Rothe</a:t>
            </a:r>
            <a:r>
              <a:rPr lang="en-US" sz="1050" baseline="0" dirty="0" smtClean="0"/>
              <a:t> from the writing center of the Library. I successful mix to be continued 2022, 25.-29 July. </a:t>
            </a:r>
            <a:endParaRPr lang="de-AT" sz="1050" dirty="0"/>
          </a:p>
        </p:txBody>
      </p:sp>
      <p:sp>
        <p:nvSpPr>
          <p:cNvPr id="4" name="Foliennummernplatzhalt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19</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9477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4: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44: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A lot of work was done behind the scenes</a:t>
            </a:r>
          </a:p>
          <a:p>
            <a:pPr marL="0" lvl="0" indent="0" algn="l" rtl="0">
              <a:spcBef>
                <a:spcPts val="0"/>
              </a:spcBef>
              <a:spcAft>
                <a:spcPts val="0"/>
              </a:spcAft>
              <a:buNone/>
            </a:pPr>
            <a:r>
              <a:rPr lang="en-US" dirty="0" smtClean="0"/>
              <a:t>get to know each other better in the managing team</a:t>
            </a:r>
          </a:p>
          <a:p>
            <a:pPr marL="0" lvl="0" indent="0" algn="l" rtl="0">
              <a:spcBef>
                <a:spcPts val="0"/>
              </a:spcBef>
              <a:spcAft>
                <a:spcPts val="0"/>
              </a:spcAft>
              <a:buNone/>
            </a:pPr>
            <a:r>
              <a:rPr lang="en-US" dirty="0" smtClean="0"/>
              <a:t>define statutes and our way of working </a:t>
            </a:r>
          </a:p>
          <a:p>
            <a:pPr marL="0" lvl="0" indent="0" algn="l" rtl="0">
              <a:spcBef>
                <a:spcPts val="0"/>
              </a:spcBef>
              <a:spcAft>
                <a:spcPts val="0"/>
              </a:spcAft>
              <a:buNone/>
            </a:pPr>
            <a:r>
              <a:rPr lang="en-US" dirty="0" smtClean="0"/>
              <a:t>Connecting two platforms </a:t>
            </a:r>
          </a:p>
          <a:p>
            <a:pPr marL="0" lvl="0" indent="0" algn="l" rtl="0">
              <a:spcBef>
                <a:spcPts val="0"/>
              </a:spcBef>
              <a:spcAft>
                <a:spcPts val="0"/>
              </a:spcAft>
              <a:buNone/>
            </a:pPr>
            <a:r>
              <a:rPr lang="en-US" dirty="0" smtClean="0"/>
              <a:t>Develop homepage, visual language, workflows</a:t>
            </a:r>
            <a:endParaRPr dirty="0"/>
          </a:p>
        </p:txBody>
      </p:sp>
      <p:sp>
        <p:nvSpPr>
          <p:cNvPr id="479" name="Google Shape;479;p44: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a:t>
            </a:fld>
            <a:endParaRPr/>
          </a:p>
        </p:txBody>
      </p:sp>
    </p:spTree>
    <p:extLst>
      <p:ext uri="{BB962C8B-B14F-4D97-AF65-F5344CB8AC3E}">
        <p14:creationId xmlns:p14="http://schemas.microsoft.com/office/powerpoint/2010/main" val="192562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Our beautiful exhibition has found a permanent home on the 3rd floor of the </a:t>
            </a:r>
            <a:r>
              <a:rPr lang="en-US" dirty="0" err="1" smtClean="0"/>
              <a:t>Sowi</a:t>
            </a:r>
            <a:endParaRPr lang="de-AT" dirty="0"/>
          </a:p>
        </p:txBody>
      </p:sp>
      <p:sp>
        <p:nvSpPr>
          <p:cNvPr id="4" name="Foliennummernplatzhalt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20</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3484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https://www.uibk.ac.at/wuv/programm/wise-2122/perspektiven-im-alpen-tourismus.html</a:t>
            </a:r>
            <a:endParaRPr lang="de-AT" dirty="0"/>
          </a:p>
        </p:txBody>
      </p:sp>
      <p:sp>
        <p:nvSpPr>
          <p:cNvPr id="4" name="Foliennummernplatzhalt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21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8384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r>
              <a:rPr lang="de-AT" sz="1200" b="0" i="0" u="none" strike="noStrike" cap="none" dirty="0" smtClean="0">
                <a:solidFill>
                  <a:schemeClr val="dk1"/>
                </a:solidFill>
                <a:effectLst/>
                <a:latin typeface="Calibri"/>
                <a:ea typeface="Calibri"/>
                <a:cs typeface="Calibri"/>
                <a:sym typeface="Calibri"/>
              </a:rPr>
              <a:t>Event organisiert von Franz Eder in Kooperation mit EPoS – Herr </a:t>
            </a:r>
            <a:r>
              <a:rPr lang="de-AT" sz="1200" b="0" i="0" u="none" strike="noStrike" cap="none" dirty="0" err="1" smtClean="0">
                <a:solidFill>
                  <a:schemeClr val="dk1"/>
                </a:solidFill>
                <a:effectLst/>
                <a:latin typeface="Calibri"/>
                <a:ea typeface="Calibri"/>
                <a:cs typeface="Calibri"/>
                <a:sym typeface="Calibri"/>
              </a:rPr>
              <a:t>Prandner</a:t>
            </a:r>
            <a:r>
              <a:rPr lang="de-AT" sz="1200" b="0" i="0" u="none" strike="noStrike" cap="none" dirty="0" smtClean="0">
                <a:solidFill>
                  <a:schemeClr val="dk1"/>
                </a:solidFill>
                <a:effectLst/>
                <a:latin typeface="Calibri"/>
                <a:ea typeface="Calibri"/>
                <a:cs typeface="Calibri"/>
                <a:sym typeface="Calibri"/>
              </a:rPr>
              <a:t> stellt heute kurz vor – dieses Event geht</a:t>
            </a:r>
            <a:r>
              <a:rPr lang="de-AT" sz="1200" b="0" i="0" u="none" strike="noStrike" cap="none" baseline="0" dirty="0" smtClean="0">
                <a:solidFill>
                  <a:schemeClr val="dk1"/>
                </a:solidFill>
                <a:effectLst/>
                <a:latin typeface="Calibri"/>
                <a:ea typeface="Calibri"/>
                <a:cs typeface="Calibri"/>
                <a:sym typeface="Calibri"/>
              </a:rPr>
              <a:t> in die Tiefe und lässt mehr Raum für Diskussion </a:t>
            </a:r>
            <a:endParaRPr lang="de-AT" sz="1200" b="0" i="0" u="none" strike="noStrike" cap="none" dirty="0">
              <a:solidFill>
                <a:schemeClr val="dk1"/>
              </a:solidFill>
              <a:effectLst/>
              <a:latin typeface="Calibri"/>
              <a:ea typeface="Calibri"/>
              <a:cs typeface="Calibri"/>
              <a:sym typeface="Calibri"/>
            </a:endParaRPr>
          </a:p>
        </p:txBody>
      </p:sp>
      <p:sp>
        <p:nvSpPr>
          <p:cNvPr id="65" name="Google Shape;65;p3: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22</a:t>
            </a:fld>
            <a:endParaRPr/>
          </a:p>
        </p:txBody>
      </p:sp>
    </p:spTree>
    <p:extLst>
      <p:ext uri="{BB962C8B-B14F-4D97-AF65-F5344CB8AC3E}">
        <p14:creationId xmlns:p14="http://schemas.microsoft.com/office/powerpoint/2010/main" val="718098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AT" dirty="0" smtClean="0"/>
              <a:t>Das IRKS zählt zu den führenden Instituten in der europäischen Sicherheitsforschung und hat seinen Sitz in Wien. Es wurde 1973 als außeruniversitäre Forschungseinrichtung gegründet und ist seit März 2021 Teil der Fakultät für Soziale und Politische Wissenschaften der Leopold-Franzens-Universität Innsbruck. Stellt sich im</a:t>
            </a:r>
            <a:r>
              <a:rPr lang="de-AT" baseline="0" dirty="0" smtClean="0"/>
              <a:t> Anschluss genauer vor. </a:t>
            </a:r>
          </a:p>
          <a:p>
            <a:pPr marL="0" lvl="0" indent="0" algn="l" rtl="0">
              <a:spcBef>
                <a:spcPts val="0"/>
              </a:spcBef>
              <a:spcAft>
                <a:spcPts val="0"/>
              </a:spcAft>
              <a:buNone/>
            </a:pPr>
            <a:endParaRPr lang="de-AT" baseline="0" dirty="0" smtClean="0"/>
          </a:p>
          <a:p>
            <a:pPr marL="0" lvl="0" indent="0" algn="l" rtl="0">
              <a:spcBef>
                <a:spcPts val="0"/>
              </a:spcBef>
              <a:spcAft>
                <a:spcPts val="0"/>
              </a:spcAft>
              <a:buNone/>
            </a:pPr>
            <a:r>
              <a:rPr lang="de-AT" baseline="0" dirty="0" smtClean="0"/>
              <a:t>IQSS Neugründung und erstes Kennenlernen bei einem Workshop im Oktober – mehr wird Andreas selber vorstellen </a:t>
            </a:r>
            <a:endParaRPr dirty="0"/>
          </a:p>
        </p:txBody>
      </p:sp>
      <p:sp>
        <p:nvSpPr>
          <p:cNvPr id="56" name="Google Shape;56;p2: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23</a:t>
            </a:fld>
            <a:endParaRPr/>
          </a:p>
        </p:txBody>
      </p:sp>
    </p:spTree>
    <p:extLst>
      <p:ext uri="{BB962C8B-B14F-4D97-AF65-F5344CB8AC3E}">
        <p14:creationId xmlns:p14="http://schemas.microsoft.com/office/powerpoint/2010/main" val="2277992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5: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45: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45: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24</a:t>
            </a:fld>
            <a:endParaRPr/>
          </a:p>
        </p:txBody>
      </p:sp>
    </p:spTree>
    <p:extLst>
      <p:ext uri="{BB962C8B-B14F-4D97-AF65-F5344CB8AC3E}">
        <p14:creationId xmlns:p14="http://schemas.microsoft.com/office/powerpoint/2010/main" val="864539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5: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45: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45: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25</a:t>
            </a:fld>
            <a:endParaRPr/>
          </a:p>
        </p:txBody>
      </p:sp>
    </p:spTree>
    <p:extLst>
      <p:ext uri="{BB962C8B-B14F-4D97-AF65-F5344CB8AC3E}">
        <p14:creationId xmlns:p14="http://schemas.microsoft.com/office/powerpoint/2010/main" val="864539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AT" dirty="0" smtClean="0"/>
              <a:t>In den Pausen gerne im Büro vorbei kommen </a:t>
            </a:r>
            <a:endParaRPr dirty="0"/>
          </a:p>
        </p:txBody>
      </p:sp>
      <p:sp>
        <p:nvSpPr>
          <p:cNvPr id="56" name="Google Shape;56;p2: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4: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44: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44: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27</a:t>
            </a:fld>
            <a:endParaRPr/>
          </a:p>
        </p:txBody>
      </p:sp>
    </p:spTree>
    <p:extLst>
      <p:ext uri="{BB962C8B-B14F-4D97-AF65-F5344CB8AC3E}">
        <p14:creationId xmlns:p14="http://schemas.microsoft.com/office/powerpoint/2010/main" val="2837335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5: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45: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45: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28</a:t>
            </a:fld>
            <a:endParaRPr/>
          </a:p>
        </p:txBody>
      </p:sp>
    </p:spTree>
    <p:extLst>
      <p:ext uri="{BB962C8B-B14F-4D97-AF65-F5344CB8AC3E}">
        <p14:creationId xmlns:p14="http://schemas.microsoft.com/office/powerpoint/2010/main" val="864539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2: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29</a:t>
            </a:fld>
            <a:endParaRPr/>
          </a:p>
        </p:txBody>
      </p:sp>
    </p:spTree>
    <p:extLst>
      <p:ext uri="{BB962C8B-B14F-4D97-AF65-F5344CB8AC3E}">
        <p14:creationId xmlns:p14="http://schemas.microsoft.com/office/powerpoint/2010/main" val="235432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AT" dirty="0" smtClean="0"/>
              <a:t>Das IRKS zählt zu den führenden Instituten in der europäischen Sicherheitsforschung und hat seinen Sitz in Wien. Es wurde 1973 als außeruniversitäre Forschungseinrichtung gegründet und ist seit März 2021 Teil der Fakultät für Soziale und Politische Wissenschaften der Leopold-Franzens-Universität Innsbruck. Stellt sich im</a:t>
            </a:r>
            <a:r>
              <a:rPr lang="de-AT" baseline="0" dirty="0" smtClean="0"/>
              <a:t> Anschluss genauer vor. </a:t>
            </a:r>
          </a:p>
          <a:p>
            <a:pPr marL="0" lvl="0" indent="0" algn="l" rtl="0">
              <a:spcBef>
                <a:spcPts val="0"/>
              </a:spcBef>
              <a:spcAft>
                <a:spcPts val="0"/>
              </a:spcAft>
              <a:buNone/>
            </a:pPr>
            <a:endParaRPr lang="de-AT" baseline="0" dirty="0" smtClean="0"/>
          </a:p>
          <a:p>
            <a:pPr marL="0" lvl="0" indent="0" algn="l" rtl="0">
              <a:spcBef>
                <a:spcPts val="0"/>
              </a:spcBef>
              <a:spcAft>
                <a:spcPts val="0"/>
              </a:spcAft>
              <a:buNone/>
            </a:pPr>
            <a:r>
              <a:rPr lang="de-AT" baseline="0" dirty="0" smtClean="0"/>
              <a:t>IQSS Neugründung und erstes Kennenlernen bei einem Workshop im Oktober – mehr wird Andreas selber vorstellen </a:t>
            </a:r>
            <a:endParaRPr dirty="0"/>
          </a:p>
        </p:txBody>
      </p:sp>
      <p:sp>
        <p:nvSpPr>
          <p:cNvPr id="56" name="Google Shape;56;p2: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a:t>
            </a:fld>
            <a:endParaRPr/>
          </a:p>
        </p:txBody>
      </p:sp>
    </p:spTree>
    <p:extLst>
      <p:ext uri="{BB962C8B-B14F-4D97-AF65-F5344CB8AC3E}">
        <p14:creationId xmlns:p14="http://schemas.microsoft.com/office/powerpoint/2010/main" val="2277992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6:notes"/>
          <p:cNvSpPr txBox="1">
            <a:spLocks noGrp="1"/>
          </p:cNvSpPr>
          <p:nvPr>
            <p:ph type="body" idx="1"/>
          </p:nvPr>
        </p:nvSpPr>
        <p:spPr>
          <a:xfrm>
            <a:off x="685800" y="4777194"/>
            <a:ext cx="5486400" cy="3908614"/>
          </a:xfrm>
          <a:prstGeom prst="rect">
            <a:avLst/>
          </a:prstGeom>
        </p:spPr>
        <p:txBody>
          <a:bodyPr spcFirstLastPara="1" wrap="square" lIns="91425" tIns="45700" rIns="91425" bIns="45700" anchor="t" anchorCtr="0">
            <a:noAutofit/>
          </a:bodyPr>
          <a:lstStyle/>
          <a:p>
            <a:r>
              <a:rPr lang="en-US" dirty="0" smtClean="0"/>
              <a:t>Dominik received his Ph.D. in social science from the University of Bern in 2011. In the same year, he</a:t>
            </a:r>
            <a:r>
              <a:rPr lang="en-US" baseline="0" dirty="0" smtClean="0"/>
              <a:t> </a:t>
            </a:r>
            <a:r>
              <a:rPr lang="en-US" dirty="0" smtClean="0"/>
              <a:t>joined the London School of Economics as an assistant professor and was promoted to tenured associate professor in 2013. He joined ETH Zurich in 2017, and was promoted to full professor at the end of 2020.</a:t>
            </a:r>
            <a:r>
              <a:rPr lang="en-US" baseline="0" dirty="0" smtClean="0"/>
              <a:t> </a:t>
            </a:r>
            <a:r>
              <a:rPr lang="en-US" dirty="0" smtClean="0"/>
              <a:t>Dominik uses field work and statistics to study the effects of migration policies and political institutions.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Ingrid </a:t>
            </a:r>
            <a:r>
              <a:rPr lang="en-US" dirty="0" err="1" smtClean="0"/>
              <a:t>Volkmer</a:t>
            </a:r>
            <a:r>
              <a:rPr lang="en-US" dirty="0" smtClean="0"/>
              <a:t> is Associate Professor and Head of the Media and Communications Program at the University of Melbourne, Australia. She has held visiting positions at the LSE, Harvard and MIT. She has widely published in the area of transnational political communication and implications on societies and cultures.</a:t>
            </a:r>
            <a:endParaRPr dirty="0"/>
          </a:p>
        </p:txBody>
      </p:sp>
      <p:sp>
        <p:nvSpPr>
          <p:cNvPr id="496" name="Google Shape;496;p46: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6:notes"/>
          <p:cNvSpPr txBox="1">
            <a:spLocks noGrp="1"/>
          </p:cNvSpPr>
          <p:nvPr>
            <p:ph type="body" idx="1"/>
          </p:nvPr>
        </p:nvSpPr>
        <p:spPr>
          <a:xfrm>
            <a:off x="685800" y="4777194"/>
            <a:ext cx="5486400" cy="3908614"/>
          </a:xfrm>
          <a:prstGeom prst="rect">
            <a:avLst/>
          </a:prstGeom>
        </p:spPr>
        <p:txBody>
          <a:bodyPr spcFirstLastPara="1" wrap="square" lIns="91425" tIns="45700" rIns="91425" bIns="45700" anchor="t" anchorCtr="0">
            <a:noAutofit/>
          </a:bodyPr>
          <a:lstStyle/>
          <a:p>
            <a:endParaRPr dirty="0"/>
          </a:p>
        </p:txBody>
      </p:sp>
      <p:sp>
        <p:nvSpPr>
          <p:cNvPr id="496" name="Google Shape;496;p46: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9: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9: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49: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AT" dirty="0" smtClean="0"/>
              <a:t>In den Pausen gerne im Büro vorbei kommen </a:t>
            </a:r>
            <a:endParaRPr dirty="0"/>
          </a:p>
        </p:txBody>
      </p:sp>
      <p:sp>
        <p:nvSpPr>
          <p:cNvPr id="56" name="Google Shape;56;p2: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2: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a:t>
            </a:fld>
            <a:endParaRPr/>
          </a:p>
        </p:txBody>
      </p:sp>
    </p:spTree>
    <p:extLst>
      <p:ext uri="{BB962C8B-B14F-4D97-AF65-F5344CB8AC3E}">
        <p14:creationId xmlns:p14="http://schemas.microsoft.com/office/powerpoint/2010/main" val="2354323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0:notes"/>
          <p:cNvSpPr txBox="1">
            <a:spLocks noGrp="1"/>
          </p:cNvSpPr>
          <p:nvPr>
            <p:ph type="body" idx="1"/>
          </p:nvPr>
        </p:nvSpPr>
        <p:spPr>
          <a:xfrm>
            <a:off x="685800" y="4777194"/>
            <a:ext cx="548640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10: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2: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a:lnSpc>
                <a:spcPct val="115000"/>
              </a:lnSpc>
              <a:spcAft>
                <a:spcPts val="1000"/>
              </a:spcAft>
            </a:pPr>
            <a:r>
              <a:rPr lang="en-US" sz="1000" b="1" i="1" dirty="0" smtClean="0">
                <a:effectLst/>
                <a:latin typeface="Calibri"/>
                <a:ea typeface="Calibri"/>
                <a:cs typeface="Times New Roman"/>
              </a:rPr>
              <a:t>About openness</a:t>
            </a:r>
            <a:endParaRPr lang="de-AT" sz="1000" dirty="0" smtClean="0">
              <a:effectLst/>
              <a:latin typeface="Calibri"/>
              <a:ea typeface="Calibri"/>
              <a:cs typeface="Times New Roman"/>
            </a:endParaRPr>
          </a:p>
          <a:p>
            <a:r>
              <a:rPr lang="en-US" sz="1000" dirty="0" smtClean="0">
                <a:effectLst/>
                <a:latin typeface="Calibri"/>
                <a:ea typeface="Times New Roman"/>
              </a:rPr>
              <a:t>What is openness?</a:t>
            </a:r>
            <a:endParaRPr lang="de-AT" sz="1050" dirty="0" smtClean="0">
              <a:effectLst/>
              <a:latin typeface="Times New Roman"/>
              <a:ea typeface="Times New Roman"/>
            </a:endParaRPr>
          </a:p>
          <a:p>
            <a:r>
              <a:rPr lang="en-US" sz="1000" b="1" i="1" dirty="0" smtClean="0">
                <a:effectLst/>
                <a:latin typeface="Calibri"/>
                <a:ea typeface="Times New Roman"/>
              </a:rPr>
              <a:t>A mindset.</a:t>
            </a:r>
            <a:r>
              <a:rPr lang="en-US" sz="1000" dirty="0" smtClean="0">
                <a:effectLst/>
                <a:latin typeface="Calibri"/>
                <a:ea typeface="Times New Roman"/>
              </a:rPr>
              <a:t> People who score low on openness tend to be conventional and traditional in their outlook and behavior. They prefer familiar routines to new experiences, and generally have a narrower range of interests. Openness has moderate positive relationships with creativity, intelligence and knowledge.</a:t>
            </a:r>
            <a:r>
              <a:rPr lang="en-US" sz="1000" baseline="30000" dirty="0" smtClean="0">
                <a:effectLst/>
                <a:latin typeface="Calibri"/>
                <a:ea typeface="Times New Roman"/>
              </a:rPr>
              <a:t> </a:t>
            </a:r>
            <a:endParaRPr lang="de-AT" sz="1050" dirty="0" smtClean="0">
              <a:effectLst/>
              <a:latin typeface="Times New Roman"/>
              <a:ea typeface="Times New Roman"/>
            </a:endParaRPr>
          </a:p>
          <a:p>
            <a:pPr>
              <a:lnSpc>
                <a:spcPct val="115000"/>
              </a:lnSpc>
              <a:spcAft>
                <a:spcPts val="1000"/>
              </a:spcAft>
            </a:pPr>
            <a:r>
              <a:rPr lang="en-US" sz="1000" dirty="0" smtClean="0">
                <a:effectLst/>
                <a:latin typeface="Calibri"/>
                <a:ea typeface="Calibri"/>
                <a:cs typeface="Times New Roman"/>
              </a:rPr>
              <a:t>Openness motivational and structural components.</a:t>
            </a:r>
            <a:r>
              <a:rPr lang="en-US" sz="1000" baseline="30000" dirty="0" smtClean="0">
                <a:effectLst/>
                <a:latin typeface="Calibri"/>
                <a:ea typeface="Calibri"/>
                <a:cs typeface="Times New Roman"/>
              </a:rPr>
              <a:t> </a:t>
            </a:r>
            <a:r>
              <a:rPr lang="en-US" sz="1000" dirty="0" smtClean="0">
                <a:effectLst/>
                <a:latin typeface="Calibri"/>
                <a:ea typeface="Calibri"/>
                <a:cs typeface="Times New Roman"/>
              </a:rPr>
              <a:t>People high in openness are motivated to seek new experiences and to engage in self-examination. Structurally, they have a fluid style of consciousness that allows them to make novel associations between remotely connected ideas.</a:t>
            </a:r>
            <a:endParaRPr lang="de-AT" sz="1000" dirty="0" smtClean="0">
              <a:effectLst/>
              <a:latin typeface="Calibri"/>
              <a:ea typeface="Calibri"/>
              <a:cs typeface="Times New Roman"/>
            </a:endParaRPr>
          </a:p>
          <a:p>
            <a:r>
              <a:rPr lang="en-US" sz="1000" dirty="0" smtClean="0">
                <a:effectLst/>
                <a:latin typeface="Calibri"/>
                <a:ea typeface="Times New Roman"/>
              </a:rPr>
              <a:t>There are social and political implications to this trait. People who are highly open to experience tend to be liberal and tolerant of diversity. As a consequence, they are generally more open to different cultures and lifestyles.</a:t>
            </a:r>
            <a:endParaRPr lang="de-AT" sz="1050" dirty="0" smtClean="0">
              <a:effectLst/>
              <a:latin typeface="Times New Roman"/>
              <a:ea typeface="Times New Roman"/>
            </a:endParaRPr>
          </a:p>
          <a:p>
            <a:r>
              <a:rPr lang="en-US" sz="1000" b="1" i="1" dirty="0" smtClean="0">
                <a:effectLst/>
                <a:latin typeface="Calibri"/>
                <a:ea typeface="Times New Roman"/>
              </a:rPr>
              <a:t>A set of ideas:</a:t>
            </a:r>
            <a:r>
              <a:rPr lang="en-US" sz="1000" dirty="0" smtClean="0">
                <a:effectLst/>
                <a:latin typeface="Calibri"/>
                <a:ea typeface="Times New Roman"/>
              </a:rPr>
              <a:t> Openness in government applies the idea of freedom of information to information held by authorities and holds that citizens should have the right to see the operations and activities of government at work. Open-source grants users the rights to use, study, change, and distribute the software and its source code to anyone and for any purpose.</a:t>
            </a:r>
            <a:endParaRPr lang="de-AT" sz="1050" dirty="0" smtClean="0">
              <a:effectLst/>
              <a:latin typeface="Times New Roman"/>
              <a:ea typeface="Times New Roman"/>
            </a:endParaRPr>
          </a:p>
          <a:p>
            <a:r>
              <a:rPr lang="en-US" sz="1000" b="1" i="1" dirty="0" smtClean="0">
                <a:effectLst/>
                <a:latin typeface="Calibri"/>
                <a:ea typeface="Times New Roman"/>
              </a:rPr>
              <a:t>A set of practices:</a:t>
            </a:r>
            <a:r>
              <a:rPr lang="en-US" sz="1000" dirty="0" smtClean="0">
                <a:effectLst/>
                <a:latin typeface="Calibri"/>
                <a:ea typeface="Times New Roman"/>
              </a:rPr>
              <a:t> Open innovation and open strategy: to stay ahead of disruption, adopting and implementing innovative strategies. They open up strategic initiatives to a diverse group of stakeholders—front-line employees, experts, suppliers, customers, entrepreneurs, and even competitors.</a:t>
            </a:r>
            <a:endParaRPr lang="de-AT" sz="1050" dirty="0" smtClean="0">
              <a:effectLst/>
              <a:latin typeface="Times New Roman"/>
              <a:ea typeface="Times New Roman"/>
            </a:endParaRPr>
          </a:p>
          <a:p>
            <a:r>
              <a:rPr lang="en-US" sz="1000" dirty="0" smtClean="0">
                <a:effectLst/>
                <a:latin typeface="Calibri"/>
                <a:ea typeface="Times New Roman"/>
              </a:rPr>
              <a:t>Open economies tend to prosper more than closed economies.</a:t>
            </a:r>
            <a:endParaRPr lang="de-AT" sz="1050" dirty="0" smtClean="0">
              <a:effectLst/>
              <a:latin typeface="Times New Roman"/>
              <a:ea typeface="Times New Roman"/>
            </a:endParaRPr>
          </a:p>
          <a:p>
            <a:r>
              <a:rPr lang="en-US" sz="1000" dirty="0" smtClean="0">
                <a:effectLst/>
                <a:latin typeface="Calibri"/>
                <a:ea typeface="Times New Roman"/>
              </a:rPr>
              <a:t>Don’t take me wrong, openness also has its downsides when executed without limits and borders. Overheated markets, potential financial fragmentation, coping with global challenges – climate crisis, pandemics,…</a:t>
            </a:r>
            <a:endParaRPr lang="de-AT" sz="1050" dirty="0" smtClean="0">
              <a:effectLst/>
              <a:latin typeface="Times New Roman"/>
              <a:ea typeface="Times New Roman"/>
            </a:endParaRPr>
          </a:p>
          <a:p>
            <a:pPr>
              <a:lnSpc>
                <a:spcPct val="115000"/>
              </a:lnSpc>
              <a:spcAft>
                <a:spcPts val="1000"/>
              </a:spcAft>
            </a:pPr>
            <a:r>
              <a:rPr lang="en-US" sz="1000" dirty="0" smtClean="0">
                <a:effectLst/>
                <a:latin typeface="Calibri"/>
                <a:ea typeface="Calibri"/>
                <a:cs typeface="Times New Roman"/>
              </a:rPr>
              <a:t>As a research area spanning so many fields, </a:t>
            </a:r>
            <a:r>
              <a:rPr lang="en-US" sz="1000" dirty="0" err="1" smtClean="0">
                <a:effectLst/>
                <a:latin typeface="Calibri"/>
                <a:ea typeface="Calibri"/>
                <a:cs typeface="Times New Roman"/>
              </a:rPr>
              <a:t>EPoS</a:t>
            </a:r>
            <a:r>
              <a:rPr lang="en-US" sz="1000" dirty="0" smtClean="0">
                <a:effectLst/>
                <a:latin typeface="Calibri"/>
                <a:ea typeface="Calibri"/>
                <a:cs typeface="Times New Roman"/>
              </a:rPr>
              <a:t> has all ingredients at hand to reap the benefits of openness and respect its boundaries. </a:t>
            </a:r>
            <a:endParaRPr lang="de-AT" sz="1000" dirty="0" smtClean="0">
              <a:effectLst/>
              <a:latin typeface="Calibri"/>
              <a:ea typeface="Calibri"/>
              <a:cs typeface="Times New Roman"/>
            </a:endParaRPr>
          </a:p>
          <a:p>
            <a:pPr>
              <a:lnSpc>
                <a:spcPct val="115000"/>
              </a:lnSpc>
              <a:spcAft>
                <a:spcPts val="1000"/>
              </a:spcAft>
            </a:pPr>
            <a:r>
              <a:rPr lang="en-US" sz="1000" dirty="0" smtClean="0">
                <a:effectLst/>
                <a:latin typeface="Calibri"/>
                <a:ea typeface="Calibri"/>
                <a:cs typeface="Times New Roman"/>
              </a:rPr>
              <a:t>Therefore, open access to knowledge is important to support free access to a broad array of scholarly works and ideas. </a:t>
            </a:r>
            <a:r>
              <a:rPr lang="en-US" sz="1000" b="1" dirty="0" smtClean="0">
                <a:effectLst/>
                <a:latin typeface="Calibri"/>
                <a:ea typeface="Calibri"/>
                <a:cs typeface="Times New Roman"/>
              </a:rPr>
              <a:t>Open access</a:t>
            </a:r>
            <a:r>
              <a:rPr lang="en-US" sz="1000" dirty="0" smtClean="0">
                <a:effectLst/>
                <a:latin typeface="Calibri"/>
                <a:ea typeface="Calibri"/>
                <a:cs typeface="Times New Roman"/>
              </a:rPr>
              <a:t> (</a:t>
            </a:r>
            <a:r>
              <a:rPr lang="en-US" sz="1000" b="1" dirty="0" smtClean="0">
                <a:effectLst/>
                <a:latin typeface="Calibri"/>
                <a:ea typeface="Calibri"/>
                <a:cs typeface="Times New Roman"/>
              </a:rPr>
              <a:t>OA</a:t>
            </a:r>
            <a:r>
              <a:rPr lang="en-US" sz="1000" dirty="0" smtClean="0">
                <a:effectLst/>
                <a:latin typeface="Calibri"/>
                <a:ea typeface="Calibri"/>
                <a:cs typeface="Times New Roman"/>
              </a:rPr>
              <a:t>) is a set of principles and a range of practices through which research outputs are distributed online, free of cost or other access barriers.  AUSSDA, exchanging our own interests, ideas and work.</a:t>
            </a:r>
            <a:endParaRPr lang="de-AT" sz="1000" dirty="0" smtClean="0">
              <a:effectLst/>
              <a:latin typeface="Calibri"/>
              <a:ea typeface="Calibri"/>
              <a:cs typeface="Times New Roman"/>
            </a:endParaRPr>
          </a:p>
          <a:p>
            <a:pPr>
              <a:lnSpc>
                <a:spcPct val="115000"/>
              </a:lnSpc>
              <a:spcAft>
                <a:spcPts val="1000"/>
              </a:spcAft>
            </a:pPr>
            <a:r>
              <a:rPr lang="en-US" sz="1000" dirty="0" smtClean="0">
                <a:effectLst/>
                <a:latin typeface="Calibri"/>
                <a:ea typeface="Calibri"/>
                <a:cs typeface="Times New Roman"/>
              </a:rPr>
              <a:t>It is this spirit of exploring new things, being conscious about how things are related that enables us to see, reflect, examine, engage in critical thinking and discussion, investigate, and find possible solutions to the most pressing issues of contemporary society.</a:t>
            </a:r>
            <a:endParaRPr lang="de-AT" sz="1000" dirty="0" smtClean="0">
              <a:effectLst/>
              <a:latin typeface="Calibri"/>
              <a:ea typeface="Calibri"/>
              <a:cs typeface="Times New Roman"/>
            </a:endParaRPr>
          </a:p>
          <a:p>
            <a:pPr>
              <a:lnSpc>
                <a:spcPct val="115000"/>
              </a:lnSpc>
              <a:spcAft>
                <a:spcPts val="1000"/>
              </a:spcAft>
            </a:pPr>
            <a:r>
              <a:rPr lang="en-US" sz="1000" dirty="0" smtClean="0">
                <a:effectLst/>
                <a:latin typeface="Calibri"/>
                <a:ea typeface="Calibri"/>
                <a:cs typeface="Times New Roman"/>
              </a:rPr>
              <a:t>Encounter new things courageously and openly! Including a hopefully Happy New Year 2022</a:t>
            </a:r>
            <a:endParaRPr lang="de-AT" sz="1000" dirty="0" smtClean="0">
              <a:effectLst/>
              <a:latin typeface="Calibri"/>
              <a:ea typeface="Calibri"/>
              <a:cs typeface="Times New Roman"/>
            </a:endParaRPr>
          </a:p>
          <a:p>
            <a:pPr marL="0" lvl="0" indent="0" algn="l" rtl="0">
              <a:spcBef>
                <a:spcPts val="0"/>
              </a:spcBef>
              <a:spcAft>
                <a:spcPts val="0"/>
              </a:spcAft>
              <a:buNone/>
            </a:pPr>
            <a:endParaRPr sz="1000" dirty="0"/>
          </a:p>
        </p:txBody>
      </p:sp>
      <p:sp>
        <p:nvSpPr>
          <p:cNvPr id="56" name="Google Shape;56;p2: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a:t>
            </a:fld>
            <a:endParaRPr/>
          </a:p>
        </p:txBody>
      </p:sp>
    </p:spTree>
    <p:extLst>
      <p:ext uri="{BB962C8B-B14F-4D97-AF65-F5344CB8AC3E}">
        <p14:creationId xmlns:p14="http://schemas.microsoft.com/office/powerpoint/2010/main" val="3549460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r>
              <a:rPr lang="de-AT" sz="1200" b="0" i="0" u="none" strike="noStrike" cap="none" dirty="0" err="1" smtClean="0">
                <a:solidFill>
                  <a:schemeClr val="dk1"/>
                </a:solidFill>
                <a:effectLst/>
                <a:latin typeface="Calibri"/>
                <a:ea typeface="Calibri"/>
                <a:cs typeface="Calibri"/>
                <a:sym typeface="Calibri"/>
              </a:rPr>
              <a:t>Funding</a:t>
            </a:r>
            <a:r>
              <a:rPr lang="de-AT" sz="1200" b="0" i="0" u="none" strike="noStrike" cap="none" baseline="0" dirty="0" smtClean="0">
                <a:solidFill>
                  <a:schemeClr val="dk1"/>
                </a:solidFill>
                <a:effectLst/>
                <a:latin typeface="Calibri"/>
                <a:ea typeface="Calibri"/>
                <a:cs typeface="Calibri"/>
                <a:sym typeface="Calibri"/>
              </a:rPr>
              <a:t> </a:t>
            </a:r>
            <a:r>
              <a:rPr lang="de-AT" sz="1200" b="0" i="0" u="none" strike="noStrike" cap="none" baseline="0" dirty="0" err="1" smtClean="0">
                <a:solidFill>
                  <a:schemeClr val="dk1"/>
                </a:solidFill>
                <a:effectLst/>
                <a:latin typeface="Calibri"/>
                <a:ea typeface="Calibri"/>
                <a:cs typeface="Calibri"/>
                <a:sym typeface="Calibri"/>
              </a:rPr>
              <a:t>application</a:t>
            </a:r>
            <a:r>
              <a:rPr lang="de-AT" sz="1200" b="0" i="0" u="none" strike="noStrike" cap="none" baseline="0" dirty="0" smtClean="0">
                <a:solidFill>
                  <a:schemeClr val="dk1"/>
                </a:solidFill>
                <a:effectLst/>
                <a:latin typeface="Calibri"/>
                <a:ea typeface="Calibri"/>
                <a:cs typeface="Calibri"/>
                <a:sym typeface="Calibri"/>
              </a:rPr>
              <a:t> on </a:t>
            </a:r>
            <a:r>
              <a:rPr lang="de-AT" sz="1200" b="0" i="0" u="none" strike="noStrike" cap="none" baseline="0" dirty="0" err="1" smtClean="0">
                <a:solidFill>
                  <a:schemeClr val="dk1"/>
                </a:solidFill>
                <a:effectLst/>
                <a:latin typeface="Calibri"/>
                <a:ea typeface="Calibri"/>
                <a:cs typeface="Calibri"/>
                <a:sym typeface="Calibri"/>
              </a:rPr>
              <a:t>our</a:t>
            </a:r>
            <a:r>
              <a:rPr lang="de-AT" sz="1200" b="0" i="0" u="none" strike="noStrike" cap="none" baseline="0" dirty="0" smtClean="0">
                <a:solidFill>
                  <a:schemeClr val="dk1"/>
                </a:solidFill>
                <a:effectLst/>
                <a:latin typeface="Calibri"/>
                <a:ea typeface="Calibri"/>
                <a:cs typeface="Calibri"/>
                <a:sym typeface="Calibri"/>
              </a:rPr>
              <a:t> </a:t>
            </a:r>
            <a:r>
              <a:rPr lang="de-AT" sz="1200" b="0" i="0" u="none" strike="noStrike" cap="none" baseline="0" dirty="0" err="1" smtClean="0">
                <a:solidFill>
                  <a:schemeClr val="dk1"/>
                </a:solidFill>
                <a:effectLst/>
                <a:latin typeface="Calibri"/>
                <a:ea typeface="Calibri"/>
                <a:cs typeface="Calibri"/>
                <a:sym typeface="Calibri"/>
              </a:rPr>
              <a:t>homepage</a:t>
            </a:r>
            <a:r>
              <a:rPr lang="de-AT" sz="1200" b="0" i="0" u="none" strike="noStrike" cap="none" baseline="0" dirty="0" smtClean="0">
                <a:solidFill>
                  <a:schemeClr val="dk1"/>
                </a:solidFill>
                <a:effectLst/>
                <a:latin typeface="Calibri"/>
                <a:ea typeface="Calibri"/>
                <a:cs typeface="Calibri"/>
                <a:sym typeface="Calibri"/>
              </a:rPr>
              <a:t> </a:t>
            </a:r>
            <a:endParaRPr lang="de-AT" sz="1200" b="0" i="0" u="none" strike="noStrike" cap="none" dirty="0">
              <a:solidFill>
                <a:schemeClr val="dk1"/>
              </a:solidFill>
              <a:effectLst/>
              <a:latin typeface="Calibri"/>
              <a:ea typeface="Calibri"/>
              <a:cs typeface="Calibri"/>
              <a:sym typeface="Calibri"/>
            </a:endParaRPr>
          </a:p>
        </p:txBody>
      </p:sp>
      <p:sp>
        <p:nvSpPr>
          <p:cNvPr id="65" name="Google Shape;65;p3: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8</a:t>
            </a:fld>
            <a:endParaRPr/>
          </a:p>
        </p:txBody>
      </p:sp>
    </p:spTree>
    <p:extLst>
      <p:ext uri="{BB962C8B-B14F-4D97-AF65-F5344CB8AC3E}">
        <p14:creationId xmlns:p14="http://schemas.microsoft.com/office/powerpoint/2010/main" val="362582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6:notes"/>
          <p:cNvSpPr>
            <a:spLocks noGrp="1" noRot="1" noChangeAspect="1"/>
          </p:cNvSpPr>
          <p:nvPr>
            <p:ph type="sldImg" idx="2"/>
          </p:nvPr>
        </p:nvSpPr>
        <p:spPr>
          <a:xfrm>
            <a:off x="452438"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6:notes"/>
          <p:cNvSpPr txBox="1">
            <a:spLocks noGrp="1"/>
          </p:cNvSpPr>
          <p:nvPr>
            <p:ph type="body" idx="1"/>
          </p:nvPr>
        </p:nvSpPr>
        <p:spPr>
          <a:xfrm>
            <a:off x="685800" y="4777194"/>
            <a:ext cx="548640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For this we have a whole range of formats and possibilities </a:t>
            </a:r>
            <a:endParaRPr dirty="0"/>
          </a:p>
        </p:txBody>
      </p:sp>
      <p:sp>
        <p:nvSpPr>
          <p:cNvPr id="193" name="Google Shape;193;p16:notes"/>
          <p:cNvSpPr txBox="1">
            <a:spLocks noGrp="1"/>
          </p:cNvSpPr>
          <p:nvPr>
            <p:ph type="sldNum" idx="12"/>
          </p:nvPr>
        </p:nvSpPr>
        <p:spPr>
          <a:xfrm>
            <a:off x="3884613" y="9428584"/>
            <a:ext cx="2971800"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15"/>
        <p:cNvGrpSpPr/>
        <p:nvPr/>
      </p:nvGrpSpPr>
      <p:grpSpPr>
        <a:xfrm>
          <a:off x="0" y="0"/>
          <a:ext cx="0" cy="0"/>
          <a:chOff x="0" y="0"/>
          <a:chExt cx="0" cy="0"/>
        </a:xfrm>
      </p:grpSpPr>
      <p:sp>
        <p:nvSpPr>
          <p:cNvPr id="16" name="Google Shape;16;p2"/>
          <p:cNvSpPr txBox="1">
            <a:spLocks noGrp="1"/>
          </p:cNvSpPr>
          <p:nvPr>
            <p:ph type="body" idx="1"/>
          </p:nvPr>
        </p:nvSpPr>
        <p:spPr>
          <a:xfrm>
            <a:off x="609600" y="1917085"/>
            <a:ext cx="10515600" cy="3355523"/>
          </a:xfrm>
          <a:prstGeom prst="rect">
            <a:avLst/>
          </a:prstGeom>
          <a:noFill/>
          <a:ln>
            <a:noFill/>
          </a:ln>
        </p:spPr>
        <p:txBody>
          <a:bodyPr spcFirstLastPara="1" wrap="square" lIns="91425" tIns="45700" rIns="91425" bIns="45700" anchor="t" anchorCtr="0">
            <a:noAutofit/>
          </a:bodyPr>
          <a:lstStyle>
            <a:lvl1pPr marL="457200" marR="0" lvl="0" indent="-336550" algn="l" rtl="0">
              <a:lnSpc>
                <a:spcPct val="90000"/>
              </a:lnSpc>
              <a:spcBef>
                <a:spcPts val="1000"/>
              </a:spcBef>
              <a:spcAft>
                <a:spcPts val="0"/>
              </a:spcAft>
              <a:buClr>
                <a:srgbClr val="343433"/>
              </a:buClr>
              <a:buSzPts val="1700"/>
              <a:buFont typeface="Arial"/>
              <a:buChar char="»"/>
              <a:defRPr sz="1700" b="0" i="0" u="none" strike="noStrike" cap="none">
                <a:solidFill>
                  <a:srgbClr val="34343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9" name="Google Shape;19;p2"/>
          <p:cNvSpPr txBox="1">
            <a:spLocks noGrp="1"/>
          </p:cNvSpPr>
          <p:nvPr>
            <p:ph type="title"/>
          </p:nvPr>
        </p:nvSpPr>
        <p:spPr>
          <a:xfrm>
            <a:off x="609600" y="548877"/>
            <a:ext cx="10972800" cy="67032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lang="de-AT" dirty="0"/>
          </a:p>
        </p:txBody>
      </p:sp>
      <p:sp>
        <p:nvSpPr>
          <p:cNvPr id="5"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userDrawn="1">
  <p:cSld name="TITLE">
    <p:spTree>
      <p:nvGrpSpPr>
        <p:cNvPr id="1" name="Shape 20"/>
        <p:cNvGrpSpPr/>
        <p:nvPr/>
      </p:nvGrpSpPr>
      <p:grpSpPr>
        <a:xfrm>
          <a:off x="0" y="0"/>
          <a:ext cx="0" cy="0"/>
          <a:chOff x="0" y="0"/>
          <a:chExt cx="0" cy="0"/>
        </a:xfrm>
      </p:grpSpPr>
      <p:sp>
        <p:nvSpPr>
          <p:cNvPr id="23" name="Google Shape;23;p3"/>
          <p:cNvSpPr txBox="1"/>
          <p:nvPr/>
        </p:nvSpPr>
        <p:spPr>
          <a:xfrm>
            <a:off x="675503" y="4118919"/>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24;p3" descr="mage.png"/>
          <p:cNvSpPr/>
          <p:nvPr/>
        </p:nvSpPr>
        <p:spPr>
          <a:xfrm>
            <a:off x="0" y="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16;p2">
            <a:extLst>
              <a:ext uri="{FF2B5EF4-FFF2-40B4-BE49-F238E27FC236}">
                <a16:creationId xmlns:a16="http://schemas.microsoft.com/office/drawing/2014/main" id="{31B1962A-54C4-4315-BAEC-52B8AA54B283}"/>
              </a:ext>
            </a:extLst>
          </p:cNvPr>
          <p:cNvSpPr txBox="1">
            <a:spLocks noGrp="1"/>
          </p:cNvSpPr>
          <p:nvPr>
            <p:ph type="body" idx="1"/>
          </p:nvPr>
        </p:nvSpPr>
        <p:spPr>
          <a:xfrm>
            <a:off x="609600" y="1917085"/>
            <a:ext cx="10515600" cy="3355523"/>
          </a:xfrm>
          <a:prstGeom prst="rect">
            <a:avLst/>
          </a:prstGeom>
          <a:noFill/>
          <a:ln>
            <a:noFill/>
          </a:ln>
        </p:spPr>
        <p:txBody>
          <a:bodyPr spcFirstLastPara="1" wrap="square" lIns="91425" tIns="45700" rIns="91425" bIns="45700" anchor="t" anchorCtr="0">
            <a:noAutofit/>
          </a:bodyPr>
          <a:lstStyle>
            <a:lvl1pPr marL="457200" marR="0" lvl="0" indent="-336550" algn="l" rtl="0">
              <a:lnSpc>
                <a:spcPct val="90000"/>
              </a:lnSpc>
              <a:spcBef>
                <a:spcPts val="1000"/>
              </a:spcBef>
              <a:spcAft>
                <a:spcPts val="0"/>
              </a:spcAft>
              <a:buClr>
                <a:srgbClr val="343433"/>
              </a:buClr>
              <a:buSzPts val="1700"/>
              <a:buFont typeface="Arial"/>
              <a:buChar char="»"/>
              <a:defRPr sz="1700" b="0" i="0" u="none" strike="noStrike" cap="none">
                <a:solidFill>
                  <a:srgbClr val="34343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9" name="Google Shape;19;p2">
            <a:extLst>
              <a:ext uri="{FF2B5EF4-FFF2-40B4-BE49-F238E27FC236}">
                <a16:creationId xmlns:a16="http://schemas.microsoft.com/office/drawing/2014/main" id="{438559BF-F944-4399-A03A-210BE803F80B}"/>
              </a:ext>
            </a:extLst>
          </p:cNvPr>
          <p:cNvSpPr txBox="1">
            <a:spLocks noGrp="1"/>
          </p:cNvSpPr>
          <p:nvPr>
            <p:ph type="title"/>
          </p:nvPr>
        </p:nvSpPr>
        <p:spPr>
          <a:xfrm>
            <a:off x="609600" y="548877"/>
            <a:ext cx="10972800" cy="67032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lang="de-AT" dirty="0"/>
          </a:p>
        </p:txBody>
      </p:sp>
      <p:sp>
        <p:nvSpPr>
          <p:cNvPr id="7"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Abschnittsüberschrift" userDrawn="1">
  <p:cSld name="2_Abschnittsüberschrift">
    <p:spTree>
      <p:nvGrpSpPr>
        <p:cNvPr id="1" name="Shape 28"/>
        <p:cNvGrpSpPr/>
        <p:nvPr/>
      </p:nvGrpSpPr>
      <p:grpSpPr>
        <a:xfrm>
          <a:off x="0" y="0"/>
          <a:ext cx="0" cy="0"/>
          <a:chOff x="0" y="0"/>
          <a:chExt cx="0" cy="0"/>
        </a:xfrm>
      </p:grpSpPr>
      <p:sp>
        <p:nvSpPr>
          <p:cNvPr id="5" name="Google Shape;16;p2">
            <a:extLst>
              <a:ext uri="{FF2B5EF4-FFF2-40B4-BE49-F238E27FC236}">
                <a16:creationId xmlns:a16="http://schemas.microsoft.com/office/drawing/2014/main" id="{52F65485-1932-43DE-901A-AA3D403A58B3}"/>
              </a:ext>
            </a:extLst>
          </p:cNvPr>
          <p:cNvSpPr txBox="1">
            <a:spLocks noGrp="1"/>
          </p:cNvSpPr>
          <p:nvPr>
            <p:ph type="body" idx="1"/>
          </p:nvPr>
        </p:nvSpPr>
        <p:spPr>
          <a:xfrm>
            <a:off x="609600" y="1917085"/>
            <a:ext cx="10515600" cy="3355523"/>
          </a:xfrm>
          <a:prstGeom prst="rect">
            <a:avLst/>
          </a:prstGeom>
          <a:noFill/>
          <a:ln>
            <a:noFill/>
          </a:ln>
        </p:spPr>
        <p:txBody>
          <a:bodyPr spcFirstLastPara="1" wrap="square" lIns="91425" tIns="45700" rIns="91425" bIns="45700" anchor="t" anchorCtr="0">
            <a:noAutofit/>
          </a:bodyPr>
          <a:lstStyle>
            <a:lvl1pPr marL="457200" marR="0" lvl="0" indent="-336550" algn="l" rtl="0">
              <a:lnSpc>
                <a:spcPct val="90000"/>
              </a:lnSpc>
              <a:spcBef>
                <a:spcPts val="1000"/>
              </a:spcBef>
              <a:spcAft>
                <a:spcPts val="0"/>
              </a:spcAft>
              <a:buClr>
                <a:srgbClr val="343433"/>
              </a:buClr>
              <a:buSzPts val="1700"/>
              <a:buFont typeface="Arial"/>
              <a:buChar char="»"/>
              <a:defRPr sz="1700" b="0" i="0" u="none" strike="noStrike" cap="none">
                <a:solidFill>
                  <a:srgbClr val="34343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6" name="Google Shape;19;p2">
            <a:extLst>
              <a:ext uri="{FF2B5EF4-FFF2-40B4-BE49-F238E27FC236}">
                <a16:creationId xmlns:a16="http://schemas.microsoft.com/office/drawing/2014/main" id="{B26669B9-14E2-45E0-8C30-93FB426229D4}"/>
              </a:ext>
            </a:extLst>
          </p:cNvPr>
          <p:cNvSpPr txBox="1">
            <a:spLocks noGrp="1"/>
          </p:cNvSpPr>
          <p:nvPr>
            <p:ph type="title"/>
          </p:nvPr>
        </p:nvSpPr>
        <p:spPr>
          <a:xfrm>
            <a:off x="609600" y="548877"/>
            <a:ext cx="10972800" cy="67032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lang="de-AT" dirty="0"/>
          </a:p>
        </p:txBody>
      </p:sp>
      <p:sp>
        <p:nvSpPr>
          <p:cNvPr id="7"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wei Inhalte" userDrawn="1">
  <p:cSld name="Zwei Inhalte">
    <p:spTree>
      <p:nvGrpSpPr>
        <p:cNvPr id="1" name="Shape 32"/>
        <p:cNvGrpSpPr/>
        <p:nvPr/>
      </p:nvGrpSpPr>
      <p:grpSpPr>
        <a:xfrm>
          <a:off x="0" y="0"/>
          <a:ext cx="0" cy="0"/>
          <a:chOff x="0" y="0"/>
          <a:chExt cx="0" cy="0"/>
        </a:xfrm>
      </p:grpSpPr>
      <p:sp>
        <p:nvSpPr>
          <p:cNvPr id="34" name="Google Shape;34;p6"/>
          <p:cNvSpPr txBox="1">
            <a:spLocks noGrp="1"/>
          </p:cNvSpPr>
          <p:nvPr>
            <p:ph type="body" idx="1"/>
          </p:nvPr>
        </p:nvSpPr>
        <p:spPr>
          <a:xfrm>
            <a:off x="606977" y="1927600"/>
            <a:ext cx="5181600" cy="33626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43433"/>
              </a:buClr>
              <a:buSzPts val="1700"/>
              <a:buFont typeface="Arial"/>
              <a:buNone/>
              <a:defRPr sz="1700" b="0" i="0" u="none" strike="noStrike" cap="none">
                <a:solidFill>
                  <a:srgbClr val="34343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5" name="Google Shape;35;p6"/>
          <p:cNvSpPr txBox="1">
            <a:spLocks noGrp="1"/>
          </p:cNvSpPr>
          <p:nvPr>
            <p:ph type="body" idx="2"/>
          </p:nvPr>
        </p:nvSpPr>
        <p:spPr>
          <a:xfrm>
            <a:off x="5940977" y="1927600"/>
            <a:ext cx="5181600" cy="3362661"/>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43433"/>
              </a:buClr>
              <a:buSzPts val="1700"/>
              <a:buFont typeface="Arial"/>
              <a:buNone/>
              <a:defRPr sz="1700" b="0" i="0" u="none" strike="noStrike" cap="none">
                <a:solidFill>
                  <a:srgbClr val="34343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 name="Google Shape;19;p2">
            <a:extLst>
              <a:ext uri="{FF2B5EF4-FFF2-40B4-BE49-F238E27FC236}">
                <a16:creationId xmlns:a16="http://schemas.microsoft.com/office/drawing/2014/main" id="{DCD96417-98B1-44FA-90DA-34FEA9B961AA}"/>
              </a:ext>
            </a:extLst>
          </p:cNvPr>
          <p:cNvSpPr txBox="1">
            <a:spLocks noGrp="1"/>
          </p:cNvSpPr>
          <p:nvPr>
            <p:ph type="title"/>
          </p:nvPr>
        </p:nvSpPr>
        <p:spPr>
          <a:xfrm>
            <a:off x="609600" y="548877"/>
            <a:ext cx="10972800" cy="67032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lang="de-AT" dirty="0"/>
          </a:p>
        </p:txBody>
      </p:sp>
      <p:sp>
        <p:nvSpPr>
          <p:cNvPr id="6"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grpSp>
        <p:nvGrpSpPr>
          <p:cNvPr id="27" name="Gruppieren 26">
            <a:extLst>
              <a:ext uri="{FF2B5EF4-FFF2-40B4-BE49-F238E27FC236}">
                <a16:creationId xmlns:a16="http://schemas.microsoft.com/office/drawing/2014/main" id="{5C6162B6-89C0-4E67-94E8-DFFB773340AA}"/>
              </a:ext>
            </a:extLst>
          </p:cNvPr>
          <p:cNvGrpSpPr/>
          <p:nvPr userDrawn="1"/>
        </p:nvGrpSpPr>
        <p:grpSpPr>
          <a:xfrm>
            <a:off x="0" y="0"/>
            <a:ext cx="12192000" cy="6858000"/>
            <a:chOff x="0" y="0"/>
            <a:chExt cx="12192000" cy="6858000"/>
          </a:xfrm>
        </p:grpSpPr>
        <p:sp>
          <p:nvSpPr>
            <p:cNvPr id="28" name="Rechteck 27">
              <a:extLst>
                <a:ext uri="{FF2B5EF4-FFF2-40B4-BE49-F238E27FC236}">
                  <a16:creationId xmlns:a16="http://schemas.microsoft.com/office/drawing/2014/main" id="{82915DFE-E9CC-44B4-838A-EB0EE1DC54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29" name="Grafik 28">
              <a:extLst>
                <a:ext uri="{FF2B5EF4-FFF2-40B4-BE49-F238E27FC236}">
                  <a16:creationId xmlns:a16="http://schemas.microsoft.com/office/drawing/2014/main" id="{45BDA8BD-AA04-4668-9DC7-AF64F1FFD3A9}"/>
                </a:ext>
              </a:extLst>
            </p:cNvPr>
            <p:cNvPicPr>
              <a:picLocks noChangeAspect="1"/>
            </p:cNvPicPr>
            <p:nvPr/>
          </p:nvPicPr>
          <p:blipFill>
            <a:blip r:embed="rId6"/>
            <a:stretch>
              <a:fillRect/>
            </a:stretch>
          </p:blipFill>
          <p:spPr>
            <a:xfrm>
              <a:off x="381001" y="5831985"/>
              <a:ext cx="1891811" cy="1026015"/>
            </a:xfrm>
            <a:prstGeom prst="rect">
              <a:avLst/>
            </a:prstGeom>
            <a:ln>
              <a:noFill/>
            </a:ln>
          </p:spPr>
        </p:pic>
        <p:cxnSp>
          <p:nvCxnSpPr>
            <p:cNvPr id="30" name="Gerader Verbinder 29">
              <a:extLst>
                <a:ext uri="{FF2B5EF4-FFF2-40B4-BE49-F238E27FC236}">
                  <a16:creationId xmlns:a16="http://schemas.microsoft.com/office/drawing/2014/main" id="{95C081DE-1519-4AA3-9FB7-2EFFB5E3300B}"/>
                </a:ext>
              </a:extLst>
            </p:cNvPr>
            <p:cNvCxnSpPr/>
            <p:nvPr/>
          </p:nvCxnSpPr>
          <p:spPr>
            <a:xfrm>
              <a:off x="457200" y="5831985"/>
              <a:ext cx="11032067" cy="0"/>
            </a:xfrm>
            <a:prstGeom prst="line">
              <a:avLst/>
            </a:prstGeom>
            <a:ln w="25400">
              <a:solidFill>
                <a:schemeClr val="bg1">
                  <a:lumMod val="65000"/>
                </a:schemeClr>
              </a:solidFill>
            </a:ln>
            <a:effectLst/>
          </p:spPr>
          <p:style>
            <a:lnRef idx="1">
              <a:schemeClr val="dk1"/>
            </a:lnRef>
            <a:fillRef idx="0">
              <a:schemeClr val="dk1"/>
            </a:fillRef>
            <a:effectRef idx="0">
              <a:schemeClr val="dk1"/>
            </a:effectRef>
            <a:fontRef idx="minor">
              <a:schemeClr val="tx1"/>
            </a:fontRef>
          </p:style>
        </p:cxnSp>
      </p:grpSp>
      <p:sp>
        <p:nvSpPr>
          <p:cNvPr id="13"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hyperlink" Target="https://www.cbs.dk/en/research/departments-and-centres/department-of-management-society-and-communication/staff/obamsc" TargetMode="External"/><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hyperlink" Target="http://www.martin-senn.inf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hyperlink" Target="https://padlet.com/andreahemetsberger/qrusdzvop0mfppc5"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52" name="Google Shape;52;p9"/>
          <p:cNvSpPr/>
          <p:nvPr/>
        </p:nvSpPr>
        <p:spPr>
          <a:xfrm>
            <a:off x="857821" y="4401693"/>
            <a:ext cx="10191220" cy="1299859"/>
          </a:xfrm>
          <a:prstGeom prst="rect">
            <a:avLst/>
          </a:prstGeom>
          <a:solidFill>
            <a:schemeClr val="bg1"/>
          </a:solidFill>
          <a:ln>
            <a:noFill/>
          </a:ln>
        </p:spPr>
        <p:txBody>
          <a:bodyPr spcFirstLastPara="1" wrap="square" lIns="91425" tIns="45700" rIns="91425" bIns="45700" anchor="t" anchorCtr="0">
            <a:noAutofit/>
          </a:bodyPr>
          <a:lstStyle/>
          <a:p>
            <a:pPr lvl="0">
              <a:spcAft>
                <a:spcPts val="1800"/>
              </a:spcAft>
            </a:pPr>
            <a:r>
              <a:rPr lang="de-DE" sz="4000" dirty="0" smtClean="0">
                <a:solidFill>
                  <a:srgbClr val="002060"/>
                </a:solidFill>
                <a:latin typeface="Calibri"/>
                <a:ea typeface="Calibri"/>
                <a:cs typeface="Calibri"/>
                <a:sym typeface="Calibri"/>
              </a:rPr>
              <a:t>EPoS WINTER SUMMIT 2021</a:t>
            </a:r>
          </a:p>
          <a:p>
            <a:pPr lvl="0">
              <a:spcAft>
                <a:spcPts val="1800"/>
              </a:spcAft>
            </a:pPr>
            <a:r>
              <a:rPr lang="en-US" sz="2000" dirty="0" smtClean="0">
                <a:solidFill>
                  <a:schemeClr val="tx1">
                    <a:lumMod val="85000"/>
                    <a:lumOff val="15000"/>
                  </a:schemeClr>
                </a:solidFill>
                <a:latin typeface="Calibri"/>
                <a:ea typeface="Calibri"/>
                <a:cs typeface="Calibri"/>
              </a:rPr>
              <a:t>ENCOUNTER NEW THINGS COURAGEOUSLY AND OPENLY!</a:t>
            </a:r>
            <a:endParaRPr lang="en-US" sz="2000" dirty="0">
              <a:solidFill>
                <a:schemeClr val="tx1">
                  <a:lumMod val="85000"/>
                  <a:lumOff val="15000"/>
                </a:schemeClr>
              </a:solidFill>
              <a:latin typeface="Calibri"/>
              <a:ea typeface="Calibri"/>
              <a:cs typeface="Calibri"/>
              <a:sym typeface="Calibri"/>
            </a:endParaRPr>
          </a:p>
        </p:txBody>
      </p:sp>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b="26185"/>
          <a:stretch/>
        </p:blipFill>
        <p:spPr>
          <a:xfrm>
            <a:off x="922369" y="885342"/>
            <a:ext cx="7312096" cy="323844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7" name="Google Shape;217;p26"/>
          <p:cNvPicPr preferRelativeResize="0"/>
          <p:nvPr/>
        </p:nvPicPr>
        <p:blipFill rotWithShape="1">
          <a:blip r:embed="rId3">
            <a:alphaModFix/>
          </a:blip>
          <a:srcRect/>
          <a:stretch/>
        </p:blipFill>
        <p:spPr>
          <a:xfrm>
            <a:off x="4498393" y="1495425"/>
            <a:ext cx="3213854" cy="4054359"/>
          </a:xfrm>
          <a:prstGeom prst="rect">
            <a:avLst/>
          </a:prstGeom>
          <a:noFill/>
          <a:ln>
            <a:noFill/>
          </a:ln>
        </p:spPr>
      </p:pic>
      <p:pic>
        <p:nvPicPr>
          <p:cNvPr id="219" name="Google Shape;219;p26"/>
          <p:cNvPicPr preferRelativeResize="0"/>
          <p:nvPr/>
        </p:nvPicPr>
        <p:blipFill rotWithShape="1">
          <a:blip r:embed="rId4">
            <a:alphaModFix/>
          </a:blip>
          <a:srcRect/>
          <a:stretch/>
        </p:blipFill>
        <p:spPr>
          <a:xfrm>
            <a:off x="868923" y="1804101"/>
            <a:ext cx="3610833" cy="3610833"/>
          </a:xfrm>
          <a:prstGeom prst="rect">
            <a:avLst/>
          </a:prstGeom>
          <a:noFill/>
          <a:ln>
            <a:noFill/>
          </a:ln>
        </p:spPr>
      </p:pic>
      <p:sp>
        <p:nvSpPr>
          <p:cNvPr id="8" name="Google Shape;201;p24"/>
          <p:cNvSpPr txBox="1"/>
          <p:nvPr/>
        </p:nvSpPr>
        <p:spPr>
          <a:xfrm>
            <a:off x="839788" y="865172"/>
            <a:ext cx="10972800" cy="7159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2400"/>
              <a:buFont typeface="Calibri"/>
              <a:buNone/>
            </a:pPr>
            <a:r>
              <a:rPr lang="de-DE" sz="2400" dirty="0">
                <a:solidFill>
                  <a:srgbClr val="002060"/>
                </a:solidFill>
                <a:latin typeface="Calibri"/>
                <a:ea typeface="Calibri"/>
                <a:cs typeface="Calibri"/>
                <a:sym typeface="Calibri"/>
              </a:rPr>
              <a:t>RESEARCH SEMINARS, MEETINGS, GUEST LECTURES</a:t>
            </a:r>
            <a:endParaRPr sz="2400" dirty="0">
              <a:solidFill>
                <a:schemeClr val="dk1"/>
              </a:solidFill>
              <a:latin typeface="Calibri"/>
              <a:ea typeface="Calibri"/>
              <a:cs typeface="Calibri"/>
              <a:sym typeface="Calibri"/>
            </a:endParaRPr>
          </a:p>
        </p:txBody>
      </p:sp>
      <p:pic>
        <p:nvPicPr>
          <p:cNvPr id="2" name="Grafik 1">
            <a:extLst>
              <a:ext uri="{FF2B5EF4-FFF2-40B4-BE49-F238E27FC236}">
                <a16:creationId xmlns:a16="http://schemas.microsoft.com/office/drawing/2014/main" id="{5650423D-2AF9-4D83-AB5B-25684E0BA015}"/>
              </a:ext>
            </a:extLst>
          </p:cNvPr>
          <p:cNvPicPr>
            <a:picLocks noChangeAspect="1"/>
          </p:cNvPicPr>
          <p:nvPr/>
        </p:nvPicPr>
        <p:blipFill>
          <a:blip r:embed="rId5"/>
          <a:stretch>
            <a:fillRect/>
          </a:stretch>
        </p:blipFill>
        <p:spPr>
          <a:xfrm>
            <a:off x="7944925" y="1731823"/>
            <a:ext cx="3539290" cy="3394351"/>
          </a:xfrm>
          <a:prstGeom prst="rect">
            <a:avLst/>
          </a:prstGeom>
        </p:spPr>
      </p:pic>
      <p:sp>
        <p:nvSpPr>
          <p:cNvPr id="6"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p27"/>
          <p:cNvSpPr txBox="1">
            <a:spLocks noGrp="1"/>
          </p:cNvSpPr>
          <p:nvPr>
            <p:ph type="title"/>
          </p:nvPr>
        </p:nvSpPr>
        <p:spPr>
          <a:xfrm>
            <a:off x="833028" y="798190"/>
            <a:ext cx="10972800" cy="785236"/>
          </a:xfrm>
          <a:prstGeom prst="rect">
            <a:avLst/>
          </a:prstGeom>
          <a:noFill/>
          <a:ln>
            <a:noFill/>
          </a:ln>
        </p:spPr>
        <p:txBody>
          <a:bodyPr spcFirstLastPara="1" wrap="square" lIns="91425" tIns="45700" rIns="91425" bIns="45700" anchor="t" anchorCtr="0">
            <a:noAutofit/>
          </a:bodyPr>
          <a:lstStyle/>
          <a:p>
            <a:pPr lvl="0">
              <a:buClr>
                <a:srgbClr val="002060"/>
              </a:buClr>
              <a:buSzPts val="2400"/>
            </a:pPr>
            <a:r>
              <a:rPr lang="de-DE" sz="2400" dirty="0">
                <a:solidFill>
                  <a:srgbClr val="002060"/>
                </a:solidFill>
                <a:latin typeface="Calibri"/>
                <a:ea typeface="Calibri"/>
                <a:cs typeface="Calibri"/>
                <a:sym typeface="Calibri"/>
              </a:rPr>
              <a:t>METHODS AND </a:t>
            </a:r>
            <a:r>
              <a:rPr lang="de-DE" dirty="0">
                <a:solidFill>
                  <a:srgbClr val="002060"/>
                </a:solidFill>
              </a:rPr>
              <a:t>PUBLICATION WORKSHOPS</a:t>
            </a:r>
            <a:br>
              <a:rPr lang="de-DE" dirty="0">
                <a:solidFill>
                  <a:srgbClr val="002060"/>
                </a:solidFill>
              </a:rPr>
            </a:br>
            <a:r>
              <a:rPr lang="de-DE" dirty="0">
                <a:solidFill>
                  <a:srgbClr val="002060"/>
                </a:solidFill>
              </a:rPr>
              <a:t>EXCHANGE AND COOPERATION</a:t>
            </a:r>
            <a:endParaRPr sz="2400" dirty="0">
              <a:solidFill>
                <a:srgbClr val="002060"/>
              </a:solidFill>
              <a:latin typeface="Calibri"/>
              <a:ea typeface="Calibri"/>
              <a:cs typeface="Calibri"/>
              <a:sym typeface="Calibri"/>
            </a:endParaRPr>
          </a:p>
        </p:txBody>
      </p:sp>
      <p:pic>
        <p:nvPicPr>
          <p:cNvPr id="227" name="Google Shape;227;p27"/>
          <p:cNvPicPr preferRelativeResize="0"/>
          <p:nvPr/>
        </p:nvPicPr>
        <p:blipFill rotWithShape="1">
          <a:blip r:embed="rId3">
            <a:alphaModFix/>
          </a:blip>
          <a:srcRect/>
          <a:stretch/>
        </p:blipFill>
        <p:spPr>
          <a:xfrm>
            <a:off x="6925663" y="2260112"/>
            <a:ext cx="3696555" cy="2709494"/>
          </a:xfrm>
          <a:prstGeom prst="rect">
            <a:avLst/>
          </a:prstGeom>
          <a:noFill/>
          <a:ln>
            <a:noFill/>
          </a:ln>
        </p:spPr>
      </p:pic>
      <p:sp>
        <p:nvSpPr>
          <p:cNvPr id="2" name="Rechteck 1"/>
          <p:cNvSpPr/>
          <p:nvPr/>
        </p:nvSpPr>
        <p:spPr>
          <a:xfrm>
            <a:off x="874713" y="2886552"/>
            <a:ext cx="6096000" cy="761747"/>
          </a:xfrm>
          <a:prstGeom prst="rect">
            <a:avLst/>
          </a:prstGeom>
        </p:spPr>
        <p:txBody>
          <a:bodyPr>
            <a:spAutoFit/>
          </a:bodyPr>
          <a:lstStyle/>
          <a:p>
            <a:pPr lvl="0">
              <a:spcAft>
                <a:spcPts val="900"/>
              </a:spcAft>
            </a:pPr>
            <a:r>
              <a:rPr lang="de-DE" sz="1800" dirty="0" err="1" smtClean="0">
                <a:solidFill>
                  <a:schemeClr val="dk1"/>
                </a:solidFill>
                <a:latin typeface="Calibri Light" panose="020F0302020204030204" pitchFamily="34" charset="0"/>
                <a:cs typeface="Calibri Light" panose="020F0302020204030204" pitchFamily="34" charset="0"/>
                <a:sym typeface="Calibri"/>
              </a:rPr>
              <a:t>We</a:t>
            </a:r>
            <a:r>
              <a:rPr lang="de-DE" sz="1800" dirty="0" smtClean="0">
                <a:solidFill>
                  <a:schemeClr val="dk1"/>
                </a:solidFill>
                <a:latin typeface="Calibri Light" panose="020F0302020204030204" pitchFamily="34" charset="0"/>
                <a:cs typeface="Calibri Light" panose="020F0302020204030204" pitchFamily="34" charset="0"/>
                <a:sym typeface="Calibri"/>
              </a:rPr>
              <a:t> </a:t>
            </a:r>
            <a:r>
              <a:rPr lang="de-DE" sz="1800" dirty="0" err="1" smtClean="0">
                <a:solidFill>
                  <a:schemeClr val="dk1"/>
                </a:solidFill>
                <a:latin typeface="Calibri Light" panose="020F0302020204030204" pitchFamily="34" charset="0"/>
                <a:cs typeface="Calibri Light" panose="020F0302020204030204" pitchFamily="34" charset="0"/>
                <a:sym typeface="Calibri"/>
              </a:rPr>
              <a:t>are</a:t>
            </a:r>
            <a:r>
              <a:rPr lang="de-DE" sz="1800" dirty="0" smtClean="0">
                <a:solidFill>
                  <a:schemeClr val="dk1"/>
                </a:solidFill>
                <a:latin typeface="Calibri Light" panose="020F0302020204030204" pitchFamily="34" charset="0"/>
                <a:cs typeface="Calibri Light" panose="020F0302020204030204" pitchFamily="34" charset="0"/>
                <a:sym typeface="Calibri"/>
              </a:rPr>
              <a:t> </a:t>
            </a:r>
            <a:r>
              <a:rPr lang="de-DE" sz="1800" dirty="0" err="1" smtClean="0">
                <a:solidFill>
                  <a:schemeClr val="dk1"/>
                </a:solidFill>
                <a:latin typeface="Calibri Light" panose="020F0302020204030204" pitchFamily="34" charset="0"/>
                <a:cs typeface="Calibri Light" panose="020F0302020204030204" pitchFamily="34" charset="0"/>
                <a:sym typeface="Calibri"/>
              </a:rPr>
              <a:t>organizing</a:t>
            </a:r>
            <a:r>
              <a:rPr lang="de-DE" sz="1800" dirty="0" smtClean="0">
                <a:solidFill>
                  <a:schemeClr val="dk1"/>
                </a:solidFill>
                <a:latin typeface="Calibri Light" panose="020F0302020204030204" pitchFamily="34" charset="0"/>
                <a:cs typeface="Calibri Light" panose="020F0302020204030204" pitchFamily="34" charset="0"/>
                <a:sym typeface="Calibri"/>
              </a:rPr>
              <a:t> </a:t>
            </a:r>
            <a:r>
              <a:rPr lang="de-DE" sz="1800" dirty="0" err="1" smtClean="0">
                <a:solidFill>
                  <a:schemeClr val="dk1"/>
                </a:solidFill>
                <a:latin typeface="Calibri Light" panose="020F0302020204030204" pitchFamily="34" charset="0"/>
                <a:cs typeface="Calibri Light" panose="020F0302020204030204" pitchFamily="34" charset="0"/>
                <a:sym typeface="Calibri"/>
              </a:rPr>
              <a:t>and</a:t>
            </a:r>
            <a:r>
              <a:rPr lang="de-DE" sz="1800" dirty="0" smtClean="0">
                <a:solidFill>
                  <a:schemeClr val="dk1"/>
                </a:solidFill>
                <a:latin typeface="Calibri Light" panose="020F0302020204030204" pitchFamily="34" charset="0"/>
                <a:cs typeface="Calibri Light" panose="020F0302020204030204" pitchFamily="34" charset="0"/>
                <a:sym typeface="Calibri"/>
              </a:rPr>
              <a:t> </a:t>
            </a:r>
            <a:r>
              <a:rPr lang="de-DE" sz="1800" dirty="0" err="1" smtClean="0">
                <a:solidFill>
                  <a:schemeClr val="dk1"/>
                </a:solidFill>
                <a:latin typeface="Calibri Light" panose="020F0302020204030204" pitchFamily="34" charset="0"/>
                <a:cs typeface="Calibri Light" panose="020F0302020204030204" pitchFamily="34" charset="0"/>
                <a:sym typeface="Calibri"/>
              </a:rPr>
              <a:t>funding</a:t>
            </a:r>
            <a:endParaRPr lang="de-DE" sz="1800" dirty="0" smtClean="0">
              <a:solidFill>
                <a:schemeClr val="dk1"/>
              </a:solidFill>
              <a:latin typeface="Calibri Light" panose="020F0302020204030204" pitchFamily="34" charset="0"/>
              <a:cs typeface="Calibri Light" panose="020F0302020204030204" pitchFamily="34" charset="0"/>
              <a:sym typeface="Calibri"/>
            </a:endParaRPr>
          </a:p>
          <a:p>
            <a:pPr lvl="0">
              <a:spcAft>
                <a:spcPts val="900"/>
              </a:spcAft>
            </a:pPr>
            <a:r>
              <a:rPr lang="de-DE" sz="1800" dirty="0" smtClean="0">
                <a:solidFill>
                  <a:schemeClr val="dk1"/>
                </a:solidFill>
                <a:latin typeface="Calibri Light" panose="020F0302020204030204" pitchFamily="34" charset="0"/>
                <a:cs typeface="Calibri Light" panose="020F0302020204030204" pitchFamily="34" charset="0"/>
                <a:sym typeface="Calibri"/>
              </a:rPr>
              <a:t>Workshops, </a:t>
            </a:r>
            <a:r>
              <a:rPr lang="de-DE" sz="1800" dirty="0" err="1" smtClean="0">
                <a:solidFill>
                  <a:schemeClr val="dk1"/>
                </a:solidFill>
                <a:latin typeface="Calibri Light" panose="020F0302020204030204" pitchFamily="34" charset="0"/>
                <a:cs typeface="Calibri Light" panose="020F0302020204030204" pitchFamily="34" charset="0"/>
                <a:sym typeface="Calibri"/>
              </a:rPr>
              <a:t>conferences</a:t>
            </a:r>
            <a:r>
              <a:rPr lang="de-DE" sz="1800" dirty="0" smtClean="0">
                <a:solidFill>
                  <a:schemeClr val="dk1"/>
                </a:solidFill>
                <a:latin typeface="Calibri Light" panose="020F0302020204030204" pitchFamily="34" charset="0"/>
                <a:cs typeface="Calibri Light" panose="020F0302020204030204" pitchFamily="34" charset="0"/>
                <a:sym typeface="Calibri"/>
              </a:rPr>
              <a:t>, </a:t>
            </a:r>
            <a:r>
              <a:rPr lang="de-DE" sz="1800" dirty="0" err="1" smtClean="0">
                <a:solidFill>
                  <a:schemeClr val="dk1"/>
                </a:solidFill>
                <a:latin typeface="Calibri Light" panose="020F0302020204030204" pitchFamily="34" charset="0"/>
                <a:cs typeface="Calibri Light" panose="020F0302020204030204" pitchFamily="34" charset="0"/>
                <a:sym typeface="Calibri"/>
              </a:rPr>
              <a:t>and</a:t>
            </a:r>
            <a:r>
              <a:rPr lang="de-DE" sz="1800" dirty="0" smtClean="0">
                <a:solidFill>
                  <a:schemeClr val="dk1"/>
                </a:solidFill>
                <a:latin typeface="Calibri Light" panose="020F0302020204030204" pitchFamily="34" charset="0"/>
                <a:cs typeface="Calibri Light" panose="020F0302020204030204" pitchFamily="34" charset="0"/>
                <a:sym typeface="Calibri"/>
              </a:rPr>
              <a:t> </a:t>
            </a:r>
            <a:r>
              <a:rPr lang="de-DE" sz="1800" dirty="0" err="1" smtClean="0">
                <a:solidFill>
                  <a:schemeClr val="dk1"/>
                </a:solidFill>
                <a:latin typeface="Calibri Light" panose="020F0302020204030204" pitchFamily="34" charset="0"/>
                <a:cs typeface="Calibri Light" panose="020F0302020204030204" pitchFamily="34" charset="0"/>
                <a:sym typeface="Calibri"/>
              </a:rPr>
              <a:t>seminars</a:t>
            </a:r>
            <a:r>
              <a:rPr lang="de-DE" sz="1800" dirty="0" smtClean="0">
                <a:solidFill>
                  <a:schemeClr val="dk1"/>
                </a:solidFill>
                <a:latin typeface="Calibri Light" panose="020F0302020204030204" pitchFamily="34" charset="0"/>
                <a:cs typeface="Calibri Light" panose="020F0302020204030204" pitchFamily="34" charset="0"/>
                <a:sym typeface="Calibri"/>
              </a:rPr>
              <a:t> </a:t>
            </a:r>
            <a:endParaRPr lang="de-DE" sz="1800" dirty="0">
              <a:solidFill>
                <a:schemeClr val="dk1"/>
              </a:solidFill>
              <a:latin typeface="Calibri Light" panose="020F0302020204030204" pitchFamily="34" charset="0"/>
              <a:cs typeface="Calibri Light" panose="020F0302020204030204" pitchFamily="34" charset="0"/>
              <a:sym typeface="Calibri"/>
            </a:endParaRPr>
          </a:p>
        </p:txBody>
      </p:sp>
      <p:sp>
        <p:nvSpPr>
          <p:cNvPr id="5"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12" name="Grafik 11">
            <a:extLst>
              <a:ext uri="{FF2B5EF4-FFF2-40B4-BE49-F238E27FC236}">
                <a16:creationId xmlns:a16="http://schemas.microsoft.com/office/drawing/2014/main" id="{A71168DF-163C-4B5F-8E08-3CDEBB89B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9333" y="3620866"/>
            <a:ext cx="2202099" cy="1651574"/>
          </a:xfrm>
          <a:prstGeom prst="rect">
            <a:avLst/>
          </a:prstGeom>
        </p:spPr>
      </p:pic>
      <p:sp>
        <p:nvSpPr>
          <p:cNvPr id="249" name="Google Shape;249;p30"/>
          <p:cNvSpPr txBox="1">
            <a:spLocks noGrp="1"/>
          </p:cNvSpPr>
          <p:nvPr>
            <p:ph type="title"/>
          </p:nvPr>
        </p:nvSpPr>
        <p:spPr>
          <a:xfrm>
            <a:off x="757722" y="798190"/>
            <a:ext cx="10972800" cy="7852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400"/>
              <a:buFont typeface="Calibri"/>
              <a:buNone/>
            </a:pPr>
            <a:r>
              <a:rPr lang="de-DE" sz="2400" dirty="0">
                <a:solidFill>
                  <a:srgbClr val="002060"/>
                </a:solidFill>
                <a:latin typeface="Calibri"/>
                <a:ea typeface="Calibri"/>
                <a:cs typeface="Calibri"/>
                <a:sym typeface="Calibri"/>
              </a:rPr>
              <a:t>WRITING RETREATS</a:t>
            </a:r>
            <a:br>
              <a:rPr lang="de-DE" sz="2400" dirty="0">
                <a:solidFill>
                  <a:srgbClr val="002060"/>
                </a:solidFill>
                <a:latin typeface="Calibri"/>
                <a:ea typeface="Calibri"/>
                <a:cs typeface="Calibri"/>
                <a:sym typeface="Calibri"/>
              </a:rPr>
            </a:br>
            <a:r>
              <a:rPr lang="de-DE" sz="2400" dirty="0" err="1">
                <a:solidFill>
                  <a:srgbClr val="002060"/>
                </a:solidFill>
                <a:latin typeface="Calibri"/>
                <a:ea typeface="Calibri"/>
                <a:cs typeface="Calibri"/>
                <a:sym typeface="Calibri"/>
              </a:rPr>
              <a:t>PumA</a:t>
            </a:r>
            <a:endParaRPr sz="2400" dirty="0">
              <a:solidFill>
                <a:srgbClr val="002060"/>
              </a:solidFill>
              <a:latin typeface="Calibri"/>
              <a:ea typeface="Calibri"/>
              <a:cs typeface="Calibri"/>
              <a:sym typeface="Calibri"/>
            </a:endParaRPr>
          </a:p>
        </p:txBody>
      </p:sp>
      <p:pic>
        <p:nvPicPr>
          <p:cNvPr id="250" name="Google Shape;250;p30"/>
          <p:cNvPicPr preferRelativeResize="0"/>
          <p:nvPr/>
        </p:nvPicPr>
        <p:blipFill rotWithShape="1">
          <a:blip r:embed="rId4">
            <a:alphaModFix/>
          </a:blip>
          <a:srcRect/>
          <a:stretch/>
        </p:blipFill>
        <p:spPr>
          <a:xfrm>
            <a:off x="7870314" y="1120463"/>
            <a:ext cx="2350259" cy="176269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51" name="Google Shape;251;p30"/>
          <p:cNvPicPr preferRelativeResize="0"/>
          <p:nvPr/>
        </p:nvPicPr>
        <p:blipFill rotWithShape="1">
          <a:blip r:embed="rId5">
            <a:alphaModFix/>
          </a:blip>
          <a:srcRect/>
          <a:stretch/>
        </p:blipFill>
        <p:spPr>
          <a:xfrm>
            <a:off x="4870238" y="1751146"/>
            <a:ext cx="3249418" cy="243706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53" name="Google Shape;253;p30"/>
          <p:cNvPicPr preferRelativeResize="0"/>
          <p:nvPr/>
        </p:nvPicPr>
        <p:blipFill rotWithShape="1">
          <a:blip r:embed="rId6">
            <a:alphaModFix/>
          </a:blip>
          <a:srcRect/>
          <a:stretch/>
        </p:blipFill>
        <p:spPr>
          <a:xfrm rot="216944">
            <a:off x="2084465" y="2539636"/>
            <a:ext cx="2773435" cy="20800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54" name="Google Shape;254;p30"/>
          <p:cNvPicPr preferRelativeResize="0"/>
          <p:nvPr/>
        </p:nvPicPr>
        <p:blipFill rotWithShape="1">
          <a:blip r:embed="rId7">
            <a:alphaModFix/>
          </a:blip>
          <a:srcRect b="13055"/>
          <a:stretch/>
        </p:blipFill>
        <p:spPr>
          <a:xfrm>
            <a:off x="5193992" y="664065"/>
            <a:ext cx="1799062" cy="117313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56" name="Google Shape;256;p30"/>
          <p:cNvPicPr preferRelativeResize="0"/>
          <p:nvPr/>
        </p:nvPicPr>
        <p:blipFill rotWithShape="1">
          <a:blip r:embed="rId8">
            <a:alphaModFix/>
          </a:blip>
          <a:srcRect t="9590" b="-10"/>
          <a:stretch/>
        </p:blipFill>
        <p:spPr>
          <a:xfrm rot="5218691">
            <a:off x="4798797" y="3869075"/>
            <a:ext cx="2416911" cy="163869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7" name="Google Shape;267;p31"/>
          <p:cNvSpPr txBox="1"/>
          <p:nvPr/>
        </p:nvSpPr>
        <p:spPr>
          <a:xfrm>
            <a:off x="874713" y="987776"/>
            <a:ext cx="10972800" cy="7159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2400"/>
              <a:buFont typeface="Calibri"/>
              <a:buNone/>
            </a:pPr>
            <a:r>
              <a:rPr lang="de-DE" sz="2400" dirty="0" smtClean="0">
                <a:solidFill>
                  <a:srgbClr val="002060"/>
                </a:solidFill>
                <a:latin typeface="Calibri"/>
                <a:ea typeface="Calibri"/>
                <a:cs typeface="Calibri"/>
                <a:sym typeface="Calibri"/>
              </a:rPr>
              <a:t>IN THE SPOTLIGHT– </a:t>
            </a:r>
            <a:r>
              <a:rPr lang="de-DE" sz="2400" dirty="0" err="1" smtClean="0">
                <a:solidFill>
                  <a:srgbClr val="002060"/>
                </a:solidFill>
                <a:latin typeface="Calibri"/>
                <a:ea typeface="Calibri"/>
                <a:cs typeface="Calibri"/>
                <a:sym typeface="Calibri"/>
              </a:rPr>
              <a:t>share</a:t>
            </a:r>
            <a:r>
              <a:rPr lang="de-DE" sz="2400" dirty="0" smtClean="0">
                <a:solidFill>
                  <a:srgbClr val="002060"/>
                </a:solidFill>
                <a:latin typeface="Calibri"/>
                <a:ea typeface="Calibri"/>
                <a:cs typeface="Calibri"/>
                <a:sym typeface="Calibri"/>
              </a:rPr>
              <a:t> </a:t>
            </a:r>
            <a:r>
              <a:rPr lang="de-DE" sz="2400" dirty="0" err="1" smtClean="0">
                <a:solidFill>
                  <a:srgbClr val="002060"/>
                </a:solidFill>
                <a:latin typeface="Calibri"/>
                <a:ea typeface="Calibri"/>
                <a:cs typeface="Calibri"/>
                <a:sym typeface="Calibri"/>
              </a:rPr>
              <a:t>your</a:t>
            </a:r>
            <a:r>
              <a:rPr lang="de-DE" sz="2400" dirty="0" smtClean="0">
                <a:solidFill>
                  <a:srgbClr val="002060"/>
                </a:solidFill>
                <a:latin typeface="Calibri"/>
                <a:ea typeface="Calibri"/>
                <a:cs typeface="Calibri"/>
                <a:sym typeface="Calibri"/>
              </a:rPr>
              <a:t> </a:t>
            </a:r>
            <a:r>
              <a:rPr lang="de-DE" sz="2400" dirty="0" err="1" smtClean="0">
                <a:solidFill>
                  <a:srgbClr val="002060"/>
                </a:solidFill>
                <a:latin typeface="Calibri"/>
                <a:ea typeface="Calibri"/>
                <a:cs typeface="Calibri"/>
                <a:sym typeface="Calibri"/>
              </a:rPr>
              <a:t>most</a:t>
            </a:r>
            <a:r>
              <a:rPr lang="de-DE" sz="2400" dirty="0" smtClean="0">
                <a:solidFill>
                  <a:srgbClr val="002060"/>
                </a:solidFill>
                <a:latin typeface="Calibri"/>
                <a:ea typeface="Calibri"/>
                <a:cs typeface="Calibri"/>
                <a:sym typeface="Calibri"/>
              </a:rPr>
              <a:t> </a:t>
            </a:r>
            <a:r>
              <a:rPr lang="de-DE" sz="2400" dirty="0" err="1" smtClean="0">
                <a:solidFill>
                  <a:srgbClr val="002060"/>
                </a:solidFill>
                <a:latin typeface="Calibri"/>
                <a:ea typeface="Calibri"/>
                <a:cs typeface="Calibri"/>
                <a:sym typeface="Calibri"/>
              </a:rPr>
              <a:t>valuable</a:t>
            </a:r>
            <a:r>
              <a:rPr lang="de-DE" sz="2400" dirty="0" smtClean="0">
                <a:solidFill>
                  <a:srgbClr val="002060"/>
                </a:solidFill>
                <a:latin typeface="Calibri"/>
                <a:ea typeface="Calibri"/>
                <a:cs typeface="Calibri"/>
                <a:sym typeface="Calibri"/>
              </a:rPr>
              <a:t> </a:t>
            </a:r>
            <a:r>
              <a:rPr lang="de-DE" sz="2400" dirty="0" err="1" smtClean="0">
                <a:solidFill>
                  <a:srgbClr val="002060"/>
                </a:solidFill>
                <a:latin typeface="Calibri"/>
                <a:ea typeface="Calibri"/>
                <a:cs typeface="Calibri"/>
                <a:sym typeface="Calibri"/>
              </a:rPr>
              <a:t>research</a:t>
            </a:r>
            <a:r>
              <a:rPr lang="de-DE" sz="2400" dirty="0" smtClean="0">
                <a:solidFill>
                  <a:srgbClr val="002060"/>
                </a:solidFill>
                <a:latin typeface="Calibri"/>
                <a:ea typeface="Calibri"/>
                <a:cs typeface="Calibri"/>
                <a:sym typeface="Calibri"/>
              </a:rPr>
              <a:t> </a:t>
            </a:r>
            <a:r>
              <a:rPr lang="de-DE" sz="2400" dirty="0" err="1" smtClean="0">
                <a:solidFill>
                  <a:srgbClr val="002060"/>
                </a:solidFill>
                <a:latin typeface="Calibri"/>
                <a:ea typeface="Calibri"/>
                <a:cs typeface="Calibri"/>
                <a:sym typeface="Calibri"/>
              </a:rPr>
              <a:t>and</a:t>
            </a:r>
            <a:r>
              <a:rPr lang="de-DE" sz="2400" dirty="0" smtClean="0">
                <a:solidFill>
                  <a:srgbClr val="002060"/>
                </a:solidFill>
                <a:latin typeface="Calibri"/>
                <a:ea typeface="Calibri"/>
                <a:cs typeface="Calibri"/>
                <a:sym typeface="Calibri"/>
              </a:rPr>
              <a:t> </a:t>
            </a:r>
            <a:r>
              <a:rPr lang="de-DE" sz="2400" dirty="0" err="1" smtClean="0">
                <a:solidFill>
                  <a:srgbClr val="002060"/>
                </a:solidFill>
                <a:latin typeface="Calibri"/>
                <a:ea typeface="Calibri"/>
                <a:cs typeface="Calibri"/>
                <a:sym typeface="Calibri"/>
              </a:rPr>
              <a:t>ideas</a:t>
            </a:r>
            <a:endParaRPr sz="2400" dirty="0">
              <a:solidFill>
                <a:schemeClr val="dk1"/>
              </a:solidFill>
              <a:latin typeface="Calibri"/>
              <a:ea typeface="Calibri"/>
              <a:cs typeface="Calibri"/>
              <a:sym typeface="Calibri"/>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1628775"/>
            <a:ext cx="7285897" cy="4094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extLst>
      <p:ext uri="{BB962C8B-B14F-4D97-AF65-F5344CB8AC3E}">
        <p14:creationId xmlns:p14="http://schemas.microsoft.com/office/powerpoint/2010/main" val="3426864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7" name="Google Shape;267;p31"/>
          <p:cNvSpPr txBox="1"/>
          <p:nvPr/>
        </p:nvSpPr>
        <p:spPr>
          <a:xfrm>
            <a:off x="874713" y="987776"/>
            <a:ext cx="10972800" cy="7159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2400"/>
              <a:buFont typeface="Calibri"/>
              <a:buNone/>
            </a:pPr>
            <a:r>
              <a:rPr lang="de-DE" sz="2400" dirty="0" smtClean="0">
                <a:solidFill>
                  <a:srgbClr val="002060"/>
                </a:solidFill>
                <a:latin typeface="Calibri"/>
                <a:ea typeface="Calibri"/>
                <a:cs typeface="Calibri"/>
                <a:sym typeface="Calibri"/>
              </a:rPr>
              <a:t>YOUNG </a:t>
            </a:r>
            <a:r>
              <a:rPr lang="de-DE" sz="2400" dirty="0">
                <a:solidFill>
                  <a:srgbClr val="002060"/>
                </a:solidFill>
                <a:latin typeface="Calibri"/>
                <a:ea typeface="Calibri"/>
                <a:cs typeface="Calibri"/>
                <a:sym typeface="Calibri"/>
              </a:rPr>
              <a:t>SCHOLARS </a:t>
            </a:r>
            <a:r>
              <a:rPr lang="de-DE" sz="2400" dirty="0" smtClean="0">
                <a:solidFill>
                  <a:srgbClr val="002060"/>
                </a:solidFill>
                <a:latin typeface="Calibri"/>
                <a:ea typeface="Calibri"/>
                <a:cs typeface="Calibri"/>
                <a:sym typeface="Calibri"/>
              </a:rPr>
              <a:t>– </a:t>
            </a:r>
            <a:r>
              <a:rPr lang="de-DE" sz="2400" dirty="0" err="1" smtClean="0">
                <a:solidFill>
                  <a:srgbClr val="002060"/>
                </a:solidFill>
                <a:latin typeface="Calibri"/>
                <a:ea typeface="Calibri"/>
                <a:cs typeface="Calibri"/>
                <a:sym typeface="Calibri"/>
              </a:rPr>
              <a:t>present</a:t>
            </a:r>
            <a:r>
              <a:rPr lang="de-DE" sz="2400" dirty="0" smtClean="0">
                <a:solidFill>
                  <a:srgbClr val="002060"/>
                </a:solidFill>
                <a:latin typeface="Calibri"/>
                <a:ea typeface="Calibri"/>
                <a:cs typeface="Calibri"/>
                <a:sym typeface="Calibri"/>
              </a:rPr>
              <a:t> </a:t>
            </a:r>
            <a:r>
              <a:rPr lang="de-DE" sz="2400" dirty="0" err="1" smtClean="0">
                <a:solidFill>
                  <a:srgbClr val="002060"/>
                </a:solidFill>
                <a:latin typeface="Calibri"/>
                <a:ea typeface="Calibri"/>
                <a:cs typeface="Calibri"/>
                <a:sym typeface="Calibri"/>
              </a:rPr>
              <a:t>your</a:t>
            </a:r>
            <a:r>
              <a:rPr lang="de-DE" sz="2400" dirty="0" smtClean="0">
                <a:solidFill>
                  <a:srgbClr val="002060"/>
                </a:solidFill>
                <a:latin typeface="Calibri"/>
                <a:ea typeface="Calibri"/>
                <a:cs typeface="Calibri"/>
                <a:sym typeface="Calibri"/>
              </a:rPr>
              <a:t> </a:t>
            </a:r>
            <a:r>
              <a:rPr lang="de-DE" sz="2400" dirty="0" err="1" smtClean="0">
                <a:solidFill>
                  <a:srgbClr val="002060"/>
                </a:solidFill>
                <a:latin typeface="Calibri"/>
                <a:ea typeface="Calibri"/>
                <a:cs typeface="Calibri"/>
                <a:sym typeface="Calibri"/>
              </a:rPr>
              <a:t>research</a:t>
            </a:r>
            <a:endParaRPr sz="2400" dirty="0">
              <a:solidFill>
                <a:schemeClr val="dk1"/>
              </a:solidFill>
              <a:latin typeface="Calibri"/>
              <a:ea typeface="Calibri"/>
              <a:cs typeface="Calibri"/>
              <a:sym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773" y="1751094"/>
            <a:ext cx="9227092" cy="3832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extLst>
      <p:ext uri="{BB962C8B-B14F-4D97-AF65-F5344CB8AC3E}">
        <p14:creationId xmlns:p14="http://schemas.microsoft.com/office/powerpoint/2010/main" val="1423679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7"/>
          <p:cNvSpPr txBox="1"/>
          <p:nvPr/>
        </p:nvSpPr>
        <p:spPr>
          <a:xfrm>
            <a:off x="3334774" y="3030357"/>
            <a:ext cx="7922684" cy="26468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600" b="0" i="1" dirty="0" smtClean="0">
                <a:solidFill>
                  <a:srgbClr val="000036"/>
                </a:solidFill>
                <a:latin typeface="Calibri" panose="020F0502020204030204" pitchFamily="34" charset="0"/>
                <a:ea typeface="Calibri"/>
                <a:cs typeface="Calibri" panose="020F0502020204030204" pitchFamily="34" charset="0"/>
                <a:sym typeface="Calibri"/>
              </a:rPr>
              <a:t>Managing Team Research Area </a:t>
            </a:r>
            <a:r>
              <a:rPr lang="de-DE" sz="1600" i="1" dirty="0">
                <a:solidFill>
                  <a:srgbClr val="000036"/>
                </a:solidFill>
                <a:latin typeface="Calibri" panose="020F0502020204030204" pitchFamily="34" charset="0"/>
                <a:ea typeface="Calibri"/>
                <a:cs typeface="Calibri" panose="020F0502020204030204" pitchFamily="34" charset="0"/>
                <a:sym typeface="Calibri"/>
              </a:rPr>
              <a:t>EPoS</a:t>
            </a:r>
            <a:r>
              <a:rPr lang="de-DE" sz="1600" b="0" i="1" dirty="0">
                <a:solidFill>
                  <a:srgbClr val="000036"/>
                </a:solidFill>
                <a:latin typeface="Calibri" panose="020F0502020204030204" pitchFamily="34" charset="0"/>
                <a:ea typeface="Calibri"/>
                <a:cs typeface="Calibri" panose="020F0502020204030204" pitchFamily="34" charset="0"/>
                <a:sym typeface="Calibri"/>
              </a:rPr>
              <a:t> </a:t>
            </a:r>
            <a:r>
              <a:rPr lang="de-DE" sz="1600" b="0" i="1" dirty="0" smtClean="0">
                <a:solidFill>
                  <a:srgbClr val="000036"/>
                </a:solidFill>
                <a:latin typeface="Calibri" panose="020F0502020204030204" pitchFamily="34" charset="0"/>
                <a:ea typeface="Calibri"/>
                <a:cs typeface="Calibri" panose="020F0502020204030204" pitchFamily="34" charset="0"/>
                <a:sym typeface="Calibri"/>
              </a:rPr>
              <a:t/>
            </a:r>
            <a:br>
              <a:rPr lang="de-DE" sz="1600" b="0" i="1" dirty="0" smtClean="0">
                <a:solidFill>
                  <a:srgbClr val="000036"/>
                </a:solidFill>
                <a:latin typeface="Calibri" panose="020F0502020204030204" pitchFamily="34" charset="0"/>
                <a:ea typeface="Calibri"/>
                <a:cs typeface="Calibri" panose="020F0502020204030204" pitchFamily="34" charset="0"/>
                <a:sym typeface="Calibri"/>
              </a:rPr>
            </a:br>
            <a:r>
              <a:rPr lang="de-DE" sz="1600" b="0" dirty="0" smtClean="0">
                <a:solidFill>
                  <a:schemeClr val="tx1"/>
                </a:solidFill>
                <a:latin typeface="Calibri" panose="020F0502020204030204" pitchFamily="34" charset="0"/>
                <a:ea typeface="Calibri"/>
                <a:cs typeface="Calibri" panose="020F0502020204030204" pitchFamily="34" charset="0"/>
                <a:sym typeface="Calibri"/>
              </a:rPr>
              <a:t>Andrea </a:t>
            </a:r>
            <a:r>
              <a:rPr lang="de-DE" sz="1600" b="0" dirty="0">
                <a:solidFill>
                  <a:schemeClr val="tx1"/>
                </a:solidFill>
                <a:latin typeface="Calibri" panose="020F0502020204030204" pitchFamily="34" charset="0"/>
                <a:ea typeface="Calibri"/>
                <a:cs typeface="Calibri" panose="020F0502020204030204" pitchFamily="34" charset="0"/>
                <a:sym typeface="Calibri"/>
              </a:rPr>
              <a:t>Hemetsberger</a:t>
            </a:r>
          </a:p>
          <a:p>
            <a:pPr marL="0" marR="0" lvl="0" indent="0" algn="l" rtl="0">
              <a:spcBef>
                <a:spcPts val="0"/>
              </a:spcBef>
              <a:spcAft>
                <a:spcPts val="0"/>
              </a:spcAft>
              <a:buNone/>
            </a:pPr>
            <a:r>
              <a:rPr lang="de-DE" sz="1600" dirty="0">
                <a:solidFill>
                  <a:schemeClr val="tx1"/>
                </a:solidFill>
                <a:latin typeface="Calibri" panose="020F0502020204030204" pitchFamily="34" charset="0"/>
                <a:cs typeface="Calibri" panose="020F0502020204030204" pitchFamily="34" charset="0"/>
                <a:sym typeface="Calibri"/>
              </a:rPr>
              <a:t>Esther Blanco</a:t>
            </a:r>
            <a:endParaRPr dirty="0">
              <a:solidFill>
                <a:schemeClr val="tx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de-DE" sz="1600" b="0" dirty="0">
                <a:solidFill>
                  <a:schemeClr val="tx1"/>
                </a:solidFill>
                <a:latin typeface="Calibri" panose="020F0502020204030204" pitchFamily="34" charset="0"/>
                <a:ea typeface="Calibri"/>
                <a:cs typeface="Calibri" panose="020F0502020204030204" pitchFamily="34" charset="0"/>
                <a:sym typeface="Calibri"/>
              </a:rPr>
              <a:t>Marcelo Jenny</a:t>
            </a:r>
            <a:endParaRPr dirty="0">
              <a:solidFill>
                <a:schemeClr val="tx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1600" b="0" dirty="0">
              <a:solidFill>
                <a:srgbClr val="000036"/>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de-DE" sz="1600" b="0" i="1" dirty="0" err="1" smtClean="0">
                <a:solidFill>
                  <a:srgbClr val="000036"/>
                </a:solidFill>
                <a:latin typeface="Calibri" panose="020F0502020204030204" pitchFamily="34" charset="0"/>
                <a:ea typeface="Calibri"/>
                <a:cs typeface="Calibri" panose="020F0502020204030204" pitchFamily="34" charset="0"/>
                <a:sym typeface="Calibri"/>
              </a:rPr>
              <a:t>Coordinators</a:t>
            </a:r>
            <a:endParaRPr sz="1600" b="0" dirty="0">
              <a:solidFill>
                <a:srgbClr val="000036"/>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de-DE" sz="1600" b="0" dirty="0">
                <a:solidFill>
                  <a:schemeClr val="tx1"/>
                </a:solidFill>
                <a:latin typeface="Calibri" panose="020F0502020204030204" pitchFamily="34" charset="0"/>
                <a:ea typeface="Calibri"/>
                <a:cs typeface="Calibri" panose="020F0502020204030204" pitchFamily="34" charset="0"/>
                <a:sym typeface="Calibri"/>
              </a:rPr>
              <a:t>Eva Zipperle-Mirwald / Josephine </a:t>
            </a:r>
            <a:r>
              <a:rPr lang="de-DE" sz="1600" b="0" dirty="0" err="1">
                <a:solidFill>
                  <a:schemeClr val="tx1"/>
                </a:solidFill>
                <a:latin typeface="Calibri" panose="020F0502020204030204" pitchFamily="34" charset="0"/>
                <a:ea typeface="Calibri"/>
                <a:cs typeface="Calibri" panose="020F0502020204030204" pitchFamily="34" charset="0"/>
                <a:sym typeface="Calibri"/>
              </a:rPr>
              <a:t>Pöll</a:t>
            </a:r>
            <a:r>
              <a:rPr lang="de-DE" sz="1600" b="0" dirty="0">
                <a:solidFill>
                  <a:srgbClr val="000036"/>
                </a:solidFill>
                <a:latin typeface="Calibri" panose="020F0502020204030204" pitchFamily="34" charset="0"/>
                <a:ea typeface="Calibri"/>
                <a:cs typeface="Calibri" panose="020F0502020204030204" pitchFamily="34" charset="0"/>
                <a:sym typeface="Calibri"/>
              </a:rPr>
              <a:t/>
            </a:r>
            <a:br>
              <a:rPr lang="de-DE" sz="1600" b="0" dirty="0">
                <a:solidFill>
                  <a:srgbClr val="000036"/>
                </a:solidFill>
                <a:latin typeface="Calibri" panose="020F0502020204030204" pitchFamily="34" charset="0"/>
                <a:ea typeface="Calibri"/>
                <a:cs typeface="Calibri" panose="020F0502020204030204" pitchFamily="34" charset="0"/>
                <a:sym typeface="Calibri"/>
              </a:rPr>
            </a:br>
            <a:r>
              <a:rPr lang="de-DE" sz="1400" b="0" dirty="0" err="1" smtClean="0">
                <a:solidFill>
                  <a:srgbClr val="757070"/>
                </a:solidFill>
                <a:latin typeface="Calibri" panose="020F0502020204030204" pitchFamily="34" charset="0"/>
                <a:ea typeface="Calibri"/>
                <a:cs typeface="Calibri" panose="020F0502020204030204" pitchFamily="34" charset="0"/>
                <a:sym typeface="Calibri"/>
              </a:rPr>
              <a:t>Room</a:t>
            </a:r>
            <a:r>
              <a:rPr lang="de-DE" sz="1400" b="0" dirty="0" smtClean="0">
                <a:solidFill>
                  <a:srgbClr val="757070"/>
                </a:solidFill>
                <a:latin typeface="Calibri" panose="020F0502020204030204" pitchFamily="34" charset="0"/>
                <a:ea typeface="Calibri"/>
                <a:cs typeface="Calibri" panose="020F0502020204030204" pitchFamily="34" charset="0"/>
                <a:sym typeface="Calibri"/>
              </a:rPr>
              <a:t> </a:t>
            </a:r>
            <a:r>
              <a:rPr lang="de-DE" sz="1400" b="0" dirty="0">
                <a:solidFill>
                  <a:srgbClr val="757070"/>
                </a:solidFill>
                <a:latin typeface="Calibri" panose="020F0502020204030204" pitchFamily="34" charset="0"/>
                <a:ea typeface="Calibri"/>
                <a:cs typeface="Calibri" panose="020F0502020204030204" pitchFamily="34" charset="0"/>
                <a:sym typeface="Calibri"/>
              </a:rPr>
              <a:t>o.1.3 | Universitätsstraße 15 | A-6020 Innsbruck</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de-DE" sz="1400" b="0" dirty="0">
                <a:solidFill>
                  <a:srgbClr val="757070"/>
                </a:solidFill>
                <a:latin typeface="Calibri" panose="020F0502020204030204" pitchFamily="34" charset="0"/>
                <a:ea typeface="Calibri"/>
                <a:cs typeface="Calibri" panose="020F0502020204030204" pitchFamily="34" charset="0"/>
                <a:sym typeface="Calibri"/>
              </a:rPr>
              <a:t>Telefon +43 (0) 512 / 507 - </a:t>
            </a:r>
            <a:r>
              <a:rPr lang="de-DE" sz="1400" dirty="0">
                <a:solidFill>
                  <a:srgbClr val="757070"/>
                </a:solidFill>
                <a:latin typeface="Calibri" panose="020F0502020204030204" pitchFamily="34" charset="0"/>
                <a:ea typeface="Calibri"/>
                <a:cs typeface="Calibri" panose="020F0502020204030204" pitchFamily="34" charset="0"/>
                <a:sym typeface="Calibri"/>
              </a:rPr>
              <a:t>39870</a:t>
            </a:r>
            <a:r>
              <a:rPr lang="de-DE" sz="1400" b="0" dirty="0">
                <a:solidFill>
                  <a:srgbClr val="757070"/>
                </a:solidFill>
                <a:latin typeface="Calibri" panose="020F0502020204030204" pitchFamily="34" charset="0"/>
                <a:ea typeface="Calibri"/>
                <a:cs typeface="Calibri" panose="020F0502020204030204" pitchFamily="34" charset="0"/>
                <a:sym typeface="Calibri"/>
              </a:rPr>
              <a:t/>
            </a:r>
            <a:br>
              <a:rPr lang="de-DE" sz="1400" b="0" dirty="0">
                <a:solidFill>
                  <a:srgbClr val="757070"/>
                </a:solidFill>
                <a:latin typeface="Calibri" panose="020F0502020204030204" pitchFamily="34" charset="0"/>
                <a:ea typeface="Calibri"/>
                <a:cs typeface="Calibri" panose="020F0502020204030204" pitchFamily="34" charset="0"/>
                <a:sym typeface="Calibri"/>
              </a:rPr>
            </a:br>
            <a:r>
              <a:rPr lang="de-DE" dirty="0">
                <a:solidFill>
                  <a:srgbClr val="757070"/>
                </a:solidFill>
                <a:latin typeface="Calibri" panose="020F0502020204030204" pitchFamily="34" charset="0"/>
                <a:ea typeface="Calibri"/>
                <a:cs typeface="Calibri" panose="020F0502020204030204" pitchFamily="34" charset="0"/>
                <a:sym typeface="Calibri"/>
              </a:rPr>
              <a:t>epos</a:t>
            </a:r>
            <a:r>
              <a:rPr lang="de-DE" sz="1400" b="0" dirty="0">
                <a:solidFill>
                  <a:srgbClr val="757070"/>
                </a:solidFill>
                <a:latin typeface="Calibri" panose="020F0502020204030204" pitchFamily="34" charset="0"/>
                <a:ea typeface="Calibri"/>
                <a:cs typeface="Calibri" panose="020F0502020204030204" pitchFamily="34" charset="0"/>
                <a:sym typeface="Calibri"/>
              </a:rPr>
              <a:t>@uibk.ac.at</a:t>
            </a:r>
            <a:br>
              <a:rPr lang="de-DE" sz="1400" b="0" dirty="0">
                <a:solidFill>
                  <a:srgbClr val="757070"/>
                </a:solidFill>
                <a:latin typeface="Calibri" panose="020F0502020204030204" pitchFamily="34" charset="0"/>
                <a:ea typeface="Calibri"/>
                <a:cs typeface="Calibri" panose="020F0502020204030204" pitchFamily="34" charset="0"/>
                <a:sym typeface="Calibri"/>
              </a:rPr>
            </a:br>
            <a:r>
              <a:rPr lang="de-DE" sz="1400" b="0" dirty="0">
                <a:solidFill>
                  <a:srgbClr val="757070"/>
                </a:solidFill>
                <a:latin typeface="Calibri" panose="020F0502020204030204" pitchFamily="34" charset="0"/>
                <a:ea typeface="Calibri"/>
                <a:cs typeface="Calibri" panose="020F0502020204030204" pitchFamily="34" charset="0"/>
                <a:sym typeface="Calibri"/>
              </a:rPr>
              <a:t>http://www.uibk.ac.at/</a:t>
            </a:r>
            <a:r>
              <a:rPr lang="de-DE" dirty="0">
                <a:solidFill>
                  <a:srgbClr val="757070"/>
                </a:solidFill>
                <a:latin typeface="Calibri" panose="020F0502020204030204" pitchFamily="34" charset="0"/>
                <a:ea typeface="Calibri"/>
                <a:cs typeface="Calibri" panose="020F0502020204030204" pitchFamily="34" charset="0"/>
                <a:sym typeface="Calibri"/>
              </a:rPr>
              <a:t>epos</a:t>
            </a:r>
            <a:r>
              <a:rPr lang="de-DE" sz="1400" b="0" dirty="0">
                <a:solidFill>
                  <a:srgbClr val="757070"/>
                </a:solidFill>
                <a:latin typeface="Calibri" panose="020F0502020204030204" pitchFamily="34" charset="0"/>
                <a:ea typeface="Calibri"/>
                <a:cs typeface="Calibri" panose="020F0502020204030204" pitchFamily="34" charset="0"/>
                <a:sym typeface="Calibri"/>
              </a:rPr>
              <a:t>/</a:t>
            </a:r>
            <a:endParaRPr dirty="0">
              <a:latin typeface="Calibri" panose="020F0502020204030204" pitchFamily="34" charset="0"/>
              <a:cs typeface="Calibri" panose="020F0502020204030204" pitchFamily="34" charset="0"/>
            </a:endParaRPr>
          </a:p>
        </p:txBody>
      </p:sp>
      <p:sp>
        <p:nvSpPr>
          <p:cNvPr id="525" name="Google Shape;525;p57"/>
          <p:cNvSpPr txBox="1"/>
          <p:nvPr/>
        </p:nvSpPr>
        <p:spPr>
          <a:xfrm>
            <a:off x="851632" y="3664476"/>
            <a:ext cx="2294467" cy="14927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1" dirty="0">
              <a:solidFill>
                <a:srgbClr val="000036"/>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50000"/>
              </a:lnSpc>
              <a:spcBef>
                <a:spcPts val="0"/>
              </a:spcBef>
              <a:spcAft>
                <a:spcPts val="0"/>
              </a:spcAft>
              <a:buNone/>
            </a:pPr>
            <a:r>
              <a:rPr lang="de-DE" sz="2200" i="1" dirty="0" err="1" smtClean="0">
                <a:solidFill>
                  <a:srgbClr val="002060"/>
                </a:solidFill>
                <a:latin typeface="Calibri Light" panose="020F0302020204030204" pitchFamily="34" charset="0"/>
                <a:ea typeface="Calibri"/>
                <a:cs typeface="Calibri Light" panose="020F0302020204030204" pitchFamily="34" charset="0"/>
                <a:sym typeface="Calibri"/>
              </a:rPr>
              <a:t>Get</a:t>
            </a:r>
            <a:r>
              <a:rPr lang="de-DE" sz="2200" i="1" dirty="0" smtClean="0">
                <a:solidFill>
                  <a:srgbClr val="002060"/>
                </a:solidFill>
                <a:latin typeface="Calibri Light" panose="020F0302020204030204" pitchFamily="34" charset="0"/>
                <a:ea typeface="Calibri"/>
                <a:cs typeface="Calibri Light" panose="020F0302020204030204" pitchFamily="34" charset="0"/>
                <a:sym typeface="Calibri"/>
              </a:rPr>
              <a:t> in </a:t>
            </a:r>
            <a:r>
              <a:rPr lang="de-DE" sz="2200" i="1" dirty="0" err="1" smtClean="0">
                <a:solidFill>
                  <a:srgbClr val="002060"/>
                </a:solidFill>
                <a:latin typeface="Calibri Light" panose="020F0302020204030204" pitchFamily="34" charset="0"/>
                <a:ea typeface="Calibri"/>
                <a:cs typeface="Calibri Light" panose="020F0302020204030204" pitchFamily="34" charset="0"/>
                <a:sym typeface="Calibri"/>
              </a:rPr>
              <a:t>Contact</a:t>
            </a:r>
            <a:endParaRPr sz="2000" b="0" dirty="0">
              <a:solidFill>
                <a:srgbClr val="002060"/>
              </a:solidFill>
              <a:latin typeface="Calibri Light" panose="020F0302020204030204" pitchFamily="34" charset="0"/>
              <a:ea typeface="Calibri"/>
              <a:cs typeface="Calibri Light" panose="020F0302020204030204" pitchFamily="34" charset="0"/>
              <a:sym typeface="Calibri"/>
            </a:endParaRPr>
          </a:p>
          <a:p>
            <a:pPr marL="0" marR="0" lvl="0" indent="0" algn="l" rtl="0">
              <a:spcBef>
                <a:spcPts val="0"/>
              </a:spcBef>
              <a:spcAft>
                <a:spcPts val="0"/>
              </a:spcAft>
              <a:buNone/>
            </a:pPr>
            <a:endParaRPr sz="2000" b="0" dirty="0">
              <a:solidFill>
                <a:srgbClr val="000036"/>
              </a:solidFill>
              <a:latin typeface="Calibri Light" panose="020F0302020204030204" pitchFamily="34" charset="0"/>
              <a:ea typeface="Calibri"/>
              <a:cs typeface="Calibri Light" panose="020F0302020204030204" pitchFamily="34" charset="0"/>
              <a:sym typeface="Calibri"/>
            </a:endParaRPr>
          </a:p>
          <a:p>
            <a:pPr marL="0" marR="0" lvl="0" indent="0" algn="l" rtl="0">
              <a:spcBef>
                <a:spcPts val="0"/>
              </a:spcBef>
              <a:spcAft>
                <a:spcPts val="0"/>
              </a:spcAft>
              <a:buNone/>
            </a:pPr>
            <a:endParaRPr sz="2000" b="0" dirty="0">
              <a:solidFill>
                <a:srgbClr val="000036"/>
              </a:solidFill>
              <a:latin typeface="Calibri Light" panose="020F0302020204030204" pitchFamily="34" charset="0"/>
              <a:ea typeface="Calibri"/>
              <a:cs typeface="Calibri Light" panose="020F0302020204030204" pitchFamily="34" charset="0"/>
              <a:sym typeface="Calibri"/>
            </a:endParaRPr>
          </a:p>
        </p:txBody>
      </p:sp>
      <p:cxnSp>
        <p:nvCxnSpPr>
          <p:cNvPr id="526" name="Google Shape;526;p57"/>
          <p:cNvCxnSpPr/>
          <p:nvPr/>
        </p:nvCxnSpPr>
        <p:spPr>
          <a:xfrm>
            <a:off x="3142752" y="3030357"/>
            <a:ext cx="0" cy="2646878"/>
          </a:xfrm>
          <a:prstGeom prst="straightConnector1">
            <a:avLst/>
          </a:prstGeom>
          <a:noFill/>
          <a:ln w="38100" cap="flat" cmpd="sng">
            <a:solidFill>
              <a:srgbClr val="000066"/>
            </a:solidFill>
            <a:prstDash val="solid"/>
            <a:round/>
            <a:headEnd type="none" w="med" len="med"/>
            <a:tailEnd type="none" w="med" len="med"/>
          </a:ln>
        </p:spPr>
      </p:cxnSp>
      <p:pic>
        <p:nvPicPr>
          <p:cNvPr id="3" name="Grafik 2">
            <a:extLst>
              <a:ext uri="{FF2B5EF4-FFF2-40B4-BE49-F238E27FC236}">
                <a16:creationId xmlns:a16="http://schemas.microsoft.com/office/drawing/2014/main" id="{47789F78-D200-4F08-B3D8-357C4CC86D09}"/>
              </a:ext>
            </a:extLst>
          </p:cNvPr>
          <p:cNvPicPr>
            <a:picLocks noChangeAspect="1"/>
          </p:cNvPicPr>
          <p:nvPr/>
        </p:nvPicPr>
        <p:blipFill>
          <a:blip r:embed="rId3"/>
          <a:stretch>
            <a:fillRect/>
          </a:stretch>
        </p:blipFill>
        <p:spPr>
          <a:xfrm>
            <a:off x="0" y="614581"/>
            <a:ext cx="12482077" cy="2172453"/>
          </a:xfrm>
          <a:prstGeom prst="rect">
            <a:avLst/>
          </a:prstGeom>
        </p:spPr>
      </p:pic>
      <p:sp>
        <p:nvSpPr>
          <p:cNvPr id="2" name="Fußzeilenplatzhalter 1"/>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spTree>
    <p:extLst>
      <p:ext uri="{BB962C8B-B14F-4D97-AF65-F5344CB8AC3E}">
        <p14:creationId xmlns:p14="http://schemas.microsoft.com/office/powerpoint/2010/main" val="36201028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3" name="Google Shape;263;p31"/>
          <p:cNvPicPr preferRelativeResize="0"/>
          <p:nvPr/>
        </p:nvPicPr>
        <p:blipFill rotWithShape="1">
          <a:blip r:embed="rId3">
            <a:alphaModFix/>
          </a:blip>
          <a:srcRect l="-2362" t="38718" r="2362" b="14032"/>
          <a:stretch/>
        </p:blipFill>
        <p:spPr>
          <a:xfrm>
            <a:off x="907181" y="2276872"/>
            <a:ext cx="7697196" cy="2727656"/>
          </a:xfrm>
          <a:prstGeom prst="rect">
            <a:avLst/>
          </a:prstGeom>
          <a:noFill/>
          <a:ln>
            <a:noFill/>
          </a:ln>
        </p:spPr>
      </p:pic>
      <p:pic>
        <p:nvPicPr>
          <p:cNvPr id="264" name="Google Shape;264;p31" descr="J:\c985\Forschungsplattform\Aktivitäten\PhdStammtisch\PHDStammtisch1.jpg"/>
          <p:cNvPicPr preferRelativeResize="0"/>
          <p:nvPr/>
        </p:nvPicPr>
        <p:blipFill rotWithShape="1">
          <a:blip r:embed="rId4">
            <a:alphaModFix/>
          </a:blip>
          <a:srcRect/>
          <a:stretch/>
        </p:blipFill>
        <p:spPr>
          <a:xfrm>
            <a:off x="8976320" y="1265581"/>
            <a:ext cx="1970892" cy="1555777"/>
          </a:xfrm>
          <a:prstGeom prst="rect">
            <a:avLst/>
          </a:prstGeom>
          <a:noFill/>
          <a:ln>
            <a:noFill/>
          </a:ln>
        </p:spPr>
      </p:pic>
      <p:pic>
        <p:nvPicPr>
          <p:cNvPr id="265" name="Google Shape;265;p31" descr="J:\c985\Forschungsplattform\Aktivitäten\PhdStammtisch\PhdStammtisch2.jpg"/>
          <p:cNvPicPr preferRelativeResize="0"/>
          <p:nvPr/>
        </p:nvPicPr>
        <p:blipFill rotWithShape="1">
          <a:blip r:embed="rId5">
            <a:alphaModFix/>
          </a:blip>
          <a:srcRect/>
          <a:stretch/>
        </p:blipFill>
        <p:spPr>
          <a:xfrm>
            <a:off x="8941459" y="3394492"/>
            <a:ext cx="2186917" cy="2014265"/>
          </a:xfrm>
          <a:prstGeom prst="rect">
            <a:avLst/>
          </a:prstGeom>
          <a:noFill/>
          <a:ln>
            <a:noFill/>
          </a:ln>
        </p:spPr>
      </p:pic>
      <p:sp>
        <p:nvSpPr>
          <p:cNvPr id="267" name="Google Shape;267;p31"/>
          <p:cNvSpPr txBox="1"/>
          <p:nvPr/>
        </p:nvSpPr>
        <p:spPr>
          <a:xfrm>
            <a:off x="874713" y="987776"/>
            <a:ext cx="10972800" cy="7159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2400"/>
              <a:buFont typeface="Calibri"/>
              <a:buNone/>
            </a:pPr>
            <a:r>
              <a:rPr lang="de-DE" sz="2400" dirty="0">
                <a:solidFill>
                  <a:srgbClr val="002060"/>
                </a:solidFill>
                <a:latin typeface="Calibri"/>
                <a:ea typeface="Calibri"/>
                <a:cs typeface="Calibri"/>
                <a:sym typeface="Calibri"/>
              </a:rPr>
              <a:t>SUPPORTING YOUNG SCHOLARS - PEERS und BEERS (</a:t>
            </a:r>
            <a:r>
              <a:rPr lang="de-DE" sz="2400" dirty="0" err="1">
                <a:solidFill>
                  <a:srgbClr val="002060"/>
                </a:solidFill>
                <a:latin typeface="Calibri"/>
                <a:ea typeface="Calibri"/>
                <a:cs typeface="Calibri"/>
                <a:sym typeface="Calibri"/>
              </a:rPr>
              <a:t>PuBs</a:t>
            </a:r>
            <a:r>
              <a:rPr lang="de-DE" sz="2400" dirty="0">
                <a:solidFill>
                  <a:srgbClr val="002060"/>
                </a:solidFill>
                <a:latin typeface="Calibri"/>
                <a:ea typeface="Calibri"/>
                <a:cs typeface="Calibri"/>
                <a:sym typeface="Calibri"/>
              </a:rPr>
              <a:t>)</a:t>
            </a:r>
            <a:endParaRPr sz="2400" dirty="0">
              <a:solidFill>
                <a:schemeClr val="dk1"/>
              </a:solidFill>
              <a:latin typeface="Calibri"/>
              <a:ea typeface="Calibri"/>
              <a:cs typeface="Calibri"/>
              <a:sym typeface="Calibri"/>
            </a:endParaRPr>
          </a:p>
        </p:txBody>
      </p:sp>
      <p:sp>
        <p:nvSpPr>
          <p:cNvPr id="6"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60" name="Google Shape;60;p10"/>
          <p:cNvSpPr/>
          <p:nvPr/>
        </p:nvSpPr>
        <p:spPr>
          <a:xfrm>
            <a:off x="987817" y="1042825"/>
            <a:ext cx="7680322" cy="461665"/>
          </a:xfrm>
          <a:prstGeom prst="rect">
            <a:avLst/>
          </a:prstGeom>
          <a:noFill/>
          <a:ln>
            <a:noFill/>
          </a:ln>
        </p:spPr>
        <p:txBody>
          <a:bodyPr spcFirstLastPara="1" wrap="square" lIns="91425" tIns="45700" rIns="91425" bIns="45700" anchor="t" anchorCtr="0">
            <a:noAutofit/>
          </a:bodyPr>
          <a:lstStyle/>
          <a:p>
            <a:r>
              <a:rPr lang="de-AT" sz="2400" dirty="0" err="1" smtClean="0">
                <a:solidFill>
                  <a:srgbClr val="002060"/>
                </a:solidFill>
                <a:latin typeface="Calibri"/>
                <a:ea typeface="Calibri"/>
                <a:cs typeface="Calibri"/>
              </a:rPr>
              <a:t>PuB</a:t>
            </a:r>
            <a:r>
              <a:rPr lang="de-AT" sz="2400" dirty="0" smtClean="0">
                <a:solidFill>
                  <a:srgbClr val="002060"/>
                </a:solidFill>
                <a:latin typeface="Calibri"/>
                <a:ea typeface="Calibri"/>
                <a:cs typeface="Calibri"/>
              </a:rPr>
              <a:t> </a:t>
            </a:r>
            <a:r>
              <a:rPr lang="de-AT" sz="2400" dirty="0">
                <a:solidFill>
                  <a:srgbClr val="002060"/>
                </a:solidFill>
                <a:latin typeface="Calibri"/>
                <a:ea typeface="Calibri"/>
                <a:cs typeface="Calibri"/>
              </a:rPr>
              <a:t>19 - </a:t>
            </a:r>
            <a:r>
              <a:rPr lang="de-AT" sz="2400" dirty="0" smtClean="0">
                <a:solidFill>
                  <a:srgbClr val="002060"/>
                </a:solidFill>
                <a:latin typeface="Calibri"/>
                <a:ea typeface="Calibri"/>
                <a:cs typeface="Calibri"/>
              </a:rPr>
              <a:t>PEERS </a:t>
            </a:r>
            <a:r>
              <a:rPr lang="de-AT" sz="2400" dirty="0">
                <a:solidFill>
                  <a:srgbClr val="002060"/>
                </a:solidFill>
                <a:latin typeface="Calibri"/>
                <a:ea typeface="Calibri"/>
                <a:cs typeface="Calibri"/>
              </a:rPr>
              <a:t>und </a:t>
            </a:r>
            <a:r>
              <a:rPr lang="de-AT" sz="2400" dirty="0" smtClean="0">
                <a:solidFill>
                  <a:srgbClr val="002060"/>
                </a:solidFill>
                <a:latin typeface="Calibri"/>
                <a:ea typeface="Calibri"/>
                <a:cs typeface="Calibri"/>
              </a:rPr>
              <a:t>BEERS – 15. April 2021</a:t>
            </a:r>
            <a:br>
              <a:rPr lang="de-AT" sz="2400" dirty="0" smtClean="0">
                <a:solidFill>
                  <a:srgbClr val="002060"/>
                </a:solidFill>
                <a:latin typeface="Calibri"/>
                <a:ea typeface="Calibri"/>
                <a:cs typeface="Calibri"/>
              </a:rPr>
            </a:br>
            <a:endParaRPr lang="de-AT" sz="2400" dirty="0" smtClean="0">
              <a:solidFill>
                <a:srgbClr val="002060"/>
              </a:solidFill>
              <a:latin typeface="Calibri"/>
              <a:ea typeface="Calibri"/>
              <a:cs typeface="Calibri"/>
            </a:endParaRPr>
          </a:p>
          <a:p>
            <a:r>
              <a:rPr lang="de-AT" sz="1600" dirty="0" err="1" smtClean="0">
                <a:latin typeface="Calibri Light" panose="020F0302020204030204" pitchFamily="34" charset="0"/>
                <a:cs typeface="Calibri Light" panose="020F0302020204030204" pitchFamily="34" charset="0"/>
              </a:rPr>
              <a:t>PhD</a:t>
            </a:r>
            <a:r>
              <a:rPr lang="de-AT" sz="1600" dirty="0" smtClean="0">
                <a:latin typeface="Calibri Light" panose="020F0302020204030204" pitchFamily="34" charset="0"/>
                <a:cs typeface="Calibri Light" panose="020F0302020204030204" pitchFamily="34" charset="0"/>
              </a:rPr>
              <a:t> </a:t>
            </a:r>
            <a:r>
              <a:rPr lang="de-AT" sz="1600" dirty="0">
                <a:latin typeface="Calibri Light" panose="020F0302020204030204" pitchFamily="34" charset="0"/>
                <a:cs typeface="Calibri Light" panose="020F0302020204030204" pitchFamily="34" charset="0"/>
              </a:rPr>
              <a:t>Regulars' Table </a:t>
            </a:r>
            <a:r>
              <a:rPr lang="de-AT" sz="1600" dirty="0" err="1">
                <a:latin typeface="Calibri Light" panose="020F0302020204030204" pitchFamily="34" charset="0"/>
                <a:cs typeface="Calibri Light" panose="020F0302020204030204" pitchFamily="34" charset="0"/>
              </a:rPr>
              <a:t>Revise</a:t>
            </a:r>
            <a:r>
              <a:rPr lang="de-AT" sz="1600" dirty="0">
                <a:latin typeface="Calibri Light" panose="020F0302020204030204" pitchFamily="34" charset="0"/>
                <a:cs typeface="Calibri Light" panose="020F0302020204030204" pitchFamily="34" charset="0"/>
              </a:rPr>
              <a:t> and </a:t>
            </a:r>
            <a:r>
              <a:rPr lang="de-AT" sz="1600" dirty="0" err="1">
                <a:latin typeface="Calibri Light" panose="020F0302020204030204" pitchFamily="34" charset="0"/>
                <a:cs typeface="Calibri Light" panose="020F0302020204030204" pitchFamily="34" charset="0"/>
              </a:rPr>
              <a:t>Resubmit</a:t>
            </a:r>
            <a:r>
              <a:rPr lang="de-AT" sz="1600" dirty="0">
                <a:latin typeface="Calibri Light" panose="020F0302020204030204" pitchFamily="34" charset="0"/>
                <a:cs typeface="Calibri Light" panose="020F0302020204030204" pitchFamily="34" charset="0"/>
              </a:rPr>
              <a:t> - </a:t>
            </a:r>
            <a:r>
              <a:rPr lang="de-AT" sz="1600" dirty="0" err="1">
                <a:latin typeface="Calibri Light" panose="020F0302020204030204" pitchFamily="34" charset="0"/>
                <a:cs typeface="Calibri Light" panose="020F0302020204030204" pitchFamily="34" charset="0"/>
              </a:rPr>
              <a:t>Dealing</a:t>
            </a:r>
            <a:r>
              <a:rPr lang="de-AT" sz="1600" dirty="0">
                <a:latin typeface="Calibri Light" panose="020F0302020204030204" pitchFamily="34" charset="0"/>
                <a:cs typeface="Calibri Light" panose="020F0302020204030204" pitchFamily="34" charset="0"/>
              </a:rPr>
              <a:t> </a:t>
            </a:r>
            <a:r>
              <a:rPr lang="de-AT" sz="1600" dirty="0" err="1">
                <a:latin typeface="Calibri Light" panose="020F0302020204030204" pitchFamily="34" charset="0"/>
                <a:cs typeface="Calibri Light" panose="020F0302020204030204" pitchFamily="34" charset="0"/>
              </a:rPr>
              <a:t>with</a:t>
            </a:r>
            <a:r>
              <a:rPr lang="de-AT" sz="1600" dirty="0">
                <a:latin typeface="Calibri Light" panose="020F0302020204030204" pitchFamily="34" charset="0"/>
                <a:cs typeface="Calibri Light" panose="020F0302020204030204" pitchFamily="34" charset="0"/>
              </a:rPr>
              <a:t> </a:t>
            </a:r>
            <a:r>
              <a:rPr lang="de-AT" sz="1600" dirty="0" err="1">
                <a:latin typeface="Calibri Light" panose="020F0302020204030204" pitchFamily="34" charset="0"/>
                <a:cs typeface="Calibri Light" panose="020F0302020204030204" pitchFamily="34" charset="0"/>
              </a:rPr>
              <a:t>the</a:t>
            </a:r>
            <a:r>
              <a:rPr lang="de-AT" sz="1600" dirty="0">
                <a:latin typeface="Calibri Light" panose="020F0302020204030204" pitchFamily="34" charset="0"/>
                <a:cs typeface="Calibri Light" panose="020F0302020204030204" pitchFamily="34" charset="0"/>
              </a:rPr>
              <a:t> Review </a:t>
            </a:r>
            <a:r>
              <a:rPr lang="de-AT" sz="1600" dirty="0" err="1">
                <a:latin typeface="Calibri Light" panose="020F0302020204030204" pitchFamily="34" charset="0"/>
                <a:cs typeface="Calibri Light" panose="020F0302020204030204" pitchFamily="34" charset="0"/>
              </a:rPr>
              <a:t>Process</a:t>
            </a:r>
            <a:r>
              <a:rPr lang="de-AT" sz="1600" dirty="0">
                <a:latin typeface="Calibri Light" panose="020F0302020204030204" pitchFamily="34" charset="0"/>
                <a:cs typeface="Calibri Light" panose="020F0302020204030204" pitchFamily="34" charset="0"/>
              </a:rPr>
              <a:t>.</a:t>
            </a:r>
          </a:p>
          <a:p>
            <a:endParaRPr lang="de-AT" sz="2400" dirty="0">
              <a:latin typeface="Calibri Light" panose="020F0302020204030204" pitchFamily="34" charset="0"/>
              <a:cs typeface="Calibri Light" panose="020F0302020204030204" pitchFamily="34" charset="0"/>
            </a:endParaRPr>
          </a:p>
          <a:p>
            <a:endParaRPr lang="de-AT" sz="2400" dirty="0">
              <a:latin typeface="Calibri Light" panose="020F0302020204030204" pitchFamily="34" charset="0"/>
              <a:cs typeface="Calibri Light" panose="020F0302020204030204" pitchFamily="34" charset="0"/>
            </a:endParaRPr>
          </a:p>
          <a:p>
            <a:endParaRPr lang="de-AT" sz="2400" dirty="0">
              <a:solidFill>
                <a:srgbClr val="002060"/>
              </a:solidFill>
              <a:latin typeface="Calibri"/>
              <a:ea typeface="Calibri"/>
              <a:cs typeface="Calibri"/>
            </a:endParaRPr>
          </a:p>
        </p:txBody>
      </p:sp>
      <p:sp>
        <p:nvSpPr>
          <p:cNvPr id="3" name="Rechteck 2"/>
          <p:cNvSpPr/>
          <p:nvPr/>
        </p:nvSpPr>
        <p:spPr>
          <a:xfrm>
            <a:off x="2507073" y="1923565"/>
            <a:ext cx="6700607" cy="3785652"/>
          </a:xfrm>
          <a:prstGeom prst="rect">
            <a:avLst/>
          </a:prstGeom>
        </p:spPr>
        <p:txBody>
          <a:bodyPr wrap="square">
            <a:spAutoFit/>
          </a:bodyPr>
          <a:lstStyle/>
          <a:p>
            <a:endParaRPr lang="en-US" sz="1600" b="1" dirty="0" smtClean="0">
              <a:latin typeface="Calibri Light" panose="020F0302020204030204" pitchFamily="34" charset="0"/>
              <a:cs typeface="Calibri Light" panose="020F0302020204030204" pitchFamily="34" charset="0"/>
              <a:hlinkClick r:id="rId3"/>
            </a:endParaRPr>
          </a:p>
          <a:p>
            <a:endParaRPr lang="en-US" sz="1600" b="1" dirty="0">
              <a:latin typeface="Calibri Light" panose="020F0302020204030204" pitchFamily="34" charset="0"/>
              <a:cs typeface="Calibri Light" panose="020F0302020204030204" pitchFamily="34" charset="0"/>
              <a:hlinkClick r:id="rId3"/>
            </a:endParaRPr>
          </a:p>
          <a:p>
            <a:endParaRPr lang="en-US" sz="1600" b="1" dirty="0" smtClean="0">
              <a:latin typeface="Calibri Light" panose="020F0302020204030204" pitchFamily="34" charset="0"/>
              <a:cs typeface="Calibri Light" panose="020F0302020204030204" pitchFamily="34" charset="0"/>
              <a:hlinkClick r:id="rId3"/>
            </a:endParaRPr>
          </a:p>
          <a:p>
            <a:r>
              <a:rPr lang="en-US" sz="1600" b="1" dirty="0" err="1" smtClean="0">
                <a:latin typeface="Calibri Light" panose="020F0302020204030204" pitchFamily="34" charset="0"/>
                <a:cs typeface="Calibri Light" panose="020F0302020204030204" pitchFamily="34" charset="0"/>
                <a:hlinkClick r:id="rId3"/>
              </a:rPr>
              <a:t>Oana</a:t>
            </a:r>
            <a:r>
              <a:rPr lang="en-US" sz="1600" b="1" dirty="0" smtClean="0">
                <a:latin typeface="Calibri Light" panose="020F0302020204030204" pitchFamily="34" charset="0"/>
                <a:cs typeface="Calibri Light" panose="020F0302020204030204" pitchFamily="34" charset="0"/>
                <a:hlinkClick r:id="rId3"/>
              </a:rPr>
              <a:t> </a:t>
            </a:r>
            <a:r>
              <a:rPr lang="en-US" sz="1600" b="1" dirty="0" err="1">
                <a:latin typeface="Calibri Light" panose="020F0302020204030204" pitchFamily="34" charset="0"/>
                <a:cs typeface="Calibri Light" panose="020F0302020204030204" pitchFamily="34" charset="0"/>
                <a:hlinkClick r:id="rId3"/>
              </a:rPr>
              <a:t>Albu</a:t>
            </a:r>
            <a:r>
              <a:rPr lang="en-US" sz="1600" b="1" dirty="0">
                <a:latin typeface="Calibri Light" panose="020F0302020204030204" pitchFamily="34" charset="0"/>
                <a:cs typeface="Calibri Light" panose="020F0302020204030204" pitchFamily="34" charset="0"/>
              </a:rPr>
              <a:t/>
            </a:r>
            <a:br>
              <a:rPr lang="en-US" sz="1600" b="1"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Associate Professor of Corporate Communication and PR</a:t>
            </a:r>
            <a:br>
              <a:rPr lang="en-US" sz="16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Department of Management, Society and Communication</a:t>
            </a:r>
            <a:br>
              <a:rPr lang="en-US" sz="16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COPENHAGEN BUSINESS SCHOOL</a:t>
            </a:r>
          </a:p>
          <a:p>
            <a:r>
              <a:rPr lang="en-US" sz="1600" dirty="0">
                <a:latin typeface="Calibri Light" panose="020F0302020204030204" pitchFamily="34" charset="0"/>
                <a:cs typeface="Calibri Light" panose="020F0302020204030204" pitchFamily="34" charset="0"/>
              </a:rPr>
              <a:t/>
            </a:r>
            <a:br>
              <a:rPr lang="en-US" sz="1600" dirty="0">
                <a:latin typeface="Calibri Light" panose="020F0302020204030204" pitchFamily="34" charset="0"/>
                <a:cs typeface="Calibri Light" panose="020F0302020204030204" pitchFamily="34" charset="0"/>
              </a:rPr>
            </a:br>
            <a:endParaRPr lang="en-US" sz="1600" dirty="0" smtClean="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b="1" dirty="0">
                <a:latin typeface="Calibri Light" panose="020F0302020204030204" pitchFamily="34" charset="0"/>
                <a:cs typeface="Calibri Light" panose="020F0302020204030204" pitchFamily="34" charset="0"/>
                <a:hlinkClick r:id="rId4"/>
              </a:rPr>
              <a:t>Martin </a:t>
            </a:r>
            <a:r>
              <a:rPr lang="en-US" sz="1600" b="1" dirty="0" err="1">
                <a:latin typeface="Calibri Light" panose="020F0302020204030204" pitchFamily="34" charset="0"/>
                <a:cs typeface="Calibri Light" panose="020F0302020204030204" pitchFamily="34" charset="0"/>
                <a:hlinkClick r:id="rId4"/>
              </a:rPr>
              <a:t>Senn</a:t>
            </a:r>
            <a:r>
              <a:rPr lang="en-US" sz="1600" b="1" dirty="0">
                <a:latin typeface="Calibri Light" panose="020F0302020204030204" pitchFamily="34" charset="0"/>
                <a:cs typeface="Calibri Light" panose="020F0302020204030204" pitchFamily="34" charset="0"/>
              </a:rPr>
              <a:t/>
            </a:r>
            <a:br>
              <a:rPr lang="en-US" sz="1600" b="1"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Associate Professor of International Relations</a:t>
            </a:r>
            <a:br>
              <a:rPr lang="en-US" sz="16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Department of Political Science</a:t>
            </a:r>
            <a:br>
              <a:rPr lang="en-US" sz="16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University of Innsbruck</a:t>
            </a:r>
          </a:p>
          <a:p>
            <a:r>
              <a:rPr lang="de-AT" sz="1600" dirty="0" smtClean="0">
                <a:latin typeface="Calibri Light" panose="020F0302020204030204" pitchFamily="34" charset="0"/>
                <a:cs typeface="Calibri Light" panose="020F0302020204030204" pitchFamily="34" charset="0"/>
              </a:rPr>
              <a:t> </a:t>
            </a:r>
            <a:endParaRPr lang="de-AT" sz="1600" dirty="0">
              <a:latin typeface="Calibri Light" panose="020F0302020204030204" pitchFamily="34" charset="0"/>
              <a:cs typeface="Calibri Light" panose="020F0302020204030204" pitchFamily="34" charset="0"/>
            </a:endParaRPr>
          </a:p>
        </p:txBody>
      </p:sp>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5323" y="3383952"/>
            <a:ext cx="3324652" cy="2218166"/>
          </a:xfrm>
          <a:prstGeom prst="rect">
            <a:avLst/>
          </a:prstGeom>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817" y="2376391"/>
            <a:ext cx="1440000" cy="1440000"/>
          </a:xfrm>
          <a:prstGeom prst="rect">
            <a:avLst/>
          </a:prstGeom>
        </p:spPr>
      </p:pic>
      <p:pic>
        <p:nvPicPr>
          <p:cNvPr id="8" name="Grafik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817" y="4102718"/>
            <a:ext cx="1440000" cy="1440000"/>
          </a:xfrm>
          <a:prstGeom prst="rect">
            <a:avLst/>
          </a:prstGeom>
        </p:spPr>
      </p:pic>
      <p:sp>
        <p:nvSpPr>
          <p:cNvPr id="2" name="Fußzeilenplatzhalter 1"/>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spTree>
    <p:extLst>
      <p:ext uri="{BB962C8B-B14F-4D97-AF65-F5344CB8AC3E}">
        <p14:creationId xmlns:p14="http://schemas.microsoft.com/office/powerpoint/2010/main" val="466643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7" name="Google Shape;267;p31"/>
          <p:cNvSpPr txBox="1"/>
          <p:nvPr/>
        </p:nvSpPr>
        <p:spPr>
          <a:xfrm>
            <a:off x="874713" y="987776"/>
            <a:ext cx="10972800" cy="7159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2400"/>
              <a:buFont typeface="Calibri"/>
              <a:buNone/>
            </a:pPr>
            <a:r>
              <a:rPr lang="de-DE" sz="2400" dirty="0" smtClean="0">
                <a:solidFill>
                  <a:srgbClr val="002060"/>
                </a:solidFill>
                <a:latin typeface="Calibri"/>
                <a:ea typeface="Calibri"/>
                <a:cs typeface="Calibri"/>
                <a:sym typeface="Calibri"/>
              </a:rPr>
              <a:t>DOCTORAL PROGRAMS</a:t>
            </a:r>
            <a:endParaRPr sz="2400" dirty="0">
              <a:solidFill>
                <a:schemeClr val="dk1"/>
              </a:solidFill>
              <a:latin typeface="Calibri"/>
              <a:ea typeface="Calibri"/>
              <a:cs typeface="Calibri"/>
              <a:sym typeface="Calibri"/>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1628775"/>
            <a:ext cx="6888873" cy="407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extLst>
      <p:ext uri="{BB962C8B-B14F-4D97-AF65-F5344CB8AC3E}">
        <p14:creationId xmlns:p14="http://schemas.microsoft.com/office/powerpoint/2010/main" val="6374596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954398" y="537239"/>
            <a:ext cx="10972800" cy="670323"/>
          </a:xfrm>
        </p:spPr>
        <p:txBody>
          <a:bodyPr/>
          <a:lstStyle/>
          <a:p>
            <a:r>
              <a:rPr lang="de-AT" dirty="0" smtClean="0">
                <a:solidFill>
                  <a:srgbClr val="002060"/>
                </a:solidFill>
                <a:sym typeface="Arial"/>
              </a:rPr>
              <a:t>1. DK </a:t>
            </a:r>
            <a:r>
              <a:rPr lang="de-AT" dirty="0">
                <a:solidFill>
                  <a:srgbClr val="002060"/>
                </a:solidFill>
                <a:sym typeface="Arial"/>
              </a:rPr>
              <a:t>- X </a:t>
            </a:r>
            <a:r>
              <a:rPr lang="de-AT" dirty="0" smtClean="0">
                <a:solidFill>
                  <a:srgbClr val="002060"/>
                </a:solidFill>
                <a:sym typeface="Arial"/>
              </a:rPr>
              <a:t>– CHANGE  9.-13. August – </a:t>
            </a:r>
            <a:r>
              <a:rPr lang="de-AT" dirty="0" err="1" smtClean="0">
                <a:solidFill>
                  <a:srgbClr val="002060"/>
                </a:solidFill>
                <a:sym typeface="Arial"/>
              </a:rPr>
              <a:t>Obergurgl</a:t>
            </a:r>
            <a:r>
              <a:rPr lang="de-AT" dirty="0" smtClean="0">
                <a:solidFill>
                  <a:srgbClr val="002060"/>
                </a:solidFill>
                <a:sym typeface="Arial"/>
              </a:rPr>
              <a:t>  </a:t>
            </a:r>
            <a:endParaRPr lang="de-AT" dirty="0">
              <a:solidFill>
                <a:srgbClr val="002060"/>
              </a:solidFill>
              <a:sym typeface="Arial"/>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402" y="1178455"/>
            <a:ext cx="2880000" cy="216000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398" y="1219200"/>
            <a:ext cx="2880000" cy="2160000"/>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400" y="3619024"/>
            <a:ext cx="2880000" cy="2160000"/>
          </a:xfrm>
          <a:prstGeom prst="rect">
            <a:avLst/>
          </a:prstGeom>
        </p:spPr>
      </p:pic>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7400" y="1152032"/>
            <a:ext cx="2880000" cy="2160000"/>
          </a:xfrm>
          <a:prstGeom prst="rect">
            <a:avLst/>
          </a:prstGeom>
        </p:spPr>
      </p:pic>
      <p:pic>
        <p:nvPicPr>
          <p:cNvPr id="9" name="Grafik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398" y="3594846"/>
            <a:ext cx="2880000" cy="2160000"/>
          </a:xfrm>
          <a:prstGeom prst="rect">
            <a:avLst/>
          </a:prstGeom>
        </p:spPr>
      </p:pic>
      <p:pic>
        <p:nvPicPr>
          <p:cNvPr id="10" name="Grafik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0402" y="3592944"/>
            <a:ext cx="2880000" cy="2160000"/>
          </a:xfrm>
          <a:prstGeom prst="rect">
            <a:avLst/>
          </a:prstGeom>
        </p:spPr>
      </p:pic>
      <p:sp>
        <p:nvSpPr>
          <p:cNvPr id="2" name="Fußzeilenplatzhalter 1"/>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spTree>
    <p:extLst>
      <p:ext uri="{BB962C8B-B14F-4D97-AF65-F5344CB8AC3E}">
        <p14:creationId xmlns:p14="http://schemas.microsoft.com/office/powerpoint/2010/main" val="2976559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480"/>
        <p:cNvGrpSpPr/>
        <p:nvPr/>
      </p:nvGrpSpPr>
      <p:grpSpPr>
        <a:xfrm>
          <a:off x="0" y="0"/>
          <a:ext cx="0" cy="0"/>
          <a:chOff x="0" y="0"/>
          <a:chExt cx="0" cy="0"/>
        </a:xfrm>
      </p:grpSpPr>
      <p:sp>
        <p:nvSpPr>
          <p:cNvPr id="482" name="Google Shape;482;p52"/>
          <p:cNvSpPr txBox="1"/>
          <p:nvPr/>
        </p:nvSpPr>
        <p:spPr>
          <a:xfrm>
            <a:off x="839788" y="949325"/>
            <a:ext cx="9652000" cy="679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400" dirty="0" err="1">
                <a:solidFill>
                  <a:srgbClr val="002060"/>
                </a:solidFill>
                <a:latin typeface="Calibri"/>
                <a:ea typeface="Calibri"/>
                <a:cs typeface="Calibri"/>
                <a:sym typeface="Calibri"/>
              </a:rPr>
              <a:t>EPoS</a:t>
            </a:r>
            <a:r>
              <a:rPr lang="de-DE" sz="2400" dirty="0">
                <a:solidFill>
                  <a:srgbClr val="002060"/>
                </a:solidFill>
                <a:latin typeface="Calibri"/>
                <a:ea typeface="Calibri"/>
                <a:cs typeface="Calibri"/>
                <a:sym typeface="Calibri"/>
              </a:rPr>
              <a:t> – Economics, Politics &amp; Society </a:t>
            </a:r>
            <a:endParaRPr sz="2400" dirty="0">
              <a:solidFill>
                <a:srgbClr val="F59123"/>
              </a:solidFill>
              <a:latin typeface="Calibri"/>
              <a:ea typeface="Calibri"/>
              <a:cs typeface="Calibri"/>
              <a:sym typeface="Calibri"/>
            </a:endParaRPr>
          </a:p>
        </p:txBody>
      </p:sp>
      <p:pic>
        <p:nvPicPr>
          <p:cNvPr id="7" name="Grafik 6"/>
          <p:cNvPicPr/>
          <p:nvPr/>
        </p:nvPicPr>
        <p:blipFill>
          <a:blip r:embed="rId3"/>
          <a:stretch>
            <a:fillRect/>
          </a:stretch>
        </p:blipFill>
        <p:spPr>
          <a:xfrm>
            <a:off x="2364826" y="1400832"/>
            <a:ext cx="7083973" cy="4403834"/>
          </a:xfrm>
          <a:prstGeom prst="rect">
            <a:avLst/>
          </a:prstGeom>
        </p:spPr>
      </p:pic>
      <p:sp>
        <p:nvSpPr>
          <p:cNvPr id="4"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extLst>
      <p:ext uri="{BB962C8B-B14F-4D97-AF65-F5344CB8AC3E}">
        <p14:creationId xmlns:p14="http://schemas.microsoft.com/office/powerpoint/2010/main" val="4209805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74713" y="934190"/>
            <a:ext cx="10972800" cy="670323"/>
          </a:xfrm>
        </p:spPr>
        <p:txBody>
          <a:bodyPr/>
          <a:lstStyle/>
          <a:p>
            <a:r>
              <a:rPr lang="de-AT" dirty="0">
                <a:solidFill>
                  <a:srgbClr val="002060"/>
                </a:solidFill>
              </a:rPr>
              <a:t>FORSCHUNG IN BEWEGUNG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751" y="1628775"/>
            <a:ext cx="5040000" cy="3780000"/>
          </a:xfrm>
          <a:prstGeom prst="rect">
            <a:avLst/>
          </a:prstGeom>
        </p:spPr>
      </p:pic>
      <p:pic>
        <p:nvPicPr>
          <p:cNvPr id="7" name="Google Shape;306;p35">
            <a:extLst>
              <a:ext uri="{FF2B5EF4-FFF2-40B4-BE49-F238E27FC236}">
                <a16:creationId xmlns:a16="http://schemas.microsoft.com/office/drawing/2014/main" id="{9391E7EE-5F10-40D3-9B56-307EDF087F1D}"/>
              </a:ext>
            </a:extLst>
          </p:cNvPr>
          <p:cNvPicPr preferRelativeResize="0"/>
          <p:nvPr/>
        </p:nvPicPr>
        <p:blipFill rotWithShape="1">
          <a:blip r:embed="rId4">
            <a:alphaModFix/>
          </a:blip>
          <a:srcRect/>
          <a:stretch/>
        </p:blipFill>
        <p:spPr>
          <a:xfrm>
            <a:off x="1046836" y="1653580"/>
            <a:ext cx="2236887" cy="3314988"/>
          </a:xfrm>
          <a:prstGeom prst="rect">
            <a:avLst/>
          </a:prstGeom>
          <a:noFill/>
          <a:ln>
            <a:noFill/>
          </a:ln>
        </p:spPr>
      </p:pic>
      <p:pic>
        <p:nvPicPr>
          <p:cNvPr id="8" name="Google Shape;307;p35">
            <a:extLst>
              <a:ext uri="{FF2B5EF4-FFF2-40B4-BE49-F238E27FC236}">
                <a16:creationId xmlns:a16="http://schemas.microsoft.com/office/drawing/2014/main" id="{8A6E32BB-F368-488C-BD81-C0C58D6EE410}"/>
              </a:ext>
            </a:extLst>
          </p:cNvPr>
          <p:cNvPicPr preferRelativeResize="0"/>
          <p:nvPr/>
        </p:nvPicPr>
        <p:blipFill rotWithShape="1">
          <a:blip r:embed="rId5">
            <a:alphaModFix/>
          </a:blip>
          <a:srcRect/>
          <a:stretch/>
        </p:blipFill>
        <p:spPr>
          <a:xfrm rot="897594">
            <a:off x="3298605" y="1871957"/>
            <a:ext cx="2236888" cy="3133725"/>
          </a:xfrm>
          <a:prstGeom prst="rect">
            <a:avLst/>
          </a:prstGeom>
          <a:noFill/>
          <a:ln>
            <a:noFill/>
          </a:ln>
        </p:spPr>
      </p:pic>
      <p:sp>
        <p:nvSpPr>
          <p:cNvPr id="2" name="Fußzeilenplatzhalter 1"/>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spTree>
    <p:extLst>
      <p:ext uri="{BB962C8B-B14F-4D97-AF65-F5344CB8AC3E}">
        <p14:creationId xmlns:p14="http://schemas.microsoft.com/office/powerpoint/2010/main" val="19562992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63554" y="1865528"/>
            <a:ext cx="10515600" cy="3355523"/>
          </a:xfrm>
        </p:spPr>
        <p:txBody>
          <a:bodyPr/>
          <a:lstStyle/>
          <a:p>
            <a:pPr marL="120650" indent="0">
              <a:buNone/>
            </a:pPr>
            <a:r>
              <a:rPr lang="de-AT" dirty="0" smtClean="0">
                <a:latin typeface="Calibri Light" panose="020F0302020204030204" pitchFamily="34" charset="0"/>
                <a:cs typeface="Calibri Light" panose="020F0302020204030204" pitchFamily="34" charset="0"/>
              </a:rPr>
              <a:t>„Verortung </a:t>
            </a:r>
            <a:r>
              <a:rPr lang="de-AT" dirty="0">
                <a:latin typeface="Calibri Light" panose="020F0302020204030204" pitchFamily="34" charset="0"/>
                <a:cs typeface="Calibri Light" panose="020F0302020204030204" pitchFamily="34" charset="0"/>
              </a:rPr>
              <a:t>und Perspektiven im </a:t>
            </a:r>
            <a:r>
              <a:rPr lang="de-AT" dirty="0" smtClean="0">
                <a:latin typeface="Calibri Light" panose="020F0302020204030204" pitchFamily="34" charset="0"/>
                <a:cs typeface="Calibri Light" panose="020F0302020204030204" pitchFamily="34" charset="0"/>
              </a:rPr>
              <a:t>Alpen-Tourismus“</a:t>
            </a:r>
          </a:p>
          <a:p>
            <a:pPr marL="120650" indent="0">
              <a:buNone/>
            </a:pPr>
            <a:r>
              <a:rPr lang="en-US" dirty="0" smtClean="0">
                <a:latin typeface="Calibri Light" panose="020F0302020204030204" pitchFamily="34" charset="0"/>
                <a:cs typeface="Calibri Light" panose="020F0302020204030204" pitchFamily="34" charset="0"/>
              </a:rPr>
              <a:t>A panel </a:t>
            </a:r>
            <a:r>
              <a:rPr lang="en-US" dirty="0">
                <a:latin typeface="Calibri Light" panose="020F0302020204030204" pitchFamily="34" charset="0"/>
                <a:cs typeface="Calibri Light" panose="020F0302020204030204" pitchFamily="34" charset="0"/>
              </a:rPr>
              <a:t>talk with tourism experts and </a:t>
            </a:r>
            <a:r>
              <a:rPr lang="en-US" dirty="0" smtClean="0">
                <a:latin typeface="Calibri Light" panose="020F0302020204030204" pitchFamily="34" charset="0"/>
                <a:cs typeface="Calibri Light" panose="020F0302020204030204" pitchFamily="34" charset="0"/>
              </a:rPr>
              <a:t>scientists in cooperation </a:t>
            </a:r>
          </a:p>
          <a:p>
            <a:pPr marL="120650" indent="0">
              <a:buNone/>
            </a:pPr>
            <a:r>
              <a:rPr lang="en-US" dirty="0" smtClean="0">
                <a:latin typeface="Calibri Light" panose="020F0302020204030204" pitchFamily="34" charset="0"/>
                <a:cs typeface="Calibri Light" panose="020F0302020204030204" pitchFamily="34" charset="0"/>
              </a:rPr>
              <a:t>with </a:t>
            </a:r>
            <a:r>
              <a:rPr lang="en-US" dirty="0" err="1" smtClean="0">
                <a:latin typeface="Calibri Light" panose="020F0302020204030204" pitchFamily="34" charset="0"/>
                <a:cs typeface="Calibri Light" panose="020F0302020204030204" pitchFamily="34" charset="0"/>
              </a:rPr>
              <a:t>Wissenschaft</a:t>
            </a:r>
            <a:r>
              <a:rPr lang="en-US" dirty="0" smtClean="0">
                <a:latin typeface="Calibri Light" panose="020F0302020204030204" pitchFamily="34" charset="0"/>
                <a:cs typeface="Calibri Light" panose="020F0302020204030204" pitchFamily="34" charset="0"/>
              </a:rPr>
              <a:t> und </a:t>
            </a:r>
            <a:r>
              <a:rPr lang="en-US" dirty="0" err="1" smtClean="0">
                <a:latin typeface="Calibri Light" panose="020F0302020204030204" pitchFamily="34" charset="0"/>
                <a:cs typeface="Calibri Light" panose="020F0302020204030204" pitchFamily="34" charset="0"/>
              </a:rPr>
              <a:t>Verantwortlichkeit</a:t>
            </a:r>
            <a:r>
              <a:rPr lang="en-US" dirty="0" smtClean="0">
                <a:latin typeface="Calibri Light" panose="020F0302020204030204" pitchFamily="34" charset="0"/>
                <a:cs typeface="Calibri Light" panose="020F0302020204030204" pitchFamily="34" charset="0"/>
              </a:rPr>
              <a:t> and Impact Hub Tirol</a:t>
            </a:r>
          </a:p>
          <a:p>
            <a:pPr marL="120650" indent="0">
              <a:buNone/>
            </a:pPr>
            <a:r>
              <a:rPr lang="en-US" dirty="0" smtClean="0">
                <a:latin typeface="Calibri Light" panose="020F0302020204030204" pitchFamily="34" charset="0"/>
                <a:cs typeface="Calibri Light" panose="020F0302020204030204" pitchFamily="34" charset="0"/>
              </a:rPr>
              <a:t>November, 11</a:t>
            </a:r>
            <a:r>
              <a:rPr lang="en-US" baseline="30000" dirty="0" smtClean="0">
                <a:latin typeface="Calibri Light" panose="020F0302020204030204" pitchFamily="34" charset="0"/>
                <a:cs typeface="Calibri Light" panose="020F0302020204030204" pitchFamily="34" charset="0"/>
              </a:rPr>
              <a:t>th</a:t>
            </a:r>
            <a:r>
              <a:rPr lang="en-US" dirty="0" smtClean="0">
                <a:latin typeface="Calibri Light" panose="020F0302020204030204" pitchFamily="34" charset="0"/>
                <a:cs typeface="Calibri Light" panose="020F0302020204030204" pitchFamily="34" charset="0"/>
              </a:rPr>
              <a:t>, 2021</a:t>
            </a:r>
            <a:endParaRPr lang="de-AT" dirty="0" smtClean="0">
              <a:latin typeface="Calibri Light" panose="020F0302020204030204" pitchFamily="34" charset="0"/>
              <a:cs typeface="Calibri Light" panose="020F0302020204030204" pitchFamily="34" charset="0"/>
            </a:endParaRPr>
          </a:p>
          <a:p>
            <a:pPr marL="120650" indent="0">
              <a:buNone/>
            </a:pPr>
            <a:endParaRPr lang="de-AT" dirty="0"/>
          </a:p>
          <a:p>
            <a:pPr marL="120650" indent="0">
              <a:buNone/>
            </a:pPr>
            <a:endParaRPr lang="de-AT" dirty="0"/>
          </a:p>
        </p:txBody>
      </p:sp>
      <p:sp>
        <p:nvSpPr>
          <p:cNvPr id="4" name="Titel 3"/>
          <p:cNvSpPr>
            <a:spLocks noGrp="1"/>
          </p:cNvSpPr>
          <p:nvPr>
            <p:ph type="title"/>
          </p:nvPr>
        </p:nvSpPr>
        <p:spPr>
          <a:xfrm>
            <a:off x="874713" y="1024812"/>
            <a:ext cx="10972800" cy="670323"/>
          </a:xfrm>
        </p:spPr>
        <p:txBody>
          <a:bodyPr/>
          <a:lstStyle/>
          <a:p>
            <a:r>
              <a:rPr lang="de-AT" dirty="0" smtClean="0">
                <a:solidFill>
                  <a:srgbClr val="002060"/>
                </a:solidFill>
                <a:sym typeface="Arial"/>
              </a:rPr>
              <a:t>COOPERATION</a:t>
            </a:r>
            <a:r>
              <a:rPr lang="de-AT" dirty="0" smtClean="0"/>
              <a:t> </a:t>
            </a:r>
            <a:endParaRPr lang="de-AT"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4125013"/>
            <a:ext cx="8901931" cy="1584544"/>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608" y="1024812"/>
            <a:ext cx="3600000" cy="2400000"/>
          </a:xfrm>
          <a:prstGeom prst="rect">
            <a:avLst/>
          </a:prstGeom>
        </p:spPr>
      </p:pic>
      <p:sp>
        <p:nvSpPr>
          <p:cNvPr id="2" name="Fußzeilenplatzhalter 1"/>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spTree>
    <p:extLst>
      <p:ext uri="{BB962C8B-B14F-4D97-AF65-F5344CB8AC3E}">
        <p14:creationId xmlns:p14="http://schemas.microsoft.com/office/powerpoint/2010/main" val="1725443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txBox="1"/>
          <p:nvPr/>
        </p:nvSpPr>
        <p:spPr>
          <a:xfrm>
            <a:off x="5391944" y="3012415"/>
            <a:ext cx="5256584" cy="1308190"/>
          </a:xfrm>
          <a:prstGeom prst="rect">
            <a:avLst/>
          </a:prstGeom>
          <a:noFill/>
          <a:ln>
            <a:noFill/>
          </a:ln>
        </p:spPr>
        <p:txBody>
          <a:bodyPr spcFirstLastPara="1" wrap="square" lIns="91425" tIns="45700" rIns="91425" bIns="45700" anchor="t" anchorCtr="0">
            <a:noAutofit/>
          </a:bodyPr>
          <a:lstStyle/>
          <a:p>
            <a:pPr algn="r"/>
            <a:r>
              <a:rPr lang="de-AT" sz="2000" i="1" dirty="0" smtClean="0">
                <a:solidFill>
                  <a:schemeClr val="dk1"/>
                </a:solidFill>
                <a:latin typeface="Calibri Light" panose="020F0302020204030204" pitchFamily="34" charset="0"/>
                <a:ea typeface="Calibri"/>
                <a:cs typeface="Calibri Light" panose="020F0302020204030204" pitchFamily="34" charset="0"/>
              </a:rPr>
              <a:t>An </a:t>
            </a:r>
            <a:r>
              <a:rPr lang="de-AT" sz="2000" i="1" dirty="0">
                <a:solidFill>
                  <a:schemeClr val="dk1"/>
                </a:solidFill>
                <a:latin typeface="Calibri Light" panose="020F0302020204030204" pitchFamily="34" charset="0"/>
                <a:ea typeface="Calibri"/>
                <a:cs typeface="Calibri Light" panose="020F0302020204030204" pitchFamily="34" charset="0"/>
              </a:rPr>
              <a:t>open </a:t>
            </a:r>
            <a:r>
              <a:rPr lang="de-AT" sz="2000" i="1" dirty="0" err="1">
                <a:solidFill>
                  <a:schemeClr val="dk1"/>
                </a:solidFill>
                <a:latin typeface="Calibri Light" panose="020F0302020204030204" pitchFamily="34" charset="0"/>
                <a:ea typeface="Calibri"/>
                <a:cs typeface="Calibri Light" panose="020F0302020204030204" pitchFamily="34" charset="0"/>
              </a:rPr>
              <a:t>mind</a:t>
            </a:r>
            <a:r>
              <a:rPr lang="de-AT" sz="2000" i="1" dirty="0">
                <a:solidFill>
                  <a:schemeClr val="dk1"/>
                </a:solidFill>
                <a:latin typeface="Calibri Light" panose="020F0302020204030204" pitchFamily="34" charset="0"/>
                <a:ea typeface="Calibri"/>
                <a:cs typeface="Calibri Light" panose="020F0302020204030204" pitchFamily="34" charset="0"/>
              </a:rPr>
              <a:t> on open </a:t>
            </a:r>
            <a:r>
              <a:rPr lang="de-AT" sz="2000" i="1" dirty="0" err="1">
                <a:solidFill>
                  <a:schemeClr val="dk1"/>
                </a:solidFill>
                <a:latin typeface="Calibri Light" panose="020F0302020204030204" pitchFamily="34" charset="0"/>
                <a:ea typeface="Calibri"/>
                <a:cs typeface="Calibri Light" panose="020F0302020204030204" pitchFamily="34" charset="0"/>
              </a:rPr>
              <a:t>data</a:t>
            </a:r>
            <a:endParaRPr lang="de-AT" sz="2000" i="1" dirty="0">
              <a:solidFill>
                <a:schemeClr val="dk1"/>
              </a:solidFill>
              <a:latin typeface="Calibri Light" panose="020F0302020204030204" pitchFamily="34" charset="0"/>
              <a:ea typeface="Calibri"/>
              <a:cs typeface="Calibri Light" panose="020F0302020204030204" pitchFamily="34" charset="0"/>
            </a:endParaRPr>
          </a:p>
          <a:p>
            <a:pPr marL="0" marR="0" lvl="0" indent="0" algn="r" rtl="0">
              <a:spcBef>
                <a:spcPts val="0"/>
              </a:spcBef>
              <a:spcAft>
                <a:spcPts val="0"/>
              </a:spcAft>
              <a:buNone/>
            </a:pPr>
            <a:endParaRPr lang="de-DE" sz="2000" i="1" dirty="0">
              <a:solidFill>
                <a:schemeClr val="dk1"/>
              </a:solidFill>
              <a:latin typeface="Calibri Light" panose="020F0302020204030204" pitchFamily="34" charset="0"/>
              <a:ea typeface="Calibri"/>
              <a:cs typeface="Calibri Light" panose="020F0302020204030204" pitchFamily="34" charset="0"/>
              <a:sym typeface="Calibri"/>
            </a:endParaRPr>
          </a:p>
        </p:txBody>
      </p:sp>
      <p:sp>
        <p:nvSpPr>
          <p:cNvPr id="2" name="Rechteck 1"/>
          <p:cNvSpPr/>
          <p:nvPr/>
        </p:nvSpPr>
        <p:spPr>
          <a:xfrm>
            <a:off x="874713" y="2435113"/>
            <a:ext cx="6096000" cy="2893100"/>
          </a:xfrm>
          <a:prstGeom prst="rect">
            <a:avLst/>
          </a:prstGeom>
        </p:spPr>
        <p:txBody>
          <a:bodyPr>
            <a:spAutoFit/>
          </a:bodyPr>
          <a:lstStyle/>
          <a:p>
            <a:r>
              <a:rPr lang="en-GB" b="1" dirty="0" smtClean="0">
                <a:latin typeface="Calibri" panose="020F0502020204030204" pitchFamily="34" charset="0"/>
                <a:cs typeface="Calibri" panose="020F0502020204030204" pitchFamily="34" charset="0"/>
              </a:rPr>
              <a:t>Title:</a:t>
            </a:r>
            <a:r>
              <a:rPr lang="en-GB" dirty="0" smtClean="0">
                <a:latin typeface="Calibri" panose="020F0502020204030204" pitchFamily="34" charset="0"/>
                <a:cs typeface="Calibri" panose="020F0502020204030204" pitchFamily="34" charset="0"/>
              </a:rPr>
              <a:t> Data sharing: An open mind on open data</a:t>
            </a:r>
          </a:p>
          <a:p>
            <a:r>
              <a:rPr lang="en-GB" dirty="0" smtClean="0">
                <a:latin typeface="Calibri" panose="020F0502020204030204" pitchFamily="34" charset="0"/>
                <a:cs typeface="Calibri" panose="020F0502020204030204" pitchFamily="34" charset="0"/>
              </a:rPr>
              <a:t/>
            </a:r>
            <a:br>
              <a:rPr lang="en-GB" dirty="0" smtClean="0">
                <a:latin typeface="Calibri" panose="020F0502020204030204" pitchFamily="34" charset="0"/>
                <a:cs typeface="Calibri" panose="020F0502020204030204" pitchFamily="34" charset="0"/>
              </a:rPr>
            </a:br>
            <a:endParaRPr lang="en-GB" dirty="0" smtClean="0">
              <a:latin typeface="Calibri" panose="020F0502020204030204" pitchFamily="34" charset="0"/>
              <a:cs typeface="Calibri" panose="020F0502020204030204" pitchFamily="34" charset="0"/>
            </a:endParaRPr>
          </a:p>
          <a:p>
            <a:r>
              <a:rPr lang="en-GB" b="1" dirty="0" smtClean="0">
                <a:latin typeface="Calibri" panose="020F0502020204030204" pitchFamily="34" charset="0"/>
                <a:cs typeface="Calibri" panose="020F0502020204030204" pitchFamily="34" charset="0"/>
              </a:rPr>
              <a:t>Date: </a:t>
            </a:r>
            <a:r>
              <a:rPr lang="en-GB" dirty="0" smtClean="0">
                <a:latin typeface="Calibri" panose="020F0502020204030204" pitchFamily="34" charset="0"/>
                <a:cs typeface="Calibri" panose="020F0502020204030204" pitchFamily="34" charset="0"/>
              </a:rPr>
              <a:t>Tuesday, 18.01.2022  via </a:t>
            </a:r>
            <a:r>
              <a:rPr lang="en-GB" b="1" dirty="0" smtClean="0">
                <a:latin typeface="Calibri" panose="020F0502020204030204" pitchFamily="34" charset="0"/>
                <a:cs typeface="Calibri" panose="020F0502020204030204" pitchFamily="34" charset="0"/>
              </a:rPr>
              <a:t>Zoom</a:t>
            </a:r>
            <a:endParaRPr lang="en-GB" dirty="0" smtClean="0">
              <a:latin typeface="Calibri" panose="020F0502020204030204" pitchFamily="34" charset="0"/>
              <a:cs typeface="Calibri" panose="020F0502020204030204" pitchFamily="34" charset="0"/>
            </a:endParaRPr>
          </a:p>
          <a:p>
            <a:r>
              <a:rPr lang="en-GB" dirty="0" smtClean="0">
                <a:latin typeface="Calibri" panose="020F0502020204030204" pitchFamily="34" charset="0"/>
                <a:cs typeface="Calibri" panose="020F0502020204030204" pitchFamily="34" charset="0"/>
              </a:rPr>
              <a:t/>
            </a:r>
            <a:br>
              <a:rPr lang="en-GB" dirty="0" smtClean="0">
                <a:latin typeface="Calibri" panose="020F0502020204030204" pitchFamily="34" charset="0"/>
                <a:cs typeface="Calibri" panose="020F0502020204030204" pitchFamily="34" charset="0"/>
              </a:rPr>
            </a:br>
            <a:endParaRPr lang="en-GB" dirty="0" smtClean="0">
              <a:latin typeface="Calibri" panose="020F0502020204030204" pitchFamily="34" charset="0"/>
              <a:cs typeface="Calibri" panose="020F0502020204030204" pitchFamily="34" charset="0"/>
            </a:endParaRPr>
          </a:p>
          <a:p>
            <a:r>
              <a:rPr lang="en-GB" b="1" dirty="0" smtClean="0">
                <a:latin typeface="Calibri" panose="020F0502020204030204" pitchFamily="34" charset="0"/>
                <a:cs typeface="Calibri" panose="020F0502020204030204" pitchFamily="34" charset="0"/>
              </a:rPr>
              <a:t>Program:</a:t>
            </a:r>
            <a:r>
              <a:rPr lang="en-GB" dirty="0" smtClean="0">
                <a:latin typeface="Calibri" panose="020F0502020204030204" pitchFamily="34" charset="0"/>
                <a:cs typeface="Calibri" panose="020F0502020204030204" pitchFamily="34" charset="0"/>
              </a:rPr>
              <a:t/>
            </a:r>
            <a:br>
              <a:rPr lang="en-GB" dirty="0" smtClean="0">
                <a:latin typeface="Calibri" panose="020F0502020204030204" pitchFamily="34" charset="0"/>
                <a:cs typeface="Calibri" panose="020F0502020204030204" pitchFamily="34" charset="0"/>
              </a:rPr>
            </a:br>
            <a:endParaRPr lang="en-GB" dirty="0" smtClean="0">
              <a:latin typeface="Calibri" panose="020F0502020204030204" pitchFamily="34" charset="0"/>
              <a:cs typeface="Calibri" panose="020F0502020204030204" pitchFamily="34" charset="0"/>
            </a:endParaRPr>
          </a:p>
          <a:p>
            <a:r>
              <a:rPr lang="en-GB" dirty="0" smtClean="0">
                <a:latin typeface="Calibri" panose="020F0502020204030204" pitchFamily="34" charset="0"/>
                <a:cs typeface="Calibri" panose="020F0502020204030204" pitchFamily="34" charset="0"/>
              </a:rPr>
              <a:t>15:00 - Welcome</a:t>
            </a:r>
          </a:p>
          <a:p>
            <a:r>
              <a:rPr lang="en-GB" dirty="0" smtClean="0">
                <a:latin typeface="Calibri" panose="020F0502020204030204" pitchFamily="34" charset="0"/>
                <a:cs typeface="Calibri" panose="020F0502020204030204" pitchFamily="34" charset="0"/>
              </a:rPr>
              <a:t>15:15 - Talk Brian </a:t>
            </a:r>
            <a:r>
              <a:rPr lang="en-GB" dirty="0" err="1" smtClean="0">
                <a:latin typeface="Calibri" panose="020F0502020204030204" pitchFamily="34" charset="0"/>
                <a:cs typeface="Calibri" panose="020F0502020204030204" pitchFamily="34" charset="0"/>
              </a:rPr>
              <a:t>Nosek</a:t>
            </a:r>
            <a:r>
              <a:rPr lang="en-GB" dirty="0" smtClean="0">
                <a:latin typeface="Calibri" panose="020F0502020204030204" pitchFamily="34" charset="0"/>
                <a:cs typeface="Calibri" panose="020F0502020204030204" pitchFamily="34" charset="0"/>
              </a:rPr>
              <a:t> (</a:t>
            </a:r>
            <a:r>
              <a:rPr lang="en-GB" dirty="0" err="1" smtClean="0">
                <a:latin typeface="Calibri" panose="020F0502020204030204" pitchFamily="34" charset="0"/>
                <a:cs typeface="Calibri" panose="020F0502020204030204" pitchFamily="34" charset="0"/>
              </a:rPr>
              <a:t>Center</a:t>
            </a:r>
            <a:r>
              <a:rPr lang="en-GB" dirty="0" smtClean="0">
                <a:latin typeface="Calibri" panose="020F0502020204030204" pitchFamily="34" charset="0"/>
                <a:cs typeface="Calibri" panose="020F0502020204030204" pitchFamily="34" charset="0"/>
              </a:rPr>
              <a:t> for Open Science)</a:t>
            </a:r>
          </a:p>
          <a:p>
            <a:r>
              <a:rPr lang="en-GB" dirty="0" smtClean="0">
                <a:latin typeface="Calibri" panose="020F0502020204030204" pitchFamily="34" charset="0"/>
                <a:cs typeface="Calibri" panose="020F0502020204030204" pitchFamily="34" charset="0"/>
              </a:rPr>
              <a:t>16:00 - Discussion with Brian </a:t>
            </a:r>
            <a:r>
              <a:rPr lang="en-GB" dirty="0" err="1" smtClean="0">
                <a:latin typeface="Calibri" panose="020F0502020204030204" pitchFamily="34" charset="0"/>
                <a:cs typeface="Calibri" panose="020F0502020204030204" pitchFamily="34" charset="0"/>
              </a:rPr>
              <a:t>Nosek</a:t>
            </a:r>
            <a:endParaRPr lang="en-GB" dirty="0" smtClean="0">
              <a:latin typeface="Calibri" panose="020F0502020204030204" pitchFamily="34" charset="0"/>
              <a:cs typeface="Calibri" panose="020F0502020204030204" pitchFamily="34" charset="0"/>
            </a:endParaRPr>
          </a:p>
          <a:p>
            <a:r>
              <a:rPr lang="en-GB" dirty="0" smtClean="0">
                <a:latin typeface="Calibri" panose="020F0502020204030204" pitchFamily="34" charset="0"/>
                <a:cs typeface="Calibri" panose="020F0502020204030204" pitchFamily="34" charset="0"/>
              </a:rPr>
              <a:t>16:15 - Talk Lars </a:t>
            </a:r>
            <a:r>
              <a:rPr lang="en-GB" dirty="0" err="1" smtClean="0">
                <a:latin typeface="Calibri" panose="020F0502020204030204" pitchFamily="34" charset="0"/>
                <a:cs typeface="Calibri" panose="020F0502020204030204" pitchFamily="34" charset="0"/>
              </a:rPr>
              <a:t>Kaczmirek</a:t>
            </a:r>
            <a:r>
              <a:rPr lang="en-GB" dirty="0" smtClean="0">
                <a:latin typeface="Calibri" panose="020F0502020204030204" pitchFamily="34" charset="0"/>
                <a:cs typeface="Calibri" panose="020F0502020204030204" pitchFamily="34" charset="0"/>
              </a:rPr>
              <a:t> (AUSSDA)</a:t>
            </a:r>
          </a:p>
          <a:p>
            <a:r>
              <a:rPr lang="en-GB" dirty="0" smtClean="0">
                <a:latin typeface="Calibri" panose="020F0502020204030204" pitchFamily="34" charset="0"/>
                <a:cs typeface="Calibri" panose="020F0502020204030204" pitchFamily="34" charset="0"/>
              </a:rPr>
              <a:t>17:00 - Discussion moderated </a:t>
            </a:r>
            <a:r>
              <a:rPr lang="en-GB" dirty="0" smtClean="0">
                <a:latin typeface="Calibri" panose="020F0502020204030204" pitchFamily="34" charset="0"/>
                <a:cs typeface="Calibri" panose="020F0502020204030204" pitchFamily="34" charset="0"/>
              </a:rPr>
              <a:t>by </a:t>
            </a:r>
            <a:r>
              <a:rPr lang="en-GB" dirty="0" smtClean="0">
                <a:latin typeface="Calibri" panose="020F0502020204030204" pitchFamily="34" charset="0"/>
                <a:cs typeface="Calibri" panose="020F0502020204030204" pitchFamily="34" charset="0"/>
              </a:rPr>
              <a:t>Lisa </a:t>
            </a:r>
            <a:r>
              <a:rPr lang="en-GB" dirty="0" err="1" smtClean="0">
                <a:latin typeface="Calibri" panose="020F0502020204030204" pitchFamily="34" charset="0"/>
                <a:cs typeface="Calibri" panose="020F0502020204030204" pitchFamily="34" charset="0"/>
              </a:rPr>
              <a:t>Lechner</a:t>
            </a:r>
            <a:endParaRPr lang="en-GB" dirty="0">
              <a:effectLst/>
              <a:latin typeface="Calibri" panose="020F0502020204030204" pitchFamily="34" charset="0"/>
              <a:cs typeface="Calibri" panose="020F0502020204030204" pitchFamily="34" charset="0"/>
            </a:endParaRPr>
          </a:p>
        </p:txBody>
      </p:sp>
      <p:pic>
        <p:nvPicPr>
          <p:cNvPr id="3" name="Grafik 2"/>
          <p:cNvPicPr>
            <a:picLocks noChangeAspect="1"/>
          </p:cNvPicPr>
          <p:nvPr/>
        </p:nvPicPr>
        <p:blipFill>
          <a:blip r:embed="rId3"/>
          <a:stretch>
            <a:fillRect/>
          </a:stretch>
        </p:blipFill>
        <p:spPr>
          <a:xfrm>
            <a:off x="874713" y="654069"/>
            <a:ext cx="10475848" cy="1439123"/>
          </a:xfrm>
          <a:prstGeom prst="rect">
            <a:avLst/>
          </a:prstGeom>
        </p:spPr>
      </p:pic>
      <p:sp>
        <p:nvSpPr>
          <p:cNvPr id="5"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extLst>
      <p:ext uri="{BB962C8B-B14F-4D97-AF65-F5344CB8AC3E}">
        <p14:creationId xmlns:p14="http://schemas.microsoft.com/office/powerpoint/2010/main" val="342814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60" name="Google Shape;60;p10"/>
          <p:cNvSpPr/>
          <p:nvPr/>
        </p:nvSpPr>
        <p:spPr>
          <a:xfrm>
            <a:off x="885471" y="1165887"/>
            <a:ext cx="184396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400" dirty="0">
                <a:solidFill>
                  <a:srgbClr val="002060"/>
                </a:solidFill>
                <a:latin typeface="Calibri"/>
                <a:ea typeface="Calibri"/>
                <a:cs typeface="Calibri"/>
                <a:sym typeface="Calibri"/>
              </a:rPr>
              <a:t>PROGRAM </a:t>
            </a:r>
            <a:endParaRPr sz="2400" dirty="0">
              <a:solidFill>
                <a:schemeClr val="dk1"/>
              </a:solidFill>
              <a:latin typeface="Calibri"/>
              <a:ea typeface="Calibri"/>
              <a:cs typeface="Calibri"/>
              <a:sym typeface="Calibri"/>
            </a:endParaRPr>
          </a:p>
        </p:txBody>
      </p:sp>
      <p:sp>
        <p:nvSpPr>
          <p:cNvPr id="2" name="Rechteck 1"/>
          <p:cNvSpPr/>
          <p:nvPr/>
        </p:nvSpPr>
        <p:spPr>
          <a:xfrm>
            <a:off x="915365" y="1396720"/>
            <a:ext cx="7605677" cy="4339650"/>
          </a:xfrm>
          <a:prstGeom prst="rect">
            <a:avLst/>
          </a:prstGeom>
        </p:spPr>
        <p:txBody>
          <a:bodyPr wrap="square">
            <a:spAutoFit/>
          </a:bodyPr>
          <a:lstStyle/>
          <a:p>
            <a:pPr>
              <a:lnSpc>
                <a:spcPct val="115000"/>
              </a:lnSpc>
            </a:pPr>
            <a:endPar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endPar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9:00 Welcome &amp; Review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of</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rPr>
              <a:t>E</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vents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News</a:t>
            </a:r>
            <a:endPar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de-AT"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Andrea </a:t>
            </a:r>
            <a:r>
              <a:rPr lang="de-AT"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Hemetsberger</a:t>
            </a:r>
          </a:p>
          <a:p>
            <a:pPr>
              <a:lnSpc>
                <a:spcPct val="115000"/>
              </a:lnSpc>
            </a:pP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de-AT" sz="1600" b="1" dirty="0">
              <a:solidFill>
                <a:srgbClr val="002060"/>
              </a:solidFill>
              <a:latin typeface="Calibri" panose="020F0502020204030204" pitchFamily="34" charset="0"/>
              <a:cs typeface="Calibri" panose="020F0502020204030204" pitchFamily="34" charset="0"/>
            </a:endParaRPr>
          </a:p>
          <a:p>
            <a:pPr>
              <a:lnSpc>
                <a:spcPct val="115000"/>
              </a:lnSpc>
            </a:pPr>
            <a:r>
              <a:rPr lang="de-DE" sz="1600" b="1" dirty="0" smtClean="0">
                <a:solidFill>
                  <a:srgbClr val="002060"/>
                </a:solidFill>
                <a:latin typeface="Calibri" panose="020F0502020204030204" pitchFamily="34" charset="0"/>
                <a:cs typeface="Calibri" panose="020F0502020204030204" pitchFamily="34" charset="0"/>
              </a:rPr>
              <a:t>9:30 </a:t>
            </a:r>
            <a:r>
              <a:rPr lang="en-US" sz="1600" b="1" dirty="0">
                <a:solidFill>
                  <a:srgbClr val="002060"/>
                </a:solidFill>
                <a:latin typeface="Calibri" panose="020F0502020204030204" pitchFamily="34" charset="0"/>
                <a:ea typeface="Calibri" panose="020F0502020204030204" pitchFamily="34" charset="0"/>
                <a:cs typeface="Calibri" panose="020F0502020204030204" pitchFamily="34" charset="0"/>
              </a:rPr>
              <a:t>Introduction Institute for the Sociology of Law and Criminology (IRKS) </a:t>
            </a:r>
            <a: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r>
            <a:b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br>
            <a:r>
              <a:rPr lang="de-AT" sz="1600" dirty="0" err="1">
                <a:solidFill>
                  <a:srgbClr val="1A1A1A"/>
                </a:solidFill>
                <a:latin typeface="Calibri Light" panose="020F0302020204030204" pitchFamily="34" charset="0"/>
                <a:ea typeface="Calibri" panose="020F0502020204030204" pitchFamily="34" charset="0"/>
                <a:cs typeface="Calibri Light" panose="020F0302020204030204" pitchFamily="34" charset="0"/>
              </a:rPr>
              <a:t>Meropi</a:t>
            </a:r>
            <a:r>
              <a:rPr lang="de-AT"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 </a:t>
            </a:r>
            <a:r>
              <a:rPr lang="de-AT" sz="1600" dirty="0" err="1">
                <a:solidFill>
                  <a:srgbClr val="1A1A1A"/>
                </a:solidFill>
                <a:latin typeface="Calibri Light" panose="020F0302020204030204" pitchFamily="34" charset="0"/>
                <a:ea typeface="Calibri" panose="020F0502020204030204" pitchFamily="34" charset="0"/>
                <a:cs typeface="Calibri Light" panose="020F0302020204030204" pitchFamily="34" charset="0"/>
              </a:rPr>
              <a:t>Tzanetakis</a:t>
            </a:r>
            <a:endParaRPr lang="de-AT"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pPr>
            <a:r>
              <a:rPr lang="de-AT" sz="1600" dirty="0">
                <a:solidFill>
                  <a:srgbClr val="1A1A1A"/>
                </a:solidFill>
                <a:latin typeface="Calibri" panose="020F0502020204030204" pitchFamily="34" charset="0"/>
                <a:ea typeface="Calibri" panose="020F0502020204030204" pitchFamily="34" charset="0"/>
                <a:cs typeface="Calibri" panose="020F0502020204030204" pitchFamily="34" charset="0"/>
              </a:rPr>
              <a:t> </a:t>
            </a:r>
            <a:endParaRPr lang="de-AT" dirty="0">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9:45 </a:t>
            </a:r>
            <a:r>
              <a:rPr lang="en-US" sz="1600" b="1" dirty="0">
                <a:solidFill>
                  <a:srgbClr val="002060"/>
                </a:solidFill>
                <a:latin typeface="Calibri" panose="020F0502020204030204" pitchFamily="34" charset="0"/>
                <a:ea typeface="Calibri" panose="020F0502020204030204" pitchFamily="34" charset="0"/>
                <a:cs typeface="Calibri" panose="020F0502020204030204" pitchFamily="34" charset="0"/>
              </a:rPr>
              <a:t>Introduction Research Group Innsbruck Quantitative Social Sciences – IQSS </a:t>
            </a:r>
            <a: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r>
            <a:b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br>
            <a:r>
              <a:rPr lang="de-AT"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Andreas </a:t>
            </a:r>
            <a:r>
              <a:rPr lang="de-AT" sz="1600" dirty="0" err="1">
                <a:solidFill>
                  <a:srgbClr val="1A1A1A"/>
                </a:solidFill>
                <a:latin typeface="Calibri Light" panose="020F0302020204030204" pitchFamily="34" charset="0"/>
                <a:ea typeface="Calibri" panose="020F0502020204030204" pitchFamily="34" charset="0"/>
                <a:cs typeface="Calibri Light" panose="020F0302020204030204" pitchFamily="34" charset="0"/>
              </a:rPr>
              <a:t>Steinmayr</a:t>
            </a:r>
            <a:r>
              <a:rPr lang="de-AT"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 </a:t>
            </a:r>
          </a:p>
          <a:p>
            <a:pPr>
              <a:lnSpc>
                <a:spcPct val="115000"/>
              </a:lnSpc>
            </a:pPr>
            <a:r>
              <a:rPr lang="de-AT" sz="1600" dirty="0">
                <a:solidFill>
                  <a:srgbClr val="1A1A1A"/>
                </a:solidFill>
                <a:latin typeface="Calibri" panose="020F0502020204030204" pitchFamily="34" charset="0"/>
                <a:ea typeface="Calibri" panose="020F0502020204030204" pitchFamily="34" charset="0"/>
                <a:cs typeface="Calibri" panose="020F0502020204030204" pitchFamily="34" charset="0"/>
              </a:rPr>
              <a:t> </a:t>
            </a:r>
            <a:endParaRPr lang="de-A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10:00 </a:t>
            </a:r>
            <a:r>
              <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rPr>
              <a:t>Research Center Media Studies </a:t>
            </a:r>
            <a:endPar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de-AT"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Theo Hug </a:t>
            </a:r>
            <a:endParaRPr lang="de-AT"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pPr>
            <a:endParaRPr lang="de-AT" sz="1600" b="1" dirty="0">
              <a:solidFill>
                <a:srgbClr val="1A1A1A"/>
              </a:solidFill>
              <a:latin typeface="Calibri Light" panose="020F0302020204030204" pitchFamily="34" charset="0"/>
              <a:ea typeface="Calibri" panose="020F0502020204030204" pitchFamily="34" charset="0"/>
              <a:cs typeface="Calibri" panose="020F0502020204030204" pitchFamily="34" charset="0"/>
            </a:endParaRPr>
          </a:p>
          <a:p>
            <a:pPr>
              <a:lnSpc>
                <a:spcPct val="115000"/>
              </a:lnSpc>
            </a:pP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Mach </a:t>
            </a:r>
            <a:r>
              <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rPr>
              <a:t>mal </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Pause und trag was bei/</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Have</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rPr>
              <a:t>a </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break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contribute</a:t>
            </a:r>
            <a:endParaRPr lang="de-AT"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219" y="3538850"/>
            <a:ext cx="1598400" cy="2156591"/>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b="8076"/>
          <a:stretch/>
        </p:blipFill>
        <p:spPr>
          <a:xfrm>
            <a:off x="9870071" y="1055049"/>
            <a:ext cx="1598400" cy="2203979"/>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0071" y="3564241"/>
            <a:ext cx="1598400" cy="2131200"/>
          </a:xfrm>
          <a:prstGeom prst="rect">
            <a:avLst/>
          </a:prstGeom>
        </p:spPr>
      </p:pic>
      <p:sp>
        <p:nvSpPr>
          <p:cNvPr id="3" name="Fußzeilenplatzhalter 2"/>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0757" y="1055049"/>
            <a:ext cx="1631954" cy="220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98509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3"/>
          <p:cNvSpPr txBox="1"/>
          <p:nvPr/>
        </p:nvSpPr>
        <p:spPr>
          <a:xfrm>
            <a:off x="874713" y="1932944"/>
            <a:ext cx="7172007" cy="1272835"/>
          </a:xfrm>
          <a:prstGeom prst="rect">
            <a:avLst/>
          </a:prstGeom>
          <a:noFill/>
          <a:ln>
            <a:noFill/>
          </a:ln>
        </p:spPr>
        <p:txBody>
          <a:bodyPr spcFirstLastPara="1" wrap="square" lIns="91425" tIns="45700" rIns="91425" bIns="45700" anchor="t" anchorCtr="0">
            <a:noAutofit/>
          </a:bodyPr>
          <a:lstStyle/>
          <a:p>
            <a:pPr>
              <a:buClr>
                <a:schemeClr val="dk1"/>
              </a:buClr>
              <a:buSzPts val="2400"/>
            </a:pPr>
            <a:r>
              <a:rPr lang="de-AT" sz="1800" dirty="0" smtClean="0">
                <a:solidFill>
                  <a:schemeClr val="dk1"/>
                </a:solidFill>
                <a:latin typeface="Calibri Light" panose="020F0302020204030204" pitchFamily="34" charset="0"/>
                <a:ea typeface="Calibri"/>
                <a:cs typeface="Calibri Light" panose="020F0302020204030204" pitchFamily="34" charset="0"/>
                <a:sym typeface="Calibri"/>
              </a:rPr>
              <a:t>Co-</a:t>
            </a:r>
            <a:r>
              <a:rPr lang="de-AT" sz="1800" dirty="0" err="1" smtClean="0">
                <a:solidFill>
                  <a:schemeClr val="dk1"/>
                </a:solidFill>
                <a:latin typeface="Calibri Light" panose="020F0302020204030204" pitchFamily="34" charset="0"/>
                <a:ea typeface="Calibri"/>
                <a:cs typeface="Calibri Light" panose="020F0302020204030204" pitchFamily="34" charset="0"/>
                <a:sym typeface="Calibri"/>
              </a:rPr>
              <a:t>create</a:t>
            </a:r>
            <a:r>
              <a:rPr lang="de-AT" sz="1800" dirty="0" smtClean="0">
                <a:solidFill>
                  <a:schemeClr val="dk1"/>
                </a:solidFill>
                <a:latin typeface="Calibri Light" panose="020F0302020204030204" pitchFamily="34" charset="0"/>
                <a:ea typeface="Calibri"/>
                <a:cs typeface="Calibri Light" panose="020F0302020204030204" pitchFamily="34" charset="0"/>
                <a:sym typeface="Calibri"/>
              </a:rPr>
              <a:t> </a:t>
            </a:r>
            <a:r>
              <a:rPr lang="de-AT" sz="1800" dirty="0" err="1" smtClean="0">
                <a:solidFill>
                  <a:schemeClr val="dk1"/>
                </a:solidFill>
                <a:latin typeface="Calibri Light" panose="020F0302020204030204" pitchFamily="34" charset="0"/>
                <a:ea typeface="Calibri"/>
                <a:cs typeface="Calibri Light" panose="020F0302020204030204" pitchFamily="34" charset="0"/>
                <a:sym typeface="Calibri"/>
              </a:rPr>
              <a:t>our</a:t>
            </a:r>
            <a:r>
              <a:rPr lang="de-AT" sz="1800" dirty="0" smtClean="0">
                <a:solidFill>
                  <a:schemeClr val="dk1"/>
                </a:solidFill>
                <a:latin typeface="Calibri Light" panose="020F0302020204030204" pitchFamily="34" charset="0"/>
                <a:ea typeface="Calibri"/>
                <a:cs typeface="Calibri Light" panose="020F0302020204030204" pitchFamily="34" charset="0"/>
                <a:sym typeface="Calibri"/>
              </a:rPr>
              <a:t> </a:t>
            </a:r>
            <a:r>
              <a:rPr lang="de-AT" sz="1800" dirty="0" err="1" smtClean="0">
                <a:solidFill>
                  <a:schemeClr val="dk1"/>
                </a:solidFill>
                <a:latin typeface="Calibri Light" panose="020F0302020204030204" pitchFamily="34" charset="0"/>
                <a:ea typeface="Calibri"/>
                <a:cs typeface="Calibri Light" panose="020F0302020204030204" pitchFamily="34" charset="0"/>
                <a:sym typeface="Calibri"/>
              </a:rPr>
              <a:t>Padlet</a:t>
            </a:r>
            <a:r>
              <a:rPr lang="de-AT" sz="1800" dirty="0" smtClean="0">
                <a:solidFill>
                  <a:schemeClr val="dk1"/>
                </a:solidFill>
                <a:latin typeface="Calibri Light" panose="020F0302020204030204" pitchFamily="34" charset="0"/>
                <a:ea typeface="Calibri"/>
                <a:cs typeface="Calibri Light" panose="020F0302020204030204" pitchFamily="34" charset="0"/>
                <a:sym typeface="Calibri"/>
              </a:rPr>
              <a:t> - </a:t>
            </a:r>
            <a:r>
              <a:rPr lang="en-US" sz="1800" dirty="0" smtClean="0">
                <a:latin typeface="Calibri" panose="020F0502020204030204" pitchFamily="34" charset="0"/>
                <a:ea typeface="Calibri"/>
              </a:rPr>
              <a:t>The</a:t>
            </a:r>
            <a:r>
              <a:rPr lang="en-US" sz="1800" dirty="0" smtClean="0">
                <a:latin typeface="Calibri" panose="020F0502020204030204" pitchFamily="34" charset="0"/>
              </a:rPr>
              <a:t> </a:t>
            </a:r>
            <a:r>
              <a:rPr lang="en-US" sz="1800" dirty="0">
                <a:latin typeface="Calibri" panose="020F0502020204030204" pitchFamily="34" charset="0"/>
              </a:rPr>
              <a:t>research field/topic that fascinates me the most</a:t>
            </a:r>
          </a:p>
          <a:p>
            <a:pPr marL="0" marR="0" lvl="0" indent="0" algn="l" rtl="0">
              <a:spcBef>
                <a:spcPts val="0"/>
              </a:spcBef>
              <a:spcAft>
                <a:spcPts val="0"/>
              </a:spcAft>
              <a:buClr>
                <a:schemeClr val="dk1"/>
              </a:buClr>
              <a:buSzPts val="2400"/>
              <a:buFont typeface="Calibri"/>
              <a:buNone/>
            </a:pPr>
            <a:endParaRPr lang="de-AT" sz="1800" dirty="0" smtClean="0">
              <a:solidFill>
                <a:schemeClr val="dk1"/>
              </a:solidFill>
              <a:latin typeface="Calibri Light" panose="020F0302020204030204" pitchFamily="34" charset="0"/>
              <a:ea typeface="Calibri"/>
              <a:cs typeface="Calibri Light" panose="020F0302020204030204" pitchFamily="34" charset="0"/>
              <a:sym typeface="Calibri"/>
            </a:endParaRPr>
          </a:p>
          <a:p>
            <a:pPr marL="0" marR="0" lvl="0" indent="0" algn="l" rtl="0">
              <a:spcBef>
                <a:spcPts val="0"/>
              </a:spcBef>
              <a:spcAft>
                <a:spcPts val="0"/>
              </a:spcAft>
              <a:buClr>
                <a:schemeClr val="dk1"/>
              </a:buClr>
              <a:buSzPts val="2400"/>
              <a:buFont typeface="Calibri"/>
              <a:buNone/>
            </a:pPr>
            <a:endParaRPr lang="de-AT" sz="1800" dirty="0" smtClean="0">
              <a:solidFill>
                <a:schemeClr val="dk1"/>
              </a:solidFill>
              <a:latin typeface="Calibri Light" panose="020F0302020204030204" pitchFamily="34" charset="0"/>
              <a:ea typeface="Calibri"/>
              <a:cs typeface="Calibri Light" panose="020F0302020204030204" pitchFamily="34" charset="0"/>
              <a:sym typeface="Calibri"/>
            </a:endParaRPr>
          </a:p>
          <a:p>
            <a:pPr lvl="0">
              <a:buClr>
                <a:schemeClr val="dk1"/>
              </a:buClr>
              <a:buSzPts val="2400"/>
            </a:pPr>
            <a:r>
              <a:rPr lang="de-AT" sz="1800" dirty="0" smtClean="0">
                <a:solidFill>
                  <a:schemeClr val="dk1"/>
                </a:solidFill>
                <a:latin typeface="Calibri Light" panose="020F0302020204030204" pitchFamily="34" charset="0"/>
                <a:ea typeface="Calibri"/>
                <a:cs typeface="Calibri Light" panose="020F0302020204030204" pitchFamily="34" charset="0"/>
                <a:sym typeface="Calibri"/>
                <a:hlinkClick r:id="rId3"/>
              </a:rPr>
              <a:t>https://padlet.com/andreahemetsberger/qrusdzvop0mfppc5</a:t>
            </a:r>
            <a:endParaRPr lang="de-AT" sz="1800" dirty="0" smtClean="0">
              <a:solidFill>
                <a:schemeClr val="dk1"/>
              </a:solidFill>
              <a:latin typeface="Calibri Light" panose="020F0302020204030204" pitchFamily="34" charset="0"/>
              <a:ea typeface="Calibri"/>
              <a:cs typeface="Calibri Light" panose="020F0302020204030204" pitchFamily="34" charset="0"/>
              <a:sym typeface="Calibri"/>
            </a:endParaRPr>
          </a:p>
          <a:p>
            <a:pPr lvl="0">
              <a:buClr>
                <a:schemeClr val="dk1"/>
              </a:buClr>
              <a:buSzPts val="2400"/>
            </a:pPr>
            <a:r>
              <a:rPr lang="de-AT" sz="1800" dirty="0" smtClean="0">
                <a:solidFill>
                  <a:schemeClr val="dk1"/>
                </a:solidFill>
                <a:latin typeface="Calibri Light" panose="020F0302020204030204" pitchFamily="34" charset="0"/>
                <a:ea typeface="Calibri"/>
                <a:cs typeface="Calibri Light" panose="020F0302020204030204" pitchFamily="34" charset="0"/>
                <a:sym typeface="Calibri"/>
              </a:rPr>
              <a:t> </a:t>
            </a:r>
            <a:r>
              <a:rPr lang="de-DE" sz="1800" b="0" i="0" u="none" strike="noStrike" cap="none" dirty="0" smtClean="0">
                <a:solidFill>
                  <a:schemeClr val="dk1"/>
                </a:solidFill>
                <a:latin typeface="Calibri Light" panose="020F0302020204030204" pitchFamily="34" charset="0"/>
                <a:ea typeface="Calibri"/>
                <a:cs typeface="Calibri Light" panose="020F0302020204030204" pitchFamily="34" charset="0"/>
                <a:sym typeface="Calibri"/>
              </a:rPr>
              <a:t/>
            </a:r>
            <a:br>
              <a:rPr lang="de-DE" sz="1800" b="0" i="0" u="none" strike="noStrike" cap="none" dirty="0" smtClean="0">
                <a:solidFill>
                  <a:schemeClr val="dk1"/>
                </a:solidFill>
                <a:latin typeface="Calibri Light" panose="020F0302020204030204" pitchFamily="34" charset="0"/>
                <a:ea typeface="Calibri"/>
                <a:cs typeface="Calibri Light" panose="020F0302020204030204" pitchFamily="34" charset="0"/>
                <a:sym typeface="Calibri"/>
              </a:rPr>
            </a:br>
            <a:endParaRPr sz="1800" b="0" i="0" u="none" strike="noStrike" cap="none" dirty="0" smtClean="0">
              <a:solidFill>
                <a:schemeClr val="dk1"/>
              </a:solidFill>
              <a:latin typeface="Calibri Light" panose="020F0302020204030204" pitchFamily="34" charset="0"/>
              <a:ea typeface="Calibri"/>
              <a:cs typeface="Calibri Light" panose="020F0302020204030204" pitchFamily="34" charset="0"/>
              <a:sym typeface="Calibri"/>
            </a:endParaRPr>
          </a:p>
          <a:p>
            <a:pPr marL="0" marR="0" lvl="0" indent="0" algn="l" rtl="0">
              <a:spcBef>
                <a:spcPts val="0"/>
              </a:spcBef>
              <a:spcAft>
                <a:spcPts val="0"/>
              </a:spcAft>
              <a:buClr>
                <a:schemeClr val="dk1"/>
              </a:buClr>
              <a:buSzPts val="2400"/>
              <a:buFont typeface="Calibri"/>
              <a:buNone/>
            </a:pPr>
            <a:endParaRPr sz="1800" b="0" dirty="0">
              <a:solidFill>
                <a:schemeClr val="dk1"/>
              </a:solidFill>
              <a:latin typeface="Calibri Light" panose="020F0302020204030204" pitchFamily="34" charset="0"/>
              <a:ea typeface="Calibri"/>
              <a:cs typeface="Calibri Light" panose="020F0302020204030204" pitchFamily="34" charset="0"/>
              <a:sym typeface="Calibri"/>
            </a:endParaRPr>
          </a:p>
        </p:txBody>
      </p:sp>
      <p:sp>
        <p:nvSpPr>
          <p:cNvPr id="491" name="Google Shape;491;p53"/>
          <p:cNvSpPr txBox="1"/>
          <p:nvPr/>
        </p:nvSpPr>
        <p:spPr>
          <a:xfrm>
            <a:off x="855975" y="968357"/>
            <a:ext cx="9652000" cy="679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400" dirty="0">
                <a:solidFill>
                  <a:srgbClr val="002060"/>
                </a:solidFill>
                <a:latin typeface="Calibri"/>
                <a:cs typeface="Calibri"/>
                <a:sym typeface="Calibri"/>
              </a:rPr>
              <a:t>CALL FOR PARTICIPATION AND CONTRIBUTION</a:t>
            </a:r>
            <a:endParaRPr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648" y="2003035"/>
            <a:ext cx="2578762" cy="193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QR-Code für dieses Pad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0349" y="3205779"/>
            <a:ext cx="2291378" cy="2291379"/>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extLst>
      <p:ext uri="{BB962C8B-B14F-4D97-AF65-F5344CB8AC3E}">
        <p14:creationId xmlns:p14="http://schemas.microsoft.com/office/powerpoint/2010/main" val="1686046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1" name="Google Shape;491;p53"/>
          <p:cNvSpPr txBox="1"/>
          <p:nvPr/>
        </p:nvSpPr>
        <p:spPr>
          <a:xfrm>
            <a:off x="855975" y="968357"/>
            <a:ext cx="9652000" cy="679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400" dirty="0" smtClean="0">
                <a:solidFill>
                  <a:srgbClr val="002060"/>
                </a:solidFill>
                <a:latin typeface="Calibri"/>
                <a:cs typeface="Calibri"/>
                <a:sym typeface="Calibri"/>
              </a:rPr>
              <a:t>HAVE A BREAK</a:t>
            </a:r>
            <a:endParaRPr dirty="0"/>
          </a:p>
        </p:txBody>
      </p:sp>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38" y="1760384"/>
            <a:ext cx="6417198" cy="3618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extLst>
      <p:ext uri="{BB962C8B-B14F-4D97-AF65-F5344CB8AC3E}">
        <p14:creationId xmlns:p14="http://schemas.microsoft.com/office/powerpoint/2010/main" val="6581544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Rechteck 1"/>
          <p:cNvSpPr/>
          <p:nvPr/>
        </p:nvSpPr>
        <p:spPr>
          <a:xfrm>
            <a:off x="885471" y="1829270"/>
            <a:ext cx="7521701" cy="4019562"/>
          </a:xfrm>
          <a:prstGeom prst="rect">
            <a:avLst/>
          </a:prstGeom>
        </p:spPr>
        <p:txBody>
          <a:bodyPr wrap="square">
            <a:spAutoFit/>
          </a:bodyPr>
          <a:lstStyle/>
          <a:p>
            <a:pPr>
              <a:lnSpc>
                <a:spcPct val="115000"/>
              </a:lnSpc>
              <a:tabLst>
                <a:tab pos="810260" algn="l"/>
              </a:tabLst>
            </a:pPr>
            <a: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11:00 </a:t>
            </a:r>
            <a:r>
              <a:rPr lang="de-AT" sz="1600" b="1" dirty="0">
                <a:solidFill>
                  <a:srgbClr val="002060"/>
                </a:solidFill>
                <a:latin typeface="Calibri" panose="020F0502020204030204" pitchFamily="34" charset="0"/>
                <a:cs typeface="Calibri" panose="020F0502020204030204" pitchFamily="34" charset="0"/>
              </a:rPr>
              <a:t>AUSSDA - The Austrian </a:t>
            </a:r>
            <a:r>
              <a:rPr lang="de-AT" sz="1600" b="1" dirty="0" err="1">
                <a:solidFill>
                  <a:srgbClr val="002060"/>
                </a:solidFill>
                <a:latin typeface="Calibri" panose="020F0502020204030204" pitchFamily="34" charset="0"/>
                <a:cs typeface="Calibri" panose="020F0502020204030204" pitchFamily="34" charset="0"/>
              </a:rPr>
              <a:t>Social</a:t>
            </a:r>
            <a:r>
              <a:rPr lang="de-AT" sz="1600" b="1" dirty="0">
                <a:solidFill>
                  <a:srgbClr val="002060"/>
                </a:solidFill>
                <a:latin typeface="Calibri" panose="020F0502020204030204" pitchFamily="34" charset="0"/>
                <a:cs typeface="Calibri" panose="020F0502020204030204" pitchFamily="34" charset="0"/>
              </a:rPr>
              <a:t> Science Data Archive</a:t>
            </a:r>
            <a:r>
              <a:rPr lang="en-US" sz="1600" b="1" dirty="0">
                <a:solidFill>
                  <a:srgbClr val="002060"/>
                </a:solidFill>
                <a:latin typeface="Calibri" panose="020F0502020204030204" pitchFamily="34" charset="0"/>
                <a:cs typeface="Calibri" panose="020F0502020204030204" pitchFamily="34" charset="0"/>
              </a:rPr>
              <a:t> </a:t>
            </a:r>
            <a:endParaRPr lang="de-AT" sz="1600" b="1" dirty="0">
              <a:solidFill>
                <a:srgbClr val="002060"/>
              </a:solidFill>
              <a:latin typeface="Calibri" panose="020F0502020204030204" pitchFamily="34" charset="0"/>
              <a:cs typeface="Calibri" panose="020F0502020204030204" pitchFamily="34" charset="0"/>
            </a:endParaRPr>
          </a:p>
          <a:p>
            <a:pPr>
              <a:lnSpc>
                <a:spcPct val="115000"/>
              </a:lnSpc>
            </a:pPr>
            <a:r>
              <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Dimitri </a:t>
            </a:r>
            <a:r>
              <a:rPr lang="en-US" sz="1600" dirty="0" err="1"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Prandner</a:t>
            </a:r>
            <a:endPar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pPr>
            <a:endParaRPr lang="en-US" sz="1600" dirty="0">
              <a:solidFill>
                <a:srgbClr val="1A1A1A"/>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endParaRPr lang="de-AT" sz="1600" dirty="0" smtClean="0">
              <a:solidFill>
                <a:srgbClr val="1A1A1A"/>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endParaRPr lang="de-AT" sz="1600" dirty="0">
              <a:solidFill>
                <a:srgbClr val="1A1A1A"/>
              </a:solidFill>
              <a:latin typeface="Calibri" panose="020F0502020204030204" pitchFamily="34" charset="0"/>
              <a:ea typeface="Calibri" panose="020F0502020204030204" pitchFamily="34" charset="0"/>
              <a:cs typeface="Calibri" panose="020F0502020204030204" pitchFamily="34" charset="0"/>
            </a:endParaRPr>
          </a:p>
          <a:p>
            <a:pPr marL="809625" indent="-809625">
              <a:tabLst>
                <a:tab pos="810260" algn="l"/>
              </a:tabLst>
            </a:pPr>
            <a:endParaRPr lang="de-DE" sz="1600" dirty="0">
              <a:latin typeface="Calibri" panose="020F0502020204030204" pitchFamily="34" charset="0"/>
              <a:cs typeface="Calibri" panose="020F0502020204030204" pitchFamily="34" charset="0"/>
            </a:endParaRPr>
          </a:p>
          <a:p>
            <a:pPr>
              <a:lnSpc>
                <a:spcPct val="115000"/>
              </a:lnSpc>
              <a:tabLst>
                <a:tab pos="810260" algn="l"/>
              </a:tabLst>
            </a:pPr>
            <a:r>
              <a:rPr lang="de-DE" sz="1600" b="1" dirty="0" smtClean="0">
                <a:solidFill>
                  <a:srgbClr val="002060"/>
                </a:solidFill>
                <a:latin typeface="Calibri" panose="020F0502020204030204" pitchFamily="34" charset="0"/>
                <a:cs typeface="Calibri" panose="020F0502020204030204" pitchFamily="34" charset="0"/>
              </a:rPr>
              <a:t>11:15 </a:t>
            </a:r>
            <a:r>
              <a:rPr lang="de-DE" sz="1600" b="1" dirty="0" err="1" smtClean="0">
                <a:solidFill>
                  <a:srgbClr val="002060"/>
                </a:solidFill>
                <a:latin typeface="Calibri" panose="020F0502020204030204" pitchFamily="34" charset="0"/>
                <a:cs typeface="Calibri" panose="020F0502020204030204" pitchFamily="34" charset="0"/>
              </a:rPr>
              <a:t>Keynote</a:t>
            </a:r>
            <a:r>
              <a:rPr lang="de-DE" sz="1600" b="1" dirty="0" smtClean="0">
                <a:solidFill>
                  <a:srgbClr val="002060"/>
                </a:solidFill>
                <a:latin typeface="Calibri" panose="020F0502020204030204" pitchFamily="34" charset="0"/>
                <a:cs typeface="Calibri" panose="020F0502020204030204" pitchFamily="34" charset="0"/>
              </a:rPr>
              <a:t> 1 </a:t>
            </a:r>
            <a:r>
              <a:rPr lang="de-AT" sz="1600" b="1" dirty="0">
                <a:solidFill>
                  <a:srgbClr val="002060"/>
                </a:solidFill>
                <a:latin typeface="Calibri" panose="020F0502020204030204" pitchFamily="34" charset="0"/>
                <a:cs typeface="Calibri" panose="020F0502020204030204" pitchFamily="34" charset="0"/>
              </a:rPr>
              <a:t>"</a:t>
            </a:r>
            <a:r>
              <a:rPr lang="de-AT" sz="1600" b="1" dirty="0" err="1">
                <a:solidFill>
                  <a:srgbClr val="002060"/>
                </a:solidFill>
                <a:latin typeface="Calibri" panose="020F0502020204030204" pitchFamily="34" charset="0"/>
                <a:cs typeface="Calibri" panose="020F0502020204030204" pitchFamily="34" charset="0"/>
              </a:rPr>
              <a:t>Pricing</a:t>
            </a:r>
            <a:r>
              <a:rPr lang="de-AT" sz="1600" b="1" dirty="0">
                <a:solidFill>
                  <a:srgbClr val="002060"/>
                </a:solidFill>
                <a:latin typeface="Calibri" panose="020F0502020204030204" pitchFamily="34" charset="0"/>
                <a:cs typeface="Calibri" panose="020F0502020204030204" pitchFamily="34" charset="0"/>
              </a:rPr>
              <a:t> Carbon"</a:t>
            </a:r>
            <a:r>
              <a:rPr lang="de-DE" sz="1600" b="1" dirty="0">
                <a:solidFill>
                  <a:srgbClr val="002060"/>
                </a:solidFill>
                <a:latin typeface="Calibri" panose="020F0502020204030204" pitchFamily="34" charset="0"/>
                <a:cs typeface="Calibri" panose="020F0502020204030204" pitchFamily="34" charset="0"/>
              </a:rPr>
              <a:t/>
            </a:r>
            <a:br>
              <a:rPr lang="de-DE" sz="1600" b="1" dirty="0">
                <a:solidFill>
                  <a:srgbClr val="002060"/>
                </a:solidFill>
                <a:latin typeface="Calibri" panose="020F0502020204030204" pitchFamily="34" charset="0"/>
                <a:cs typeface="Calibri" panose="020F0502020204030204" pitchFamily="34" charset="0"/>
              </a:rPr>
            </a:br>
            <a:r>
              <a:rPr lang="de-DE"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Thomas </a:t>
            </a:r>
            <a:r>
              <a:rPr lang="de-DE" sz="1600" dirty="0" err="1"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Sterner</a:t>
            </a:r>
            <a:r>
              <a:rPr lang="de-DE"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 </a:t>
            </a:r>
            <a:br>
              <a:rPr lang="de-DE"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br>
            <a:r>
              <a:rPr lang="de-DE"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P</a:t>
            </a:r>
            <a:r>
              <a:rPr lang="en-US" sz="1600" dirty="0" err="1"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rofessor</a:t>
            </a:r>
            <a:r>
              <a:rPr lang="en-US"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 </a:t>
            </a:r>
            <a:r>
              <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of environmental economics at the University of </a:t>
            </a:r>
            <a:r>
              <a:rPr lang="en-US"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Gothenburg</a:t>
            </a:r>
          </a:p>
          <a:p>
            <a:pPr>
              <a:lnSpc>
                <a:spcPct val="115000"/>
              </a:lnSpc>
              <a:tabLst>
                <a:tab pos="810260" algn="l"/>
              </a:tabLst>
            </a:pPr>
            <a:endParaRPr lang="en-US"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tabLst>
                <a:tab pos="810260" algn="l"/>
              </a:tabLst>
            </a:pPr>
            <a:endPar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tabLst>
                <a:tab pos="810260" algn="l"/>
              </a:tabLst>
            </a:pPr>
            <a:r>
              <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rPr>
              <a:t>Mach mal </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Pause und besuch uns/</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Have</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rPr>
              <a:t>a </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break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drop</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by</a:t>
            </a:r>
            <a:endParaRPr lang="de-AT" sz="1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tabLst>
                <a:tab pos="810260" algn="l"/>
              </a:tabLst>
            </a:pPr>
            <a:endParaRPr lang="de-DE"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tabLst>
                <a:tab pos="810260" algn="l"/>
              </a:tabLst>
            </a:pPr>
            <a:endParaRPr lang="de-DE" sz="1600" b="1" dirty="0">
              <a:solidFill>
                <a:srgbClr val="002060"/>
              </a:solidFill>
              <a:latin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819" y="3234260"/>
            <a:ext cx="1598400" cy="2397600"/>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4819" y="973562"/>
            <a:ext cx="1598400" cy="2136899"/>
          </a:xfrm>
          <a:prstGeom prst="rect">
            <a:avLst/>
          </a:prstGeom>
        </p:spPr>
      </p:pic>
      <p:sp>
        <p:nvSpPr>
          <p:cNvPr id="8" name="Google Shape;60;p10"/>
          <p:cNvSpPr/>
          <p:nvPr/>
        </p:nvSpPr>
        <p:spPr>
          <a:xfrm>
            <a:off x="885471" y="1165887"/>
            <a:ext cx="184396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400" dirty="0">
                <a:solidFill>
                  <a:srgbClr val="002060"/>
                </a:solidFill>
                <a:latin typeface="Calibri"/>
                <a:ea typeface="Calibri"/>
                <a:cs typeface="Calibri"/>
                <a:sym typeface="Calibri"/>
              </a:rPr>
              <a:t>PROGRAM </a:t>
            </a:r>
            <a:endParaRPr sz="2400" dirty="0">
              <a:solidFill>
                <a:schemeClr val="dk1"/>
              </a:solidFill>
              <a:latin typeface="Calibri"/>
              <a:ea typeface="Calibri"/>
              <a:cs typeface="Calibri"/>
              <a:sym typeface="Calibri"/>
            </a:endParaRPr>
          </a:p>
        </p:txBody>
      </p:sp>
      <p:sp>
        <p:nvSpPr>
          <p:cNvPr id="3" name="Fußzeilenplatzhalter 2"/>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spTree>
    <p:extLst>
      <p:ext uri="{BB962C8B-B14F-4D97-AF65-F5344CB8AC3E}">
        <p14:creationId xmlns:p14="http://schemas.microsoft.com/office/powerpoint/2010/main" val="41878054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7" name="Google Shape;171;p21">
            <a:extLst>
              <a:ext uri="{FF2B5EF4-FFF2-40B4-BE49-F238E27FC236}">
                <a16:creationId xmlns:a16="http://schemas.microsoft.com/office/drawing/2014/main" id="{47339C93-5115-47C4-A36A-C260610E04C5}"/>
              </a:ext>
            </a:extLst>
          </p:cNvPr>
          <p:cNvSpPr txBox="1">
            <a:spLocks noGrp="1"/>
          </p:cNvSpPr>
          <p:nvPr>
            <p:ph type="title"/>
          </p:nvPr>
        </p:nvSpPr>
        <p:spPr>
          <a:xfrm>
            <a:off x="874713" y="1078041"/>
            <a:ext cx="10972800" cy="4298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400"/>
              <a:buFont typeface="Calibri"/>
              <a:buNone/>
            </a:pPr>
            <a:r>
              <a:rPr lang="de-DE" dirty="0" smtClean="0">
                <a:solidFill>
                  <a:srgbClr val="002060"/>
                </a:solidFill>
              </a:rPr>
              <a:t>SECRET SANTA</a:t>
            </a:r>
            <a:endParaRPr sz="2400" dirty="0">
              <a:solidFill>
                <a:srgbClr val="002060"/>
              </a:solidFill>
              <a:latin typeface="Calibri"/>
              <a:ea typeface="Calibri"/>
              <a:cs typeface="Calibri"/>
              <a:sym typeface="Calibri"/>
            </a:endParaRPr>
          </a:p>
        </p:txBody>
      </p:sp>
      <p:pic>
        <p:nvPicPr>
          <p:cNvPr id="4" name="Grafik 3"/>
          <p:cNvPicPr>
            <a:picLocks noChangeAspect="1"/>
          </p:cNvPicPr>
          <p:nvPr/>
        </p:nvPicPr>
        <p:blipFill>
          <a:blip r:embed="rId3"/>
          <a:stretch>
            <a:fillRect/>
          </a:stretch>
        </p:blipFill>
        <p:spPr>
          <a:xfrm>
            <a:off x="874713" y="3053802"/>
            <a:ext cx="9744075" cy="2495550"/>
          </a:xfrm>
          <a:prstGeom prst="rect">
            <a:avLst/>
          </a:prstGeom>
        </p:spPr>
      </p:pic>
      <p:pic>
        <p:nvPicPr>
          <p:cNvPr id="3" name="Grafik 2"/>
          <p:cNvPicPr>
            <a:picLocks noChangeAspect="1"/>
          </p:cNvPicPr>
          <p:nvPr/>
        </p:nvPicPr>
        <p:blipFill>
          <a:blip r:embed="rId4"/>
          <a:stretch>
            <a:fillRect/>
          </a:stretch>
        </p:blipFill>
        <p:spPr>
          <a:xfrm>
            <a:off x="1094602" y="3314316"/>
            <a:ext cx="2762250" cy="1247775"/>
          </a:xfrm>
          <a:prstGeom prst="rect">
            <a:avLst/>
          </a:prstGeom>
        </p:spPr>
      </p:pic>
      <p:sp>
        <p:nvSpPr>
          <p:cNvPr id="8" name="Rectangle 1">
            <a:extLst>
              <a:ext uri="{FF2B5EF4-FFF2-40B4-BE49-F238E27FC236}">
                <a16:creationId xmlns:a16="http://schemas.microsoft.com/office/drawing/2014/main" id="{44A1AB86-9CE8-4CDF-9B95-8C378D0E8337}"/>
              </a:ext>
            </a:extLst>
          </p:cNvPr>
          <p:cNvSpPr>
            <a:spLocks noChangeArrowheads="1"/>
          </p:cNvSpPr>
          <p:nvPr/>
        </p:nvSpPr>
        <p:spPr bwMode="auto">
          <a:xfrm>
            <a:off x="874713" y="2110284"/>
            <a:ext cx="8264232" cy="46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50000"/>
              </a:lnSpc>
              <a:spcBef>
                <a:spcPct val="0"/>
              </a:spcBef>
              <a:spcAft>
                <a:spcPts val="600"/>
              </a:spcAft>
              <a:buClrTx/>
              <a:buSzTx/>
              <a:tabLst/>
            </a:pPr>
            <a:r>
              <a:rPr lang="de-DE" altLang="de-DE" sz="1800" dirty="0" smtClean="0">
                <a:solidFill>
                  <a:schemeClr val="tx1"/>
                </a:solidFill>
                <a:latin typeface="Calibri Light" panose="020F0302020204030204" pitchFamily="34" charset="0"/>
                <a:cs typeface="Calibri Light" panose="020F0302020204030204" pitchFamily="34" charset="0"/>
              </a:rPr>
              <a:t>Share </a:t>
            </a:r>
            <a:r>
              <a:rPr lang="de-DE" altLang="de-DE" sz="1800" dirty="0" err="1" smtClean="0">
                <a:solidFill>
                  <a:schemeClr val="tx1"/>
                </a:solidFill>
                <a:latin typeface="Calibri Light" panose="020F0302020204030204" pitchFamily="34" charset="0"/>
                <a:cs typeface="Calibri Light" panose="020F0302020204030204" pitchFamily="34" charset="0"/>
              </a:rPr>
              <a:t>your</a:t>
            </a:r>
            <a:r>
              <a:rPr lang="de-DE" altLang="de-DE" sz="1800" dirty="0" smtClean="0">
                <a:solidFill>
                  <a:schemeClr val="tx1"/>
                </a:solidFill>
                <a:latin typeface="Calibri Light" panose="020F0302020204030204" pitchFamily="34" charset="0"/>
                <a:cs typeface="Calibri Light" panose="020F0302020204030204" pitchFamily="34" charset="0"/>
              </a:rPr>
              <a:t> </a:t>
            </a:r>
            <a:r>
              <a:rPr lang="de-DE" altLang="de-DE" sz="1800" dirty="0" err="1" smtClean="0">
                <a:solidFill>
                  <a:schemeClr val="tx1"/>
                </a:solidFill>
                <a:latin typeface="Calibri Light" panose="020F0302020204030204" pitchFamily="34" charset="0"/>
                <a:cs typeface="Calibri Light" panose="020F0302020204030204" pitchFamily="34" charset="0"/>
              </a:rPr>
              <a:t>favorite</a:t>
            </a:r>
            <a:r>
              <a:rPr lang="de-DE" altLang="de-DE" sz="1800" dirty="0" smtClean="0">
                <a:solidFill>
                  <a:schemeClr val="tx1"/>
                </a:solidFill>
                <a:latin typeface="Calibri Light" panose="020F0302020204030204" pitchFamily="34" charset="0"/>
                <a:cs typeface="Calibri Light" panose="020F0302020204030204" pitchFamily="34" charset="0"/>
              </a:rPr>
              <a:t> </a:t>
            </a:r>
            <a:r>
              <a:rPr lang="de-DE" altLang="de-DE" sz="1800" dirty="0" err="1" smtClean="0">
                <a:solidFill>
                  <a:schemeClr val="tx1"/>
                </a:solidFill>
                <a:latin typeface="Calibri Light" panose="020F0302020204030204" pitchFamily="34" charset="0"/>
                <a:cs typeface="Calibri Light" panose="020F0302020204030204" pitchFamily="34" charset="0"/>
              </a:rPr>
              <a:t>article</a:t>
            </a:r>
            <a:r>
              <a:rPr lang="de-DE" altLang="de-DE" sz="1800" dirty="0" smtClean="0">
                <a:solidFill>
                  <a:schemeClr val="tx1"/>
                </a:solidFill>
                <a:latin typeface="Calibri Light" panose="020F0302020204030204" pitchFamily="34" charset="0"/>
                <a:cs typeface="Calibri Light" panose="020F0302020204030204" pitchFamily="34" charset="0"/>
              </a:rPr>
              <a:t> </a:t>
            </a:r>
            <a:r>
              <a:rPr lang="de-DE" altLang="de-DE" sz="1800" dirty="0" err="1" smtClean="0">
                <a:solidFill>
                  <a:schemeClr val="tx1"/>
                </a:solidFill>
                <a:latin typeface="Calibri Light" panose="020F0302020204030204" pitchFamily="34" charset="0"/>
                <a:cs typeface="Calibri Light" panose="020F0302020204030204" pitchFamily="34" charset="0"/>
              </a:rPr>
              <a:t>from</a:t>
            </a:r>
            <a:r>
              <a:rPr lang="de-DE" altLang="de-DE" sz="1800" dirty="0" smtClean="0">
                <a:solidFill>
                  <a:schemeClr val="tx1"/>
                </a:solidFill>
                <a:latin typeface="Calibri Light" panose="020F0302020204030204" pitchFamily="34" charset="0"/>
                <a:cs typeface="Calibri Light" panose="020F0302020204030204" pitchFamily="34" charset="0"/>
              </a:rPr>
              <a:t> 2021 &amp; </a:t>
            </a:r>
            <a:r>
              <a:rPr lang="de-DE" altLang="de-DE" sz="1800" dirty="0" err="1" smtClean="0">
                <a:solidFill>
                  <a:schemeClr val="tx1"/>
                </a:solidFill>
                <a:latin typeface="Calibri Light" panose="020F0302020204030204" pitchFamily="34" charset="0"/>
                <a:cs typeface="Calibri Light" panose="020F0302020204030204" pitchFamily="34" charset="0"/>
              </a:rPr>
              <a:t>some</a:t>
            </a:r>
            <a:r>
              <a:rPr lang="de-DE" altLang="de-DE" sz="1800" dirty="0" smtClean="0">
                <a:solidFill>
                  <a:schemeClr val="tx1"/>
                </a:solidFill>
                <a:latin typeface="Calibri Light" panose="020F0302020204030204" pitchFamily="34" charset="0"/>
                <a:cs typeface="Calibri Light" panose="020F0302020204030204" pitchFamily="34" charset="0"/>
              </a:rPr>
              <a:t> </a:t>
            </a:r>
            <a:r>
              <a:rPr lang="de-DE" altLang="de-DE" sz="1800" dirty="0" err="1" smtClean="0">
                <a:solidFill>
                  <a:schemeClr val="tx1"/>
                </a:solidFill>
                <a:latin typeface="Calibri Light" panose="020F0302020204030204" pitchFamily="34" charset="0"/>
                <a:cs typeface="Calibri Light" panose="020F0302020204030204" pitchFamily="34" charset="0"/>
              </a:rPr>
              <a:t>good</a:t>
            </a:r>
            <a:r>
              <a:rPr lang="de-DE" altLang="de-DE" sz="1800" dirty="0" smtClean="0">
                <a:solidFill>
                  <a:schemeClr val="tx1"/>
                </a:solidFill>
                <a:latin typeface="Calibri Light" panose="020F0302020204030204" pitchFamily="34" charset="0"/>
                <a:cs typeface="Calibri Light" panose="020F0302020204030204" pitchFamily="34" charset="0"/>
              </a:rPr>
              <a:t> </a:t>
            </a:r>
            <a:r>
              <a:rPr lang="de-DE" altLang="de-DE" sz="1800" dirty="0" err="1" smtClean="0">
                <a:solidFill>
                  <a:schemeClr val="tx1"/>
                </a:solidFill>
                <a:latin typeface="Calibri Light" panose="020F0302020204030204" pitchFamily="34" charset="0"/>
                <a:cs typeface="Calibri Light" panose="020F0302020204030204" pitchFamily="34" charset="0"/>
              </a:rPr>
              <a:t>wishes</a:t>
            </a:r>
            <a:r>
              <a:rPr lang="de-DE" altLang="de-DE" sz="1800" dirty="0" smtClean="0">
                <a:solidFill>
                  <a:schemeClr val="tx1"/>
                </a:solidFill>
                <a:latin typeface="Calibri Light" panose="020F0302020204030204" pitchFamily="34" charset="0"/>
                <a:cs typeface="Calibri Light" panose="020F0302020204030204" pitchFamily="34" charset="0"/>
              </a:rPr>
              <a:t> </a:t>
            </a:r>
            <a:r>
              <a:rPr lang="de-DE" altLang="de-DE" sz="1800" dirty="0" err="1" smtClean="0">
                <a:solidFill>
                  <a:schemeClr val="tx1"/>
                </a:solidFill>
                <a:latin typeface="Calibri Light" panose="020F0302020204030204" pitchFamily="34" charset="0"/>
                <a:cs typeface="Calibri Light" panose="020F0302020204030204" pitchFamily="34" charset="0"/>
              </a:rPr>
              <a:t>for</a:t>
            </a:r>
            <a:r>
              <a:rPr lang="de-DE" altLang="de-DE" sz="1800" dirty="0" smtClean="0">
                <a:solidFill>
                  <a:schemeClr val="tx1"/>
                </a:solidFill>
                <a:latin typeface="Calibri Light" panose="020F0302020204030204" pitchFamily="34" charset="0"/>
                <a:cs typeface="Calibri Light" panose="020F0302020204030204" pitchFamily="34" charset="0"/>
              </a:rPr>
              <a:t> 2022 </a:t>
            </a:r>
            <a:endParaRPr lang="de-DE" altLang="de-DE" sz="1800" dirty="0">
              <a:solidFill>
                <a:schemeClr val="tx1"/>
              </a:solidFill>
              <a:latin typeface="Calibri Light" panose="020F0302020204030204" pitchFamily="34" charset="0"/>
              <a:cs typeface="Calibri Light" panose="020F0302020204030204" pitchFamily="34" charset="0"/>
            </a:endParaRPr>
          </a:p>
        </p:txBody>
      </p:sp>
      <p:sp>
        <p:nvSpPr>
          <p:cNvPr id="6"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extLst>
      <p:ext uri="{BB962C8B-B14F-4D97-AF65-F5344CB8AC3E}">
        <p14:creationId xmlns:p14="http://schemas.microsoft.com/office/powerpoint/2010/main" val="678641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1" name="Google Shape;491;p53"/>
          <p:cNvSpPr txBox="1"/>
          <p:nvPr/>
        </p:nvSpPr>
        <p:spPr>
          <a:xfrm>
            <a:off x="855975" y="968357"/>
            <a:ext cx="9652000" cy="679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400" dirty="0" smtClean="0">
                <a:solidFill>
                  <a:srgbClr val="002060"/>
                </a:solidFill>
                <a:latin typeface="Calibri"/>
                <a:cs typeface="Calibri"/>
                <a:sym typeface="Calibri"/>
              </a:rPr>
              <a:t>HAVE A BREAK</a:t>
            </a:r>
            <a:endParaRPr dirty="0"/>
          </a:p>
        </p:txBody>
      </p:sp>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38" y="1760384"/>
            <a:ext cx="6417198" cy="3618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extLst>
      <p:ext uri="{BB962C8B-B14F-4D97-AF65-F5344CB8AC3E}">
        <p14:creationId xmlns:p14="http://schemas.microsoft.com/office/powerpoint/2010/main" val="551402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Rechteck 1"/>
          <p:cNvSpPr/>
          <p:nvPr/>
        </p:nvSpPr>
        <p:spPr>
          <a:xfrm>
            <a:off x="969155" y="1919797"/>
            <a:ext cx="7521701" cy="2886944"/>
          </a:xfrm>
          <a:prstGeom prst="rect">
            <a:avLst/>
          </a:prstGeom>
        </p:spPr>
        <p:txBody>
          <a:bodyPr wrap="square">
            <a:spAutoFit/>
          </a:bodyPr>
          <a:lstStyle/>
          <a:p>
            <a:pPr>
              <a:lnSpc>
                <a:spcPct val="115000"/>
              </a:lnSpc>
              <a:tabLst>
                <a:tab pos="810260" algn="l"/>
              </a:tabLst>
            </a:pPr>
            <a: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12:45 </a:t>
            </a:r>
            <a:r>
              <a:rPr lang="en-US" sz="1600" b="1" dirty="0">
                <a:solidFill>
                  <a:srgbClr val="002060"/>
                </a:solidFill>
                <a:latin typeface="Calibri" panose="020F0502020204030204" pitchFamily="34" charset="0"/>
                <a:cs typeface="Calibri" panose="020F0502020204030204" pitchFamily="34" charset="0"/>
              </a:rPr>
              <a:t>Research Spotlight - Getting a Handle on Sales: </a:t>
            </a:r>
            <a:r>
              <a:rPr lang="en-US" sz="1600" b="1" dirty="0" smtClean="0">
                <a:solidFill>
                  <a:srgbClr val="002060"/>
                </a:solidFill>
                <a:latin typeface="Calibri" panose="020F0502020204030204" pitchFamily="34" charset="0"/>
                <a:cs typeface="Calibri" panose="020F0502020204030204" pitchFamily="34" charset="0"/>
              </a:rPr>
              <a:t/>
            </a:r>
            <a:br>
              <a:rPr lang="en-US" sz="1600" b="1" dirty="0" smtClean="0">
                <a:solidFill>
                  <a:srgbClr val="002060"/>
                </a:solidFill>
                <a:latin typeface="Calibri" panose="020F0502020204030204" pitchFamily="34" charset="0"/>
                <a:cs typeface="Calibri" panose="020F0502020204030204" pitchFamily="34" charset="0"/>
              </a:rPr>
            </a:br>
            <a:r>
              <a:rPr lang="en-US" sz="1600" b="1" dirty="0" smtClean="0">
                <a:solidFill>
                  <a:srgbClr val="002060"/>
                </a:solidFill>
                <a:latin typeface="Calibri" panose="020F0502020204030204" pitchFamily="34" charset="0"/>
                <a:cs typeface="Calibri" panose="020F0502020204030204" pitchFamily="34" charset="0"/>
              </a:rPr>
              <a:t>Shopping </a:t>
            </a:r>
            <a:r>
              <a:rPr lang="en-US" sz="1600" b="1" dirty="0">
                <a:solidFill>
                  <a:srgbClr val="002060"/>
                </a:solidFill>
                <a:latin typeface="Calibri" panose="020F0502020204030204" pitchFamily="34" charset="0"/>
                <a:cs typeface="Calibri" panose="020F0502020204030204" pitchFamily="34" charset="0"/>
              </a:rPr>
              <a:t>Carts Affect Purchasing by Activating Arm Muscles</a:t>
            </a:r>
            <a:endParaRPr lang="de-AT" sz="1600" b="1" dirty="0">
              <a:solidFill>
                <a:srgbClr val="002060"/>
              </a:solidFill>
              <a:latin typeface="Calibri" panose="020F0502020204030204" pitchFamily="34" charset="0"/>
              <a:cs typeface="Calibri" panose="020F0502020204030204" pitchFamily="34" charset="0"/>
            </a:endParaRPr>
          </a:p>
          <a:p>
            <a:pPr>
              <a:lnSpc>
                <a:spcPct val="115000"/>
              </a:lnSpc>
            </a:pPr>
            <a:r>
              <a:rPr lang="en-US"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Mathias </a:t>
            </a:r>
            <a:r>
              <a:rPr lang="en-US" sz="1600" dirty="0" err="1"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Streicher</a:t>
            </a:r>
            <a:endParaRPr lang="en-US"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pPr>
            <a:endParaRPr lang="en-US" sz="1600" dirty="0">
              <a:solidFill>
                <a:srgbClr val="1A1A1A"/>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endParaRPr lang="de-AT" sz="1600" dirty="0" smtClean="0">
              <a:solidFill>
                <a:srgbClr val="1A1A1A"/>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endParaRPr lang="de-AT" sz="1600" dirty="0">
              <a:solidFill>
                <a:srgbClr val="1A1A1A"/>
              </a:solidFill>
              <a:latin typeface="Calibri" panose="020F0502020204030204" pitchFamily="34" charset="0"/>
              <a:ea typeface="Calibri" panose="020F0502020204030204" pitchFamily="34" charset="0"/>
              <a:cs typeface="Calibri" panose="020F0502020204030204" pitchFamily="34" charset="0"/>
            </a:endParaRPr>
          </a:p>
          <a:p>
            <a:pPr marL="809625" indent="-809625">
              <a:tabLst>
                <a:tab pos="810260" algn="l"/>
              </a:tabLst>
            </a:pPr>
            <a:endParaRPr lang="de-DE" sz="1600" dirty="0">
              <a:latin typeface="Calibri" panose="020F0502020204030204" pitchFamily="34" charset="0"/>
              <a:cs typeface="Calibri" panose="020F0502020204030204" pitchFamily="34" charset="0"/>
            </a:endParaRPr>
          </a:p>
          <a:p>
            <a:pPr>
              <a:lnSpc>
                <a:spcPct val="115000"/>
              </a:lnSpc>
              <a:tabLst>
                <a:tab pos="810260" algn="l"/>
              </a:tabLst>
            </a:pPr>
            <a:r>
              <a:rPr lang="de-DE" sz="1600" b="1" dirty="0" smtClean="0">
                <a:solidFill>
                  <a:srgbClr val="002060"/>
                </a:solidFill>
                <a:latin typeface="Calibri" panose="020F0502020204030204" pitchFamily="34" charset="0"/>
                <a:cs typeface="Calibri" panose="020F0502020204030204" pitchFamily="34" charset="0"/>
              </a:rPr>
              <a:t>13:15 </a:t>
            </a:r>
            <a:r>
              <a:rPr lang="de-DE" sz="1600" b="1" dirty="0" err="1" smtClean="0">
                <a:solidFill>
                  <a:srgbClr val="002060"/>
                </a:solidFill>
                <a:latin typeface="Calibri" panose="020F0502020204030204" pitchFamily="34" charset="0"/>
                <a:cs typeface="Calibri" panose="020F0502020204030204" pitchFamily="34" charset="0"/>
              </a:rPr>
              <a:t>Keynote</a:t>
            </a:r>
            <a:r>
              <a:rPr lang="de-DE" sz="1600" b="1" dirty="0" smtClean="0">
                <a:solidFill>
                  <a:srgbClr val="002060"/>
                </a:solidFill>
                <a:latin typeface="Calibri" panose="020F0502020204030204" pitchFamily="34" charset="0"/>
                <a:cs typeface="Calibri" panose="020F0502020204030204" pitchFamily="34" charset="0"/>
              </a:rPr>
              <a:t> 2 </a:t>
            </a:r>
            <a:r>
              <a:rPr lang="de-AT" sz="1600" b="1" dirty="0" smtClean="0">
                <a:solidFill>
                  <a:srgbClr val="002060"/>
                </a:solidFill>
                <a:latin typeface="Calibri" panose="020F0502020204030204" pitchFamily="34" charset="0"/>
                <a:cs typeface="Calibri" panose="020F0502020204030204" pitchFamily="34" charset="0"/>
              </a:rPr>
              <a:t>„</a:t>
            </a:r>
            <a:r>
              <a:rPr lang="de-AT" sz="1600" b="1" dirty="0" err="1" smtClean="0">
                <a:solidFill>
                  <a:srgbClr val="002060"/>
                </a:solidFill>
                <a:latin typeface="Calibri" panose="020F0502020204030204" pitchFamily="34" charset="0"/>
                <a:cs typeface="Calibri" panose="020F0502020204030204" pitchFamily="34" charset="0"/>
              </a:rPr>
              <a:t>Giving</a:t>
            </a:r>
            <a:r>
              <a:rPr lang="de-AT" sz="1600" b="1" dirty="0" smtClean="0">
                <a:solidFill>
                  <a:srgbClr val="002060"/>
                </a:solidFill>
                <a:latin typeface="Calibri" panose="020F0502020204030204" pitchFamily="34" charset="0"/>
                <a:cs typeface="Calibri" panose="020F0502020204030204" pitchFamily="34" charset="0"/>
              </a:rPr>
              <a:t> </a:t>
            </a:r>
            <a:r>
              <a:rPr lang="de-AT" sz="1600" b="1" dirty="0" err="1" smtClean="0">
                <a:solidFill>
                  <a:srgbClr val="002060"/>
                </a:solidFill>
                <a:latin typeface="Calibri" panose="020F0502020204030204" pitchFamily="34" charset="0"/>
                <a:cs typeface="Calibri" panose="020F0502020204030204" pitchFamily="34" charset="0"/>
              </a:rPr>
              <a:t>Reasons</a:t>
            </a:r>
            <a:r>
              <a:rPr lang="de-AT" sz="1600" b="1" dirty="0" smtClean="0">
                <a:solidFill>
                  <a:srgbClr val="002060"/>
                </a:solidFill>
                <a:latin typeface="Calibri" panose="020F0502020204030204" pitchFamily="34" charset="0"/>
                <a:cs typeface="Calibri" panose="020F0502020204030204" pitchFamily="34" charset="0"/>
              </a:rPr>
              <a:t>"</a:t>
            </a:r>
            <a:r>
              <a:rPr lang="de-DE" sz="1600" b="1" dirty="0" smtClean="0">
                <a:solidFill>
                  <a:srgbClr val="002060"/>
                </a:solidFill>
                <a:latin typeface="Calibri" panose="020F0502020204030204" pitchFamily="34" charset="0"/>
                <a:cs typeface="Calibri" panose="020F0502020204030204" pitchFamily="34" charset="0"/>
              </a:rPr>
              <a:t/>
            </a:r>
            <a:br>
              <a:rPr lang="de-DE" sz="1600" b="1" dirty="0" smtClean="0">
                <a:solidFill>
                  <a:srgbClr val="002060"/>
                </a:solidFill>
                <a:latin typeface="Calibri" panose="020F0502020204030204" pitchFamily="34" charset="0"/>
                <a:cs typeface="Calibri" panose="020F0502020204030204" pitchFamily="34" charset="0"/>
              </a:rPr>
            </a:br>
            <a:r>
              <a:rPr lang="de-DE"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John Levi Martin</a:t>
            </a:r>
            <a:br>
              <a:rPr lang="de-DE"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br>
            <a:r>
              <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Florence </a:t>
            </a:r>
            <a:r>
              <a:rPr lang="en-US" sz="1600" dirty="0" err="1">
                <a:solidFill>
                  <a:srgbClr val="1A1A1A"/>
                </a:solidFill>
                <a:latin typeface="Calibri Light" panose="020F0302020204030204" pitchFamily="34" charset="0"/>
                <a:ea typeface="Calibri" panose="020F0502020204030204" pitchFamily="34" charset="0"/>
                <a:cs typeface="Calibri Light" panose="020F0302020204030204" pitchFamily="34" charset="0"/>
              </a:rPr>
              <a:t>Borchert</a:t>
            </a:r>
            <a:r>
              <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 </a:t>
            </a:r>
            <a:r>
              <a:rPr lang="en-US" sz="1600" dirty="0" err="1">
                <a:solidFill>
                  <a:srgbClr val="1A1A1A"/>
                </a:solidFill>
                <a:latin typeface="Calibri Light" panose="020F0302020204030204" pitchFamily="34" charset="0"/>
                <a:ea typeface="Calibri" panose="020F0502020204030204" pitchFamily="34" charset="0"/>
                <a:cs typeface="Calibri Light" panose="020F0302020204030204" pitchFamily="34" charset="0"/>
              </a:rPr>
              <a:t>Bartling</a:t>
            </a:r>
            <a:r>
              <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 Professor of Sociology at the University of Chicago</a:t>
            </a:r>
            <a:endParaRPr lang="de-DE"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2830" y="1034523"/>
            <a:ext cx="1598400" cy="2154599"/>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2830" y="3363269"/>
            <a:ext cx="1598400" cy="2232432"/>
          </a:xfrm>
          <a:prstGeom prst="rect">
            <a:avLst/>
          </a:prstGeom>
        </p:spPr>
      </p:pic>
      <p:sp>
        <p:nvSpPr>
          <p:cNvPr id="9" name="Google Shape;60;p10"/>
          <p:cNvSpPr/>
          <p:nvPr/>
        </p:nvSpPr>
        <p:spPr>
          <a:xfrm>
            <a:off x="885471" y="1165887"/>
            <a:ext cx="184396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400" dirty="0">
                <a:solidFill>
                  <a:srgbClr val="002060"/>
                </a:solidFill>
                <a:latin typeface="Calibri"/>
                <a:ea typeface="Calibri"/>
                <a:cs typeface="Calibri"/>
                <a:sym typeface="Calibri"/>
              </a:rPr>
              <a:t>PROGRAM </a:t>
            </a:r>
            <a:endParaRPr sz="2400" dirty="0">
              <a:solidFill>
                <a:schemeClr val="dk1"/>
              </a:solidFill>
              <a:latin typeface="Calibri"/>
              <a:ea typeface="Calibri"/>
              <a:cs typeface="Calibri"/>
              <a:sym typeface="Calibri"/>
            </a:endParaRPr>
          </a:p>
        </p:txBody>
      </p:sp>
      <p:sp>
        <p:nvSpPr>
          <p:cNvPr id="3" name="Fußzeilenplatzhalter 2"/>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spTree>
    <p:extLst>
      <p:ext uri="{BB962C8B-B14F-4D97-AF65-F5344CB8AC3E}">
        <p14:creationId xmlns:p14="http://schemas.microsoft.com/office/powerpoint/2010/main" val="3941967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60" name="Google Shape;60;p10"/>
          <p:cNvSpPr/>
          <p:nvPr/>
        </p:nvSpPr>
        <p:spPr>
          <a:xfrm>
            <a:off x="885471" y="1165887"/>
            <a:ext cx="184396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400" dirty="0">
                <a:solidFill>
                  <a:srgbClr val="002060"/>
                </a:solidFill>
                <a:latin typeface="Calibri"/>
                <a:ea typeface="Calibri"/>
                <a:cs typeface="Calibri"/>
                <a:sym typeface="Calibri"/>
              </a:rPr>
              <a:t>PROGRAM </a:t>
            </a:r>
            <a:endParaRPr sz="2400" dirty="0">
              <a:solidFill>
                <a:schemeClr val="dk1"/>
              </a:solidFill>
              <a:latin typeface="Calibri"/>
              <a:ea typeface="Calibri"/>
              <a:cs typeface="Calibri"/>
              <a:sym typeface="Calibri"/>
            </a:endParaRPr>
          </a:p>
        </p:txBody>
      </p:sp>
      <p:sp>
        <p:nvSpPr>
          <p:cNvPr id="2" name="Rechteck 1"/>
          <p:cNvSpPr/>
          <p:nvPr/>
        </p:nvSpPr>
        <p:spPr>
          <a:xfrm>
            <a:off x="915365" y="1396720"/>
            <a:ext cx="7605677" cy="4339650"/>
          </a:xfrm>
          <a:prstGeom prst="rect">
            <a:avLst/>
          </a:prstGeom>
        </p:spPr>
        <p:txBody>
          <a:bodyPr wrap="square">
            <a:spAutoFit/>
          </a:bodyPr>
          <a:lstStyle/>
          <a:p>
            <a:pPr>
              <a:lnSpc>
                <a:spcPct val="115000"/>
              </a:lnSpc>
            </a:pPr>
            <a:endPar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endPar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9:00 Welcome &amp; Review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of</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rPr>
              <a:t>E</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vents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News</a:t>
            </a:r>
            <a:endPar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de-AT"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Andrea </a:t>
            </a:r>
            <a:r>
              <a:rPr lang="de-AT"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Hemetsberger</a:t>
            </a:r>
          </a:p>
          <a:p>
            <a:pPr>
              <a:lnSpc>
                <a:spcPct val="115000"/>
              </a:lnSpc>
            </a:pP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de-AT" sz="1600" b="1" dirty="0">
              <a:solidFill>
                <a:srgbClr val="002060"/>
              </a:solidFill>
              <a:latin typeface="Calibri" panose="020F0502020204030204" pitchFamily="34" charset="0"/>
              <a:cs typeface="Calibri" panose="020F0502020204030204" pitchFamily="34" charset="0"/>
            </a:endParaRPr>
          </a:p>
          <a:p>
            <a:pPr>
              <a:lnSpc>
                <a:spcPct val="115000"/>
              </a:lnSpc>
            </a:pPr>
            <a:r>
              <a:rPr lang="de-DE" sz="1600" b="1" dirty="0" smtClean="0">
                <a:solidFill>
                  <a:srgbClr val="002060"/>
                </a:solidFill>
                <a:latin typeface="Calibri" panose="020F0502020204030204" pitchFamily="34" charset="0"/>
                <a:cs typeface="Calibri" panose="020F0502020204030204" pitchFamily="34" charset="0"/>
              </a:rPr>
              <a:t>9:30 </a:t>
            </a:r>
            <a:r>
              <a:rPr lang="en-US" sz="1600" b="1" dirty="0">
                <a:solidFill>
                  <a:srgbClr val="002060"/>
                </a:solidFill>
                <a:latin typeface="Calibri" panose="020F0502020204030204" pitchFamily="34" charset="0"/>
                <a:ea typeface="Calibri" panose="020F0502020204030204" pitchFamily="34" charset="0"/>
                <a:cs typeface="Calibri" panose="020F0502020204030204" pitchFamily="34" charset="0"/>
              </a:rPr>
              <a:t>Introduction Institute for the Sociology of Law and Criminology (IRKS) </a:t>
            </a:r>
            <a: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r>
            <a:b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br>
            <a:r>
              <a:rPr lang="de-AT" sz="1600" dirty="0" err="1">
                <a:solidFill>
                  <a:srgbClr val="1A1A1A"/>
                </a:solidFill>
                <a:latin typeface="Calibri Light" panose="020F0302020204030204" pitchFamily="34" charset="0"/>
                <a:ea typeface="Calibri" panose="020F0502020204030204" pitchFamily="34" charset="0"/>
                <a:cs typeface="Calibri Light" panose="020F0302020204030204" pitchFamily="34" charset="0"/>
              </a:rPr>
              <a:t>Meropi</a:t>
            </a:r>
            <a:r>
              <a:rPr lang="de-AT"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 </a:t>
            </a:r>
            <a:r>
              <a:rPr lang="de-AT" sz="1600" dirty="0" err="1">
                <a:solidFill>
                  <a:srgbClr val="1A1A1A"/>
                </a:solidFill>
                <a:latin typeface="Calibri Light" panose="020F0302020204030204" pitchFamily="34" charset="0"/>
                <a:ea typeface="Calibri" panose="020F0502020204030204" pitchFamily="34" charset="0"/>
                <a:cs typeface="Calibri Light" panose="020F0302020204030204" pitchFamily="34" charset="0"/>
              </a:rPr>
              <a:t>Tzanetakis</a:t>
            </a:r>
            <a:endParaRPr lang="de-AT"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pPr>
            <a:r>
              <a:rPr lang="de-AT" sz="1600" dirty="0">
                <a:solidFill>
                  <a:srgbClr val="1A1A1A"/>
                </a:solidFill>
                <a:latin typeface="Calibri" panose="020F0502020204030204" pitchFamily="34" charset="0"/>
                <a:ea typeface="Calibri" panose="020F0502020204030204" pitchFamily="34" charset="0"/>
                <a:cs typeface="Calibri" panose="020F0502020204030204" pitchFamily="34" charset="0"/>
              </a:rPr>
              <a:t> </a:t>
            </a:r>
            <a:endParaRPr lang="de-AT" dirty="0">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9:45 </a:t>
            </a:r>
            <a:r>
              <a:rPr lang="en-US" sz="1600" b="1" dirty="0">
                <a:solidFill>
                  <a:srgbClr val="002060"/>
                </a:solidFill>
                <a:latin typeface="Calibri" panose="020F0502020204030204" pitchFamily="34" charset="0"/>
                <a:ea typeface="Calibri" panose="020F0502020204030204" pitchFamily="34" charset="0"/>
                <a:cs typeface="Calibri" panose="020F0502020204030204" pitchFamily="34" charset="0"/>
              </a:rPr>
              <a:t>Introduction Research Group Innsbruck Quantitative Social Sciences – IQSS </a:t>
            </a:r>
            <a: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r>
            <a:b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br>
            <a:r>
              <a:rPr lang="de-AT"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Andreas </a:t>
            </a:r>
            <a:r>
              <a:rPr lang="de-AT" sz="1600" dirty="0" err="1">
                <a:solidFill>
                  <a:srgbClr val="1A1A1A"/>
                </a:solidFill>
                <a:latin typeface="Calibri Light" panose="020F0302020204030204" pitchFamily="34" charset="0"/>
                <a:ea typeface="Calibri" panose="020F0502020204030204" pitchFamily="34" charset="0"/>
                <a:cs typeface="Calibri Light" panose="020F0302020204030204" pitchFamily="34" charset="0"/>
              </a:rPr>
              <a:t>Steinmayr</a:t>
            </a:r>
            <a:r>
              <a:rPr lang="de-AT"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 </a:t>
            </a:r>
          </a:p>
          <a:p>
            <a:pPr>
              <a:lnSpc>
                <a:spcPct val="115000"/>
              </a:lnSpc>
            </a:pPr>
            <a:r>
              <a:rPr lang="de-AT" sz="1600" dirty="0">
                <a:solidFill>
                  <a:srgbClr val="1A1A1A"/>
                </a:solidFill>
                <a:latin typeface="Calibri" panose="020F0502020204030204" pitchFamily="34" charset="0"/>
                <a:ea typeface="Calibri" panose="020F0502020204030204" pitchFamily="34" charset="0"/>
                <a:cs typeface="Calibri" panose="020F0502020204030204" pitchFamily="34" charset="0"/>
              </a:rPr>
              <a:t> </a:t>
            </a:r>
            <a:endParaRPr lang="de-A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10:00 </a:t>
            </a:r>
            <a:r>
              <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rPr>
              <a:t>Research Center Media Studies </a:t>
            </a:r>
            <a:endPar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de-AT"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Theo Hug </a:t>
            </a:r>
            <a:endParaRPr lang="de-AT"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pPr>
            <a:endParaRPr lang="de-AT" sz="1600" b="1" dirty="0">
              <a:solidFill>
                <a:srgbClr val="1A1A1A"/>
              </a:solidFill>
              <a:latin typeface="Calibri Light" panose="020F0302020204030204" pitchFamily="34" charset="0"/>
              <a:ea typeface="Calibri" panose="020F0502020204030204" pitchFamily="34" charset="0"/>
              <a:cs typeface="Calibri" panose="020F0502020204030204" pitchFamily="34" charset="0"/>
            </a:endParaRPr>
          </a:p>
          <a:p>
            <a:pPr>
              <a:lnSpc>
                <a:spcPct val="115000"/>
              </a:lnSpc>
            </a:pP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Mach </a:t>
            </a:r>
            <a:r>
              <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rPr>
              <a:t>mal </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Pause und trag was bei/</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Have</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rPr>
              <a:t>a </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break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contribute</a:t>
            </a:r>
            <a:endParaRPr lang="de-AT"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219" y="3538850"/>
            <a:ext cx="1598400" cy="2156591"/>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b="8076"/>
          <a:stretch/>
        </p:blipFill>
        <p:spPr>
          <a:xfrm>
            <a:off x="9870071" y="1055049"/>
            <a:ext cx="1598400" cy="2203979"/>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0071" y="3564241"/>
            <a:ext cx="1598400" cy="2131200"/>
          </a:xfrm>
          <a:prstGeom prst="rect">
            <a:avLst/>
          </a:prstGeom>
        </p:spPr>
      </p:pic>
      <p:sp>
        <p:nvSpPr>
          <p:cNvPr id="3" name="Fußzeilenplatzhalter 2"/>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0757" y="1055049"/>
            <a:ext cx="1631954" cy="220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1235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4"/>
          <p:cNvSpPr txBox="1">
            <a:spLocks noGrp="1"/>
          </p:cNvSpPr>
          <p:nvPr>
            <p:ph type="body" idx="4294967295"/>
          </p:nvPr>
        </p:nvSpPr>
        <p:spPr>
          <a:xfrm>
            <a:off x="874713" y="1759904"/>
            <a:ext cx="10515600" cy="37444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EB8B2D"/>
              </a:buClr>
              <a:buSzPts val="1400"/>
              <a:buFont typeface="Arial"/>
              <a:buNone/>
            </a:pPr>
            <a:r>
              <a:rPr lang="de-AT" sz="2000" dirty="0" err="1" smtClean="0">
                <a:solidFill>
                  <a:schemeClr val="dk1"/>
                </a:solidFill>
                <a:latin typeface="Calibri" panose="020F0502020204030204" pitchFamily="34" charset="0"/>
                <a:ea typeface="Calibri"/>
                <a:cs typeface="Calibri" panose="020F0502020204030204" pitchFamily="34" charset="0"/>
                <a:sym typeface="Calibri"/>
              </a:rPr>
              <a:t>Keynotes</a:t>
            </a:r>
            <a:r>
              <a:rPr lang="de-AT" sz="2000" dirty="0" smtClean="0">
                <a:solidFill>
                  <a:schemeClr val="dk1"/>
                </a:solidFill>
                <a:latin typeface="Calibri" panose="020F0502020204030204" pitchFamily="34" charset="0"/>
                <a:ea typeface="Calibri"/>
                <a:cs typeface="Calibri" panose="020F0502020204030204" pitchFamily="34" charset="0"/>
                <a:sym typeface="Calibri"/>
              </a:rPr>
              <a:t> Dominik </a:t>
            </a:r>
            <a:r>
              <a:rPr lang="de-AT" sz="2000" dirty="0" err="1" smtClean="0">
                <a:solidFill>
                  <a:schemeClr val="dk1"/>
                </a:solidFill>
                <a:latin typeface="Calibri" panose="020F0502020204030204" pitchFamily="34" charset="0"/>
                <a:ea typeface="Calibri"/>
                <a:cs typeface="Calibri" panose="020F0502020204030204" pitchFamily="34" charset="0"/>
                <a:sym typeface="Calibri"/>
              </a:rPr>
              <a:t>Hangartner</a:t>
            </a:r>
            <a:r>
              <a:rPr lang="de-AT" sz="2000" dirty="0" smtClean="0">
                <a:solidFill>
                  <a:schemeClr val="dk1"/>
                </a:solidFill>
                <a:latin typeface="Calibri" panose="020F0502020204030204" pitchFamily="34" charset="0"/>
                <a:ea typeface="Calibri"/>
                <a:cs typeface="Calibri" panose="020F0502020204030204" pitchFamily="34" charset="0"/>
                <a:sym typeface="Calibri"/>
              </a:rPr>
              <a:t> (ETH Zürich) &amp; Ingrid </a:t>
            </a:r>
            <a:r>
              <a:rPr lang="de-AT" sz="2000" dirty="0" err="1" smtClean="0">
                <a:solidFill>
                  <a:schemeClr val="dk1"/>
                </a:solidFill>
                <a:latin typeface="Calibri" panose="020F0502020204030204" pitchFamily="34" charset="0"/>
                <a:ea typeface="Calibri"/>
                <a:cs typeface="Calibri" panose="020F0502020204030204" pitchFamily="34" charset="0"/>
                <a:sym typeface="Calibri"/>
              </a:rPr>
              <a:t>Volkmer</a:t>
            </a:r>
            <a:r>
              <a:rPr lang="de-AT" sz="2000" dirty="0" smtClean="0">
                <a:solidFill>
                  <a:schemeClr val="dk1"/>
                </a:solidFill>
                <a:latin typeface="Calibri" panose="020F0502020204030204" pitchFamily="34" charset="0"/>
                <a:ea typeface="Calibri"/>
                <a:cs typeface="Calibri" panose="020F0502020204030204" pitchFamily="34" charset="0"/>
                <a:sym typeface="Calibri"/>
              </a:rPr>
              <a:t> (University </a:t>
            </a:r>
            <a:r>
              <a:rPr lang="de-AT" sz="2000" dirty="0" err="1" smtClean="0">
                <a:solidFill>
                  <a:schemeClr val="dk1"/>
                </a:solidFill>
                <a:latin typeface="Calibri" panose="020F0502020204030204" pitchFamily="34" charset="0"/>
                <a:ea typeface="Calibri"/>
                <a:cs typeface="Calibri" panose="020F0502020204030204" pitchFamily="34" charset="0"/>
                <a:sym typeface="Calibri"/>
              </a:rPr>
              <a:t>of</a:t>
            </a:r>
            <a:r>
              <a:rPr lang="de-AT" sz="2000" dirty="0" smtClean="0">
                <a:solidFill>
                  <a:schemeClr val="dk1"/>
                </a:solidFill>
                <a:latin typeface="Calibri" panose="020F0502020204030204" pitchFamily="34" charset="0"/>
                <a:ea typeface="Calibri"/>
                <a:cs typeface="Calibri" panose="020F0502020204030204" pitchFamily="34" charset="0"/>
                <a:sym typeface="Calibri"/>
              </a:rPr>
              <a:t> Melbourne) </a:t>
            </a:r>
            <a:br>
              <a:rPr lang="de-AT" sz="2000" dirty="0" smtClean="0">
                <a:solidFill>
                  <a:schemeClr val="dk1"/>
                </a:solidFill>
                <a:latin typeface="Calibri" panose="020F0502020204030204" pitchFamily="34" charset="0"/>
                <a:ea typeface="Calibri"/>
                <a:cs typeface="Calibri" panose="020F0502020204030204" pitchFamily="34" charset="0"/>
                <a:sym typeface="Calibri"/>
              </a:rPr>
            </a:br>
            <a:endParaRPr sz="2000" dirty="0">
              <a:solidFill>
                <a:schemeClr val="dk1"/>
              </a:solidFill>
              <a:latin typeface="Calibri" panose="020F0502020204030204" pitchFamily="34" charset="0"/>
              <a:ea typeface="Calibri"/>
              <a:cs typeface="Calibri" panose="020F0502020204030204" pitchFamily="34" charset="0"/>
              <a:sym typeface="Calibri"/>
            </a:endParaRPr>
          </a:p>
          <a:p>
            <a:pPr marL="0" lvl="0" indent="0" algn="ctr" rtl="0">
              <a:lnSpc>
                <a:spcPct val="90000"/>
              </a:lnSpc>
              <a:spcBef>
                <a:spcPts val="1000"/>
              </a:spcBef>
              <a:spcAft>
                <a:spcPts val="0"/>
              </a:spcAft>
              <a:buSzPts val="2000"/>
              <a:buNone/>
            </a:pPr>
            <a:endParaRPr lang="de-DE" sz="2000" dirty="0" smtClean="0">
              <a:solidFill>
                <a:schemeClr val="dk1"/>
              </a:solidFill>
              <a:latin typeface="Calibri" panose="020F0502020204030204" pitchFamily="34" charset="0"/>
              <a:cs typeface="Calibri" panose="020F0502020204030204" pitchFamily="34" charset="0"/>
              <a:sym typeface="Calibri"/>
            </a:endParaRPr>
          </a:p>
          <a:p>
            <a:pPr marL="0" lvl="0" indent="0" algn="ctr" rtl="0">
              <a:lnSpc>
                <a:spcPct val="90000"/>
              </a:lnSpc>
              <a:spcBef>
                <a:spcPts val="1000"/>
              </a:spcBef>
              <a:spcAft>
                <a:spcPts val="0"/>
              </a:spcAft>
              <a:buSzPts val="2000"/>
              <a:buNone/>
            </a:pPr>
            <a:endParaRPr lang="de-DE" sz="2000" dirty="0">
              <a:solidFill>
                <a:schemeClr val="dk1"/>
              </a:solidFill>
              <a:latin typeface="Calibri" panose="020F0502020204030204" pitchFamily="34" charset="0"/>
              <a:cs typeface="Calibri" panose="020F0502020204030204" pitchFamily="34" charset="0"/>
              <a:sym typeface="Calibri"/>
            </a:endParaRPr>
          </a:p>
          <a:p>
            <a:pPr marL="0" lvl="0" indent="0" algn="ctr" rtl="0">
              <a:lnSpc>
                <a:spcPct val="90000"/>
              </a:lnSpc>
              <a:spcBef>
                <a:spcPts val="1000"/>
              </a:spcBef>
              <a:spcAft>
                <a:spcPts val="0"/>
              </a:spcAft>
              <a:buSzPts val="2000"/>
              <a:buNone/>
            </a:pPr>
            <a:endParaRPr lang="de-DE" sz="2000" dirty="0" smtClean="0">
              <a:solidFill>
                <a:schemeClr val="dk1"/>
              </a:solidFill>
              <a:latin typeface="Calibri" panose="020F0502020204030204" pitchFamily="34" charset="0"/>
              <a:cs typeface="Calibri" panose="020F0502020204030204" pitchFamily="34" charset="0"/>
              <a:sym typeface="Calibri"/>
            </a:endParaRPr>
          </a:p>
          <a:p>
            <a:pPr marL="0" lvl="0" indent="0" algn="ctr" rtl="0">
              <a:lnSpc>
                <a:spcPct val="90000"/>
              </a:lnSpc>
              <a:spcBef>
                <a:spcPts val="1000"/>
              </a:spcBef>
              <a:spcAft>
                <a:spcPts val="0"/>
              </a:spcAft>
              <a:buSzPts val="2000"/>
              <a:buNone/>
            </a:pPr>
            <a:endParaRPr lang="de-DE" sz="2000" dirty="0" smtClean="0">
              <a:solidFill>
                <a:schemeClr val="dk1"/>
              </a:solidFill>
              <a:latin typeface="Calibri" panose="020F0502020204030204" pitchFamily="34" charset="0"/>
              <a:cs typeface="Calibri" panose="020F0502020204030204" pitchFamily="34" charset="0"/>
              <a:sym typeface="Calibri"/>
            </a:endParaRPr>
          </a:p>
          <a:p>
            <a:pPr marL="0" lvl="0" indent="0" algn="ctr" rtl="0">
              <a:lnSpc>
                <a:spcPct val="90000"/>
              </a:lnSpc>
              <a:spcBef>
                <a:spcPts val="1000"/>
              </a:spcBef>
              <a:spcAft>
                <a:spcPts val="0"/>
              </a:spcAft>
              <a:buSzPts val="2000"/>
              <a:buNone/>
            </a:pPr>
            <a:r>
              <a:rPr lang="de-DE" sz="2000" dirty="0" smtClean="0">
                <a:solidFill>
                  <a:schemeClr val="dk1"/>
                </a:solidFill>
                <a:latin typeface="Calibri" panose="020F0502020204030204" pitchFamily="34" charset="0"/>
                <a:cs typeface="Calibri" panose="020F0502020204030204" pitchFamily="34" charset="0"/>
                <a:sym typeface="Calibri"/>
              </a:rPr>
              <a:t/>
            </a:r>
            <a:br>
              <a:rPr lang="de-DE" sz="2000" dirty="0" smtClean="0">
                <a:solidFill>
                  <a:schemeClr val="dk1"/>
                </a:solidFill>
                <a:latin typeface="Calibri" panose="020F0502020204030204" pitchFamily="34" charset="0"/>
                <a:cs typeface="Calibri" panose="020F0502020204030204" pitchFamily="34" charset="0"/>
                <a:sym typeface="Calibri"/>
              </a:rPr>
            </a:br>
            <a:r>
              <a:rPr lang="de-DE" sz="1800" dirty="0" err="1" smtClean="0">
                <a:solidFill>
                  <a:schemeClr val="dk1"/>
                </a:solidFill>
                <a:latin typeface="Calibri" panose="020F0502020204030204" pitchFamily="34" charset="0"/>
                <a:cs typeface="Calibri" panose="020F0502020204030204" pitchFamily="34" charset="0"/>
                <a:sym typeface="Calibri"/>
              </a:rPr>
              <a:t>Thank</a:t>
            </a:r>
            <a:r>
              <a:rPr lang="de-DE" sz="1800" dirty="0" smtClean="0">
                <a:solidFill>
                  <a:schemeClr val="dk1"/>
                </a:solidFill>
                <a:latin typeface="Calibri" panose="020F0502020204030204" pitchFamily="34" charset="0"/>
                <a:cs typeface="Calibri" panose="020F0502020204030204" pitchFamily="34" charset="0"/>
                <a:sym typeface="Calibri"/>
              </a:rPr>
              <a:t> </a:t>
            </a:r>
            <a:r>
              <a:rPr lang="de-DE" sz="1800" dirty="0" err="1">
                <a:solidFill>
                  <a:schemeClr val="dk1"/>
                </a:solidFill>
                <a:latin typeface="Calibri" panose="020F0502020204030204" pitchFamily="34" charset="0"/>
                <a:cs typeface="Calibri" panose="020F0502020204030204" pitchFamily="34" charset="0"/>
                <a:sym typeface="Calibri"/>
              </a:rPr>
              <a:t>you</a:t>
            </a:r>
            <a:r>
              <a:rPr lang="de-DE" sz="1800" dirty="0">
                <a:solidFill>
                  <a:schemeClr val="dk1"/>
                </a:solidFill>
                <a:latin typeface="Calibri" panose="020F0502020204030204" pitchFamily="34" charset="0"/>
                <a:cs typeface="Calibri" panose="020F0502020204030204" pitchFamily="34" charset="0"/>
                <a:sym typeface="Calibri"/>
              </a:rPr>
              <a:t> </a:t>
            </a:r>
            <a:r>
              <a:rPr lang="de-DE" sz="1800" dirty="0" err="1">
                <a:solidFill>
                  <a:schemeClr val="dk1"/>
                </a:solidFill>
                <a:latin typeface="Calibri" panose="020F0502020204030204" pitchFamily="34" charset="0"/>
                <a:cs typeface="Calibri" panose="020F0502020204030204" pitchFamily="34" charset="0"/>
                <a:sym typeface="Calibri"/>
              </a:rPr>
              <a:t>for</a:t>
            </a:r>
            <a:r>
              <a:rPr lang="de-DE" sz="1800" dirty="0">
                <a:solidFill>
                  <a:schemeClr val="dk1"/>
                </a:solidFill>
                <a:latin typeface="Calibri" panose="020F0502020204030204" pitchFamily="34" charset="0"/>
                <a:cs typeface="Calibri" panose="020F0502020204030204" pitchFamily="34" charset="0"/>
                <a:sym typeface="Calibri"/>
              </a:rPr>
              <a:t> </a:t>
            </a:r>
            <a:r>
              <a:rPr lang="de-DE" sz="1800" dirty="0" err="1">
                <a:solidFill>
                  <a:schemeClr val="dk1"/>
                </a:solidFill>
                <a:latin typeface="Calibri" panose="020F0502020204030204" pitchFamily="34" charset="0"/>
                <a:cs typeface="Calibri" panose="020F0502020204030204" pitchFamily="34" charset="0"/>
                <a:sym typeface="Calibri"/>
              </a:rPr>
              <a:t>your</a:t>
            </a:r>
            <a:r>
              <a:rPr lang="de-DE" sz="1800" dirty="0">
                <a:solidFill>
                  <a:schemeClr val="dk1"/>
                </a:solidFill>
                <a:latin typeface="Calibri" panose="020F0502020204030204" pitchFamily="34" charset="0"/>
                <a:cs typeface="Calibri" panose="020F0502020204030204" pitchFamily="34" charset="0"/>
                <a:sym typeface="Calibri"/>
              </a:rPr>
              <a:t> </a:t>
            </a:r>
            <a:r>
              <a:rPr lang="de-DE" sz="1800" dirty="0" err="1">
                <a:solidFill>
                  <a:schemeClr val="dk1"/>
                </a:solidFill>
                <a:latin typeface="Calibri" panose="020F0502020204030204" pitchFamily="34" charset="0"/>
                <a:cs typeface="Calibri" panose="020F0502020204030204" pitchFamily="34" charset="0"/>
                <a:sym typeface="Calibri"/>
              </a:rPr>
              <a:t>valuable</a:t>
            </a:r>
            <a:r>
              <a:rPr lang="de-DE" sz="1800" dirty="0">
                <a:solidFill>
                  <a:schemeClr val="dk1"/>
                </a:solidFill>
                <a:latin typeface="Calibri" panose="020F0502020204030204" pitchFamily="34" charset="0"/>
                <a:cs typeface="Calibri" panose="020F0502020204030204" pitchFamily="34" charset="0"/>
                <a:sym typeface="Calibri"/>
              </a:rPr>
              <a:t> </a:t>
            </a:r>
            <a:r>
              <a:rPr lang="de-DE" sz="1800" dirty="0" err="1">
                <a:solidFill>
                  <a:schemeClr val="dk1"/>
                </a:solidFill>
                <a:latin typeface="Calibri" panose="020F0502020204030204" pitchFamily="34" charset="0"/>
                <a:cs typeface="Calibri" panose="020F0502020204030204" pitchFamily="34" charset="0"/>
                <a:sym typeface="Calibri"/>
              </a:rPr>
              <a:t>contributions</a:t>
            </a:r>
            <a:endParaRPr sz="1200" dirty="0">
              <a:latin typeface="Calibri" panose="020F0502020204030204" pitchFamily="34" charset="0"/>
              <a:cs typeface="Calibri" panose="020F0502020204030204" pitchFamily="34" charset="0"/>
            </a:endParaRPr>
          </a:p>
          <a:p>
            <a:pPr marL="0" lvl="0" indent="0" algn="ctr" rtl="0">
              <a:lnSpc>
                <a:spcPct val="90000"/>
              </a:lnSpc>
              <a:spcBef>
                <a:spcPts val="1000"/>
              </a:spcBef>
              <a:spcAft>
                <a:spcPts val="0"/>
              </a:spcAft>
              <a:buSzPts val="2000"/>
              <a:buNone/>
            </a:pPr>
            <a:r>
              <a:rPr lang="de-DE" sz="1800" dirty="0">
                <a:solidFill>
                  <a:schemeClr val="dk1"/>
                </a:solidFill>
                <a:latin typeface="Calibri" panose="020F0502020204030204" pitchFamily="34" charset="0"/>
                <a:ea typeface="Calibri"/>
                <a:cs typeface="Calibri" panose="020F0502020204030204" pitchFamily="34" charset="0"/>
                <a:sym typeface="Calibri"/>
              </a:rPr>
              <a:t>Looking </a:t>
            </a:r>
            <a:r>
              <a:rPr lang="de-DE" sz="1800" dirty="0" err="1">
                <a:solidFill>
                  <a:schemeClr val="dk1"/>
                </a:solidFill>
                <a:latin typeface="Calibri" panose="020F0502020204030204" pitchFamily="34" charset="0"/>
                <a:ea typeface="Calibri"/>
                <a:cs typeface="Calibri" panose="020F0502020204030204" pitchFamily="34" charset="0"/>
                <a:sym typeface="Calibri"/>
              </a:rPr>
              <a:t>forward</a:t>
            </a:r>
            <a:r>
              <a:rPr lang="de-DE" sz="1800" dirty="0">
                <a:solidFill>
                  <a:schemeClr val="dk1"/>
                </a:solidFill>
                <a:latin typeface="Calibri" panose="020F0502020204030204" pitchFamily="34" charset="0"/>
                <a:ea typeface="Calibri"/>
                <a:cs typeface="Calibri" panose="020F0502020204030204" pitchFamily="34" charset="0"/>
                <a:sym typeface="Calibri"/>
              </a:rPr>
              <a:t> </a:t>
            </a:r>
            <a:r>
              <a:rPr lang="de-DE" sz="1800" dirty="0" err="1">
                <a:solidFill>
                  <a:schemeClr val="dk1"/>
                </a:solidFill>
                <a:latin typeface="Calibri" panose="020F0502020204030204" pitchFamily="34" charset="0"/>
                <a:ea typeface="Calibri"/>
                <a:cs typeface="Calibri" panose="020F0502020204030204" pitchFamily="34" charset="0"/>
                <a:sym typeface="Calibri"/>
              </a:rPr>
              <a:t>to</a:t>
            </a:r>
            <a:r>
              <a:rPr lang="de-DE" sz="1800" dirty="0">
                <a:solidFill>
                  <a:schemeClr val="dk1"/>
                </a:solidFill>
                <a:latin typeface="Calibri" panose="020F0502020204030204" pitchFamily="34" charset="0"/>
                <a:ea typeface="Calibri"/>
                <a:cs typeface="Calibri" panose="020F0502020204030204" pitchFamily="34" charset="0"/>
                <a:sym typeface="Calibri"/>
              </a:rPr>
              <a:t> </a:t>
            </a:r>
            <a:r>
              <a:rPr lang="de-DE" sz="1800" dirty="0" err="1">
                <a:solidFill>
                  <a:schemeClr val="dk1"/>
                </a:solidFill>
                <a:latin typeface="Calibri" panose="020F0502020204030204" pitchFamily="34" charset="0"/>
                <a:ea typeface="Calibri"/>
                <a:cs typeface="Calibri" panose="020F0502020204030204" pitchFamily="34" charset="0"/>
                <a:sym typeface="Calibri"/>
              </a:rPr>
              <a:t>filling</a:t>
            </a:r>
            <a:r>
              <a:rPr lang="de-DE" sz="1800" dirty="0">
                <a:solidFill>
                  <a:schemeClr val="dk1"/>
                </a:solidFill>
                <a:latin typeface="Calibri" panose="020F0502020204030204" pitchFamily="34" charset="0"/>
                <a:ea typeface="Calibri"/>
                <a:cs typeface="Calibri" panose="020F0502020204030204" pitchFamily="34" charset="0"/>
                <a:sym typeface="Calibri"/>
              </a:rPr>
              <a:t>  </a:t>
            </a:r>
            <a:r>
              <a:rPr lang="de-DE" sz="1800" b="1" dirty="0">
                <a:solidFill>
                  <a:schemeClr val="dk1"/>
                </a:solidFill>
                <a:latin typeface="Calibri" panose="020F0502020204030204" pitchFamily="34" charset="0"/>
                <a:ea typeface="Calibri"/>
                <a:cs typeface="Calibri" panose="020F0502020204030204" pitchFamily="34" charset="0"/>
                <a:sym typeface="Calibri"/>
              </a:rPr>
              <a:t>EPoS</a:t>
            </a:r>
            <a:r>
              <a:rPr lang="de-DE" sz="1800" dirty="0">
                <a:solidFill>
                  <a:schemeClr val="dk1"/>
                </a:solidFill>
                <a:latin typeface="Calibri" panose="020F0502020204030204" pitchFamily="34" charset="0"/>
                <a:ea typeface="Calibri"/>
                <a:cs typeface="Calibri" panose="020F0502020204030204" pitchFamily="34" charset="0"/>
                <a:sym typeface="Calibri"/>
              </a:rPr>
              <a:t> </a:t>
            </a:r>
            <a:r>
              <a:rPr lang="de-DE" sz="1800" dirty="0" smtClean="0">
                <a:solidFill>
                  <a:schemeClr val="dk1"/>
                </a:solidFill>
                <a:latin typeface="Calibri" panose="020F0502020204030204" pitchFamily="34" charset="0"/>
                <a:ea typeface="Calibri"/>
                <a:cs typeface="Calibri" panose="020F0502020204030204" pitchFamily="34" charset="0"/>
                <a:sym typeface="Calibri"/>
              </a:rPr>
              <a:t> </a:t>
            </a:r>
            <a:r>
              <a:rPr lang="de-DE" sz="1800" dirty="0" err="1" smtClean="0">
                <a:solidFill>
                  <a:schemeClr val="dk1"/>
                </a:solidFill>
                <a:latin typeface="Calibri" panose="020F0502020204030204" pitchFamily="34" charset="0"/>
                <a:ea typeface="Calibri"/>
                <a:cs typeface="Calibri" panose="020F0502020204030204" pitchFamily="34" charset="0"/>
                <a:sym typeface="Calibri"/>
              </a:rPr>
              <a:t>with</a:t>
            </a:r>
            <a:r>
              <a:rPr lang="de-DE" sz="1800" dirty="0" smtClean="0">
                <a:solidFill>
                  <a:schemeClr val="dk1"/>
                </a:solidFill>
                <a:latin typeface="Calibri" panose="020F0502020204030204" pitchFamily="34" charset="0"/>
                <a:ea typeface="Calibri"/>
                <a:cs typeface="Calibri" panose="020F0502020204030204" pitchFamily="34" charset="0"/>
                <a:sym typeface="Calibri"/>
              </a:rPr>
              <a:t> </a:t>
            </a:r>
            <a:r>
              <a:rPr lang="de-DE" sz="1800" dirty="0" err="1">
                <a:solidFill>
                  <a:schemeClr val="dk1"/>
                </a:solidFill>
                <a:latin typeface="Calibri" panose="020F0502020204030204" pitchFamily="34" charset="0"/>
                <a:ea typeface="Calibri"/>
                <a:cs typeface="Calibri" panose="020F0502020204030204" pitchFamily="34" charset="0"/>
                <a:sym typeface="Calibri"/>
              </a:rPr>
              <a:t>life</a:t>
            </a:r>
            <a:r>
              <a:rPr lang="de-DE" sz="1800" dirty="0">
                <a:solidFill>
                  <a:schemeClr val="dk1"/>
                </a:solidFill>
                <a:latin typeface="Calibri" panose="020F0502020204030204" pitchFamily="34" charset="0"/>
                <a:ea typeface="Calibri"/>
                <a:cs typeface="Calibri" panose="020F0502020204030204" pitchFamily="34" charset="0"/>
                <a:sym typeface="Calibri"/>
              </a:rPr>
              <a:t> </a:t>
            </a:r>
            <a:r>
              <a:rPr lang="de-DE" sz="1800" dirty="0" smtClean="0">
                <a:solidFill>
                  <a:schemeClr val="dk1"/>
                </a:solidFill>
                <a:latin typeface="Calibri" panose="020F0502020204030204" pitchFamily="34" charset="0"/>
                <a:ea typeface="Calibri"/>
                <a:cs typeface="Calibri" panose="020F0502020204030204" pitchFamily="34" charset="0"/>
                <a:sym typeface="Calibri"/>
              </a:rPr>
              <a:t>at </a:t>
            </a:r>
            <a:r>
              <a:rPr lang="de-DE" sz="1800" dirty="0" err="1" smtClean="0">
                <a:solidFill>
                  <a:schemeClr val="dk1"/>
                </a:solidFill>
                <a:latin typeface="Calibri" panose="020F0502020204030204" pitchFamily="34" charset="0"/>
                <a:ea typeface="Calibri"/>
                <a:cs typeface="Calibri" panose="020F0502020204030204" pitchFamily="34" charset="0"/>
                <a:sym typeface="Calibri"/>
              </a:rPr>
              <a:t>our</a:t>
            </a:r>
            <a:r>
              <a:rPr lang="de-DE" sz="1800" dirty="0" smtClean="0">
                <a:solidFill>
                  <a:schemeClr val="dk1"/>
                </a:solidFill>
                <a:latin typeface="Calibri" panose="020F0502020204030204" pitchFamily="34" charset="0"/>
                <a:ea typeface="Calibri"/>
                <a:cs typeface="Calibri" panose="020F0502020204030204" pitchFamily="34" charset="0"/>
                <a:sym typeface="Calibri"/>
              </a:rPr>
              <a:t> </a:t>
            </a:r>
            <a:r>
              <a:rPr lang="de-DE" sz="1800" dirty="0" err="1" smtClean="0">
                <a:solidFill>
                  <a:schemeClr val="dk1"/>
                </a:solidFill>
                <a:latin typeface="Calibri" panose="020F0502020204030204" pitchFamily="34" charset="0"/>
                <a:ea typeface="Calibri"/>
                <a:cs typeface="Calibri" panose="020F0502020204030204" pitchFamily="34" charset="0"/>
                <a:sym typeface="Calibri"/>
              </a:rPr>
              <a:t>next</a:t>
            </a:r>
            <a:r>
              <a:rPr lang="de-DE" sz="1800" dirty="0" smtClean="0">
                <a:solidFill>
                  <a:schemeClr val="dk1"/>
                </a:solidFill>
                <a:latin typeface="Calibri" panose="020F0502020204030204" pitchFamily="34" charset="0"/>
                <a:ea typeface="Calibri"/>
                <a:cs typeface="Calibri" panose="020F0502020204030204" pitchFamily="34" charset="0"/>
                <a:sym typeface="Calibri"/>
              </a:rPr>
              <a:t> </a:t>
            </a:r>
            <a:r>
              <a:rPr lang="de-DE" sz="1800" dirty="0" err="1" smtClean="0">
                <a:solidFill>
                  <a:schemeClr val="dk1"/>
                </a:solidFill>
                <a:latin typeface="Calibri" panose="020F0502020204030204" pitchFamily="34" charset="0"/>
                <a:ea typeface="Calibri"/>
                <a:cs typeface="Calibri" panose="020F0502020204030204" pitchFamily="34" charset="0"/>
                <a:sym typeface="Calibri"/>
              </a:rPr>
              <a:t>meeting</a:t>
            </a:r>
            <a:r>
              <a:rPr lang="de-DE" sz="1800" dirty="0" smtClean="0">
                <a:solidFill>
                  <a:schemeClr val="dk1"/>
                </a:solidFill>
                <a:latin typeface="Calibri" panose="020F0502020204030204" pitchFamily="34" charset="0"/>
                <a:ea typeface="Calibri"/>
                <a:cs typeface="Calibri" panose="020F0502020204030204" pitchFamily="34" charset="0"/>
                <a:sym typeface="Calibri"/>
              </a:rPr>
              <a:t> in spring / </a:t>
            </a:r>
            <a:r>
              <a:rPr lang="de-DE" sz="1800" dirty="0" err="1" smtClean="0">
                <a:solidFill>
                  <a:schemeClr val="dk1"/>
                </a:solidFill>
                <a:latin typeface="Calibri" panose="020F0502020204030204" pitchFamily="34" charset="0"/>
                <a:ea typeface="Calibri"/>
                <a:cs typeface="Calibri" panose="020F0502020204030204" pitchFamily="34" charset="0"/>
                <a:sym typeface="Calibri"/>
              </a:rPr>
              <a:t>summer</a:t>
            </a:r>
            <a:r>
              <a:rPr lang="de-DE" sz="1800" dirty="0" smtClean="0">
                <a:solidFill>
                  <a:schemeClr val="dk1"/>
                </a:solidFill>
                <a:latin typeface="Calibri" panose="020F0502020204030204" pitchFamily="34" charset="0"/>
                <a:ea typeface="Calibri"/>
                <a:cs typeface="Calibri" panose="020F0502020204030204" pitchFamily="34" charset="0"/>
                <a:sym typeface="Calibri"/>
              </a:rPr>
              <a:t> 2022 !</a:t>
            </a:r>
            <a:endParaRPr lang="de-DE" sz="1800" dirty="0">
              <a:solidFill>
                <a:schemeClr val="dk1"/>
              </a:solidFill>
              <a:latin typeface="Calibri" panose="020F0502020204030204" pitchFamily="34" charset="0"/>
              <a:ea typeface="Calibri"/>
              <a:cs typeface="Calibri" panose="020F0502020204030204" pitchFamily="34" charset="0"/>
              <a:sym typeface="Calibri"/>
            </a:endParaRPr>
          </a:p>
          <a:p>
            <a:pPr marL="0" lvl="0" indent="0" algn="ctr" rtl="0">
              <a:lnSpc>
                <a:spcPct val="90000"/>
              </a:lnSpc>
              <a:spcBef>
                <a:spcPts val="1000"/>
              </a:spcBef>
              <a:spcAft>
                <a:spcPts val="0"/>
              </a:spcAft>
              <a:buSzPts val="2000"/>
              <a:buNone/>
            </a:pPr>
            <a:endParaRPr sz="1200" dirty="0">
              <a:latin typeface="Calibri" panose="020F0502020204030204" pitchFamily="34" charset="0"/>
              <a:cs typeface="Calibri" panose="020F0502020204030204" pitchFamily="34" charset="0"/>
            </a:endParaRPr>
          </a:p>
          <a:p>
            <a:pPr marL="0" lvl="0" indent="0" algn="ctr" rtl="0">
              <a:lnSpc>
                <a:spcPct val="90000"/>
              </a:lnSpc>
              <a:spcBef>
                <a:spcPts val="1000"/>
              </a:spcBef>
              <a:spcAft>
                <a:spcPts val="0"/>
              </a:spcAft>
              <a:buSzPts val="2000"/>
              <a:buNone/>
            </a:pPr>
            <a:r>
              <a:rPr lang="de-DE" sz="1800" dirty="0">
                <a:solidFill>
                  <a:schemeClr val="dk1"/>
                </a:solidFill>
                <a:latin typeface="Calibri" panose="020F0502020204030204" pitchFamily="34" charset="0"/>
                <a:ea typeface="Calibri"/>
                <a:cs typeface="Calibri" panose="020F0502020204030204" pitchFamily="34" charset="0"/>
                <a:sym typeface="Calibri"/>
              </a:rPr>
              <a:t>Andrea, Esther, Marcelo, Eva and Josephine</a:t>
            </a:r>
            <a:endParaRPr sz="1200" dirty="0">
              <a:latin typeface="Calibri" panose="020F0502020204030204" pitchFamily="34" charset="0"/>
              <a:cs typeface="Calibri" panose="020F0502020204030204" pitchFamily="34"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830" y="2374119"/>
            <a:ext cx="1800000" cy="1800000"/>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240" y="2374119"/>
            <a:ext cx="1800000" cy="1800000"/>
          </a:xfrm>
          <a:prstGeom prst="rect">
            <a:avLst/>
          </a:prstGeom>
        </p:spPr>
      </p:pic>
      <p:pic>
        <p:nvPicPr>
          <p:cNvPr id="5" name="Grafik 4"/>
          <p:cNvPicPr>
            <a:picLocks noChangeAspect="1"/>
          </p:cNvPicPr>
          <p:nvPr/>
        </p:nvPicPr>
        <p:blipFill>
          <a:blip r:embed="rId5"/>
          <a:stretch>
            <a:fillRect/>
          </a:stretch>
        </p:blipFill>
        <p:spPr>
          <a:xfrm>
            <a:off x="6492348" y="318622"/>
            <a:ext cx="1403109" cy="1299470"/>
          </a:xfrm>
          <a:prstGeom prst="rect">
            <a:avLst/>
          </a:prstGeom>
        </p:spPr>
      </p:pic>
      <p:sp>
        <p:nvSpPr>
          <p:cNvPr id="7" name="Google Shape;491;p53"/>
          <p:cNvSpPr txBox="1"/>
          <p:nvPr/>
        </p:nvSpPr>
        <p:spPr>
          <a:xfrm>
            <a:off x="855975" y="968357"/>
            <a:ext cx="9652000" cy="679450"/>
          </a:xfrm>
          <a:prstGeom prst="rect">
            <a:avLst/>
          </a:prstGeom>
          <a:noFill/>
          <a:ln>
            <a:noFill/>
          </a:ln>
        </p:spPr>
        <p:txBody>
          <a:bodyPr spcFirstLastPara="1" wrap="square" lIns="91425" tIns="45700" rIns="91425" bIns="45700" anchor="t" anchorCtr="0">
            <a:noAutofit/>
          </a:bodyPr>
          <a:lstStyle/>
          <a:p>
            <a:r>
              <a:rPr lang="en-US" sz="2400" dirty="0" smtClean="0">
                <a:solidFill>
                  <a:srgbClr val="002060"/>
                </a:solidFill>
                <a:latin typeface="Calibri"/>
                <a:cs typeface="Calibri"/>
                <a:sym typeface="Calibri"/>
              </a:rPr>
              <a:t>EPOS SUMMER SUMMIT 2022 - 8. APRIL</a:t>
            </a:r>
          </a:p>
          <a:p>
            <a:pPr marL="0" marR="0" lvl="0" indent="0" algn="l" rtl="0">
              <a:spcBef>
                <a:spcPts val="0"/>
              </a:spcBef>
              <a:spcAft>
                <a:spcPts val="0"/>
              </a:spcAft>
              <a:buNone/>
            </a:pPr>
            <a:endParaRPr lang="en-US" dirty="0"/>
          </a:p>
        </p:txBody>
      </p:sp>
      <p:sp>
        <p:nvSpPr>
          <p:cNvPr id="2" name="Fußzeilenplatzhalter 1"/>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7" name="Google Shape;491;p53"/>
          <p:cNvSpPr txBox="1"/>
          <p:nvPr/>
        </p:nvSpPr>
        <p:spPr>
          <a:xfrm>
            <a:off x="855975" y="968357"/>
            <a:ext cx="9652000" cy="679450"/>
          </a:xfrm>
          <a:prstGeom prst="rect">
            <a:avLst/>
          </a:prstGeom>
          <a:noFill/>
          <a:ln>
            <a:noFill/>
          </a:ln>
        </p:spPr>
        <p:txBody>
          <a:bodyPr spcFirstLastPara="1" wrap="square" lIns="91425" tIns="45700" rIns="91425" bIns="45700" anchor="t" anchorCtr="0">
            <a:noAutofit/>
          </a:bodyPr>
          <a:lstStyle/>
          <a:p>
            <a:r>
              <a:rPr lang="en-US" sz="2400" dirty="0" smtClean="0">
                <a:solidFill>
                  <a:srgbClr val="002060"/>
                </a:solidFill>
                <a:latin typeface="Calibri"/>
                <a:cs typeface="Calibri"/>
                <a:sym typeface="Calibri"/>
              </a:rPr>
              <a:t>MERRY CHRISTMAS AND A HAPPY NEW YEAR 2022 !</a:t>
            </a:r>
          </a:p>
          <a:p>
            <a:pPr marL="0" marR="0" lvl="0" indent="0" algn="l" rtl="0">
              <a:spcBef>
                <a:spcPts val="0"/>
              </a:spcBef>
              <a:spcAft>
                <a:spcPts val="0"/>
              </a:spcAft>
              <a:buNone/>
            </a:pPr>
            <a:endParaRPr lang="en-US" dirty="0"/>
          </a:p>
        </p:txBody>
      </p:sp>
      <p:sp>
        <p:nvSpPr>
          <p:cNvPr id="8" name="Google Shape;67;p11"/>
          <p:cNvSpPr txBox="1"/>
          <p:nvPr/>
        </p:nvSpPr>
        <p:spPr>
          <a:xfrm>
            <a:off x="969156" y="2968402"/>
            <a:ext cx="5430748" cy="2004618"/>
          </a:xfrm>
          <a:prstGeom prst="rect">
            <a:avLst/>
          </a:prstGeom>
          <a:noFill/>
          <a:ln>
            <a:noFill/>
          </a:ln>
        </p:spPr>
        <p:txBody>
          <a:bodyPr spcFirstLastPara="1" wrap="square" lIns="91425" tIns="45700" rIns="91425" bIns="45700" anchor="t" anchorCtr="0">
            <a:noAutofit/>
          </a:bodyPr>
          <a:lstStyle/>
          <a:p>
            <a:pPr lvl="0">
              <a:spcAft>
                <a:spcPts val="1800"/>
              </a:spcAft>
            </a:pPr>
            <a:r>
              <a:rPr lang="en-US" sz="1800" dirty="0">
                <a:solidFill>
                  <a:schemeClr val="tx1">
                    <a:lumMod val="85000"/>
                    <a:lumOff val="15000"/>
                  </a:schemeClr>
                </a:solidFill>
                <a:latin typeface="Calibri"/>
                <a:ea typeface="Calibri"/>
                <a:cs typeface="Calibri"/>
              </a:rPr>
              <a:t>E</a:t>
            </a:r>
            <a:r>
              <a:rPr lang="en-US" sz="1800" dirty="0" smtClean="0">
                <a:solidFill>
                  <a:schemeClr val="tx1">
                    <a:lumMod val="85000"/>
                    <a:lumOff val="15000"/>
                  </a:schemeClr>
                </a:solidFill>
                <a:latin typeface="Calibri"/>
                <a:ea typeface="Calibri"/>
                <a:cs typeface="Calibri"/>
              </a:rPr>
              <a:t>ncounter new things courageously and openly!</a:t>
            </a:r>
            <a:endParaRPr lang="en-US" sz="1800" dirty="0" smtClean="0">
              <a:solidFill>
                <a:schemeClr val="tx1">
                  <a:lumMod val="85000"/>
                  <a:lumOff val="15000"/>
                </a:schemeClr>
              </a:solidFill>
              <a:latin typeface="Calibri"/>
              <a:ea typeface="Calibri"/>
              <a:cs typeface="Calibri"/>
              <a:sym typeface="Calibri"/>
            </a:endParaRPr>
          </a:p>
        </p:txBody>
      </p:sp>
      <p:pic>
        <p:nvPicPr>
          <p:cNvPr id="9" name="Picture 2" descr="Kostenloses Stock Foto zu anruf, aufrufen, aufsic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1334" y="1128621"/>
            <a:ext cx="2976979" cy="4465468"/>
          </a:xfrm>
          <a:prstGeom prst="rect">
            <a:avLst/>
          </a:prstGeom>
          <a:noFill/>
          <a:extLst>
            <a:ext uri="{909E8E84-426E-40DD-AFC4-6F175D3DCCD1}">
              <a14:hiddenFill xmlns:a14="http://schemas.microsoft.com/office/drawing/2010/main">
                <a:solidFill>
                  <a:srgbClr val="FFFFFF"/>
                </a:solidFill>
              </a14:hiddenFill>
            </a:ext>
          </a:extLst>
        </p:spPr>
      </p:pic>
      <p:sp>
        <p:nvSpPr>
          <p:cNvPr id="2" name="Fußzeilenplatzhalter 1"/>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spTree>
    <p:extLst>
      <p:ext uri="{BB962C8B-B14F-4D97-AF65-F5344CB8AC3E}">
        <p14:creationId xmlns:p14="http://schemas.microsoft.com/office/powerpoint/2010/main" val="741372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7"/>
          <p:cNvSpPr txBox="1"/>
          <p:nvPr/>
        </p:nvSpPr>
        <p:spPr>
          <a:xfrm>
            <a:off x="3334774" y="3030357"/>
            <a:ext cx="7922684" cy="264687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600" b="0" i="1" dirty="0" smtClean="0">
                <a:solidFill>
                  <a:srgbClr val="000036"/>
                </a:solidFill>
                <a:latin typeface="Calibri" panose="020F0502020204030204" pitchFamily="34" charset="0"/>
                <a:ea typeface="Calibri"/>
                <a:cs typeface="Calibri" panose="020F0502020204030204" pitchFamily="34" charset="0"/>
                <a:sym typeface="Calibri"/>
              </a:rPr>
              <a:t>Managing Team Research Area </a:t>
            </a:r>
            <a:r>
              <a:rPr lang="de-DE" sz="1600" i="1" dirty="0">
                <a:solidFill>
                  <a:srgbClr val="000036"/>
                </a:solidFill>
                <a:latin typeface="Calibri" panose="020F0502020204030204" pitchFamily="34" charset="0"/>
                <a:ea typeface="Calibri"/>
                <a:cs typeface="Calibri" panose="020F0502020204030204" pitchFamily="34" charset="0"/>
                <a:sym typeface="Calibri"/>
              </a:rPr>
              <a:t>EPoS</a:t>
            </a:r>
            <a:r>
              <a:rPr lang="de-DE" sz="1600" b="0" i="1" dirty="0">
                <a:solidFill>
                  <a:srgbClr val="000036"/>
                </a:solidFill>
                <a:latin typeface="Calibri" panose="020F0502020204030204" pitchFamily="34" charset="0"/>
                <a:ea typeface="Calibri"/>
                <a:cs typeface="Calibri" panose="020F0502020204030204" pitchFamily="34" charset="0"/>
                <a:sym typeface="Calibri"/>
              </a:rPr>
              <a:t> </a:t>
            </a:r>
            <a:r>
              <a:rPr lang="de-DE" sz="1600" b="0" i="1" dirty="0" smtClean="0">
                <a:solidFill>
                  <a:srgbClr val="000036"/>
                </a:solidFill>
                <a:latin typeface="Calibri" panose="020F0502020204030204" pitchFamily="34" charset="0"/>
                <a:ea typeface="Calibri"/>
                <a:cs typeface="Calibri" panose="020F0502020204030204" pitchFamily="34" charset="0"/>
                <a:sym typeface="Calibri"/>
              </a:rPr>
              <a:t/>
            </a:r>
            <a:br>
              <a:rPr lang="de-DE" sz="1600" b="0" i="1" dirty="0" smtClean="0">
                <a:solidFill>
                  <a:srgbClr val="000036"/>
                </a:solidFill>
                <a:latin typeface="Calibri" panose="020F0502020204030204" pitchFamily="34" charset="0"/>
                <a:ea typeface="Calibri"/>
                <a:cs typeface="Calibri" panose="020F0502020204030204" pitchFamily="34" charset="0"/>
                <a:sym typeface="Calibri"/>
              </a:rPr>
            </a:br>
            <a:r>
              <a:rPr lang="de-DE" sz="1600" b="0" dirty="0" smtClean="0">
                <a:solidFill>
                  <a:schemeClr val="tx1"/>
                </a:solidFill>
                <a:latin typeface="Calibri" panose="020F0502020204030204" pitchFamily="34" charset="0"/>
                <a:ea typeface="Calibri"/>
                <a:cs typeface="Calibri" panose="020F0502020204030204" pitchFamily="34" charset="0"/>
                <a:sym typeface="Calibri"/>
              </a:rPr>
              <a:t>Andrea </a:t>
            </a:r>
            <a:r>
              <a:rPr lang="de-DE" sz="1600" b="0" dirty="0">
                <a:solidFill>
                  <a:schemeClr val="tx1"/>
                </a:solidFill>
                <a:latin typeface="Calibri" panose="020F0502020204030204" pitchFamily="34" charset="0"/>
                <a:ea typeface="Calibri"/>
                <a:cs typeface="Calibri" panose="020F0502020204030204" pitchFamily="34" charset="0"/>
                <a:sym typeface="Calibri"/>
              </a:rPr>
              <a:t>Hemetsberger</a:t>
            </a:r>
          </a:p>
          <a:p>
            <a:pPr marL="0" marR="0" lvl="0" indent="0" algn="l" rtl="0">
              <a:spcBef>
                <a:spcPts val="0"/>
              </a:spcBef>
              <a:spcAft>
                <a:spcPts val="0"/>
              </a:spcAft>
              <a:buNone/>
            </a:pPr>
            <a:r>
              <a:rPr lang="de-DE" sz="1600" dirty="0">
                <a:solidFill>
                  <a:schemeClr val="tx1"/>
                </a:solidFill>
                <a:latin typeface="Calibri" panose="020F0502020204030204" pitchFamily="34" charset="0"/>
                <a:cs typeface="Calibri" panose="020F0502020204030204" pitchFamily="34" charset="0"/>
                <a:sym typeface="Calibri"/>
              </a:rPr>
              <a:t>Esther Blanco</a:t>
            </a:r>
            <a:endParaRPr dirty="0">
              <a:solidFill>
                <a:schemeClr val="tx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de-DE" sz="1600" b="0" dirty="0">
                <a:solidFill>
                  <a:schemeClr val="tx1"/>
                </a:solidFill>
                <a:latin typeface="Calibri" panose="020F0502020204030204" pitchFamily="34" charset="0"/>
                <a:ea typeface="Calibri"/>
                <a:cs typeface="Calibri" panose="020F0502020204030204" pitchFamily="34" charset="0"/>
                <a:sym typeface="Calibri"/>
              </a:rPr>
              <a:t>Marcelo Jenny</a:t>
            </a:r>
            <a:endParaRPr dirty="0">
              <a:solidFill>
                <a:schemeClr val="tx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1600" b="0" dirty="0">
              <a:solidFill>
                <a:srgbClr val="000036"/>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de-DE" sz="1600" b="0" i="1" dirty="0" err="1" smtClean="0">
                <a:solidFill>
                  <a:srgbClr val="000036"/>
                </a:solidFill>
                <a:latin typeface="Calibri" panose="020F0502020204030204" pitchFamily="34" charset="0"/>
                <a:ea typeface="Calibri"/>
                <a:cs typeface="Calibri" panose="020F0502020204030204" pitchFamily="34" charset="0"/>
                <a:sym typeface="Calibri"/>
              </a:rPr>
              <a:t>Coordinators</a:t>
            </a:r>
            <a:endParaRPr sz="1600" b="0" dirty="0">
              <a:solidFill>
                <a:srgbClr val="000036"/>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de-DE" sz="1600" b="0" dirty="0">
                <a:solidFill>
                  <a:schemeClr val="tx1"/>
                </a:solidFill>
                <a:latin typeface="Calibri" panose="020F0502020204030204" pitchFamily="34" charset="0"/>
                <a:ea typeface="Calibri"/>
                <a:cs typeface="Calibri" panose="020F0502020204030204" pitchFamily="34" charset="0"/>
                <a:sym typeface="Calibri"/>
              </a:rPr>
              <a:t>Eva Zipperle-Mirwald / Josephine </a:t>
            </a:r>
            <a:r>
              <a:rPr lang="de-DE" sz="1600" b="0" dirty="0" err="1">
                <a:solidFill>
                  <a:schemeClr val="tx1"/>
                </a:solidFill>
                <a:latin typeface="Calibri" panose="020F0502020204030204" pitchFamily="34" charset="0"/>
                <a:ea typeface="Calibri"/>
                <a:cs typeface="Calibri" panose="020F0502020204030204" pitchFamily="34" charset="0"/>
                <a:sym typeface="Calibri"/>
              </a:rPr>
              <a:t>Pöll</a:t>
            </a:r>
            <a:r>
              <a:rPr lang="de-DE" sz="1600" b="0" dirty="0">
                <a:solidFill>
                  <a:srgbClr val="000036"/>
                </a:solidFill>
                <a:latin typeface="Calibri" panose="020F0502020204030204" pitchFamily="34" charset="0"/>
                <a:ea typeface="Calibri"/>
                <a:cs typeface="Calibri" panose="020F0502020204030204" pitchFamily="34" charset="0"/>
                <a:sym typeface="Calibri"/>
              </a:rPr>
              <a:t/>
            </a:r>
            <a:br>
              <a:rPr lang="de-DE" sz="1600" b="0" dirty="0">
                <a:solidFill>
                  <a:srgbClr val="000036"/>
                </a:solidFill>
                <a:latin typeface="Calibri" panose="020F0502020204030204" pitchFamily="34" charset="0"/>
                <a:ea typeface="Calibri"/>
                <a:cs typeface="Calibri" panose="020F0502020204030204" pitchFamily="34" charset="0"/>
                <a:sym typeface="Calibri"/>
              </a:rPr>
            </a:br>
            <a:r>
              <a:rPr lang="de-DE" sz="1400" b="0" dirty="0" err="1" smtClean="0">
                <a:solidFill>
                  <a:srgbClr val="757070"/>
                </a:solidFill>
                <a:latin typeface="Calibri" panose="020F0502020204030204" pitchFamily="34" charset="0"/>
                <a:ea typeface="Calibri"/>
                <a:cs typeface="Calibri" panose="020F0502020204030204" pitchFamily="34" charset="0"/>
                <a:sym typeface="Calibri"/>
              </a:rPr>
              <a:t>Room</a:t>
            </a:r>
            <a:r>
              <a:rPr lang="de-DE" sz="1400" b="0" dirty="0" smtClean="0">
                <a:solidFill>
                  <a:srgbClr val="757070"/>
                </a:solidFill>
                <a:latin typeface="Calibri" panose="020F0502020204030204" pitchFamily="34" charset="0"/>
                <a:ea typeface="Calibri"/>
                <a:cs typeface="Calibri" panose="020F0502020204030204" pitchFamily="34" charset="0"/>
                <a:sym typeface="Calibri"/>
              </a:rPr>
              <a:t> </a:t>
            </a:r>
            <a:r>
              <a:rPr lang="de-DE" sz="1400" b="0" dirty="0">
                <a:solidFill>
                  <a:srgbClr val="757070"/>
                </a:solidFill>
                <a:latin typeface="Calibri" panose="020F0502020204030204" pitchFamily="34" charset="0"/>
                <a:ea typeface="Calibri"/>
                <a:cs typeface="Calibri" panose="020F0502020204030204" pitchFamily="34" charset="0"/>
                <a:sym typeface="Calibri"/>
              </a:rPr>
              <a:t>o.1.3 | Universitätsstraße 15 | A-6020 Innsbruck</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de-DE" sz="1400" b="0" dirty="0">
                <a:solidFill>
                  <a:srgbClr val="757070"/>
                </a:solidFill>
                <a:latin typeface="Calibri" panose="020F0502020204030204" pitchFamily="34" charset="0"/>
                <a:ea typeface="Calibri"/>
                <a:cs typeface="Calibri" panose="020F0502020204030204" pitchFamily="34" charset="0"/>
                <a:sym typeface="Calibri"/>
              </a:rPr>
              <a:t>Telefon +43 (0) 512 / 507 - </a:t>
            </a:r>
            <a:r>
              <a:rPr lang="de-DE" sz="1400" dirty="0">
                <a:solidFill>
                  <a:srgbClr val="757070"/>
                </a:solidFill>
                <a:latin typeface="Calibri" panose="020F0502020204030204" pitchFamily="34" charset="0"/>
                <a:ea typeface="Calibri"/>
                <a:cs typeface="Calibri" panose="020F0502020204030204" pitchFamily="34" charset="0"/>
                <a:sym typeface="Calibri"/>
              </a:rPr>
              <a:t>39870</a:t>
            </a:r>
            <a:r>
              <a:rPr lang="de-DE" sz="1400" b="0" dirty="0">
                <a:solidFill>
                  <a:srgbClr val="757070"/>
                </a:solidFill>
                <a:latin typeface="Calibri" panose="020F0502020204030204" pitchFamily="34" charset="0"/>
                <a:ea typeface="Calibri"/>
                <a:cs typeface="Calibri" panose="020F0502020204030204" pitchFamily="34" charset="0"/>
                <a:sym typeface="Calibri"/>
              </a:rPr>
              <a:t/>
            </a:r>
            <a:br>
              <a:rPr lang="de-DE" sz="1400" b="0" dirty="0">
                <a:solidFill>
                  <a:srgbClr val="757070"/>
                </a:solidFill>
                <a:latin typeface="Calibri" panose="020F0502020204030204" pitchFamily="34" charset="0"/>
                <a:ea typeface="Calibri"/>
                <a:cs typeface="Calibri" panose="020F0502020204030204" pitchFamily="34" charset="0"/>
                <a:sym typeface="Calibri"/>
              </a:rPr>
            </a:br>
            <a:r>
              <a:rPr lang="de-DE" dirty="0">
                <a:solidFill>
                  <a:srgbClr val="757070"/>
                </a:solidFill>
                <a:latin typeface="Calibri" panose="020F0502020204030204" pitchFamily="34" charset="0"/>
                <a:ea typeface="Calibri"/>
                <a:cs typeface="Calibri" panose="020F0502020204030204" pitchFamily="34" charset="0"/>
                <a:sym typeface="Calibri"/>
              </a:rPr>
              <a:t>epos</a:t>
            </a:r>
            <a:r>
              <a:rPr lang="de-DE" sz="1400" b="0" dirty="0">
                <a:solidFill>
                  <a:srgbClr val="757070"/>
                </a:solidFill>
                <a:latin typeface="Calibri" panose="020F0502020204030204" pitchFamily="34" charset="0"/>
                <a:ea typeface="Calibri"/>
                <a:cs typeface="Calibri" panose="020F0502020204030204" pitchFamily="34" charset="0"/>
                <a:sym typeface="Calibri"/>
              </a:rPr>
              <a:t>@uibk.ac.at</a:t>
            </a:r>
            <a:br>
              <a:rPr lang="de-DE" sz="1400" b="0" dirty="0">
                <a:solidFill>
                  <a:srgbClr val="757070"/>
                </a:solidFill>
                <a:latin typeface="Calibri" panose="020F0502020204030204" pitchFamily="34" charset="0"/>
                <a:ea typeface="Calibri"/>
                <a:cs typeface="Calibri" panose="020F0502020204030204" pitchFamily="34" charset="0"/>
                <a:sym typeface="Calibri"/>
              </a:rPr>
            </a:br>
            <a:r>
              <a:rPr lang="de-DE" sz="1400" b="0" dirty="0">
                <a:solidFill>
                  <a:srgbClr val="757070"/>
                </a:solidFill>
                <a:latin typeface="Calibri" panose="020F0502020204030204" pitchFamily="34" charset="0"/>
                <a:ea typeface="Calibri"/>
                <a:cs typeface="Calibri" panose="020F0502020204030204" pitchFamily="34" charset="0"/>
                <a:sym typeface="Calibri"/>
              </a:rPr>
              <a:t>http://www.uibk.ac.at/</a:t>
            </a:r>
            <a:r>
              <a:rPr lang="de-DE" dirty="0">
                <a:solidFill>
                  <a:srgbClr val="757070"/>
                </a:solidFill>
                <a:latin typeface="Calibri" panose="020F0502020204030204" pitchFamily="34" charset="0"/>
                <a:ea typeface="Calibri"/>
                <a:cs typeface="Calibri" panose="020F0502020204030204" pitchFamily="34" charset="0"/>
                <a:sym typeface="Calibri"/>
              </a:rPr>
              <a:t>epos</a:t>
            </a:r>
            <a:r>
              <a:rPr lang="de-DE" sz="1400" b="0" dirty="0">
                <a:solidFill>
                  <a:srgbClr val="757070"/>
                </a:solidFill>
                <a:latin typeface="Calibri" panose="020F0502020204030204" pitchFamily="34" charset="0"/>
                <a:ea typeface="Calibri"/>
                <a:cs typeface="Calibri" panose="020F0502020204030204" pitchFamily="34" charset="0"/>
                <a:sym typeface="Calibri"/>
              </a:rPr>
              <a:t>/</a:t>
            </a:r>
            <a:endParaRPr dirty="0">
              <a:latin typeface="Calibri" panose="020F0502020204030204" pitchFamily="34" charset="0"/>
              <a:cs typeface="Calibri" panose="020F0502020204030204" pitchFamily="34" charset="0"/>
            </a:endParaRPr>
          </a:p>
        </p:txBody>
      </p:sp>
      <p:sp>
        <p:nvSpPr>
          <p:cNvPr id="525" name="Google Shape;525;p57"/>
          <p:cNvSpPr txBox="1"/>
          <p:nvPr/>
        </p:nvSpPr>
        <p:spPr>
          <a:xfrm>
            <a:off x="851632" y="3664476"/>
            <a:ext cx="2294467" cy="14927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1" dirty="0">
              <a:solidFill>
                <a:srgbClr val="000036"/>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50000"/>
              </a:lnSpc>
              <a:spcBef>
                <a:spcPts val="0"/>
              </a:spcBef>
              <a:spcAft>
                <a:spcPts val="0"/>
              </a:spcAft>
              <a:buNone/>
            </a:pPr>
            <a:r>
              <a:rPr lang="de-DE" sz="2200" i="1" dirty="0">
                <a:solidFill>
                  <a:srgbClr val="002060"/>
                </a:solidFill>
                <a:latin typeface="Calibri Light" panose="020F0302020204030204" pitchFamily="34" charset="0"/>
                <a:ea typeface="Calibri"/>
                <a:cs typeface="Calibri Light" panose="020F0302020204030204" pitchFamily="34" charset="0"/>
                <a:sym typeface="Calibri"/>
              </a:rPr>
              <a:t>Contact</a:t>
            </a:r>
            <a:endParaRPr sz="2000" b="0" dirty="0">
              <a:solidFill>
                <a:srgbClr val="002060"/>
              </a:solidFill>
              <a:latin typeface="Calibri Light" panose="020F0302020204030204" pitchFamily="34" charset="0"/>
              <a:ea typeface="Calibri"/>
              <a:cs typeface="Calibri Light" panose="020F0302020204030204" pitchFamily="34" charset="0"/>
              <a:sym typeface="Calibri"/>
            </a:endParaRPr>
          </a:p>
          <a:p>
            <a:pPr marL="0" marR="0" lvl="0" indent="0" algn="l" rtl="0">
              <a:spcBef>
                <a:spcPts val="0"/>
              </a:spcBef>
              <a:spcAft>
                <a:spcPts val="0"/>
              </a:spcAft>
              <a:buNone/>
            </a:pPr>
            <a:endParaRPr sz="2000" b="0" dirty="0">
              <a:solidFill>
                <a:srgbClr val="000036"/>
              </a:solidFill>
              <a:latin typeface="Calibri Light" panose="020F0302020204030204" pitchFamily="34" charset="0"/>
              <a:ea typeface="Calibri"/>
              <a:cs typeface="Calibri Light" panose="020F0302020204030204" pitchFamily="34" charset="0"/>
              <a:sym typeface="Calibri"/>
            </a:endParaRPr>
          </a:p>
          <a:p>
            <a:pPr marL="0" marR="0" lvl="0" indent="0" algn="l" rtl="0">
              <a:spcBef>
                <a:spcPts val="0"/>
              </a:spcBef>
              <a:spcAft>
                <a:spcPts val="0"/>
              </a:spcAft>
              <a:buNone/>
            </a:pPr>
            <a:endParaRPr sz="2000" b="0" dirty="0">
              <a:solidFill>
                <a:srgbClr val="000036"/>
              </a:solidFill>
              <a:latin typeface="Calibri Light" panose="020F0302020204030204" pitchFamily="34" charset="0"/>
              <a:ea typeface="Calibri"/>
              <a:cs typeface="Calibri Light" panose="020F0302020204030204" pitchFamily="34" charset="0"/>
              <a:sym typeface="Calibri"/>
            </a:endParaRPr>
          </a:p>
        </p:txBody>
      </p:sp>
      <p:cxnSp>
        <p:nvCxnSpPr>
          <p:cNvPr id="526" name="Google Shape;526;p57"/>
          <p:cNvCxnSpPr/>
          <p:nvPr/>
        </p:nvCxnSpPr>
        <p:spPr>
          <a:xfrm>
            <a:off x="3142752" y="3030357"/>
            <a:ext cx="0" cy="2646878"/>
          </a:xfrm>
          <a:prstGeom prst="straightConnector1">
            <a:avLst/>
          </a:prstGeom>
          <a:noFill/>
          <a:ln w="38100" cap="flat" cmpd="sng">
            <a:solidFill>
              <a:srgbClr val="000066"/>
            </a:solidFill>
            <a:prstDash val="solid"/>
            <a:round/>
            <a:headEnd type="none" w="med" len="med"/>
            <a:tailEnd type="none" w="med" len="med"/>
          </a:ln>
        </p:spPr>
      </p:cxnSp>
      <p:pic>
        <p:nvPicPr>
          <p:cNvPr id="3" name="Grafik 2">
            <a:extLst>
              <a:ext uri="{FF2B5EF4-FFF2-40B4-BE49-F238E27FC236}">
                <a16:creationId xmlns:a16="http://schemas.microsoft.com/office/drawing/2014/main" id="{47789F78-D200-4F08-B3D8-357C4CC86D09}"/>
              </a:ext>
            </a:extLst>
          </p:cNvPr>
          <p:cNvPicPr>
            <a:picLocks noChangeAspect="1"/>
          </p:cNvPicPr>
          <p:nvPr/>
        </p:nvPicPr>
        <p:blipFill>
          <a:blip r:embed="rId3"/>
          <a:stretch>
            <a:fillRect/>
          </a:stretch>
        </p:blipFill>
        <p:spPr>
          <a:xfrm>
            <a:off x="0" y="614581"/>
            <a:ext cx="12482077" cy="2172453"/>
          </a:xfrm>
          <a:prstGeom prst="rect">
            <a:avLst/>
          </a:prstGeom>
        </p:spPr>
      </p:pic>
      <p:sp>
        <p:nvSpPr>
          <p:cNvPr id="2" name="Fußzeilenplatzhalter 1"/>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Rechteck 1"/>
          <p:cNvSpPr/>
          <p:nvPr/>
        </p:nvSpPr>
        <p:spPr>
          <a:xfrm>
            <a:off x="885471" y="1829270"/>
            <a:ext cx="7521701" cy="4019562"/>
          </a:xfrm>
          <a:prstGeom prst="rect">
            <a:avLst/>
          </a:prstGeom>
        </p:spPr>
        <p:txBody>
          <a:bodyPr wrap="square">
            <a:spAutoFit/>
          </a:bodyPr>
          <a:lstStyle/>
          <a:p>
            <a:pPr>
              <a:lnSpc>
                <a:spcPct val="115000"/>
              </a:lnSpc>
              <a:tabLst>
                <a:tab pos="810260" algn="l"/>
              </a:tabLst>
            </a:pPr>
            <a: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11:00 </a:t>
            </a:r>
            <a:r>
              <a:rPr lang="de-AT" sz="1600" b="1" dirty="0">
                <a:solidFill>
                  <a:srgbClr val="002060"/>
                </a:solidFill>
                <a:latin typeface="Calibri" panose="020F0502020204030204" pitchFamily="34" charset="0"/>
                <a:cs typeface="Calibri" panose="020F0502020204030204" pitchFamily="34" charset="0"/>
              </a:rPr>
              <a:t>AUSSDA - The Austrian </a:t>
            </a:r>
            <a:r>
              <a:rPr lang="de-AT" sz="1600" b="1" dirty="0" err="1">
                <a:solidFill>
                  <a:srgbClr val="002060"/>
                </a:solidFill>
                <a:latin typeface="Calibri" panose="020F0502020204030204" pitchFamily="34" charset="0"/>
                <a:cs typeface="Calibri" panose="020F0502020204030204" pitchFamily="34" charset="0"/>
              </a:rPr>
              <a:t>Social</a:t>
            </a:r>
            <a:r>
              <a:rPr lang="de-AT" sz="1600" b="1" dirty="0">
                <a:solidFill>
                  <a:srgbClr val="002060"/>
                </a:solidFill>
                <a:latin typeface="Calibri" panose="020F0502020204030204" pitchFamily="34" charset="0"/>
                <a:cs typeface="Calibri" panose="020F0502020204030204" pitchFamily="34" charset="0"/>
              </a:rPr>
              <a:t> Science Data Archive</a:t>
            </a:r>
            <a:r>
              <a:rPr lang="en-US" sz="1600" b="1" dirty="0">
                <a:solidFill>
                  <a:srgbClr val="002060"/>
                </a:solidFill>
                <a:latin typeface="Calibri" panose="020F0502020204030204" pitchFamily="34" charset="0"/>
                <a:cs typeface="Calibri" panose="020F0502020204030204" pitchFamily="34" charset="0"/>
              </a:rPr>
              <a:t> </a:t>
            </a:r>
            <a:endParaRPr lang="de-AT" sz="1600" b="1" dirty="0">
              <a:solidFill>
                <a:srgbClr val="002060"/>
              </a:solidFill>
              <a:latin typeface="Calibri" panose="020F0502020204030204" pitchFamily="34" charset="0"/>
              <a:cs typeface="Calibri" panose="020F0502020204030204" pitchFamily="34" charset="0"/>
            </a:endParaRPr>
          </a:p>
          <a:p>
            <a:pPr>
              <a:lnSpc>
                <a:spcPct val="115000"/>
              </a:lnSpc>
            </a:pPr>
            <a:r>
              <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Dimitri </a:t>
            </a:r>
            <a:r>
              <a:rPr lang="en-US" sz="1600" dirty="0" err="1"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Prandner</a:t>
            </a:r>
            <a:endPar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pPr>
            <a:endParaRPr lang="en-US" sz="1600" dirty="0">
              <a:solidFill>
                <a:srgbClr val="1A1A1A"/>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endParaRPr lang="de-AT" sz="1600" dirty="0" smtClean="0">
              <a:solidFill>
                <a:srgbClr val="1A1A1A"/>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endParaRPr lang="de-AT" sz="1600" dirty="0">
              <a:solidFill>
                <a:srgbClr val="1A1A1A"/>
              </a:solidFill>
              <a:latin typeface="Calibri" panose="020F0502020204030204" pitchFamily="34" charset="0"/>
              <a:ea typeface="Calibri" panose="020F0502020204030204" pitchFamily="34" charset="0"/>
              <a:cs typeface="Calibri" panose="020F0502020204030204" pitchFamily="34" charset="0"/>
            </a:endParaRPr>
          </a:p>
          <a:p>
            <a:pPr marL="809625" indent="-809625">
              <a:tabLst>
                <a:tab pos="810260" algn="l"/>
              </a:tabLst>
            </a:pPr>
            <a:endParaRPr lang="de-DE" sz="1600" dirty="0">
              <a:latin typeface="Calibri" panose="020F0502020204030204" pitchFamily="34" charset="0"/>
              <a:cs typeface="Calibri" panose="020F0502020204030204" pitchFamily="34" charset="0"/>
            </a:endParaRPr>
          </a:p>
          <a:p>
            <a:pPr>
              <a:lnSpc>
                <a:spcPct val="115000"/>
              </a:lnSpc>
              <a:tabLst>
                <a:tab pos="810260" algn="l"/>
              </a:tabLst>
            </a:pPr>
            <a:r>
              <a:rPr lang="de-DE" sz="1600" b="1" dirty="0" smtClean="0">
                <a:solidFill>
                  <a:srgbClr val="002060"/>
                </a:solidFill>
                <a:latin typeface="Calibri" panose="020F0502020204030204" pitchFamily="34" charset="0"/>
                <a:cs typeface="Calibri" panose="020F0502020204030204" pitchFamily="34" charset="0"/>
              </a:rPr>
              <a:t>11:15 </a:t>
            </a:r>
            <a:r>
              <a:rPr lang="de-DE" sz="1600" b="1" dirty="0" err="1" smtClean="0">
                <a:solidFill>
                  <a:srgbClr val="002060"/>
                </a:solidFill>
                <a:latin typeface="Calibri" panose="020F0502020204030204" pitchFamily="34" charset="0"/>
                <a:cs typeface="Calibri" panose="020F0502020204030204" pitchFamily="34" charset="0"/>
              </a:rPr>
              <a:t>Keynote</a:t>
            </a:r>
            <a:r>
              <a:rPr lang="de-DE" sz="1600" b="1" dirty="0" smtClean="0">
                <a:solidFill>
                  <a:srgbClr val="002060"/>
                </a:solidFill>
                <a:latin typeface="Calibri" panose="020F0502020204030204" pitchFamily="34" charset="0"/>
                <a:cs typeface="Calibri" panose="020F0502020204030204" pitchFamily="34" charset="0"/>
              </a:rPr>
              <a:t> 1 </a:t>
            </a:r>
            <a:r>
              <a:rPr lang="de-AT" sz="1600" b="1" dirty="0">
                <a:solidFill>
                  <a:srgbClr val="002060"/>
                </a:solidFill>
                <a:latin typeface="Calibri" panose="020F0502020204030204" pitchFamily="34" charset="0"/>
                <a:cs typeface="Calibri" panose="020F0502020204030204" pitchFamily="34" charset="0"/>
              </a:rPr>
              <a:t>"</a:t>
            </a:r>
            <a:r>
              <a:rPr lang="de-AT" sz="1600" b="1" dirty="0" err="1">
                <a:solidFill>
                  <a:srgbClr val="002060"/>
                </a:solidFill>
                <a:latin typeface="Calibri" panose="020F0502020204030204" pitchFamily="34" charset="0"/>
                <a:cs typeface="Calibri" panose="020F0502020204030204" pitchFamily="34" charset="0"/>
              </a:rPr>
              <a:t>Pricing</a:t>
            </a:r>
            <a:r>
              <a:rPr lang="de-AT" sz="1600" b="1" dirty="0">
                <a:solidFill>
                  <a:srgbClr val="002060"/>
                </a:solidFill>
                <a:latin typeface="Calibri" panose="020F0502020204030204" pitchFamily="34" charset="0"/>
                <a:cs typeface="Calibri" panose="020F0502020204030204" pitchFamily="34" charset="0"/>
              </a:rPr>
              <a:t> Carbon"</a:t>
            </a:r>
            <a:r>
              <a:rPr lang="de-DE" sz="1600" b="1" dirty="0">
                <a:solidFill>
                  <a:srgbClr val="002060"/>
                </a:solidFill>
                <a:latin typeface="Calibri" panose="020F0502020204030204" pitchFamily="34" charset="0"/>
                <a:cs typeface="Calibri" panose="020F0502020204030204" pitchFamily="34" charset="0"/>
              </a:rPr>
              <a:t/>
            </a:r>
            <a:br>
              <a:rPr lang="de-DE" sz="1600" b="1" dirty="0">
                <a:solidFill>
                  <a:srgbClr val="002060"/>
                </a:solidFill>
                <a:latin typeface="Calibri" panose="020F0502020204030204" pitchFamily="34" charset="0"/>
                <a:cs typeface="Calibri" panose="020F0502020204030204" pitchFamily="34" charset="0"/>
              </a:rPr>
            </a:br>
            <a:r>
              <a:rPr lang="de-DE"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Thomas </a:t>
            </a:r>
            <a:r>
              <a:rPr lang="de-DE" sz="1600" dirty="0" err="1"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Sterner</a:t>
            </a:r>
            <a:r>
              <a:rPr lang="de-DE"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 </a:t>
            </a:r>
            <a:br>
              <a:rPr lang="de-DE"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br>
            <a:r>
              <a:rPr lang="de-DE"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P</a:t>
            </a:r>
            <a:r>
              <a:rPr lang="en-US" sz="1600" dirty="0" err="1"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rofessor</a:t>
            </a:r>
            <a:r>
              <a:rPr lang="en-US"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 </a:t>
            </a:r>
            <a:r>
              <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of environmental economics at the University of </a:t>
            </a:r>
            <a:r>
              <a:rPr lang="en-US"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Gothenburg</a:t>
            </a:r>
          </a:p>
          <a:p>
            <a:pPr>
              <a:lnSpc>
                <a:spcPct val="115000"/>
              </a:lnSpc>
              <a:tabLst>
                <a:tab pos="810260" algn="l"/>
              </a:tabLst>
            </a:pPr>
            <a:endParaRPr lang="en-US"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tabLst>
                <a:tab pos="810260" algn="l"/>
              </a:tabLst>
            </a:pPr>
            <a:endPar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tabLst>
                <a:tab pos="810260" algn="l"/>
              </a:tabLst>
            </a:pPr>
            <a:r>
              <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rPr>
              <a:t>Mach mal </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Pause und besuch uns/</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Have</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sz="1600" b="1" dirty="0">
                <a:solidFill>
                  <a:srgbClr val="002060"/>
                </a:solidFill>
                <a:latin typeface="Calibri" panose="020F0502020204030204" pitchFamily="34" charset="0"/>
                <a:ea typeface="Calibri" panose="020F0502020204030204" pitchFamily="34" charset="0"/>
                <a:cs typeface="Calibri" panose="020F0502020204030204" pitchFamily="34" charset="0"/>
              </a:rPr>
              <a:t>a </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break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drop</a:t>
            </a:r>
            <a:r>
              <a:rPr lang="de-AT"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de-AT" sz="1600" b="1" dirty="0" err="1" smtClean="0">
                <a:solidFill>
                  <a:srgbClr val="002060"/>
                </a:solidFill>
                <a:latin typeface="Calibri" panose="020F0502020204030204" pitchFamily="34" charset="0"/>
                <a:ea typeface="Calibri" panose="020F0502020204030204" pitchFamily="34" charset="0"/>
                <a:cs typeface="Calibri" panose="020F0502020204030204" pitchFamily="34" charset="0"/>
              </a:rPr>
              <a:t>by</a:t>
            </a:r>
            <a:endParaRPr lang="de-AT" sz="1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tabLst>
                <a:tab pos="810260" algn="l"/>
              </a:tabLst>
            </a:pPr>
            <a:endParaRPr lang="de-DE"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tabLst>
                <a:tab pos="810260" algn="l"/>
              </a:tabLst>
            </a:pPr>
            <a:endParaRPr lang="de-DE" sz="1600" b="1" dirty="0">
              <a:solidFill>
                <a:srgbClr val="002060"/>
              </a:solidFill>
              <a:latin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819" y="3234260"/>
            <a:ext cx="1598400" cy="2397600"/>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4819" y="973562"/>
            <a:ext cx="1598400" cy="2136899"/>
          </a:xfrm>
          <a:prstGeom prst="rect">
            <a:avLst/>
          </a:prstGeom>
        </p:spPr>
      </p:pic>
      <p:sp>
        <p:nvSpPr>
          <p:cNvPr id="8" name="Google Shape;60;p10"/>
          <p:cNvSpPr/>
          <p:nvPr/>
        </p:nvSpPr>
        <p:spPr>
          <a:xfrm>
            <a:off x="885471" y="1165887"/>
            <a:ext cx="184396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400" dirty="0">
                <a:solidFill>
                  <a:srgbClr val="002060"/>
                </a:solidFill>
                <a:latin typeface="Calibri"/>
                <a:ea typeface="Calibri"/>
                <a:cs typeface="Calibri"/>
                <a:sym typeface="Calibri"/>
              </a:rPr>
              <a:t>PROGRAM </a:t>
            </a:r>
            <a:endParaRPr sz="2400" dirty="0">
              <a:solidFill>
                <a:schemeClr val="dk1"/>
              </a:solidFill>
              <a:latin typeface="Calibri"/>
              <a:ea typeface="Calibri"/>
              <a:cs typeface="Calibri"/>
              <a:sym typeface="Calibri"/>
            </a:endParaRPr>
          </a:p>
        </p:txBody>
      </p:sp>
      <p:sp>
        <p:nvSpPr>
          <p:cNvPr id="3" name="Fußzeilenplatzhalter 2"/>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Rechteck 1"/>
          <p:cNvSpPr/>
          <p:nvPr/>
        </p:nvSpPr>
        <p:spPr>
          <a:xfrm>
            <a:off x="969155" y="1919797"/>
            <a:ext cx="7521701" cy="2886944"/>
          </a:xfrm>
          <a:prstGeom prst="rect">
            <a:avLst/>
          </a:prstGeom>
        </p:spPr>
        <p:txBody>
          <a:bodyPr wrap="square">
            <a:spAutoFit/>
          </a:bodyPr>
          <a:lstStyle/>
          <a:p>
            <a:pPr>
              <a:lnSpc>
                <a:spcPct val="115000"/>
              </a:lnSpc>
              <a:tabLst>
                <a:tab pos="810260" algn="l"/>
              </a:tabLst>
            </a:pPr>
            <a:r>
              <a:rPr lang="en-US"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12:45 </a:t>
            </a:r>
            <a:r>
              <a:rPr lang="en-US" sz="1600" b="1" dirty="0">
                <a:solidFill>
                  <a:srgbClr val="002060"/>
                </a:solidFill>
                <a:latin typeface="Calibri" panose="020F0502020204030204" pitchFamily="34" charset="0"/>
                <a:cs typeface="Calibri" panose="020F0502020204030204" pitchFamily="34" charset="0"/>
              </a:rPr>
              <a:t>Research Spotlight - Getting a Handle on Sales: </a:t>
            </a:r>
            <a:r>
              <a:rPr lang="en-US" sz="1600" b="1" dirty="0" smtClean="0">
                <a:solidFill>
                  <a:srgbClr val="002060"/>
                </a:solidFill>
                <a:latin typeface="Calibri" panose="020F0502020204030204" pitchFamily="34" charset="0"/>
                <a:cs typeface="Calibri" panose="020F0502020204030204" pitchFamily="34" charset="0"/>
              </a:rPr>
              <a:t/>
            </a:r>
            <a:br>
              <a:rPr lang="en-US" sz="1600" b="1" dirty="0" smtClean="0">
                <a:solidFill>
                  <a:srgbClr val="002060"/>
                </a:solidFill>
                <a:latin typeface="Calibri" panose="020F0502020204030204" pitchFamily="34" charset="0"/>
                <a:cs typeface="Calibri" panose="020F0502020204030204" pitchFamily="34" charset="0"/>
              </a:rPr>
            </a:br>
            <a:r>
              <a:rPr lang="en-US" sz="1600" b="1" dirty="0" smtClean="0">
                <a:solidFill>
                  <a:srgbClr val="002060"/>
                </a:solidFill>
                <a:latin typeface="Calibri" panose="020F0502020204030204" pitchFamily="34" charset="0"/>
                <a:cs typeface="Calibri" panose="020F0502020204030204" pitchFamily="34" charset="0"/>
              </a:rPr>
              <a:t>Shopping </a:t>
            </a:r>
            <a:r>
              <a:rPr lang="en-US" sz="1600" b="1" dirty="0">
                <a:solidFill>
                  <a:srgbClr val="002060"/>
                </a:solidFill>
                <a:latin typeface="Calibri" panose="020F0502020204030204" pitchFamily="34" charset="0"/>
                <a:cs typeface="Calibri" panose="020F0502020204030204" pitchFamily="34" charset="0"/>
              </a:rPr>
              <a:t>Carts Affect Purchasing by Activating Arm Muscles</a:t>
            </a:r>
            <a:endParaRPr lang="de-AT" sz="1600" b="1" dirty="0">
              <a:solidFill>
                <a:srgbClr val="002060"/>
              </a:solidFill>
              <a:latin typeface="Calibri" panose="020F0502020204030204" pitchFamily="34" charset="0"/>
              <a:cs typeface="Calibri" panose="020F0502020204030204" pitchFamily="34" charset="0"/>
            </a:endParaRPr>
          </a:p>
          <a:p>
            <a:pPr>
              <a:lnSpc>
                <a:spcPct val="115000"/>
              </a:lnSpc>
            </a:pPr>
            <a:r>
              <a:rPr lang="en-US"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Mathias </a:t>
            </a:r>
            <a:r>
              <a:rPr lang="en-US" sz="1600" dirty="0" err="1" smtClean="0">
                <a:solidFill>
                  <a:srgbClr val="1A1A1A"/>
                </a:solidFill>
                <a:latin typeface="Calibri Light" panose="020F0302020204030204" pitchFamily="34" charset="0"/>
                <a:ea typeface="Calibri" panose="020F0502020204030204" pitchFamily="34" charset="0"/>
                <a:cs typeface="Calibri Light" panose="020F0302020204030204" pitchFamily="34" charset="0"/>
              </a:rPr>
              <a:t>Streicher</a:t>
            </a:r>
            <a:endParaRPr lang="en-US" sz="1600" dirty="0" smtClean="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a:p>
            <a:pPr>
              <a:lnSpc>
                <a:spcPct val="115000"/>
              </a:lnSpc>
            </a:pPr>
            <a:endParaRPr lang="en-US" sz="1600" dirty="0">
              <a:solidFill>
                <a:srgbClr val="1A1A1A"/>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endParaRPr lang="de-AT" sz="1600" dirty="0" smtClean="0">
              <a:solidFill>
                <a:srgbClr val="1A1A1A"/>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pPr>
            <a:endParaRPr lang="de-AT" sz="1600" dirty="0">
              <a:solidFill>
                <a:srgbClr val="1A1A1A"/>
              </a:solidFill>
              <a:latin typeface="Calibri" panose="020F0502020204030204" pitchFamily="34" charset="0"/>
              <a:ea typeface="Calibri" panose="020F0502020204030204" pitchFamily="34" charset="0"/>
              <a:cs typeface="Calibri" panose="020F0502020204030204" pitchFamily="34" charset="0"/>
            </a:endParaRPr>
          </a:p>
          <a:p>
            <a:pPr marL="809625" indent="-809625">
              <a:tabLst>
                <a:tab pos="810260" algn="l"/>
              </a:tabLst>
            </a:pPr>
            <a:endParaRPr lang="de-DE" sz="1600" dirty="0">
              <a:latin typeface="Calibri" panose="020F0502020204030204" pitchFamily="34" charset="0"/>
              <a:cs typeface="Calibri" panose="020F0502020204030204" pitchFamily="34" charset="0"/>
            </a:endParaRPr>
          </a:p>
          <a:p>
            <a:pPr>
              <a:lnSpc>
                <a:spcPct val="115000"/>
              </a:lnSpc>
              <a:tabLst>
                <a:tab pos="810260" algn="l"/>
              </a:tabLst>
            </a:pPr>
            <a:r>
              <a:rPr lang="de-DE" sz="1600" b="1" dirty="0" smtClean="0">
                <a:solidFill>
                  <a:srgbClr val="002060"/>
                </a:solidFill>
                <a:latin typeface="Calibri" panose="020F0502020204030204" pitchFamily="34" charset="0"/>
                <a:cs typeface="Calibri" panose="020F0502020204030204" pitchFamily="34" charset="0"/>
              </a:rPr>
              <a:t>13:15 </a:t>
            </a:r>
            <a:r>
              <a:rPr lang="de-DE" sz="1600" b="1" dirty="0" err="1" smtClean="0">
                <a:solidFill>
                  <a:srgbClr val="002060"/>
                </a:solidFill>
                <a:latin typeface="Calibri" panose="020F0502020204030204" pitchFamily="34" charset="0"/>
                <a:cs typeface="Calibri" panose="020F0502020204030204" pitchFamily="34" charset="0"/>
              </a:rPr>
              <a:t>Keynote</a:t>
            </a:r>
            <a:r>
              <a:rPr lang="de-DE" sz="1600" b="1" dirty="0" smtClean="0">
                <a:solidFill>
                  <a:srgbClr val="002060"/>
                </a:solidFill>
                <a:latin typeface="Calibri" panose="020F0502020204030204" pitchFamily="34" charset="0"/>
                <a:cs typeface="Calibri" panose="020F0502020204030204" pitchFamily="34" charset="0"/>
              </a:rPr>
              <a:t> 2 </a:t>
            </a:r>
            <a:r>
              <a:rPr lang="de-AT" sz="1600" b="1" dirty="0" smtClean="0">
                <a:solidFill>
                  <a:srgbClr val="002060"/>
                </a:solidFill>
                <a:latin typeface="Calibri" panose="020F0502020204030204" pitchFamily="34" charset="0"/>
                <a:cs typeface="Calibri" panose="020F0502020204030204" pitchFamily="34" charset="0"/>
              </a:rPr>
              <a:t>„</a:t>
            </a:r>
            <a:r>
              <a:rPr lang="de-AT" sz="1600" b="1" dirty="0" err="1" smtClean="0">
                <a:solidFill>
                  <a:srgbClr val="002060"/>
                </a:solidFill>
                <a:latin typeface="Calibri" panose="020F0502020204030204" pitchFamily="34" charset="0"/>
                <a:cs typeface="Calibri" panose="020F0502020204030204" pitchFamily="34" charset="0"/>
              </a:rPr>
              <a:t>Giving</a:t>
            </a:r>
            <a:r>
              <a:rPr lang="de-AT" sz="1600" b="1" dirty="0" smtClean="0">
                <a:solidFill>
                  <a:srgbClr val="002060"/>
                </a:solidFill>
                <a:latin typeface="Calibri" panose="020F0502020204030204" pitchFamily="34" charset="0"/>
                <a:cs typeface="Calibri" panose="020F0502020204030204" pitchFamily="34" charset="0"/>
              </a:rPr>
              <a:t> </a:t>
            </a:r>
            <a:r>
              <a:rPr lang="de-AT" sz="1600" b="1" dirty="0" err="1" smtClean="0">
                <a:solidFill>
                  <a:srgbClr val="002060"/>
                </a:solidFill>
                <a:latin typeface="Calibri" panose="020F0502020204030204" pitchFamily="34" charset="0"/>
                <a:cs typeface="Calibri" panose="020F0502020204030204" pitchFamily="34" charset="0"/>
              </a:rPr>
              <a:t>Reasons</a:t>
            </a:r>
            <a:r>
              <a:rPr lang="de-AT" sz="1600" b="1" dirty="0" smtClean="0">
                <a:solidFill>
                  <a:srgbClr val="002060"/>
                </a:solidFill>
                <a:latin typeface="Calibri" panose="020F0502020204030204" pitchFamily="34" charset="0"/>
                <a:cs typeface="Calibri" panose="020F0502020204030204" pitchFamily="34" charset="0"/>
              </a:rPr>
              <a:t>"</a:t>
            </a:r>
            <a:r>
              <a:rPr lang="de-DE" sz="1600" b="1" dirty="0" smtClean="0">
                <a:solidFill>
                  <a:srgbClr val="002060"/>
                </a:solidFill>
                <a:latin typeface="Calibri" panose="020F0502020204030204" pitchFamily="34" charset="0"/>
                <a:cs typeface="Calibri" panose="020F0502020204030204" pitchFamily="34" charset="0"/>
              </a:rPr>
              <a:t/>
            </a:r>
            <a:br>
              <a:rPr lang="de-DE" sz="1600" b="1" dirty="0" smtClean="0">
                <a:solidFill>
                  <a:srgbClr val="002060"/>
                </a:solidFill>
                <a:latin typeface="Calibri" panose="020F0502020204030204" pitchFamily="34" charset="0"/>
                <a:cs typeface="Calibri" panose="020F0502020204030204" pitchFamily="34" charset="0"/>
              </a:rPr>
            </a:br>
            <a:r>
              <a:rPr lang="de-DE"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John Levi Martin</a:t>
            </a:r>
            <a:br>
              <a:rPr lang="de-DE"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br>
            <a:r>
              <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Florence </a:t>
            </a:r>
            <a:r>
              <a:rPr lang="en-US" sz="1600" dirty="0" err="1">
                <a:solidFill>
                  <a:srgbClr val="1A1A1A"/>
                </a:solidFill>
                <a:latin typeface="Calibri Light" panose="020F0302020204030204" pitchFamily="34" charset="0"/>
                <a:ea typeface="Calibri" panose="020F0502020204030204" pitchFamily="34" charset="0"/>
                <a:cs typeface="Calibri Light" panose="020F0302020204030204" pitchFamily="34" charset="0"/>
              </a:rPr>
              <a:t>Borchert</a:t>
            </a:r>
            <a:r>
              <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 </a:t>
            </a:r>
            <a:r>
              <a:rPr lang="en-US" sz="1600" dirty="0" err="1">
                <a:solidFill>
                  <a:srgbClr val="1A1A1A"/>
                </a:solidFill>
                <a:latin typeface="Calibri Light" panose="020F0302020204030204" pitchFamily="34" charset="0"/>
                <a:ea typeface="Calibri" panose="020F0502020204030204" pitchFamily="34" charset="0"/>
                <a:cs typeface="Calibri Light" panose="020F0302020204030204" pitchFamily="34" charset="0"/>
              </a:rPr>
              <a:t>Bartling</a:t>
            </a:r>
            <a:r>
              <a:rPr lang="en-US"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rPr>
              <a:t> Professor of Sociology at the University of Chicago</a:t>
            </a:r>
            <a:endParaRPr lang="de-DE" sz="1600" dirty="0">
              <a:solidFill>
                <a:srgbClr val="1A1A1A"/>
              </a:solidFill>
              <a:latin typeface="Calibri Light" panose="020F0302020204030204" pitchFamily="34" charset="0"/>
              <a:ea typeface="Calibri" panose="020F0502020204030204" pitchFamily="34" charset="0"/>
              <a:cs typeface="Calibri Light" panose="020F0302020204030204" pitchFamily="34"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2830" y="1034523"/>
            <a:ext cx="1598400" cy="2154599"/>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2830" y="3363269"/>
            <a:ext cx="1598400" cy="2232432"/>
          </a:xfrm>
          <a:prstGeom prst="rect">
            <a:avLst/>
          </a:prstGeom>
        </p:spPr>
      </p:pic>
      <p:sp>
        <p:nvSpPr>
          <p:cNvPr id="9" name="Google Shape;60;p10"/>
          <p:cNvSpPr/>
          <p:nvPr/>
        </p:nvSpPr>
        <p:spPr>
          <a:xfrm>
            <a:off x="885471" y="1165887"/>
            <a:ext cx="184396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400" dirty="0">
                <a:solidFill>
                  <a:srgbClr val="002060"/>
                </a:solidFill>
                <a:latin typeface="Calibri"/>
                <a:ea typeface="Calibri"/>
                <a:cs typeface="Calibri"/>
                <a:sym typeface="Calibri"/>
              </a:rPr>
              <a:t>PROGRAM </a:t>
            </a:r>
            <a:endParaRPr sz="2400" dirty="0">
              <a:solidFill>
                <a:schemeClr val="dk1"/>
              </a:solidFill>
              <a:latin typeface="Calibri"/>
              <a:ea typeface="Calibri"/>
              <a:cs typeface="Calibri"/>
              <a:sym typeface="Calibri"/>
            </a:endParaRPr>
          </a:p>
        </p:txBody>
      </p:sp>
      <p:sp>
        <p:nvSpPr>
          <p:cNvPr id="3" name="Fußzeilenplatzhalter 2"/>
          <p:cNvSpPr>
            <a:spLocks noGrp="1"/>
          </p:cNvSpPr>
          <p:nvPr>
            <p:ph type="ftr" idx="11"/>
          </p:nvPr>
        </p:nvSpPr>
        <p:spPr/>
        <p:txBody>
          <a:bodyPr/>
          <a:lstStyle/>
          <a:p>
            <a:r>
              <a:rPr lang="en-US" smtClean="0"/>
              <a:t>EPoS I Winter Summit I December 17</a:t>
            </a:r>
            <a:r>
              <a:rPr lang="en-US" baseline="30000" smtClean="0"/>
              <a:t>th</a:t>
            </a:r>
            <a:r>
              <a:rPr lang="en-US" smtClean="0"/>
              <a:t> 2021</a:t>
            </a:r>
            <a:endParaRPr lang="en-US" dirty="0"/>
          </a:p>
        </p:txBody>
      </p:sp>
    </p:spTree>
    <p:extLst>
      <p:ext uri="{BB962C8B-B14F-4D97-AF65-F5344CB8AC3E}">
        <p14:creationId xmlns:p14="http://schemas.microsoft.com/office/powerpoint/2010/main" val="1919121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18"/>
          <p:cNvSpPr txBox="1">
            <a:spLocks noGrp="1"/>
          </p:cNvSpPr>
          <p:nvPr>
            <p:ph type="title"/>
          </p:nvPr>
        </p:nvSpPr>
        <p:spPr>
          <a:xfrm>
            <a:off x="839788" y="976070"/>
            <a:ext cx="8856612" cy="52598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400"/>
              <a:buFont typeface="Calibri"/>
              <a:buNone/>
            </a:pPr>
            <a:r>
              <a:rPr lang="de-DE" dirty="0">
                <a:solidFill>
                  <a:srgbClr val="002060"/>
                </a:solidFill>
              </a:rPr>
              <a:t>THE </a:t>
            </a:r>
            <a:r>
              <a:rPr lang="de-DE" dirty="0" err="1">
                <a:solidFill>
                  <a:srgbClr val="002060"/>
                </a:solidFill>
              </a:rPr>
              <a:t>EPoS</a:t>
            </a:r>
            <a:r>
              <a:rPr lang="de-DE" dirty="0">
                <a:solidFill>
                  <a:srgbClr val="002060"/>
                </a:solidFill>
              </a:rPr>
              <a:t> OFFICE</a:t>
            </a:r>
            <a:r>
              <a:rPr lang="de-DE" sz="2400" dirty="0">
                <a:solidFill>
                  <a:srgbClr val="002060"/>
                </a:solidFill>
                <a:latin typeface="Calibri"/>
                <a:ea typeface="Calibri"/>
                <a:cs typeface="Calibri"/>
                <a:sym typeface="Calibri"/>
              </a:rPr>
              <a:t>….. </a:t>
            </a:r>
            <a:r>
              <a:rPr lang="de-DE" sz="2000" dirty="0" err="1" smtClean="0">
                <a:solidFill>
                  <a:srgbClr val="002060"/>
                </a:solidFill>
                <a:latin typeface="Calibri"/>
                <a:ea typeface="Calibri"/>
                <a:cs typeface="Calibri"/>
                <a:sym typeface="Calibri"/>
              </a:rPr>
              <a:t>drop</a:t>
            </a:r>
            <a:r>
              <a:rPr lang="de-DE" sz="2000" dirty="0" smtClean="0">
                <a:solidFill>
                  <a:srgbClr val="002060"/>
                </a:solidFill>
                <a:latin typeface="Calibri"/>
                <a:ea typeface="Calibri"/>
                <a:cs typeface="Calibri"/>
                <a:sym typeface="Calibri"/>
              </a:rPr>
              <a:t> </a:t>
            </a:r>
            <a:r>
              <a:rPr lang="de-DE" sz="2000" dirty="0" err="1" smtClean="0">
                <a:solidFill>
                  <a:srgbClr val="002060"/>
                </a:solidFill>
                <a:latin typeface="Calibri"/>
                <a:ea typeface="Calibri"/>
                <a:cs typeface="Calibri"/>
                <a:sym typeface="Calibri"/>
              </a:rPr>
              <a:t>by</a:t>
            </a:r>
            <a:r>
              <a:rPr lang="de-DE" sz="2000" dirty="0" smtClean="0">
                <a:solidFill>
                  <a:srgbClr val="002060"/>
                </a:solidFill>
                <a:latin typeface="Calibri"/>
                <a:ea typeface="Calibri"/>
                <a:cs typeface="Calibri"/>
                <a:sym typeface="Calibri"/>
              </a:rPr>
              <a:t> </a:t>
            </a:r>
            <a:r>
              <a:rPr lang="de-DE" sz="2000" dirty="0" err="1" smtClean="0">
                <a:solidFill>
                  <a:srgbClr val="002060"/>
                </a:solidFill>
                <a:latin typeface="Calibri"/>
                <a:ea typeface="Calibri"/>
                <a:cs typeface="Calibri"/>
                <a:sym typeface="Calibri"/>
              </a:rPr>
              <a:t>during</a:t>
            </a:r>
            <a:r>
              <a:rPr lang="de-DE" sz="2000" dirty="0" smtClean="0">
                <a:solidFill>
                  <a:srgbClr val="002060"/>
                </a:solidFill>
                <a:latin typeface="Calibri"/>
                <a:ea typeface="Calibri"/>
                <a:cs typeface="Calibri"/>
                <a:sym typeface="Calibri"/>
              </a:rPr>
              <a:t> </a:t>
            </a:r>
            <a:r>
              <a:rPr lang="de-DE" sz="2000" dirty="0" err="1" smtClean="0">
                <a:solidFill>
                  <a:srgbClr val="002060"/>
                </a:solidFill>
                <a:latin typeface="Calibri"/>
                <a:ea typeface="Calibri"/>
                <a:cs typeface="Calibri"/>
                <a:sym typeface="Calibri"/>
              </a:rPr>
              <a:t>the</a:t>
            </a:r>
            <a:r>
              <a:rPr lang="de-DE" sz="2000" dirty="0" smtClean="0">
                <a:solidFill>
                  <a:srgbClr val="002060"/>
                </a:solidFill>
                <a:latin typeface="Calibri"/>
                <a:ea typeface="Calibri"/>
                <a:cs typeface="Calibri"/>
                <a:sym typeface="Calibri"/>
              </a:rPr>
              <a:t> break </a:t>
            </a:r>
            <a:r>
              <a:rPr lang="de-DE" sz="2000" dirty="0" err="1" smtClean="0">
                <a:solidFill>
                  <a:srgbClr val="002060"/>
                </a:solidFill>
                <a:latin typeface="Calibri"/>
                <a:ea typeface="Calibri"/>
                <a:cs typeface="Calibri"/>
                <a:sym typeface="Calibri"/>
              </a:rPr>
              <a:t>for</a:t>
            </a:r>
            <a:r>
              <a:rPr lang="de-DE" sz="2000" dirty="0" smtClean="0">
                <a:solidFill>
                  <a:srgbClr val="002060"/>
                </a:solidFill>
                <a:latin typeface="Calibri"/>
                <a:ea typeface="Calibri"/>
                <a:cs typeface="Calibri"/>
                <a:sym typeface="Calibri"/>
              </a:rPr>
              <a:t> </a:t>
            </a:r>
            <a:r>
              <a:rPr lang="de-DE" sz="2000" dirty="0" err="1" smtClean="0">
                <a:solidFill>
                  <a:srgbClr val="002060"/>
                </a:solidFill>
                <a:latin typeface="Calibri"/>
                <a:ea typeface="Calibri"/>
                <a:cs typeface="Calibri"/>
                <a:sym typeface="Calibri"/>
              </a:rPr>
              <a:t>refreshments</a:t>
            </a:r>
            <a:endParaRPr sz="2400" dirty="0"/>
          </a:p>
        </p:txBody>
      </p:sp>
      <p:sp>
        <p:nvSpPr>
          <p:cNvPr id="136" name="Google Shape;136;p18" descr="Manuel MAYRL | Master of Arts | University of Innsbruck, Innsbruck | UIBK |  Faculty of Social and Political Sciences"/>
          <p:cNvSpPr/>
          <p:nvPr/>
        </p:nvSpPr>
        <p:spPr>
          <a:xfrm>
            <a:off x="155575" y="-890588"/>
            <a:ext cx="1866900" cy="18669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7" name="Google Shape;137;p18"/>
          <p:cNvPicPr preferRelativeResize="0"/>
          <p:nvPr/>
        </p:nvPicPr>
        <p:blipFill rotWithShape="1">
          <a:blip r:embed="rId3">
            <a:alphaModFix/>
          </a:blip>
          <a:srcRect/>
          <a:stretch/>
        </p:blipFill>
        <p:spPr>
          <a:xfrm>
            <a:off x="4932619" y="2687365"/>
            <a:ext cx="3251919" cy="2580784"/>
          </a:xfrm>
          <a:prstGeom prst="rect">
            <a:avLst/>
          </a:prstGeom>
          <a:noFill/>
          <a:ln>
            <a:noFill/>
          </a:ln>
        </p:spPr>
      </p:pic>
      <p:pic>
        <p:nvPicPr>
          <p:cNvPr id="139" name="Google Shape;139;p18" descr="Couch.JPG"/>
          <p:cNvPicPr preferRelativeResize="0"/>
          <p:nvPr/>
        </p:nvPicPr>
        <p:blipFill rotWithShape="1">
          <a:blip r:embed="rId4">
            <a:alphaModFix/>
          </a:blip>
          <a:srcRect/>
          <a:stretch/>
        </p:blipFill>
        <p:spPr>
          <a:xfrm>
            <a:off x="8506688" y="3423839"/>
            <a:ext cx="2943760" cy="2207820"/>
          </a:xfrm>
          <a:prstGeom prst="rect">
            <a:avLst/>
          </a:prstGeom>
          <a:noFill/>
          <a:ln>
            <a:noFill/>
          </a:ln>
        </p:spPr>
      </p:pic>
      <p:sp>
        <p:nvSpPr>
          <p:cNvPr id="2" name="Rechteck 1"/>
          <p:cNvSpPr/>
          <p:nvPr/>
        </p:nvSpPr>
        <p:spPr>
          <a:xfrm>
            <a:off x="874713" y="4867215"/>
            <a:ext cx="6096000" cy="523220"/>
          </a:xfrm>
          <a:prstGeom prst="rect">
            <a:avLst/>
          </a:prstGeom>
        </p:spPr>
        <p:txBody>
          <a:bodyPr>
            <a:spAutoFit/>
          </a:bodyPr>
          <a:lstStyle/>
          <a:p>
            <a:r>
              <a:rPr lang="en-US" dirty="0" smtClean="0">
                <a:latin typeface="Calibri Light" panose="020F0302020204030204" pitchFamily="34" charset="0"/>
                <a:cs typeface="Calibri Light" panose="020F0302020204030204" pitchFamily="34" charset="0"/>
              </a:rPr>
              <a:t>Find our office on the East part of the SOWI building,</a:t>
            </a:r>
          </a:p>
          <a:p>
            <a:r>
              <a:rPr lang="en-US" dirty="0" smtClean="0">
                <a:latin typeface="Calibri Light" panose="020F0302020204030204" pitchFamily="34" charset="0"/>
                <a:cs typeface="Calibri Light" panose="020F0302020204030204" pitchFamily="34" charset="0"/>
              </a:rPr>
              <a:t>1</a:t>
            </a:r>
            <a:r>
              <a:rPr lang="en-US" baseline="30000" dirty="0" smtClean="0">
                <a:latin typeface="Calibri Light" panose="020F0302020204030204" pitchFamily="34" charset="0"/>
                <a:cs typeface="Calibri Light" panose="020F0302020204030204" pitchFamily="34" charset="0"/>
              </a:rPr>
              <a:t>st</a:t>
            </a:r>
            <a:r>
              <a:rPr lang="en-US" dirty="0" smtClean="0">
                <a:latin typeface="Calibri Light" panose="020F0302020204030204" pitchFamily="34" charset="0"/>
                <a:cs typeface="Calibri Light" panose="020F0302020204030204" pitchFamily="34" charset="0"/>
              </a:rPr>
              <a:t> floor, right next to the library </a:t>
            </a:r>
            <a:endParaRPr lang="en-US" dirty="0">
              <a:latin typeface="Calibri Light" panose="020F0302020204030204" pitchFamily="34" charset="0"/>
              <a:cs typeface="Calibri Light" panose="020F0302020204030204" pitchFamily="34"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60" y="1725705"/>
            <a:ext cx="36576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60" name="Google Shape;60;p10"/>
          <p:cNvSpPr/>
          <p:nvPr/>
        </p:nvSpPr>
        <p:spPr>
          <a:xfrm>
            <a:off x="969156" y="1016123"/>
            <a:ext cx="560309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2400">
                <a:solidFill>
                  <a:srgbClr val="002060"/>
                </a:solidFill>
                <a:latin typeface="Calibri"/>
                <a:ea typeface="Calibri"/>
                <a:cs typeface="Calibri"/>
                <a:sym typeface="Calibri"/>
              </a:rPr>
              <a:t>BEGRÜSSUNGSWORTE / </a:t>
            </a:r>
            <a:r>
              <a:rPr lang="de-DE" sz="2400" dirty="0">
                <a:solidFill>
                  <a:srgbClr val="002060"/>
                </a:solidFill>
                <a:latin typeface="Calibri"/>
                <a:ea typeface="Calibri"/>
                <a:cs typeface="Calibri"/>
                <a:sym typeface="Calibri"/>
              </a:rPr>
              <a:t>OPENING WORDS </a:t>
            </a:r>
            <a:endParaRPr sz="2400" dirty="0">
              <a:solidFill>
                <a:schemeClr val="dk1"/>
              </a:solidFill>
              <a:latin typeface="Calibri"/>
              <a:ea typeface="Calibri"/>
              <a:cs typeface="Calibri"/>
              <a:sym typeface="Calibri"/>
            </a:endParaRPr>
          </a:p>
        </p:txBody>
      </p:sp>
      <p:sp>
        <p:nvSpPr>
          <p:cNvPr id="9" name="Google Shape;67;p11"/>
          <p:cNvSpPr txBox="1"/>
          <p:nvPr/>
        </p:nvSpPr>
        <p:spPr>
          <a:xfrm>
            <a:off x="969156" y="2645673"/>
            <a:ext cx="5430748" cy="2004618"/>
          </a:xfrm>
          <a:prstGeom prst="rect">
            <a:avLst/>
          </a:prstGeom>
          <a:noFill/>
          <a:ln>
            <a:noFill/>
          </a:ln>
        </p:spPr>
        <p:txBody>
          <a:bodyPr spcFirstLastPara="1" wrap="square" lIns="91425" tIns="45700" rIns="91425" bIns="45700" anchor="t" anchorCtr="0">
            <a:noAutofit/>
          </a:bodyPr>
          <a:lstStyle/>
          <a:p>
            <a:pPr lvl="0">
              <a:spcAft>
                <a:spcPts val="1800"/>
              </a:spcAft>
            </a:pPr>
            <a:r>
              <a:rPr lang="en-US" sz="1800" dirty="0">
                <a:solidFill>
                  <a:schemeClr val="tx1">
                    <a:lumMod val="85000"/>
                    <a:lumOff val="15000"/>
                  </a:schemeClr>
                </a:solidFill>
                <a:latin typeface="Calibri"/>
                <a:ea typeface="Calibri"/>
                <a:cs typeface="Calibri"/>
              </a:rPr>
              <a:t>E</a:t>
            </a:r>
            <a:r>
              <a:rPr lang="en-US" sz="1800" dirty="0" smtClean="0">
                <a:solidFill>
                  <a:schemeClr val="tx1">
                    <a:lumMod val="85000"/>
                    <a:lumOff val="15000"/>
                  </a:schemeClr>
                </a:solidFill>
                <a:latin typeface="Calibri"/>
                <a:ea typeface="Calibri"/>
                <a:cs typeface="Calibri"/>
              </a:rPr>
              <a:t>ncounter new things courageously and openly!</a:t>
            </a:r>
            <a:endParaRPr lang="en-US" sz="1800" dirty="0" smtClean="0">
              <a:solidFill>
                <a:schemeClr val="tx1">
                  <a:lumMod val="85000"/>
                  <a:lumOff val="15000"/>
                </a:schemeClr>
              </a:solidFill>
              <a:latin typeface="Calibri"/>
              <a:ea typeface="Calibri"/>
              <a:cs typeface="Calibri"/>
              <a:sym typeface="Calibri"/>
            </a:endParaRPr>
          </a:p>
          <a:p>
            <a:pPr lvl="0"/>
            <a:endParaRPr lang="en-US" sz="1200" dirty="0">
              <a:latin typeface="Calibri Light" panose="020F0302020204030204" pitchFamily="34" charset="0"/>
              <a:cs typeface="Calibri Light" panose="020F0302020204030204" pitchFamily="34" charset="0"/>
            </a:endParaRPr>
          </a:p>
          <a:p>
            <a:pPr lvl="0"/>
            <a:r>
              <a:rPr lang="en-US" sz="1600" i="1" dirty="0" smtClean="0">
                <a:latin typeface="Calibri Light" panose="020F0302020204030204" pitchFamily="34" charset="0"/>
                <a:cs typeface="Calibri Light" panose="020F0302020204030204" pitchFamily="34" charset="0"/>
              </a:rPr>
              <a:t>About Openness</a:t>
            </a:r>
            <a:endParaRPr sz="1600" i="1" dirty="0">
              <a:latin typeface="Calibri Light" panose="020F0302020204030204" pitchFamily="34" charset="0"/>
              <a:cs typeface="Calibri Light" panose="020F0302020204030204" pitchFamily="34" charset="0"/>
            </a:endParaRPr>
          </a:p>
        </p:txBody>
      </p:sp>
      <p:pic>
        <p:nvPicPr>
          <p:cNvPr id="6146" name="Picture 2" descr="Kostenloses Stock Foto zu anruf, aufrufen, aufsic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1334" y="1128621"/>
            <a:ext cx="2976979" cy="446546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extLst>
      <p:ext uri="{BB962C8B-B14F-4D97-AF65-F5344CB8AC3E}">
        <p14:creationId xmlns:p14="http://schemas.microsoft.com/office/powerpoint/2010/main" val="23162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txBox="1"/>
          <p:nvPr/>
        </p:nvSpPr>
        <p:spPr>
          <a:xfrm>
            <a:off x="870316" y="2124075"/>
            <a:ext cx="8121284" cy="2600325"/>
          </a:xfrm>
          <a:prstGeom prst="rect">
            <a:avLst/>
          </a:prstGeom>
          <a:noFill/>
          <a:ln>
            <a:noFill/>
          </a:ln>
        </p:spPr>
        <p:txBody>
          <a:bodyPr spcFirstLastPara="1" wrap="square" lIns="91425" tIns="45700" rIns="91425" bIns="45700" anchor="t" anchorCtr="0">
            <a:noAutofit/>
          </a:bodyPr>
          <a:lstStyle/>
          <a:p>
            <a:pPr marL="285750" lvl="0" indent="-285750">
              <a:spcAft>
                <a:spcPts val="900"/>
              </a:spcAft>
              <a:buFont typeface="Symbol" panose="05050102010706020507" pitchFamily="18" charset="2"/>
              <a:buChar char="-"/>
            </a:pPr>
            <a:r>
              <a:rPr lang="en-US" sz="1800" dirty="0">
                <a:latin typeface="Calibri Light" panose="020F0302020204030204" pitchFamily="34" charset="0"/>
                <a:cs typeface="Calibri Light" panose="020F0302020204030204" pitchFamily="34" charset="0"/>
              </a:rPr>
              <a:t>Bring researchers of several disciplines together to enrich and enhance knowledge</a:t>
            </a:r>
          </a:p>
          <a:p>
            <a:pPr marL="285750" lvl="0" indent="-285750">
              <a:spcAft>
                <a:spcPts val="900"/>
              </a:spcAft>
              <a:buFont typeface="Symbol" panose="05050102010706020507" pitchFamily="18" charset="2"/>
              <a:buChar char="-"/>
            </a:pPr>
            <a:r>
              <a:rPr lang="en-US" sz="1800" dirty="0">
                <a:latin typeface="Calibri Light" panose="020F0302020204030204" pitchFamily="34" charset="0"/>
                <a:cs typeface="Calibri Light" panose="020F0302020204030204" pitchFamily="34" charset="0"/>
              </a:rPr>
              <a:t>Provide a nurturing environment for research</a:t>
            </a:r>
          </a:p>
          <a:p>
            <a:pPr marL="285750" lvl="0" indent="-285750">
              <a:spcAft>
                <a:spcPts val="900"/>
              </a:spcAft>
              <a:buFont typeface="Symbol" panose="05050102010706020507" pitchFamily="18" charset="2"/>
              <a:buChar char="-"/>
            </a:pPr>
            <a:r>
              <a:rPr lang="en-US" sz="1800" dirty="0">
                <a:latin typeface="Calibri Light" panose="020F0302020204030204" pitchFamily="34" charset="0"/>
                <a:cs typeface="Calibri Light" panose="020F0302020204030204" pitchFamily="34" charset="0"/>
              </a:rPr>
              <a:t>Facilitate exchange of research ideas</a:t>
            </a:r>
          </a:p>
          <a:p>
            <a:pPr marL="285750" lvl="0" indent="-285750">
              <a:spcAft>
                <a:spcPts val="900"/>
              </a:spcAft>
              <a:buFont typeface="Symbol" panose="05050102010706020507" pitchFamily="18" charset="2"/>
              <a:buChar char="-"/>
            </a:pPr>
            <a:r>
              <a:rPr lang="en-US" sz="1800" dirty="0">
                <a:latin typeface="Calibri Light" panose="020F0302020204030204" pitchFamily="34" charset="0"/>
                <a:cs typeface="Calibri Light" panose="020F0302020204030204" pitchFamily="34" charset="0"/>
              </a:rPr>
              <a:t>Support young scholars</a:t>
            </a:r>
          </a:p>
          <a:p>
            <a:pPr marL="285750" lvl="0" indent="-285750">
              <a:spcAft>
                <a:spcPts val="900"/>
              </a:spcAft>
              <a:buFont typeface="Symbol" panose="05050102010706020507" pitchFamily="18" charset="2"/>
              <a:buChar char="-"/>
            </a:pPr>
            <a:r>
              <a:rPr lang="en-US" sz="1800" dirty="0">
                <a:latin typeface="Calibri Light" panose="020F0302020204030204" pitchFamily="34" charset="0"/>
                <a:cs typeface="Calibri Light" panose="020F0302020204030204" pitchFamily="34" charset="0"/>
              </a:rPr>
              <a:t>Stimulate bottom-up research centers, groups, doctoral schools, and other research  initiatives</a:t>
            </a:r>
          </a:p>
          <a:p>
            <a:pPr marL="285750" lvl="0" indent="-285750">
              <a:spcAft>
                <a:spcPts val="900"/>
              </a:spcAft>
              <a:buFont typeface="Symbol" panose="05050102010706020507" pitchFamily="18" charset="2"/>
              <a:buChar char="-"/>
            </a:pPr>
            <a:r>
              <a:rPr lang="en-US" sz="1800" dirty="0">
                <a:latin typeface="Calibri Light" panose="020F0302020204030204" pitchFamily="34" charset="0"/>
                <a:cs typeface="Calibri Light" panose="020F0302020204030204" pitchFamily="34" charset="0"/>
              </a:rPr>
              <a:t>Third-mission activities</a:t>
            </a:r>
          </a:p>
          <a:p>
            <a:pPr marL="285750" lvl="0" indent="-285750">
              <a:spcAft>
                <a:spcPts val="900"/>
              </a:spcAft>
              <a:buFont typeface="Symbol" panose="05050102010706020507" pitchFamily="18" charset="2"/>
              <a:buChar char="-"/>
            </a:pPr>
            <a:r>
              <a:rPr lang="en-US" sz="1800" dirty="0">
                <a:solidFill>
                  <a:schemeClr val="dk1"/>
                </a:solidFill>
                <a:latin typeface="Calibri Light" panose="020F0302020204030204" pitchFamily="34" charset="0"/>
                <a:cs typeface="Calibri Light" panose="020F0302020204030204" pitchFamily="34" charset="0"/>
                <a:sym typeface="Calibri"/>
              </a:rPr>
              <a:t>Enhance visibility</a:t>
            </a:r>
            <a:endParaRPr lang="de-DE" sz="2800" dirty="0">
              <a:solidFill>
                <a:schemeClr val="dk1"/>
              </a:solidFill>
              <a:latin typeface="Calibri Light" panose="020F0302020204030204" pitchFamily="34" charset="0"/>
              <a:cs typeface="Calibri Light" panose="020F0302020204030204" pitchFamily="34" charset="0"/>
              <a:sym typeface="Calibri"/>
            </a:endParaRPr>
          </a:p>
          <a:p>
            <a:pPr lvl="0">
              <a:spcAft>
                <a:spcPts val="900"/>
              </a:spcAft>
            </a:pPr>
            <a:endParaRPr lang="en-US" dirty="0"/>
          </a:p>
        </p:txBody>
      </p:sp>
      <p:sp>
        <p:nvSpPr>
          <p:cNvPr id="70" name="Google Shape;70;p11"/>
          <p:cNvSpPr txBox="1">
            <a:spLocks noGrp="1"/>
          </p:cNvSpPr>
          <p:nvPr>
            <p:ph type="title"/>
          </p:nvPr>
        </p:nvSpPr>
        <p:spPr>
          <a:xfrm>
            <a:off x="870316" y="1036448"/>
            <a:ext cx="3835033" cy="4247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2400"/>
              <a:buFont typeface="Calibri"/>
              <a:buNone/>
            </a:pPr>
            <a:r>
              <a:rPr lang="de-DE" dirty="0">
                <a:solidFill>
                  <a:srgbClr val="002060"/>
                </a:solidFill>
              </a:rPr>
              <a:t>OUR MISSION AND GOALS</a:t>
            </a:r>
            <a:endParaRPr sz="2400" dirty="0">
              <a:solidFill>
                <a:srgbClr val="002060"/>
              </a:solidFill>
              <a:latin typeface="Calibri"/>
              <a:ea typeface="Calibri"/>
              <a:cs typeface="Calibri"/>
              <a:sym typeface="Calibri"/>
            </a:endParaRPr>
          </a:p>
        </p:txBody>
      </p:sp>
      <p:pic>
        <p:nvPicPr>
          <p:cNvPr id="5" name="Grafik 4">
            <a:extLst>
              <a:ext uri="{FF2B5EF4-FFF2-40B4-BE49-F238E27FC236}">
                <a16:creationId xmlns:a16="http://schemas.microsoft.com/office/drawing/2014/main" id="{9C75B42E-B0BE-4723-81BF-F8486CCEC930}"/>
              </a:ext>
            </a:extLst>
          </p:cNvPr>
          <p:cNvPicPr>
            <a:picLocks noChangeAspect="1"/>
          </p:cNvPicPr>
          <p:nvPr/>
        </p:nvPicPr>
        <p:blipFill>
          <a:blip r:embed="rId3"/>
          <a:stretch>
            <a:fillRect/>
          </a:stretch>
        </p:blipFill>
        <p:spPr>
          <a:xfrm>
            <a:off x="8896349" y="2226468"/>
            <a:ext cx="2667669" cy="2000752"/>
          </a:xfrm>
          <a:prstGeom prst="rect">
            <a:avLst/>
          </a:prstGeom>
        </p:spPr>
      </p:pic>
      <p:sp>
        <p:nvSpPr>
          <p:cNvPr id="6"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extLst>
      <p:ext uri="{BB962C8B-B14F-4D97-AF65-F5344CB8AC3E}">
        <p14:creationId xmlns:p14="http://schemas.microsoft.com/office/powerpoint/2010/main" val="777544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6" name="Google Shape;196;p24" descr="F:\DCIM\100_PANA\P1000607.JPG"/>
          <p:cNvPicPr preferRelativeResize="0"/>
          <p:nvPr/>
        </p:nvPicPr>
        <p:blipFill rotWithShape="1">
          <a:blip r:embed="rId3">
            <a:alphaModFix/>
          </a:blip>
          <a:srcRect t="18867"/>
          <a:stretch/>
        </p:blipFill>
        <p:spPr>
          <a:xfrm>
            <a:off x="8681955" y="3980779"/>
            <a:ext cx="2880000" cy="1752478"/>
          </a:xfrm>
          <a:prstGeom prst="rect">
            <a:avLst/>
          </a:prstGeom>
          <a:noFill/>
          <a:ln>
            <a:noFill/>
          </a:ln>
        </p:spPr>
      </p:pic>
      <p:pic>
        <p:nvPicPr>
          <p:cNvPr id="197" name="Google Shape;197;p24"/>
          <p:cNvPicPr preferRelativeResize="0"/>
          <p:nvPr/>
        </p:nvPicPr>
        <p:blipFill rotWithShape="1">
          <a:blip r:embed="rId4">
            <a:alphaModFix/>
          </a:blip>
          <a:srcRect/>
          <a:stretch/>
        </p:blipFill>
        <p:spPr>
          <a:xfrm>
            <a:off x="1199456" y="3789106"/>
            <a:ext cx="7408421" cy="2160000"/>
          </a:xfrm>
          <a:prstGeom prst="rect">
            <a:avLst/>
          </a:prstGeom>
          <a:noFill/>
          <a:ln>
            <a:noFill/>
          </a:ln>
        </p:spPr>
      </p:pic>
      <p:pic>
        <p:nvPicPr>
          <p:cNvPr id="198" name="Google Shape;198;p24" descr="J:\c985\Forschungsplattform\Treffen\Frühjahrstreffen_13\Fotos_PPT\arbeitskreis_feber-2013-1.jpg"/>
          <p:cNvPicPr preferRelativeResize="0"/>
          <p:nvPr/>
        </p:nvPicPr>
        <p:blipFill rotWithShape="1">
          <a:blip r:embed="rId5">
            <a:alphaModFix/>
          </a:blip>
          <a:srcRect/>
          <a:stretch/>
        </p:blipFill>
        <p:spPr>
          <a:xfrm>
            <a:off x="4151784" y="1553563"/>
            <a:ext cx="3068583" cy="2160000"/>
          </a:xfrm>
          <a:prstGeom prst="rect">
            <a:avLst/>
          </a:prstGeom>
          <a:noFill/>
          <a:ln>
            <a:noFill/>
          </a:ln>
        </p:spPr>
      </p:pic>
      <p:pic>
        <p:nvPicPr>
          <p:cNvPr id="199" name="Google Shape;199;p24" descr="open-platform_13.JPG"/>
          <p:cNvPicPr preferRelativeResize="0"/>
          <p:nvPr/>
        </p:nvPicPr>
        <p:blipFill rotWithShape="1">
          <a:blip r:embed="rId6">
            <a:alphaModFix/>
          </a:blip>
          <a:srcRect/>
          <a:stretch/>
        </p:blipFill>
        <p:spPr>
          <a:xfrm>
            <a:off x="1081665" y="1629106"/>
            <a:ext cx="2880000" cy="2160000"/>
          </a:xfrm>
          <a:prstGeom prst="rect">
            <a:avLst/>
          </a:prstGeom>
          <a:noFill/>
          <a:ln>
            <a:noFill/>
          </a:ln>
        </p:spPr>
      </p:pic>
      <p:sp>
        <p:nvSpPr>
          <p:cNvPr id="201" name="Google Shape;201;p24"/>
          <p:cNvSpPr txBox="1"/>
          <p:nvPr/>
        </p:nvSpPr>
        <p:spPr>
          <a:xfrm>
            <a:off x="839788" y="865172"/>
            <a:ext cx="10972800" cy="7159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2400"/>
              <a:buFont typeface="Calibri"/>
              <a:buNone/>
            </a:pPr>
            <a:r>
              <a:rPr lang="de-DE" sz="2400" dirty="0">
                <a:solidFill>
                  <a:srgbClr val="002060"/>
                </a:solidFill>
                <a:latin typeface="Calibri"/>
                <a:ea typeface="Calibri"/>
                <a:cs typeface="Calibri"/>
                <a:sym typeface="Calibri"/>
              </a:rPr>
              <a:t>ACTIVITIES</a:t>
            </a:r>
            <a:endParaRPr sz="2400" dirty="0">
              <a:solidFill>
                <a:schemeClr val="dk1"/>
              </a:solidFill>
              <a:latin typeface="Calibri"/>
              <a:ea typeface="Calibri"/>
              <a:cs typeface="Calibri"/>
              <a:sym typeface="Calibri"/>
            </a:endParaRPr>
          </a:p>
        </p:txBody>
      </p:sp>
      <p:pic>
        <p:nvPicPr>
          <p:cNvPr id="2" name="Grafik 1">
            <a:extLst>
              <a:ext uri="{FF2B5EF4-FFF2-40B4-BE49-F238E27FC236}">
                <a16:creationId xmlns:a16="http://schemas.microsoft.com/office/drawing/2014/main" id="{151AED01-E120-4747-8B6A-44306B77E3F7}"/>
              </a:ext>
            </a:extLst>
          </p:cNvPr>
          <p:cNvPicPr>
            <a:picLocks noChangeAspect="1"/>
          </p:cNvPicPr>
          <p:nvPr/>
        </p:nvPicPr>
        <p:blipFill>
          <a:blip r:embed="rId7"/>
          <a:stretch>
            <a:fillRect/>
          </a:stretch>
        </p:blipFill>
        <p:spPr>
          <a:xfrm>
            <a:off x="7384934" y="1544688"/>
            <a:ext cx="3941053" cy="2160000"/>
          </a:xfrm>
          <a:prstGeom prst="rect">
            <a:avLst/>
          </a:prstGeom>
        </p:spPr>
      </p:pic>
      <p:sp>
        <p:nvSpPr>
          <p:cNvPr id="8" name="Google Shape;13;p1"/>
          <p:cNvSpPr txBox="1">
            <a:spLocks noGrp="1"/>
          </p:cNvSpPr>
          <p:nvPr>
            <p:ph type="ftr" idx="11"/>
          </p:nvPr>
        </p:nvSpPr>
        <p:spPr>
          <a:xfrm>
            <a:off x="3507320" y="6285440"/>
            <a:ext cx="5256584"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err="1" smtClean="0"/>
              <a:t>EPoS</a:t>
            </a:r>
            <a:r>
              <a:rPr lang="en-US" dirty="0" smtClean="0"/>
              <a:t> I Winter Summit I December 17</a:t>
            </a:r>
            <a:r>
              <a:rPr lang="en-US" baseline="30000" dirty="0" smtClean="0"/>
              <a:t>th</a:t>
            </a:r>
            <a:r>
              <a:rPr lang="en-US" dirty="0" smtClean="0"/>
              <a:t> 2021</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2113</Words>
  <Application>Microsoft Office PowerPoint</Application>
  <PresentationFormat>Breitbild</PresentationFormat>
  <Paragraphs>251</Paragraphs>
  <Slides>32</Slides>
  <Notes>32</Notes>
  <HiddenSlides>1</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32</vt:i4>
      </vt:variant>
    </vt:vector>
  </HeadingPairs>
  <TitlesOfParts>
    <vt:vector size="38" baseType="lpstr">
      <vt:lpstr>Times New Roman</vt:lpstr>
      <vt:lpstr>Symbol</vt:lpstr>
      <vt:lpstr>Arial</vt:lpstr>
      <vt:lpstr>Calibri Light</vt:lpstr>
      <vt:lpstr>Calibri</vt:lpstr>
      <vt:lpstr>Office-Design</vt:lpstr>
      <vt:lpstr>PowerPoint-Präsentation</vt:lpstr>
      <vt:lpstr>PowerPoint-Präsentation</vt:lpstr>
      <vt:lpstr>PowerPoint-Präsentation</vt:lpstr>
      <vt:lpstr>PowerPoint-Präsentation</vt:lpstr>
      <vt:lpstr>PowerPoint-Präsentation</vt:lpstr>
      <vt:lpstr>THE EPoS OFFICE….. drop by during the break for refreshments</vt:lpstr>
      <vt:lpstr>PowerPoint-Präsentation</vt:lpstr>
      <vt:lpstr>OUR MISSION AND GOALS</vt:lpstr>
      <vt:lpstr>PowerPoint-Präsentation</vt:lpstr>
      <vt:lpstr>PowerPoint-Präsentation</vt:lpstr>
      <vt:lpstr>METHODS AND PUBLICATION WORKSHOPS EXCHANGE AND COOPERATION</vt:lpstr>
      <vt:lpstr>WRITING RETREATS PumA</vt:lpstr>
      <vt:lpstr>PowerPoint-Präsentation</vt:lpstr>
      <vt:lpstr>PowerPoint-Präsentation</vt:lpstr>
      <vt:lpstr>PowerPoint-Präsentation</vt:lpstr>
      <vt:lpstr>PowerPoint-Präsentation</vt:lpstr>
      <vt:lpstr>PowerPoint-Präsentation</vt:lpstr>
      <vt:lpstr>PowerPoint-Präsentation</vt:lpstr>
      <vt:lpstr>1. DK - X – CHANGE  9.-13. August – Obergurgl  </vt:lpstr>
      <vt:lpstr>FORSCHUNG IN BEWEGUNG</vt:lpstr>
      <vt:lpstr>COOPERATION </vt:lpstr>
      <vt:lpstr>PowerPoint-Präsentation</vt:lpstr>
      <vt:lpstr>PowerPoint-Präsentation</vt:lpstr>
      <vt:lpstr>PowerPoint-Präsentation</vt:lpstr>
      <vt:lpstr>PowerPoint-Präsentation</vt:lpstr>
      <vt:lpstr>PowerPoint-Präsentation</vt:lpstr>
      <vt:lpstr>SECRET SANTA</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Organizations and Society</dc:creator>
  <cp:lastModifiedBy>Pöll, Josephine</cp:lastModifiedBy>
  <cp:revision>273</cp:revision>
  <cp:lastPrinted>2021-12-16T17:26:05Z</cp:lastPrinted>
  <dcterms:modified xsi:type="dcterms:W3CDTF">2021-12-17T08:57:53Z</dcterms:modified>
</cp:coreProperties>
</file>