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  <p:sldId id="268" r:id="rId9"/>
    <p:sldId id="263" r:id="rId10"/>
    <p:sldId id="264" r:id="rId11"/>
    <p:sldId id="266" r:id="rId12"/>
    <p:sldId id="265" r:id="rId13"/>
    <p:sldId id="267" r:id="rId1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1" d="100"/>
          <a:sy n="81" d="100"/>
        </p:scale>
        <p:origin x="-688" y="-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B58F5-4099-42C9-8E2D-00E0B9584D34}" type="datetimeFigureOut">
              <a:rPr lang="de-AT" smtClean="0"/>
              <a:t>13.03.2019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28FD-A432-4550-AA32-B21AD798116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7681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B58F5-4099-42C9-8E2D-00E0B9584D34}" type="datetimeFigureOut">
              <a:rPr lang="de-AT" smtClean="0"/>
              <a:t>13.03.2019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28FD-A432-4550-AA32-B21AD798116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19439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B58F5-4099-42C9-8E2D-00E0B9584D34}" type="datetimeFigureOut">
              <a:rPr lang="de-AT" smtClean="0"/>
              <a:t>13.03.2019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28FD-A432-4550-AA32-B21AD798116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01381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B58F5-4099-42C9-8E2D-00E0B9584D34}" type="datetimeFigureOut">
              <a:rPr lang="de-AT" smtClean="0"/>
              <a:t>13.03.2019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28FD-A432-4550-AA32-B21AD798116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29038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B58F5-4099-42C9-8E2D-00E0B9584D34}" type="datetimeFigureOut">
              <a:rPr lang="de-AT" smtClean="0"/>
              <a:t>13.03.2019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28FD-A432-4550-AA32-B21AD798116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60101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B58F5-4099-42C9-8E2D-00E0B9584D34}" type="datetimeFigureOut">
              <a:rPr lang="de-AT" smtClean="0"/>
              <a:t>13.03.2019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28FD-A432-4550-AA32-B21AD798116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55490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B58F5-4099-42C9-8E2D-00E0B9584D34}" type="datetimeFigureOut">
              <a:rPr lang="de-AT" smtClean="0"/>
              <a:t>13.03.2019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28FD-A432-4550-AA32-B21AD798116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56437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B58F5-4099-42C9-8E2D-00E0B9584D34}" type="datetimeFigureOut">
              <a:rPr lang="de-AT" smtClean="0"/>
              <a:t>13.03.2019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28FD-A432-4550-AA32-B21AD798116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4975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B58F5-4099-42C9-8E2D-00E0B9584D34}" type="datetimeFigureOut">
              <a:rPr lang="de-AT" smtClean="0"/>
              <a:t>13.03.2019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28FD-A432-4550-AA32-B21AD798116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733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B58F5-4099-42C9-8E2D-00E0B9584D34}" type="datetimeFigureOut">
              <a:rPr lang="de-AT" smtClean="0"/>
              <a:t>13.03.2019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28FD-A432-4550-AA32-B21AD798116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70326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B58F5-4099-42C9-8E2D-00E0B9584D34}" type="datetimeFigureOut">
              <a:rPr lang="de-AT" smtClean="0"/>
              <a:t>13.03.2019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28FD-A432-4550-AA32-B21AD798116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00210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B58F5-4099-42C9-8E2D-00E0B9584D34}" type="datetimeFigureOut">
              <a:rPr lang="de-AT" smtClean="0"/>
              <a:t>13.03.2019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228FD-A432-4550-AA32-B21AD798116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95044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CURRICULUM</a:t>
            </a:r>
            <a:br>
              <a:rPr lang="de-DE" dirty="0" smtClean="0"/>
            </a:br>
            <a:r>
              <a:rPr lang="de-DE" b="1" dirty="0" smtClean="0"/>
              <a:t>Bachelor Biologie NEU</a:t>
            </a:r>
            <a:endParaRPr lang="de-AT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ab WS 2019/20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339107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539552" y="566678"/>
            <a:ext cx="799288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dirty="0"/>
              <a:t>F</a:t>
            </a:r>
            <a:r>
              <a:rPr lang="de-DE" sz="2800" dirty="0" smtClean="0"/>
              <a:t>ür sämtliche LVs des </a:t>
            </a:r>
            <a:r>
              <a:rPr lang="de-AT" sz="2800" dirty="0" smtClean="0"/>
              <a:t>neuen Curriculums konnten äquivalente LVs des alten Curriculums definiert werden.</a:t>
            </a:r>
          </a:p>
          <a:p>
            <a:r>
              <a:rPr lang="de-DE" sz="2800" dirty="0" smtClean="0"/>
              <a:t>Ausnahme: VO </a:t>
            </a:r>
            <a:r>
              <a:rPr lang="de-DE" sz="2800" dirty="0"/>
              <a:t>Stammzellbiologie im </a:t>
            </a:r>
            <a:r>
              <a:rPr lang="de-DE" sz="2800" dirty="0" smtClean="0"/>
              <a:t>PM5 - </a:t>
            </a:r>
            <a:endParaRPr lang="de-AT" sz="2800" dirty="0"/>
          </a:p>
          <a:p>
            <a:r>
              <a:rPr lang="de-DE" sz="2800" dirty="0" smtClean="0"/>
              <a:t>Prof</a:t>
            </a:r>
            <a:r>
              <a:rPr lang="de-DE" sz="2800" dirty="0"/>
              <a:t>. Edenhofer hat sich deswegen bereit erklärt, diese VO bereits vor </a:t>
            </a:r>
            <a:r>
              <a:rPr lang="de-DE" sz="2800" dirty="0" smtClean="0"/>
              <a:t>Inkrafttreten des neuen Curriculums (WS 19/20) schon im SS 2019 anzubieten!</a:t>
            </a:r>
          </a:p>
          <a:p>
            <a:endParaRPr lang="de-DE" sz="2800" dirty="0"/>
          </a:p>
          <a:p>
            <a:r>
              <a:rPr lang="de-DE" sz="2800" b="1" dirty="0" smtClean="0"/>
              <a:t>VO Stammzellbiologie </a:t>
            </a:r>
            <a:r>
              <a:rPr lang="de-DE" sz="2800" dirty="0" smtClean="0"/>
              <a:t>(LV-Nummer:104801)</a:t>
            </a:r>
          </a:p>
          <a:p>
            <a:r>
              <a:rPr lang="de-DE" sz="2800" dirty="0" smtClean="0"/>
              <a:t>Dienstags, 14-tägig, 17.15 - 18.45, HS D (Technik)</a:t>
            </a:r>
          </a:p>
          <a:p>
            <a:r>
              <a:rPr lang="de-DE" sz="2800" dirty="0" smtClean="0"/>
              <a:t>Beginn 12.03.2019</a:t>
            </a:r>
          </a:p>
          <a:p>
            <a:endParaRPr lang="de-AT" sz="2800" dirty="0"/>
          </a:p>
        </p:txBody>
      </p:sp>
    </p:spTree>
    <p:extLst>
      <p:ext uri="{BB962C8B-B14F-4D97-AF65-F5344CB8AC3E}">
        <p14:creationId xmlns:p14="http://schemas.microsoft.com/office/powerpoint/2010/main" val="3804471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539552" y="566678"/>
            <a:ext cx="79928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b="1" dirty="0" smtClean="0"/>
              <a:t>WM-LV Immunbiologie I wird zu PM-LV Immunologie</a:t>
            </a:r>
            <a:endParaRPr lang="de-AT" sz="2800" b="1" dirty="0" smtClean="0"/>
          </a:p>
          <a:p>
            <a:endParaRPr lang="de-DE" sz="2800" dirty="0" smtClean="0"/>
          </a:p>
          <a:p>
            <a:endParaRPr lang="de-DE" sz="2800" dirty="0"/>
          </a:p>
          <a:p>
            <a:r>
              <a:rPr lang="de-DE" sz="2800" dirty="0" smtClean="0"/>
              <a:t>Die LV-Immunologie im neuen PM 5 wird dann erstmalig im SS 2020 gehalten. Wer aus zeitlichen Gründen diese LV bereits im SS 2019 absolvieren muss/möchte, kann die LV Immunbiologie im Lehramtsstudium Biologie und Umweltkunde Neu besuchen und dort die Prüfung machen (27.6.). Dies wird vom Studiendekan Füreder dann anerkannt! </a:t>
            </a:r>
          </a:p>
          <a:p>
            <a:endParaRPr lang="de-DE" sz="2800" dirty="0"/>
          </a:p>
          <a:p>
            <a:r>
              <a:rPr lang="de-DE" sz="2800" dirty="0" smtClean="0"/>
              <a:t>Die nächsten Termine im Sept. und Okt. 2019!</a:t>
            </a:r>
            <a:endParaRPr lang="de-AT" sz="2800" dirty="0"/>
          </a:p>
        </p:txBody>
      </p:sp>
    </p:spTree>
    <p:extLst>
      <p:ext uri="{BB962C8B-B14F-4D97-AF65-F5344CB8AC3E}">
        <p14:creationId xmlns:p14="http://schemas.microsoft.com/office/powerpoint/2010/main" val="2258432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2949227"/>
              </p:ext>
            </p:extLst>
          </p:nvPr>
        </p:nvGraphicFramePr>
        <p:xfrm>
          <a:off x="228600" y="1066820"/>
          <a:ext cx="8686800" cy="5026476"/>
        </p:xfrm>
        <a:graphic>
          <a:graphicData uri="http://schemas.openxmlformats.org/drawingml/2006/table">
            <a:tbl>
              <a:tblPr/>
              <a:tblGrid>
                <a:gridCol w="754853"/>
                <a:gridCol w="754853"/>
                <a:gridCol w="994489"/>
                <a:gridCol w="3891433"/>
                <a:gridCol w="961193"/>
                <a:gridCol w="1329979"/>
              </a:tblGrid>
              <a:tr h="191675"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Semester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WM/PM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Nummer Modul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Name Modul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ECTS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Summe pro Semester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675"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PM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Einführung in die biologischen Disziplinen</a:t>
                      </a:r>
                    </a:p>
                  </a:txBody>
                  <a:tcPr marL="5676" marR="5676" marT="56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12,5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27,5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675"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PM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Grundlagen der Biologie</a:t>
                      </a:r>
                    </a:p>
                  </a:txBody>
                  <a:tcPr marL="5676" marR="5676" marT="56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7,5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AT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675"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PM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Grundlagen der Chemie und Physik</a:t>
                      </a:r>
                    </a:p>
                  </a:txBody>
                  <a:tcPr marL="5676" marR="5676" marT="56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7,5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AT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675"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PM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Biochemie</a:t>
                      </a:r>
                    </a:p>
                  </a:txBody>
                  <a:tcPr marL="5676" marR="5676" marT="56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32,5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675"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PM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Humanbiologie</a:t>
                      </a:r>
                    </a:p>
                  </a:txBody>
                  <a:tcPr marL="5676" marR="5676" marT="56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7,5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AT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675"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PM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Mikrobiologie I</a:t>
                      </a:r>
                    </a:p>
                  </a:txBody>
                  <a:tcPr marL="5676" marR="5676" marT="56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7,5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AT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675"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PM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Botanik I</a:t>
                      </a:r>
                    </a:p>
                  </a:txBody>
                  <a:tcPr marL="5676" marR="5676" marT="56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7,5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AT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675"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PM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Zoologie I</a:t>
                      </a:r>
                    </a:p>
                  </a:txBody>
                  <a:tcPr marL="5676" marR="5676" marT="56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7,5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AT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675"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PM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Grundlagen des wissenschaftlichen Arbeitens</a:t>
                      </a:r>
                    </a:p>
                  </a:txBody>
                  <a:tcPr marL="5676" marR="5676" marT="56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7,5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675"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PM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Ökologie I</a:t>
                      </a:r>
                    </a:p>
                  </a:txBody>
                  <a:tcPr marL="5676" marR="5676" marT="56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7,5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AT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675"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PM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Molekularbiologie</a:t>
                      </a:r>
                    </a:p>
                  </a:txBody>
                  <a:tcPr marL="5676" marR="5676" marT="56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7,5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AT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675"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PM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Zoologie II</a:t>
                      </a:r>
                    </a:p>
                  </a:txBody>
                  <a:tcPr marL="5676" marR="5676" marT="56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7,5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AT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675"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PM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Botanik II</a:t>
                      </a:r>
                    </a:p>
                  </a:txBody>
                  <a:tcPr marL="5676" marR="5676" marT="56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7,5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675"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PM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Ökologie II</a:t>
                      </a:r>
                    </a:p>
                  </a:txBody>
                  <a:tcPr marL="5676" marR="5676" marT="56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7,5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AT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675"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PM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Mikrobiologie II</a:t>
                      </a:r>
                    </a:p>
                  </a:txBody>
                  <a:tcPr marL="5676" marR="5676" marT="56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7,5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AT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675"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PM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Wissenschaftliches Präsentieren</a:t>
                      </a:r>
                    </a:p>
                  </a:txBody>
                  <a:tcPr marL="5676" marR="5676" marT="56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AT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675"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WM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ODER 2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Praktische Grundlagen: Freiland  ODER Praktische Grundlagen: Labor</a:t>
                      </a:r>
                    </a:p>
                  </a:txBody>
                  <a:tcPr marL="5676" marR="5676" marT="56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AT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675"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WM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AT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Wahlmodule</a:t>
                      </a:r>
                    </a:p>
                  </a:txBody>
                  <a:tcPr marL="5676" marR="5676" marT="56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AT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675"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WM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AT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Wahlmodule</a:t>
                      </a:r>
                    </a:p>
                  </a:txBody>
                  <a:tcPr marL="5676" marR="5676" marT="56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AT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199">
                <a:tc>
                  <a:txBody>
                    <a:bodyPr/>
                    <a:lstStyle/>
                    <a:p>
                      <a:pPr algn="ctr" fontAlgn="b"/>
                      <a:endParaRPr lang="de-AT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A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AT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A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AT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180</a:t>
                      </a:r>
                    </a:p>
                  </a:txBody>
                  <a:tcPr marL="5676" marR="5676" marT="56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Textfeld 2"/>
          <p:cNvSpPr txBox="1"/>
          <p:nvPr/>
        </p:nvSpPr>
        <p:spPr>
          <a:xfrm>
            <a:off x="2054233" y="260648"/>
            <a:ext cx="49660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 smtClean="0"/>
              <a:t>Empfohlener Studienverlauf</a:t>
            </a:r>
          </a:p>
        </p:txBody>
      </p:sp>
      <p:cxnSp>
        <p:nvCxnSpPr>
          <p:cNvPr id="5" name="Gerade Verbindung 4"/>
          <p:cNvCxnSpPr/>
          <p:nvPr/>
        </p:nvCxnSpPr>
        <p:spPr>
          <a:xfrm>
            <a:off x="251520" y="2164116"/>
            <a:ext cx="820891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/>
        </p:nvCxnSpPr>
        <p:spPr>
          <a:xfrm>
            <a:off x="251520" y="3267681"/>
            <a:ext cx="820891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251520" y="4141265"/>
            <a:ext cx="820891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251520" y="5437409"/>
            <a:ext cx="820891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11187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0"/>
            <a:ext cx="9144000" cy="6914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70" algn="just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de-DE" dirty="0">
                <a:solidFill>
                  <a:srgbClr val="000000"/>
                </a:solidFill>
                <a:ea typeface="Calibri"/>
                <a:cs typeface="Times New Roman"/>
              </a:rPr>
              <a:t>Tipps und Infos…</a:t>
            </a:r>
            <a:endParaRPr lang="de-AT" dirty="0">
              <a:ea typeface="Calibri"/>
              <a:cs typeface="Times New Roman"/>
            </a:endParaRPr>
          </a:p>
          <a:p>
            <a:pPr marL="90170" algn="just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de-DE" dirty="0">
                <a:solidFill>
                  <a:srgbClr val="000000"/>
                </a:solidFill>
                <a:ea typeface="Calibri"/>
                <a:cs typeface="Times New Roman"/>
              </a:rPr>
              <a:t>für einen problemlosen Wechsel ins CURRICULUM </a:t>
            </a:r>
            <a:r>
              <a:rPr lang="de-DE" dirty="0" err="1">
                <a:solidFill>
                  <a:srgbClr val="000000"/>
                </a:solidFill>
                <a:ea typeface="Calibri"/>
                <a:cs typeface="Times New Roman"/>
              </a:rPr>
              <a:t>BachelorNEU</a:t>
            </a:r>
            <a:r>
              <a:rPr lang="de-DE" dirty="0">
                <a:solidFill>
                  <a:srgbClr val="000000"/>
                </a:solidFill>
                <a:ea typeface="Calibri"/>
                <a:cs typeface="Times New Roman"/>
              </a:rPr>
              <a:t>:</a:t>
            </a:r>
            <a:endParaRPr lang="de-AT" dirty="0"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lphaLcParenR"/>
              <a:tabLst>
                <a:tab pos="318770" algn="l"/>
                <a:tab pos="457200" algn="l"/>
              </a:tabLst>
            </a:pPr>
            <a:r>
              <a:rPr lang="de-DE" dirty="0">
                <a:solidFill>
                  <a:srgbClr val="000000"/>
                </a:solidFill>
                <a:ea typeface="Calibri"/>
                <a:cs typeface="Times New Roman"/>
              </a:rPr>
              <a:t>Die </a:t>
            </a:r>
            <a:r>
              <a:rPr lang="de-DE" b="1" dirty="0">
                <a:solidFill>
                  <a:srgbClr val="000000"/>
                </a:solidFill>
                <a:ea typeface="Calibri"/>
                <a:cs typeface="Times New Roman"/>
              </a:rPr>
              <a:t>Prüfung</a:t>
            </a:r>
            <a:r>
              <a:rPr lang="de-DE" dirty="0">
                <a:solidFill>
                  <a:srgbClr val="000000"/>
                </a:solidFill>
                <a:ea typeface="Calibri"/>
                <a:cs typeface="Times New Roman"/>
              </a:rPr>
              <a:t> in der </a:t>
            </a:r>
            <a:r>
              <a:rPr lang="de-DE" u="sng" dirty="0">
                <a:solidFill>
                  <a:srgbClr val="000000"/>
                </a:solidFill>
                <a:ea typeface="Calibri"/>
                <a:cs typeface="Times New Roman"/>
              </a:rPr>
              <a:t>Organischen Chemie</a:t>
            </a:r>
            <a:r>
              <a:rPr lang="de-DE" dirty="0">
                <a:solidFill>
                  <a:srgbClr val="000000"/>
                </a:solidFill>
                <a:ea typeface="Calibri"/>
                <a:cs typeface="Times New Roman"/>
              </a:rPr>
              <a:t> und der </a:t>
            </a:r>
            <a:r>
              <a:rPr lang="de-DE" u="sng" dirty="0">
                <a:solidFill>
                  <a:srgbClr val="000000"/>
                </a:solidFill>
                <a:ea typeface="Calibri"/>
                <a:cs typeface="Times New Roman"/>
              </a:rPr>
              <a:t>Physik</a:t>
            </a:r>
            <a:r>
              <a:rPr lang="de-DE" dirty="0">
                <a:solidFill>
                  <a:srgbClr val="000000"/>
                </a:solidFill>
                <a:ea typeface="Calibri"/>
                <a:cs typeface="Times New Roman"/>
              </a:rPr>
              <a:t> jedenfalls noch machen! Nicht auf WS 19/20 warten (wäre dann jeweils nur mehr einstündig), da im WS 19/20 schon Module im </a:t>
            </a:r>
            <a:r>
              <a:rPr lang="de-DE" dirty="0" err="1">
                <a:solidFill>
                  <a:srgbClr val="000000"/>
                </a:solidFill>
                <a:ea typeface="Calibri"/>
                <a:cs typeface="Times New Roman"/>
              </a:rPr>
              <a:t>BakkNEU</a:t>
            </a:r>
            <a:r>
              <a:rPr lang="de-DE" dirty="0">
                <a:solidFill>
                  <a:srgbClr val="000000"/>
                </a:solidFill>
                <a:ea typeface="Calibri"/>
                <a:cs typeface="Times New Roman"/>
              </a:rPr>
              <a:t> zu absolvieren sind, für die organische Chemie und Physik Voraussetzung sind! </a:t>
            </a:r>
            <a:endParaRPr lang="de-AT" dirty="0"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lphaLcParenR"/>
              <a:tabLst>
                <a:tab pos="318770" algn="l"/>
                <a:tab pos="457200" algn="l"/>
              </a:tabLst>
            </a:pPr>
            <a:r>
              <a:rPr lang="de-DE" dirty="0">
                <a:solidFill>
                  <a:srgbClr val="000000"/>
                </a:solidFill>
                <a:ea typeface="Calibri"/>
                <a:cs typeface="Times New Roman"/>
              </a:rPr>
              <a:t>Die </a:t>
            </a:r>
            <a:r>
              <a:rPr lang="de-DE" b="1" dirty="0">
                <a:solidFill>
                  <a:srgbClr val="000000"/>
                </a:solidFill>
                <a:ea typeface="Calibri"/>
                <a:cs typeface="Times New Roman"/>
              </a:rPr>
              <a:t>Prüfung</a:t>
            </a:r>
            <a:r>
              <a:rPr lang="de-DE" dirty="0">
                <a:solidFill>
                  <a:srgbClr val="000000"/>
                </a:solidFill>
                <a:ea typeface="Calibri"/>
                <a:cs typeface="Times New Roman"/>
              </a:rPr>
              <a:t> in </a:t>
            </a:r>
            <a:r>
              <a:rPr lang="de-DE" u="sng" dirty="0">
                <a:solidFill>
                  <a:srgbClr val="000000"/>
                </a:solidFill>
                <a:ea typeface="Calibri"/>
                <a:cs typeface="Times New Roman"/>
              </a:rPr>
              <a:t>Zellbiologie</a:t>
            </a:r>
            <a:r>
              <a:rPr lang="de-DE" dirty="0">
                <a:solidFill>
                  <a:srgbClr val="000000"/>
                </a:solidFill>
                <a:ea typeface="Calibri"/>
                <a:cs typeface="Times New Roman"/>
              </a:rPr>
              <a:t> (momentan im </a:t>
            </a:r>
            <a:r>
              <a:rPr lang="de-DE" dirty="0" err="1">
                <a:solidFill>
                  <a:srgbClr val="000000"/>
                </a:solidFill>
                <a:ea typeface="Calibri"/>
                <a:cs typeface="Times New Roman"/>
              </a:rPr>
              <a:t>BakkALT</a:t>
            </a:r>
            <a:r>
              <a:rPr lang="de-DE" dirty="0">
                <a:solidFill>
                  <a:srgbClr val="000000"/>
                </a:solidFill>
                <a:ea typeface="Calibri"/>
                <a:cs typeface="Times New Roman"/>
              </a:rPr>
              <a:t> für nichts Voraussetzung) auch noch in diesem Semester machen, da diese LV im neuen Curriculum (</a:t>
            </a:r>
            <a:r>
              <a:rPr lang="de-DE" dirty="0" err="1">
                <a:solidFill>
                  <a:srgbClr val="000000"/>
                </a:solidFill>
                <a:ea typeface="Calibri"/>
                <a:cs typeface="Times New Roman"/>
              </a:rPr>
              <a:t>BakkNEU</a:t>
            </a:r>
            <a:r>
              <a:rPr lang="de-DE" dirty="0">
                <a:solidFill>
                  <a:srgbClr val="000000"/>
                </a:solidFill>
                <a:ea typeface="Calibri"/>
                <a:cs typeface="Times New Roman"/>
              </a:rPr>
              <a:t>) Teil eines </a:t>
            </a:r>
            <a:r>
              <a:rPr lang="de-DE" dirty="0" err="1">
                <a:solidFill>
                  <a:srgbClr val="000000"/>
                </a:solidFill>
                <a:ea typeface="Calibri"/>
                <a:cs typeface="Times New Roman"/>
              </a:rPr>
              <a:t>Plichtmoduls</a:t>
            </a:r>
            <a:r>
              <a:rPr lang="de-DE" dirty="0">
                <a:solidFill>
                  <a:srgbClr val="000000"/>
                </a:solidFill>
                <a:ea typeface="Calibri"/>
                <a:cs typeface="Times New Roman"/>
              </a:rPr>
              <a:t> (neuPM2c) ist, das dann für ein Molekularbiologie-Pflichtmodul (neuPM11) im 3. Semester Voraussetzung ist! </a:t>
            </a:r>
            <a:endParaRPr lang="de-AT" dirty="0"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lphaLcParenR"/>
              <a:tabLst>
                <a:tab pos="318770" algn="l"/>
                <a:tab pos="457200" algn="l"/>
              </a:tabLst>
            </a:pPr>
            <a:r>
              <a:rPr lang="de-DE" u="sng" dirty="0">
                <a:solidFill>
                  <a:srgbClr val="000000"/>
                </a:solidFill>
                <a:ea typeface="Calibri"/>
                <a:cs typeface="Times New Roman"/>
              </a:rPr>
              <a:t>Skills 3</a:t>
            </a:r>
            <a:r>
              <a:rPr lang="de-DE" dirty="0">
                <a:solidFill>
                  <a:srgbClr val="000000"/>
                </a:solidFill>
                <a:ea typeface="Calibri"/>
                <a:cs typeface="Times New Roman"/>
              </a:rPr>
              <a:t>: Prüfung wird leider gegen nichts äquivalent gesetzt und ist daher für das </a:t>
            </a:r>
            <a:r>
              <a:rPr lang="de-DE" dirty="0" err="1">
                <a:solidFill>
                  <a:srgbClr val="000000"/>
                </a:solidFill>
                <a:ea typeface="Calibri"/>
                <a:cs typeface="Times New Roman"/>
              </a:rPr>
              <a:t>BakkNEU</a:t>
            </a:r>
            <a:r>
              <a:rPr lang="de-DE" dirty="0">
                <a:solidFill>
                  <a:srgbClr val="000000"/>
                </a:solidFill>
                <a:ea typeface="Calibri"/>
                <a:cs typeface="Times New Roman"/>
              </a:rPr>
              <a:t> nicht nötig, aber siehe Punkt e)</a:t>
            </a:r>
            <a:endParaRPr lang="de-AT" dirty="0"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lphaLcParenR"/>
              <a:tabLst>
                <a:tab pos="318770" algn="l"/>
              </a:tabLst>
            </a:pPr>
            <a:r>
              <a:rPr lang="de-DE" dirty="0">
                <a:solidFill>
                  <a:srgbClr val="000000"/>
                </a:solidFill>
                <a:ea typeface="Calibri"/>
                <a:cs typeface="Times New Roman"/>
              </a:rPr>
              <a:t>Zur </a:t>
            </a:r>
            <a:r>
              <a:rPr lang="de-DE" b="1" dirty="0">
                <a:solidFill>
                  <a:srgbClr val="000000"/>
                </a:solidFill>
                <a:ea typeface="Calibri"/>
                <a:cs typeface="Times New Roman"/>
              </a:rPr>
              <a:t>Verringerung der </a:t>
            </a:r>
            <a:r>
              <a:rPr lang="de-DE" b="1" dirty="0" err="1">
                <a:solidFill>
                  <a:srgbClr val="000000"/>
                </a:solidFill>
                <a:ea typeface="Calibri"/>
                <a:cs typeface="Times New Roman"/>
              </a:rPr>
              <a:t>Workload</a:t>
            </a:r>
            <a:r>
              <a:rPr lang="de-DE" dirty="0">
                <a:solidFill>
                  <a:srgbClr val="000000"/>
                </a:solidFill>
                <a:ea typeface="Calibri"/>
                <a:cs typeface="Times New Roman"/>
              </a:rPr>
              <a:t>: </a:t>
            </a:r>
            <a:r>
              <a:rPr lang="de-DE" u="sng" dirty="0">
                <a:solidFill>
                  <a:srgbClr val="000000"/>
                </a:solidFill>
                <a:ea typeface="Calibri"/>
                <a:cs typeface="Times New Roman"/>
              </a:rPr>
              <a:t>Skills 2</a:t>
            </a:r>
            <a:r>
              <a:rPr lang="de-DE" dirty="0">
                <a:solidFill>
                  <a:srgbClr val="000000"/>
                </a:solidFill>
                <a:ea typeface="Calibri"/>
                <a:cs typeface="Times New Roman"/>
              </a:rPr>
              <a:t> (altPM2): Die Voraussetzung für alle SS19-Module wird vom Studiendekan ausgesetzt, aber falls Prüfung jetzt gemacht wird/wurde, dann ist im 4. Semester die VU1 „Verfassen wissenschaftlicher Arbeiten“ (neuPM16b) nicht mehr zu absolvieren, da äquivalent!</a:t>
            </a:r>
            <a:endParaRPr lang="de-AT" dirty="0"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lphaLcParenR"/>
              <a:tabLst>
                <a:tab pos="318770" algn="l"/>
                <a:tab pos="457200" algn="l"/>
              </a:tabLst>
            </a:pPr>
            <a:r>
              <a:rPr lang="de-AT" dirty="0">
                <a:solidFill>
                  <a:srgbClr val="000000"/>
                </a:solidFill>
                <a:ea typeface="Calibri"/>
                <a:cs typeface="Times New Roman"/>
              </a:rPr>
              <a:t>Alle „</a:t>
            </a:r>
            <a:r>
              <a:rPr lang="de-AT" b="1" dirty="0">
                <a:solidFill>
                  <a:srgbClr val="000000"/>
                </a:solidFill>
                <a:ea typeface="Calibri"/>
                <a:cs typeface="Times New Roman"/>
              </a:rPr>
              <a:t>übriggebliebene ECTs</a:t>
            </a:r>
            <a:r>
              <a:rPr lang="de-AT" dirty="0">
                <a:solidFill>
                  <a:srgbClr val="000000"/>
                </a:solidFill>
                <a:ea typeface="Calibri"/>
                <a:cs typeface="Times New Roman"/>
              </a:rPr>
              <a:t>“ wie z.B. durch die Verschiebung vom Pflicht- in den Wahlbereich (z.B. bei den oben erwähnten Chemie &amp; Physik-Reduzierungen, und wenn Skills 3 schon absolviert wurde, dann auch Skills3) können vom Studiendekan als „Interdisziplinäre Kompetenzen“ angerechnet werden </a:t>
            </a:r>
            <a:endParaRPr lang="de-AT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94070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971600" y="699954"/>
            <a:ext cx="7338740" cy="32316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 smtClean="0"/>
              <a:t>WARUM ?</a:t>
            </a:r>
          </a:p>
          <a:p>
            <a:endParaRPr lang="de-DE" sz="2800" dirty="0"/>
          </a:p>
          <a:p>
            <a:r>
              <a:rPr lang="de-DE" sz="2800" dirty="0" smtClean="0">
                <a:sym typeface="Wingdings" panose="05000000000000000000" pitchFamily="2" charset="2"/>
              </a:rPr>
              <a:t> Neue Berufungen</a:t>
            </a:r>
          </a:p>
          <a:p>
            <a:pPr marL="285750" indent="-285750">
              <a:buFont typeface="Wingdings"/>
              <a:buChar char="à"/>
            </a:pPr>
            <a:r>
              <a:rPr lang="de-DE" sz="2800" dirty="0" smtClean="0">
                <a:sym typeface="Wingdings" panose="05000000000000000000" pitchFamily="2" charset="2"/>
              </a:rPr>
              <a:t> Neue Institute (ILIM, IBA) und Arbeitsbereiche</a:t>
            </a:r>
          </a:p>
          <a:p>
            <a:pPr marL="285750" indent="-285750">
              <a:buFont typeface="Wingdings"/>
              <a:buChar char="à"/>
            </a:pPr>
            <a:r>
              <a:rPr lang="de-DE" sz="2800" dirty="0">
                <a:sym typeface="Wingdings" panose="05000000000000000000" pitchFamily="2" charset="2"/>
              </a:rPr>
              <a:t> </a:t>
            </a:r>
            <a:r>
              <a:rPr lang="de-DE" sz="2800" dirty="0" smtClean="0">
                <a:sym typeface="Wingdings" panose="05000000000000000000" pitchFamily="2" charset="2"/>
              </a:rPr>
              <a:t>Entwicklung </a:t>
            </a:r>
            <a:r>
              <a:rPr lang="de-DE" sz="2800" dirty="0" err="1" smtClean="0">
                <a:sym typeface="Wingdings" panose="05000000000000000000" pitchFamily="2" charset="2"/>
              </a:rPr>
              <a:t>i.d</a:t>
            </a:r>
            <a:r>
              <a:rPr lang="de-DE" sz="2800" dirty="0" smtClean="0">
                <a:sym typeface="Wingdings" panose="05000000000000000000" pitchFamily="2" charset="2"/>
              </a:rPr>
              <a:t>. Biologie</a:t>
            </a:r>
          </a:p>
          <a:p>
            <a:pPr marL="285750" indent="-285750">
              <a:buFont typeface="Wingdings"/>
              <a:buChar char="à"/>
            </a:pPr>
            <a:r>
              <a:rPr lang="de-DE" sz="2800" dirty="0">
                <a:sym typeface="Wingdings" panose="05000000000000000000" pitchFamily="2" charset="2"/>
              </a:rPr>
              <a:t> </a:t>
            </a:r>
            <a:r>
              <a:rPr lang="de-DE" sz="2800" dirty="0" smtClean="0">
                <a:sym typeface="Wingdings" panose="05000000000000000000" pitchFamily="2" charset="2"/>
              </a:rPr>
              <a:t>Entrümpelung</a:t>
            </a:r>
          </a:p>
          <a:p>
            <a:pPr marL="285750" indent="-285750">
              <a:buFont typeface="Wingdings"/>
              <a:buChar char="à"/>
            </a:pPr>
            <a:r>
              <a:rPr lang="de-DE" sz="2800" dirty="0">
                <a:sym typeface="Wingdings" panose="05000000000000000000" pitchFamily="2" charset="2"/>
              </a:rPr>
              <a:t> </a:t>
            </a:r>
            <a:r>
              <a:rPr lang="de-DE" sz="2800" dirty="0" smtClean="0">
                <a:sym typeface="Wingdings" panose="05000000000000000000" pitchFamily="2" charset="2"/>
              </a:rPr>
              <a:t>Attraktivität</a:t>
            </a:r>
            <a:endParaRPr lang="de-AT" sz="2800" dirty="0"/>
          </a:p>
        </p:txBody>
      </p:sp>
    </p:spTree>
    <p:extLst>
      <p:ext uri="{BB962C8B-B14F-4D97-AF65-F5344CB8AC3E}">
        <p14:creationId xmlns:p14="http://schemas.microsoft.com/office/powerpoint/2010/main" val="1065918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043608" y="853617"/>
            <a:ext cx="712879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dirty="0" smtClean="0"/>
              <a:t>Grundsätzlich wurden die meisten </a:t>
            </a:r>
            <a:r>
              <a:rPr lang="de-DE" sz="2800" dirty="0"/>
              <a:t>LVs </a:t>
            </a:r>
            <a:r>
              <a:rPr lang="de-DE" sz="2800" dirty="0" smtClean="0"/>
              <a:t>aus </a:t>
            </a:r>
            <a:r>
              <a:rPr lang="de-DE" sz="2800" dirty="0"/>
              <a:t>dem alten Curriculum </a:t>
            </a:r>
            <a:r>
              <a:rPr lang="de-DE" sz="2800" dirty="0" smtClean="0"/>
              <a:t>übernommen: Titel, Inhalt und ECTS-AP angepasst </a:t>
            </a:r>
            <a:r>
              <a:rPr lang="de-DE" sz="2800" dirty="0" smtClean="0">
                <a:sym typeface="Wingdings" panose="05000000000000000000" pitchFamily="2" charset="2"/>
              </a:rPr>
              <a:t></a:t>
            </a:r>
            <a:r>
              <a:rPr lang="de-DE" sz="2800" dirty="0" smtClean="0"/>
              <a:t> Äquivalenzliste</a:t>
            </a:r>
          </a:p>
          <a:p>
            <a:endParaRPr lang="de-DE" sz="2800" dirty="0"/>
          </a:p>
          <a:p>
            <a:r>
              <a:rPr lang="de-DE" sz="2800" b="1" dirty="0" smtClean="0"/>
              <a:t>Angebot </a:t>
            </a:r>
            <a:r>
              <a:rPr lang="de-DE" sz="2800" b="1" dirty="0"/>
              <a:t>an Wahlmodulen </a:t>
            </a:r>
            <a:r>
              <a:rPr lang="de-DE" sz="2800" dirty="0"/>
              <a:t>der einzelnen Fachbereiche (z.B. Botanik, </a:t>
            </a:r>
            <a:r>
              <a:rPr lang="de-DE" sz="2800" dirty="0" smtClean="0"/>
              <a:t>Ökologie, Zoologie</a:t>
            </a:r>
            <a:r>
              <a:rPr lang="de-DE" sz="2800" dirty="0"/>
              <a:t>, etc.) wurde in Summe stark </a:t>
            </a:r>
            <a:r>
              <a:rPr lang="de-DE" sz="2800" dirty="0" smtClean="0"/>
              <a:t>erweitert: </a:t>
            </a:r>
            <a:br>
              <a:rPr lang="de-DE" sz="2800" dirty="0" smtClean="0"/>
            </a:br>
            <a:r>
              <a:rPr lang="de-DE" sz="2800" dirty="0" smtClean="0"/>
              <a:t>- vielfältiges Interesse der Studierenden</a:t>
            </a:r>
            <a:br>
              <a:rPr lang="de-DE" sz="2800" dirty="0" smtClean="0"/>
            </a:br>
            <a:r>
              <a:rPr lang="de-DE" sz="2800" dirty="0" smtClean="0"/>
              <a:t>- neue </a:t>
            </a:r>
            <a:r>
              <a:rPr lang="de-DE" sz="2800" dirty="0"/>
              <a:t>Bereiche </a:t>
            </a:r>
            <a:r>
              <a:rPr lang="de-DE" sz="2800" dirty="0" smtClean="0"/>
              <a:t>(z.B. bioinformatische Analysen) </a:t>
            </a:r>
            <a:r>
              <a:rPr lang="de-DE" sz="2800" dirty="0"/>
              <a:t>und neue mikroskopische </a:t>
            </a:r>
            <a:r>
              <a:rPr lang="de-DE" sz="2800" dirty="0" smtClean="0"/>
              <a:t>Verfahren</a:t>
            </a:r>
          </a:p>
          <a:p>
            <a:r>
              <a:rPr lang="de-DE" sz="2800" dirty="0" smtClean="0"/>
              <a:t>- relevante </a:t>
            </a:r>
            <a:r>
              <a:rPr lang="de-DE" sz="2800" dirty="0"/>
              <a:t>Aspekte wie Kenntnis der heimischen Biodiversität und Einblicke </a:t>
            </a:r>
            <a:r>
              <a:rPr lang="de-DE" sz="2800" dirty="0" smtClean="0"/>
              <a:t>in </a:t>
            </a:r>
            <a:r>
              <a:rPr lang="de-AT" sz="2800" dirty="0" smtClean="0"/>
              <a:t>die Naturschutzpraxis</a:t>
            </a:r>
            <a:endParaRPr lang="de-AT" sz="2800" dirty="0"/>
          </a:p>
        </p:txBody>
      </p:sp>
    </p:spTree>
    <p:extLst>
      <p:ext uri="{BB962C8B-B14F-4D97-AF65-F5344CB8AC3E}">
        <p14:creationId xmlns:p14="http://schemas.microsoft.com/office/powerpoint/2010/main" val="700683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971600" y="764704"/>
            <a:ext cx="74888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dirty="0"/>
              <a:t>Die Lehre der </a:t>
            </a:r>
            <a:r>
              <a:rPr lang="de-DE" sz="2800" b="1" dirty="0"/>
              <a:t>chemischen und biochemischen </a:t>
            </a:r>
            <a:r>
              <a:rPr lang="de-DE" sz="2800" b="1" dirty="0" smtClean="0"/>
              <a:t>Inhalte</a:t>
            </a:r>
            <a:r>
              <a:rPr lang="de-DE" sz="2800" dirty="0" smtClean="0"/>
              <a:t> (bislang Chemie/Pharmazie) in </a:t>
            </a:r>
            <a:r>
              <a:rPr lang="de-DE" sz="2800" dirty="0"/>
              <a:t>Zukunft </a:t>
            </a:r>
            <a:r>
              <a:rPr lang="de-DE" sz="2800" dirty="0" smtClean="0"/>
              <a:t>von </a:t>
            </a:r>
            <a:r>
              <a:rPr lang="de-DE" sz="2800" b="1" dirty="0" smtClean="0"/>
              <a:t>Lehrenden </a:t>
            </a:r>
            <a:r>
              <a:rPr lang="de-DE" sz="2800" b="1" dirty="0"/>
              <a:t>der Fakultät für Biologie </a:t>
            </a:r>
            <a:r>
              <a:rPr lang="de-DE" sz="2800" dirty="0"/>
              <a:t>(</a:t>
            </a:r>
            <a:r>
              <a:rPr lang="de-DE" sz="2800" dirty="0" smtClean="0"/>
              <a:t>v.a. Institut </a:t>
            </a:r>
            <a:r>
              <a:rPr lang="de-DE" sz="2800" dirty="0"/>
              <a:t>für Molekularbiologie und </a:t>
            </a:r>
            <a:r>
              <a:rPr lang="de-DE" sz="2800" dirty="0" smtClean="0"/>
              <a:t>IBA) </a:t>
            </a:r>
            <a:r>
              <a:rPr lang="de-AT" sz="2800" dirty="0" smtClean="0"/>
              <a:t>übernommen.</a:t>
            </a:r>
          </a:p>
          <a:p>
            <a:endParaRPr lang="de-DE" sz="2800" dirty="0"/>
          </a:p>
          <a:p>
            <a:pPr marL="457200" indent="-457200">
              <a:buFont typeface="Wingdings"/>
              <a:buChar char="à"/>
            </a:pPr>
            <a:r>
              <a:rPr lang="de-DE" sz="2800" dirty="0" smtClean="0"/>
              <a:t>Curriculum </a:t>
            </a:r>
            <a:r>
              <a:rPr lang="de-DE" sz="2800" dirty="0"/>
              <a:t>in diesem Bereich </a:t>
            </a:r>
            <a:r>
              <a:rPr lang="de-DE" sz="2800" b="1" dirty="0"/>
              <a:t>verschlankt</a:t>
            </a:r>
            <a:r>
              <a:rPr lang="de-DE" sz="2800" dirty="0"/>
              <a:t> und </a:t>
            </a:r>
            <a:r>
              <a:rPr lang="de-DE" sz="2800" dirty="0" smtClean="0"/>
              <a:t>auf die </a:t>
            </a:r>
            <a:r>
              <a:rPr lang="de-DE" sz="2800" dirty="0"/>
              <a:t>für Biologen </a:t>
            </a:r>
            <a:r>
              <a:rPr lang="de-DE" sz="2800" b="1" dirty="0"/>
              <a:t>wesentlichen </a:t>
            </a:r>
            <a:r>
              <a:rPr lang="de-DE" sz="2800" b="1" dirty="0" smtClean="0"/>
              <a:t>Inhalte </a:t>
            </a:r>
            <a:r>
              <a:rPr lang="de-DE" sz="2800" dirty="0" smtClean="0"/>
              <a:t>fokussiert</a:t>
            </a:r>
          </a:p>
          <a:p>
            <a:pPr marL="457200" indent="-457200">
              <a:buFont typeface="Wingdings"/>
              <a:buChar char="à"/>
            </a:pPr>
            <a:endParaRPr lang="de-DE" sz="2800" dirty="0"/>
          </a:p>
          <a:p>
            <a:pPr marL="457200" indent="-457200">
              <a:buFont typeface="Wingdings"/>
              <a:buChar char="à"/>
            </a:pPr>
            <a:r>
              <a:rPr lang="de-DE" sz="2800" dirty="0" smtClean="0"/>
              <a:t>LVs sind in PM3 Grundlagen der Chemie und Physik sowie PM4 Biochemie zusammengefasst</a:t>
            </a:r>
            <a:endParaRPr lang="de-AT" sz="2800" dirty="0"/>
          </a:p>
        </p:txBody>
      </p:sp>
    </p:spTree>
    <p:extLst>
      <p:ext uri="{BB962C8B-B14F-4D97-AF65-F5344CB8AC3E}">
        <p14:creationId xmlns:p14="http://schemas.microsoft.com/office/powerpoint/2010/main" val="244413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683568" y="260648"/>
            <a:ext cx="763284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dirty="0" smtClean="0"/>
              <a:t>Neues </a:t>
            </a:r>
            <a:r>
              <a:rPr lang="de-DE" sz="2800" b="1" dirty="0" smtClean="0"/>
              <a:t>PM 5 Humanbiologie </a:t>
            </a:r>
            <a:r>
              <a:rPr lang="de-DE" sz="2800" dirty="0" smtClean="0"/>
              <a:t>(IBA, Prof. Edenhofer):</a:t>
            </a:r>
            <a:endParaRPr lang="de-DE" sz="2800" dirty="0"/>
          </a:p>
          <a:p>
            <a:endParaRPr lang="de-DE" sz="2800" dirty="0" smtClean="0"/>
          </a:p>
          <a:p>
            <a:r>
              <a:rPr lang="de-DE" sz="2800" dirty="0" smtClean="0"/>
              <a:t>a</a:t>
            </a:r>
            <a:r>
              <a:rPr lang="de-DE" sz="2800" dirty="0"/>
              <a:t>) VO Immunologie (wurde bisher im alten WM10 angeboten)</a:t>
            </a:r>
          </a:p>
          <a:p>
            <a:r>
              <a:rPr lang="de-AT" sz="2800" dirty="0"/>
              <a:t>b) VO Stammzellbiologie</a:t>
            </a:r>
          </a:p>
          <a:p>
            <a:r>
              <a:rPr lang="de-AT" sz="2800" dirty="0"/>
              <a:t>c) VO Neurobiologie</a:t>
            </a:r>
          </a:p>
          <a:p>
            <a:r>
              <a:rPr lang="de-AT" sz="2800" dirty="0"/>
              <a:t>d) VU Biologie des </a:t>
            </a:r>
            <a:r>
              <a:rPr lang="de-AT" sz="2800" dirty="0" smtClean="0"/>
              <a:t>Alterns</a:t>
            </a:r>
          </a:p>
          <a:p>
            <a:endParaRPr lang="de-DE" sz="2800" dirty="0"/>
          </a:p>
          <a:p>
            <a:r>
              <a:rPr lang="de-DE" sz="2800" dirty="0" smtClean="0"/>
              <a:t>Neu strukturiert: LVs in den Bereichen </a:t>
            </a:r>
            <a:r>
              <a:rPr lang="de-DE" sz="2800" b="1" dirty="0" smtClean="0"/>
              <a:t>Molekularbiologie und Genetik </a:t>
            </a:r>
            <a:r>
              <a:rPr lang="de-DE" sz="2800" dirty="0" smtClean="0"/>
              <a:t>: </a:t>
            </a:r>
          </a:p>
          <a:p>
            <a:r>
              <a:rPr lang="de-DE" sz="2800" dirty="0" smtClean="0"/>
              <a:t>Im Rahmen des neuen PM2 werden bereits zu Beginn des Studiums die Grundlagen dieser Bereiche vermittelt (VO Genetik und Molekularbiologie). Im neuen PM11 werden diese Inhalte dann vertieft.</a:t>
            </a:r>
            <a:endParaRPr lang="de-AT" sz="2800" dirty="0"/>
          </a:p>
        </p:txBody>
      </p:sp>
    </p:spTree>
    <p:extLst>
      <p:ext uri="{BB962C8B-B14F-4D97-AF65-F5344CB8AC3E}">
        <p14:creationId xmlns:p14="http://schemas.microsoft.com/office/powerpoint/2010/main" val="625347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971600" y="476672"/>
            <a:ext cx="756084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dirty="0" smtClean="0"/>
              <a:t>Inhalte </a:t>
            </a:r>
            <a:r>
              <a:rPr lang="de-DE" sz="2800" dirty="0"/>
              <a:t>und Lernziele der botanischen, mikrobiologischen, ökologischen und</a:t>
            </a:r>
          </a:p>
          <a:p>
            <a:r>
              <a:rPr lang="de-DE" sz="2800" dirty="0"/>
              <a:t>zoologischen Lehrveranstaltungen wurden an die aktuellen Entwicklungen des</a:t>
            </a:r>
          </a:p>
          <a:p>
            <a:r>
              <a:rPr lang="de-DE" sz="2800" dirty="0"/>
              <a:t>Fachs </a:t>
            </a:r>
            <a:r>
              <a:rPr lang="de-DE" sz="2800" dirty="0" smtClean="0"/>
              <a:t>angepasst,  </a:t>
            </a:r>
            <a:r>
              <a:rPr lang="de-DE" sz="2800" dirty="0"/>
              <a:t>der bewährte strukturelle Aufbau der Module wurde beibehalten</a:t>
            </a:r>
            <a:r>
              <a:rPr lang="de-DE" sz="2800" dirty="0" smtClean="0"/>
              <a:t>.</a:t>
            </a:r>
          </a:p>
          <a:p>
            <a:endParaRPr lang="de-DE" sz="2800" dirty="0"/>
          </a:p>
          <a:p>
            <a:r>
              <a:rPr lang="de-DE" sz="2800" dirty="0" smtClean="0"/>
              <a:t>Molekularbiologische </a:t>
            </a:r>
            <a:r>
              <a:rPr lang="de-DE" sz="2800" dirty="0"/>
              <a:t>und genetische Aspekte pro- </a:t>
            </a:r>
            <a:r>
              <a:rPr lang="de-DE" sz="2800" dirty="0" smtClean="0"/>
              <a:t>und eukaryotischer </a:t>
            </a:r>
            <a:r>
              <a:rPr lang="de-DE" sz="2800" dirty="0"/>
              <a:t>Mikroorganismen stärker vertreten. </a:t>
            </a:r>
            <a:endParaRPr lang="de-DE" sz="2800" dirty="0" smtClean="0"/>
          </a:p>
          <a:p>
            <a:endParaRPr lang="de-DE" sz="2800" dirty="0"/>
          </a:p>
          <a:p>
            <a:r>
              <a:rPr lang="de-DE" sz="2800" dirty="0" smtClean="0"/>
              <a:t>Verschiedene forschungsrelevante </a:t>
            </a:r>
            <a:r>
              <a:rPr lang="de-DE" sz="2800" dirty="0"/>
              <a:t>tierische Modellsysteme werden nun auch auf der Bachelor-</a:t>
            </a:r>
          </a:p>
          <a:p>
            <a:r>
              <a:rPr lang="de-AT" sz="2800" dirty="0"/>
              <a:t>Ebene behandelt</a:t>
            </a:r>
          </a:p>
        </p:txBody>
      </p:sp>
    </p:spTree>
    <p:extLst>
      <p:ext uri="{BB962C8B-B14F-4D97-AF65-F5344CB8AC3E}">
        <p14:creationId xmlns:p14="http://schemas.microsoft.com/office/powerpoint/2010/main" val="4059600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92696"/>
            <a:ext cx="4210050" cy="577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hteck 1"/>
          <p:cNvSpPr/>
          <p:nvPr/>
        </p:nvSpPr>
        <p:spPr>
          <a:xfrm>
            <a:off x="4427984" y="407707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dirty="0" smtClean="0"/>
              <a:t>…das Studium rigoros auf verzichtbare Voraussetzungsketten geprüft.</a:t>
            </a:r>
          </a:p>
          <a:p>
            <a:r>
              <a:rPr lang="de-DE" dirty="0" smtClean="0"/>
              <a:t>Viele der bisherigen Voraussetzungen konnten gestrichen werden, was den</a:t>
            </a:r>
          </a:p>
          <a:p>
            <a:r>
              <a:rPr lang="de-DE" dirty="0" smtClean="0"/>
              <a:t>Studierenden ebenfalls den Wechsel ins neue Studium erleichtern wird und</a:t>
            </a:r>
          </a:p>
          <a:p>
            <a:r>
              <a:rPr lang="de-DE" dirty="0" smtClean="0"/>
              <a:t>zusätzlich für alle Studierenden ein besseres Vorwärtskommen ermöglicht.</a:t>
            </a:r>
            <a:endParaRPr lang="de-AT" dirty="0"/>
          </a:p>
        </p:txBody>
      </p:sp>
      <p:sp>
        <p:nvSpPr>
          <p:cNvPr id="3" name="Textfeld 2"/>
          <p:cNvSpPr txBox="1"/>
          <p:nvPr/>
        </p:nvSpPr>
        <p:spPr>
          <a:xfrm>
            <a:off x="4572000" y="1484784"/>
            <a:ext cx="424000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 smtClean="0"/>
              <a:t>Reduktion der Voraussetzungen</a:t>
            </a:r>
          </a:p>
          <a:p>
            <a:endParaRPr lang="de-DE" dirty="0"/>
          </a:p>
          <a:p>
            <a:r>
              <a:rPr lang="de-DE" dirty="0" smtClean="0">
                <a:sym typeface="Wingdings" panose="05000000000000000000" pitchFamily="2" charset="2"/>
              </a:rPr>
              <a:t> Leichterer Wechsel</a:t>
            </a:r>
          </a:p>
          <a:p>
            <a:pPr marL="285750" indent="-285750">
              <a:buFont typeface="Wingdings"/>
              <a:buChar char="à"/>
            </a:pPr>
            <a:r>
              <a:rPr lang="de-DE" dirty="0" smtClean="0">
                <a:sym typeface="Wingdings" panose="05000000000000000000" pitchFamily="2" charset="2"/>
              </a:rPr>
              <a:t>Bessere Studierbarkeit</a:t>
            </a:r>
          </a:p>
          <a:p>
            <a:pPr marL="285750" indent="-285750">
              <a:buFont typeface="Wingdings"/>
              <a:buChar char="à"/>
            </a:pPr>
            <a:r>
              <a:rPr lang="de-DE" dirty="0" smtClean="0">
                <a:sym typeface="Wingdings" panose="05000000000000000000" pitchFamily="2" charset="2"/>
              </a:rPr>
              <a:t>Bessere Durchgängigkeit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648190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71973\Desktop\Studiendekan\Cuko\Voraussetzung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2" y="908720"/>
            <a:ext cx="8960996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3010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575556" y="1196752"/>
            <a:ext cx="799288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dirty="0"/>
              <a:t>Im Rahmen des geänderten Curriculums muss (wie bisher) eines der </a:t>
            </a:r>
            <a:r>
              <a:rPr lang="de-DE" sz="2800" dirty="0" smtClean="0"/>
              <a:t>folgenden Wahlmodule </a:t>
            </a:r>
            <a:r>
              <a:rPr lang="de-DE" sz="2800" dirty="0"/>
              <a:t>gewählt werden, das zweite (und das ist neu) kann später als</a:t>
            </a:r>
          </a:p>
          <a:p>
            <a:r>
              <a:rPr lang="de-AT" sz="2800" dirty="0"/>
              <a:t>Wahlmodul absolviert </a:t>
            </a:r>
            <a:r>
              <a:rPr lang="de-AT" sz="2800" dirty="0" smtClean="0"/>
              <a:t>werden (Initiative Studierende):</a:t>
            </a:r>
          </a:p>
          <a:p>
            <a:endParaRPr lang="de-AT" sz="2800" dirty="0"/>
          </a:p>
          <a:p>
            <a:r>
              <a:rPr lang="de-DE" sz="2800" dirty="0"/>
              <a:t>WM1 Wahlmodul: Praktische Grundlagen: Freiland </a:t>
            </a:r>
            <a:r>
              <a:rPr lang="de-DE" sz="2800" dirty="0" smtClean="0"/>
              <a:t>oder WM2 </a:t>
            </a:r>
            <a:r>
              <a:rPr lang="de-DE" sz="2800" dirty="0"/>
              <a:t>Wahlmodul: Praktische Grundlagen: Labor</a:t>
            </a:r>
            <a:endParaRPr lang="de-AT" sz="2800" dirty="0"/>
          </a:p>
        </p:txBody>
      </p:sp>
    </p:spTree>
    <p:extLst>
      <p:ext uri="{BB962C8B-B14F-4D97-AF65-F5344CB8AC3E}">
        <p14:creationId xmlns:p14="http://schemas.microsoft.com/office/powerpoint/2010/main" val="3311358926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873</Words>
  <Application>Microsoft Office PowerPoint</Application>
  <PresentationFormat>Bildschirmpräsentation (4:3)</PresentationFormat>
  <Paragraphs>173</Paragraphs>
  <Slides>13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4" baseType="lpstr">
      <vt:lpstr>Larissa</vt:lpstr>
      <vt:lpstr>CURRICULUM Bachelor Biologie NEU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CURRICULUM Bachelor Biologie NEU</dc:title>
  <dc:creator>Windows-Benutzer</dc:creator>
  <cp:lastModifiedBy>Windows-Benutzer</cp:lastModifiedBy>
  <cp:revision>17</cp:revision>
  <dcterms:created xsi:type="dcterms:W3CDTF">2019-01-16T07:46:43Z</dcterms:created>
  <dcterms:modified xsi:type="dcterms:W3CDTF">2019-03-13T13:47:19Z</dcterms:modified>
</cp:coreProperties>
</file>