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538" r:id="rId2"/>
    <p:sldId id="560" r:id="rId3"/>
    <p:sldId id="564" r:id="rId4"/>
    <p:sldId id="540" r:id="rId5"/>
    <p:sldId id="541" r:id="rId6"/>
    <p:sldId id="542" r:id="rId7"/>
    <p:sldId id="568" r:id="rId8"/>
    <p:sldId id="566" r:id="rId9"/>
    <p:sldId id="567" r:id="rId10"/>
    <p:sldId id="569" r:id="rId11"/>
    <p:sldId id="570" r:id="rId12"/>
    <p:sldId id="546" r:id="rId13"/>
    <p:sldId id="563" r:id="rId14"/>
    <p:sldId id="256" r:id="rId15"/>
    <p:sldId id="257" r:id="rId16"/>
  </p:sldIdLst>
  <p:sldSz cx="12192000" cy="685800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8" autoAdjust="0"/>
    <p:restoredTop sz="86403" autoAdjust="0"/>
  </p:normalViewPr>
  <p:slideViewPr>
    <p:cSldViewPr>
      <p:cViewPr varScale="1">
        <p:scale>
          <a:sx n="63" d="100"/>
          <a:sy n="63" d="100"/>
        </p:scale>
        <p:origin x="10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5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562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EFFAEE33-B401-4ECA-9C4A-F68B000737CB}" type="datetimeFigureOut">
              <a:rPr lang="de-DE"/>
              <a:pPr>
                <a:defRPr/>
              </a:pPr>
              <a:t>09.03.2026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98C4B34-9EF4-404E-A2F3-D1F8C22E7E4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13AAB30-D63B-4F22-8302-1E22EF88C13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AB30-D63B-4F22-8302-1E22EF88C137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556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AB30-D63B-4F22-8302-1E22EF88C137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7034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AB30-D63B-4F22-8302-1E22EF88C137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1057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AB30-D63B-4F22-8302-1E22EF88C137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3915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AB30-D63B-4F22-8302-1E22EF88C137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673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AB30-D63B-4F22-8302-1E22EF88C137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870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AB30-D63B-4F22-8302-1E22EF88C137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656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AB30-D63B-4F22-8302-1E22EF88C137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925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AB30-D63B-4F22-8302-1E22EF88C137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2564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AB30-D63B-4F22-8302-1E22EF88C137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2498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AB30-D63B-4F22-8302-1E22EF88C137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558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AB30-D63B-4F22-8302-1E22EF88C137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0971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AB30-D63B-4F22-8302-1E22EF88C137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431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70C3-E1DC-40D3-A2A6-3B449C9DBE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718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610E-BC10-4083-BD82-0DE87F2E0D4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792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AD64-E9BB-4DED-AB59-D71101C5C66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722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8580-CB53-4A3B-A3FF-9B04CEA34D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471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FEF1-2157-4453-A527-00C5883B773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348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5A51-447E-460E-8870-37E7449087C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682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9979-3A04-413F-86F1-63AB2E1C36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543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3785-CC7F-4D1F-8F69-A9C34321617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271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418F-DCD9-4708-AC37-B48277D5B5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67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FB0F-47BF-4983-AC6A-86A0AA5124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670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D2D3-6B9D-4CBB-B1B7-AB1E7758C6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202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78843E-E63A-49C6-9290-399133D74B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uibk.ac.at/de/vergl-litwis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ibk.ac.at/de/ulb/" TargetMode="External"/><Relationship Id="rId3" Type="http://schemas.openxmlformats.org/officeDocument/2006/relationships/image" Target="../media/image20.svg"/><Relationship Id="rId7" Type="http://schemas.openxmlformats.org/officeDocument/2006/relationships/hyperlink" Target="https://lfuonline.uibk.ac.at/public/lfuonline.hom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ibk.ac.at/de/vergl-litwiss/" TargetMode="External"/><Relationship Id="rId5" Type="http://schemas.openxmlformats.org/officeDocument/2006/relationships/image" Target="../media/image22.sv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hyperlink" Target="https://www.oehweb.a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bk.ac.at/studium/angebot/zusatzangebo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7448" y="2575842"/>
            <a:ext cx="10153128" cy="3373438"/>
          </a:xfrm>
        </p:spPr>
        <p:txBody>
          <a:bodyPr/>
          <a:lstStyle/>
          <a:p>
            <a:r>
              <a:rPr lang="de-AT" altLang="de-DE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Willkommen (zurück) am Institut für Vergleichende Literaturwissenschaft!</a:t>
            </a:r>
            <a:br>
              <a:rPr lang="de-AT" altLang="de-DE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AT" altLang="de-D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AT" altLang="de-D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</a:t>
            </a:r>
            <a:br>
              <a:rPr lang="de-AT" altLang="de-D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AT" altLang="de-D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4.3.2026</a:t>
            </a:r>
            <a:endParaRPr lang="de-DE" altLang="de-D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4D8AB4-BD38-4651-88FD-C9D88F995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00" y="370985"/>
            <a:ext cx="2204992" cy="224727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5BEDCC3-8599-45AE-B54F-024755A783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81162"/>
            <a:ext cx="3602743" cy="20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682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45C4B-02D5-40D7-85AA-FC7F2281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332656"/>
            <a:ext cx="9217024" cy="6264696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>
                <a:solidFill>
                  <a:srgbClr val="FF0000"/>
                </a:solidFill>
              </a:rPr>
              <a:t>VERANSTALTUNGEN IV:</a:t>
            </a:r>
            <a:endParaRPr lang="de-AT" sz="2400" b="1" dirty="0"/>
          </a:p>
          <a:p>
            <a:pPr marL="0" indent="0">
              <a:spcBef>
                <a:spcPts val="0"/>
              </a:spcBef>
              <a:buNone/>
            </a:pPr>
            <a:endParaRPr lang="de-AT" sz="2000" dirty="0"/>
          </a:p>
          <a:p>
            <a:pPr marL="0" indent="0">
              <a:buNone/>
            </a:pPr>
            <a:endParaRPr lang="de-AT" sz="1800" b="1" dirty="0"/>
          </a:p>
          <a:p>
            <a:pPr marL="0" indent="0">
              <a:buNone/>
            </a:pPr>
            <a:r>
              <a:rPr lang="de-AT" sz="1800" b="1" dirty="0"/>
              <a:t>Di, 16.6.2026: </a:t>
            </a:r>
            <a:r>
              <a:rPr lang="de-AT" sz="1800" b="1" i="1" dirty="0"/>
              <a:t>Guqin-Konzert von Mo </a:t>
            </a:r>
            <a:r>
              <a:rPr lang="de-AT" sz="1800" b="1" i="1" dirty="0" err="1"/>
              <a:t>Kaichi</a:t>
            </a:r>
            <a:r>
              <a:rPr lang="de-AT" sz="1800" b="1" i="1" dirty="0"/>
              <a:t> (Taiwan) mit motivischen Gedichtlesungen Chinesisch-Deutsch von Dr. Jen-Hsien Han und Prof. Dr. Frank Kraushaar</a:t>
            </a:r>
          </a:p>
          <a:p>
            <a:pPr marL="0" indent="0">
              <a:buNone/>
            </a:pPr>
            <a:r>
              <a:rPr lang="de-AT" sz="1800" dirty="0"/>
              <a:t>(18:30, Haus der Musik – Kleiner Saal)</a:t>
            </a:r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r>
              <a:rPr lang="de-AT" sz="1800" b="1" dirty="0"/>
              <a:t>22.6.2026: </a:t>
            </a:r>
            <a:r>
              <a:rPr lang="de-AT" sz="1800" b="1" i="1" dirty="0"/>
              <a:t>Gastvortrag von Kai Marchal (Nationale Cheng-</a:t>
            </a:r>
            <a:r>
              <a:rPr lang="de-AT" sz="1800" b="1" i="1" dirty="0" err="1"/>
              <a:t>chi</a:t>
            </a:r>
            <a:r>
              <a:rPr lang="de-AT" sz="1800" b="1" i="1" dirty="0"/>
              <a:t> Universität Taipeh)</a:t>
            </a:r>
          </a:p>
          <a:p>
            <a:pPr marL="0" indent="0">
              <a:buNone/>
            </a:pPr>
            <a:r>
              <a:rPr lang="de-AT" sz="1800" dirty="0"/>
              <a:t>Im Spiegel der All-Einheit. Selbst- und Weltbezug im chinesischen Mittelalter unter dem Aspekt verschiedener Diskurse zum Neo-Konfuzianismus im heutigen Taiwan und China</a:t>
            </a:r>
          </a:p>
          <a:p>
            <a:pPr marL="0" indent="0" algn="just">
              <a:buNone/>
            </a:pPr>
            <a:r>
              <a:rPr lang="de-AT" sz="1800" dirty="0"/>
              <a:t>(19:00, im Rahmen des Wahlpakets „China/Taiwan/Ostasien)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AT" sz="2400" dirty="0">
              <a:latin typeface="Garamond" panose="02020404030301010803" pitchFamily="18" charset="0"/>
            </a:endParaRPr>
          </a:p>
        </p:txBody>
      </p:sp>
      <p:pic>
        <p:nvPicPr>
          <p:cNvPr id="8" name="Picture 2" descr="Frank Kraushaar">
            <a:extLst>
              <a:ext uri="{FF2B5EF4-FFF2-40B4-BE49-F238E27FC236}">
                <a16:creationId xmlns:a16="http://schemas.microsoft.com/office/drawing/2014/main" id="{96459CFF-9BFE-43B0-BD8E-376FDFCCF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510" y="1916830"/>
            <a:ext cx="1134128" cy="15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Jen-Hsian Han">
            <a:extLst>
              <a:ext uri="{FF2B5EF4-FFF2-40B4-BE49-F238E27FC236}">
                <a16:creationId xmlns:a16="http://schemas.microsoft.com/office/drawing/2014/main" id="{E32AE8FB-CFAA-4CAF-BEDB-F84EBA2AC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765" y="1921735"/>
            <a:ext cx="1134128" cy="15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bout - METIS - ETHZ">
            <a:extLst>
              <a:ext uri="{FF2B5EF4-FFF2-40B4-BE49-F238E27FC236}">
                <a16:creationId xmlns:a16="http://schemas.microsoft.com/office/drawing/2014/main" id="{FBD78626-EAEB-43C7-B78C-C56A8686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213" y="4941168"/>
            <a:ext cx="22574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5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45C4B-02D5-40D7-85AA-FC7F2281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332656"/>
            <a:ext cx="9217024" cy="6264696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>
                <a:solidFill>
                  <a:srgbClr val="FF0000"/>
                </a:solidFill>
              </a:rPr>
              <a:t>VERANSTALTUNGEN V:</a:t>
            </a:r>
            <a:endParaRPr lang="de-AT" sz="2400" b="1" dirty="0"/>
          </a:p>
          <a:p>
            <a:pPr marL="0" indent="0">
              <a:spcBef>
                <a:spcPts val="0"/>
              </a:spcBef>
              <a:buNone/>
            </a:pPr>
            <a:endParaRPr lang="de-AT" sz="2000" dirty="0"/>
          </a:p>
          <a:p>
            <a:pPr marL="0" indent="0">
              <a:buNone/>
            </a:pPr>
            <a:endParaRPr lang="de-AT" sz="1800" b="1" dirty="0"/>
          </a:p>
          <a:p>
            <a:pPr marL="0" indent="0">
              <a:buNone/>
            </a:pPr>
            <a:r>
              <a:rPr lang="de-AT" sz="1800" b="1" dirty="0"/>
              <a:t>Di, 23.6.2026: </a:t>
            </a:r>
            <a:r>
              <a:rPr lang="de-AT" sz="1800" b="1" i="1" dirty="0"/>
              <a:t>Lesung von Jimmy </a:t>
            </a:r>
            <a:r>
              <a:rPr lang="de-AT" sz="1800" b="1" i="1" dirty="0" err="1"/>
              <a:t>Brainless</a:t>
            </a:r>
            <a:endParaRPr lang="de-AT" sz="1800" b="1" i="1" dirty="0"/>
          </a:p>
          <a:p>
            <a:pPr marL="0" indent="0">
              <a:buNone/>
            </a:pPr>
            <a:r>
              <a:rPr lang="de-AT" sz="1800" dirty="0"/>
              <a:t>Aus seinen Romanen „Im Schein der Pfütze“ (2023) und „Im Spiegel der Ahnen“ (2025)</a:t>
            </a:r>
          </a:p>
          <a:p>
            <a:pPr marL="0" indent="0">
              <a:buNone/>
            </a:pPr>
            <a:r>
              <a:rPr lang="de-AT" sz="1800" dirty="0"/>
              <a:t>(19:00, Literaturhaus am Inn)</a:t>
            </a:r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r>
              <a:rPr lang="de-AT" sz="1800" b="1" dirty="0"/>
              <a:t>Fr, 26.6.2026: </a:t>
            </a:r>
            <a:r>
              <a:rPr lang="de-AT" sz="1800" b="1" i="1" dirty="0"/>
              <a:t>Entwicklungstag der Vergleichenden Literaturwissenschaft</a:t>
            </a:r>
          </a:p>
          <a:p>
            <a:pPr marL="0" indent="0" algn="just">
              <a:buNone/>
            </a:pPr>
            <a:r>
              <a:rPr lang="de-AT" sz="1800" dirty="0"/>
              <a:t>(9:00-13:00, GeiWi-Turm, SR 40123)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AT" sz="2400" dirty="0">
              <a:latin typeface="Garamond" panose="02020404030301010803" pitchFamily="18" charset="0"/>
            </a:endParaRPr>
          </a:p>
        </p:txBody>
      </p:sp>
      <p:pic>
        <p:nvPicPr>
          <p:cNvPr id="6146" name="Picture 2" descr="Brainless, Jimmy - Buch Wien">
            <a:extLst>
              <a:ext uri="{FF2B5EF4-FFF2-40B4-BE49-F238E27FC236}">
                <a16:creationId xmlns:a16="http://schemas.microsoft.com/office/drawing/2014/main" id="{F3A647CC-3BD1-473C-91A3-97FF18C8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412776"/>
            <a:ext cx="1609353" cy="21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3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6421257-1B78-4E3E-96E6-60FF70AE1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323" y="3423109"/>
            <a:ext cx="3240000" cy="324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10228A7-7634-4880-A3B2-B83505263ED7}"/>
              </a:ext>
            </a:extLst>
          </p:cNvPr>
          <p:cNvSpPr txBox="1"/>
          <p:nvPr/>
        </p:nvSpPr>
        <p:spPr>
          <a:xfrm>
            <a:off x="335360" y="188640"/>
            <a:ext cx="11233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cap="all" dirty="0" err="1">
                <a:solidFill>
                  <a:srgbClr val="FF0000"/>
                </a:solidFill>
                <a:latin typeface="+mn-lt"/>
              </a:rPr>
              <a:t>InstitutsHomepage</a:t>
            </a:r>
            <a:r>
              <a:rPr lang="de-AT" sz="2400" b="1" cap="all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r>
              <a:rPr lang="de-DE" sz="1800" u="sng" dirty="0">
                <a:solidFill>
                  <a:srgbClr val="1F497D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https://www.uibk.ac.at/de/vergl-litwiss/</a:t>
            </a:r>
            <a:r>
              <a:rPr lang="de-AT" dirty="0">
                <a:latin typeface="+mn-lt"/>
              </a:rPr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7E9AEE8-784C-4022-8FF1-E8FFBA3E39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72" t="15937" r="14563" b="553"/>
          <a:stretch/>
        </p:blipFill>
        <p:spPr>
          <a:xfrm>
            <a:off x="0" y="1190501"/>
            <a:ext cx="871296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7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9C436DA-9722-4B99-9BD1-839539E10E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19" t="6279" r="15899" b="19371"/>
          <a:stretch>
            <a:fillRect/>
          </a:stretch>
        </p:blipFill>
        <p:spPr>
          <a:xfrm>
            <a:off x="1991544" y="4104088"/>
            <a:ext cx="2232248" cy="22322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922FFA-6A78-CEF6-BA79-3414719B2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105903"/>
            <a:ext cx="4824536" cy="38636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C45BC69-8DC5-9702-5106-C1A90795D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61057"/>
            <a:ext cx="5112568" cy="380367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DC8A7D-6F02-D960-64F6-00BF247B5AA2}"/>
              </a:ext>
            </a:extLst>
          </p:cNvPr>
          <p:cNvSpPr txBox="1"/>
          <p:nvPr/>
        </p:nvSpPr>
        <p:spPr>
          <a:xfrm>
            <a:off x="2135560" y="6216255"/>
            <a:ext cx="255195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de-AT" sz="1500" b="0" i="0" dirty="0" err="1">
                <a:solidFill>
                  <a:srgbClr val="000000"/>
                </a:solidFill>
                <a:effectLst/>
              </a:rPr>
              <a:t>vergl.literaturwiss_uibk</a:t>
            </a:r>
            <a:endParaRPr lang="de-AT" sz="1500" dirty="0">
              <a:effectLst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E2AF20D-B47F-4265-D6F5-555E1F0CB706}"/>
              </a:ext>
            </a:extLst>
          </p:cNvPr>
          <p:cNvSpPr txBox="1"/>
          <p:nvPr/>
        </p:nvSpPr>
        <p:spPr>
          <a:xfrm>
            <a:off x="8095118" y="6216254"/>
            <a:ext cx="255195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de-AT" sz="1500" b="0" i="0" dirty="0" err="1">
                <a:solidFill>
                  <a:srgbClr val="000000"/>
                </a:solidFill>
                <a:effectLst/>
              </a:rPr>
              <a:t>vergl.literaturwissuibk</a:t>
            </a:r>
            <a:endParaRPr lang="de-AT" sz="1500" dirty="0">
              <a:effectLst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2794746-39BB-CDFB-797A-CF5A7296E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210" y="4128252"/>
            <a:ext cx="2177955" cy="217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8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3568" y="5006048"/>
            <a:ext cx="4688471" cy="3516353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DC1A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41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37254">
            <a:off x="7948999" y="5128696"/>
            <a:ext cx="3881466" cy="2309161"/>
          </a:xfrm>
          <a:custGeom>
            <a:avLst/>
            <a:gdLst/>
            <a:ahLst/>
            <a:cxnLst/>
            <a:rect l="l" t="t" r="r" b="b"/>
            <a:pathLst>
              <a:path w="4276800" h="2544353">
                <a:moveTo>
                  <a:pt x="0" y="0"/>
                </a:moveTo>
                <a:lnTo>
                  <a:pt x="4276800" y="0"/>
                </a:lnTo>
                <a:lnTo>
                  <a:pt x="4276800" y="2544353"/>
                </a:lnTo>
                <a:lnTo>
                  <a:pt x="0" y="2544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150076" y="-1625444"/>
            <a:ext cx="4763703" cy="4093808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DDC1A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413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469341" y="-482658"/>
            <a:ext cx="3881466" cy="2309161"/>
          </a:xfrm>
          <a:custGeom>
            <a:avLst/>
            <a:gdLst/>
            <a:ahLst/>
            <a:cxnLst/>
            <a:rect l="l" t="t" r="r" b="b"/>
            <a:pathLst>
              <a:path w="4276800" h="2544353">
                <a:moveTo>
                  <a:pt x="0" y="0"/>
                </a:moveTo>
                <a:lnTo>
                  <a:pt x="4276800" y="0"/>
                </a:lnTo>
                <a:lnTo>
                  <a:pt x="4276800" y="2544353"/>
                </a:lnTo>
                <a:lnTo>
                  <a:pt x="0" y="2544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-293666" y="4237560"/>
            <a:ext cx="3874998" cy="387499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41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91042" y="5863354"/>
            <a:ext cx="3881466" cy="1140117"/>
          </a:xfrm>
          <a:custGeom>
            <a:avLst/>
            <a:gdLst/>
            <a:ahLst/>
            <a:cxnLst/>
            <a:rect l="l" t="t" r="r" b="b"/>
            <a:pathLst>
              <a:path w="4276800" h="1256240">
                <a:moveTo>
                  <a:pt x="0" y="0"/>
                </a:moveTo>
                <a:lnTo>
                  <a:pt x="4276800" y="0"/>
                </a:lnTo>
                <a:lnTo>
                  <a:pt x="4276800" y="1256240"/>
                </a:lnTo>
                <a:lnTo>
                  <a:pt x="0" y="1256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8976003" y="-1384044"/>
            <a:ext cx="2809229" cy="3210547"/>
            <a:chOff x="0" y="0"/>
            <a:chExt cx="7112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1200" cy="812800"/>
            </a:xfrm>
            <a:custGeom>
              <a:avLst/>
              <a:gdLst/>
              <a:ahLst/>
              <a:cxnLst/>
              <a:rect l="l" t="t" r="r" b="b"/>
              <a:pathLst>
                <a:path w="711200" h="812800">
                  <a:moveTo>
                    <a:pt x="355600" y="0"/>
                  </a:moveTo>
                  <a:lnTo>
                    <a:pt x="499725" y="159329"/>
                  </a:lnTo>
                  <a:lnTo>
                    <a:pt x="711200" y="203200"/>
                  </a:lnTo>
                  <a:lnTo>
                    <a:pt x="643849" y="406400"/>
                  </a:lnTo>
                  <a:lnTo>
                    <a:pt x="711200" y="609600"/>
                  </a:lnTo>
                  <a:lnTo>
                    <a:pt x="499725" y="653471"/>
                  </a:lnTo>
                  <a:lnTo>
                    <a:pt x="355600" y="812800"/>
                  </a:lnTo>
                  <a:lnTo>
                    <a:pt x="211475" y="653471"/>
                  </a:lnTo>
                  <a:lnTo>
                    <a:pt x="0" y="609600"/>
                  </a:lnTo>
                  <a:lnTo>
                    <a:pt x="67351" y="406400"/>
                  </a:lnTo>
                  <a:lnTo>
                    <a:pt x="0" y="203200"/>
                  </a:lnTo>
                  <a:lnTo>
                    <a:pt x="211475" y="159329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8900" y="127000"/>
              <a:ext cx="533400" cy="520700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41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4582129">
            <a:off x="8643482" y="-348829"/>
            <a:ext cx="3881466" cy="1140117"/>
          </a:xfrm>
          <a:custGeom>
            <a:avLst/>
            <a:gdLst/>
            <a:ahLst/>
            <a:cxnLst/>
            <a:rect l="l" t="t" r="r" b="b"/>
            <a:pathLst>
              <a:path w="4276800" h="1256240">
                <a:moveTo>
                  <a:pt x="0" y="0"/>
                </a:moveTo>
                <a:lnTo>
                  <a:pt x="4276800" y="0"/>
                </a:lnTo>
                <a:lnTo>
                  <a:pt x="4276800" y="1256240"/>
                </a:lnTo>
                <a:lnTo>
                  <a:pt x="0" y="1256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471392" y="221230"/>
            <a:ext cx="9247946" cy="6418719"/>
            <a:chOff x="0" y="0"/>
            <a:chExt cx="3651818" cy="25346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651818" cy="2534616"/>
            </a:xfrm>
            <a:custGeom>
              <a:avLst/>
              <a:gdLst/>
              <a:ahLst/>
              <a:cxnLst/>
              <a:rect l="l" t="t" r="r" b="b"/>
              <a:pathLst>
                <a:path w="3651818" h="2534616">
                  <a:moveTo>
                    <a:pt x="22033" y="0"/>
                  </a:moveTo>
                  <a:lnTo>
                    <a:pt x="3629785" y="0"/>
                  </a:lnTo>
                  <a:cubicBezTo>
                    <a:pt x="3635628" y="0"/>
                    <a:pt x="3641232" y="2321"/>
                    <a:pt x="3645364" y="6453"/>
                  </a:cubicBezTo>
                  <a:cubicBezTo>
                    <a:pt x="3649497" y="10585"/>
                    <a:pt x="3651818" y="16190"/>
                    <a:pt x="3651818" y="22033"/>
                  </a:cubicBezTo>
                  <a:lnTo>
                    <a:pt x="3651818" y="2512583"/>
                  </a:lnTo>
                  <a:cubicBezTo>
                    <a:pt x="3651818" y="2518426"/>
                    <a:pt x="3649497" y="2524031"/>
                    <a:pt x="3645364" y="2528163"/>
                  </a:cubicBezTo>
                  <a:cubicBezTo>
                    <a:pt x="3641232" y="2532295"/>
                    <a:pt x="3635628" y="2534616"/>
                    <a:pt x="3629785" y="2534616"/>
                  </a:cubicBezTo>
                  <a:lnTo>
                    <a:pt x="22033" y="2534616"/>
                  </a:lnTo>
                  <a:cubicBezTo>
                    <a:pt x="16190" y="2534616"/>
                    <a:pt x="10585" y="2532295"/>
                    <a:pt x="6453" y="2528163"/>
                  </a:cubicBezTo>
                  <a:cubicBezTo>
                    <a:pt x="2321" y="2524031"/>
                    <a:pt x="0" y="2518426"/>
                    <a:pt x="0" y="2512583"/>
                  </a:cubicBezTo>
                  <a:lnTo>
                    <a:pt x="0" y="22033"/>
                  </a:lnTo>
                  <a:cubicBezTo>
                    <a:pt x="0" y="16190"/>
                    <a:pt x="2321" y="10585"/>
                    <a:pt x="6453" y="6453"/>
                  </a:cubicBezTo>
                  <a:cubicBezTo>
                    <a:pt x="10585" y="2321"/>
                    <a:pt x="16190" y="0"/>
                    <a:pt x="220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651818" cy="2572716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413"/>
                </a:lnSpc>
              </a:pPr>
              <a:endParaRPr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7000581" y="2241643"/>
            <a:ext cx="2318220" cy="3499200"/>
            <a:chOff x="0" y="0"/>
            <a:chExt cx="4206875" cy="6350000"/>
          </a:xfrm>
        </p:grpSpPr>
        <p:sp>
          <p:nvSpPr>
            <p:cNvPr id="22" name="Freeform 22"/>
            <p:cNvSpPr/>
            <p:nvPr/>
          </p:nvSpPr>
          <p:spPr>
            <a:xfrm>
              <a:off x="13208" y="13208"/>
              <a:ext cx="4180459" cy="6323584"/>
            </a:xfrm>
            <a:custGeom>
              <a:avLst/>
              <a:gdLst/>
              <a:ahLst/>
              <a:cxnLst/>
              <a:rect l="l" t="t" r="r" b="b"/>
              <a:pathLst>
                <a:path w="4180459" h="6323584">
                  <a:moveTo>
                    <a:pt x="4180459" y="0"/>
                  </a:moveTo>
                  <a:lnTo>
                    <a:pt x="4180459" y="6323584"/>
                  </a:lnTo>
                  <a:lnTo>
                    <a:pt x="0" y="6323584"/>
                  </a:lnTo>
                  <a:lnTo>
                    <a:pt x="0" y="0"/>
                  </a:lnTo>
                  <a:lnTo>
                    <a:pt x="4180459" y="0"/>
                  </a:lnTo>
                  <a:close/>
                </a:path>
              </a:pathLst>
            </a:custGeom>
            <a:blipFill>
              <a:blip r:embed="rId6"/>
              <a:stretch>
                <a:fillRect l="-390" r="-39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4206875" cy="6350000"/>
            </a:xfrm>
            <a:custGeom>
              <a:avLst/>
              <a:gdLst/>
              <a:ahLst/>
              <a:cxnLst/>
              <a:rect l="l" t="t" r="r" b="b"/>
              <a:pathLst>
                <a:path w="4206875" h="6350000">
                  <a:moveTo>
                    <a:pt x="4206875" y="0"/>
                  </a:moveTo>
                  <a:lnTo>
                    <a:pt x="4206875" y="6350000"/>
                  </a:lnTo>
                  <a:lnTo>
                    <a:pt x="0" y="6350000"/>
                  </a:lnTo>
                  <a:lnTo>
                    <a:pt x="0" y="0"/>
                  </a:lnTo>
                  <a:lnTo>
                    <a:pt x="4206875" y="0"/>
                  </a:lnTo>
                  <a:close/>
                </a:path>
              </a:pathLst>
            </a:custGeom>
            <a:blipFill>
              <a:blip r:embed="rId7"/>
              <a:stretch>
                <a:fillRect l="-47" r="-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753573" y="309081"/>
            <a:ext cx="4683583" cy="1864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4"/>
              </a:lnSpc>
            </a:pPr>
            <a:r>
              <a:rPr lang="en-US" sz="5446" b="1">
                <a:solidFill>
                  <a:srgbClr val="5B4F47"/>
                </a:solidFill>
                <a:latin typeface="Caveat Bold"/>
                <a:ea typeface="Caveat Bold"/>
                <a:cs typeface="Caveat Bold"/>
                <a:sym typeface="Caveat Bold"/>
              </a:rPr>
              <a:t>Herzlich willkommen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620461" y="1208108"/>
            <a:ext cx="4949808" cy="37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7"/>
              </a:lnSpc>
            </a:pPr>
            <a:r>
              <a:rPr lang="en-US" sz="2269" b="1" spc="182">
                <a:solidFill>
                  <a:srgbClr val="5B4F47"/>
                </a:solidFill>
                <a:latin typeface="Muli Heavy"/>
                <a:ea typeface="Muli Heavy"/>
                <a:cs typeface="Muli Heavy"/>
                <a:sym typeface="Muli Heavy"/>
              </a:rPr>
              <a:t>IM KOMPARATISTIK-STUDIUM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285880" y="2739226"/>
            <a:ext cx="2655494" cy="3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5"/>
              </a:lnSpc>
            </a:pPr>
            <a:r>
              <a:rPr lang="en-US" sz="1996" b="1" spc="19">
                <a:solidFill>
                  <a:srgbClr val="5B4F47"/>
                </a:solidFill>
                <a:latin typeface="Muli Heavy"/>
                <a:ea typeface="Muli Heavy"/>
                <a:cs typeface="Muli Heavy"/>
                <a:sym typeface="Muli Heavy"/>
              </a:rPr>
              <a:t>Buddy Fabian Stöckl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92874" y="3305987"/>
            <a:ext cx="3241506" cy="1010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3"/>
              </a:lnSpc>
            </a:pPr>
            <a:r>
              <a:rPr lang="en-US" sz="1452" dirty="0">
                <a:solidFill>
                  <a:srgbClr val="5B4F47"/>
                </a:solidFill>
                <a:latin typeface="Canva Sans"/>
                <a:ea typeface="Canva Sans"/>
                <a:cs typeface="Canva Sans"/>
                <a:sym typeface="Canva Sans"/>
              </a:rPr>
              <a:t>Fabian.Stoeckl@student.uibk.ac.at</a:t>
            </a:r>
          </a:p>
          <a:p>
            <a:pPr algn="ctr">
              <a:lnSpc>
                <a:spcPts val="2033"/>
              </a:lnSpc>
            </a:pPr>
            <a:endParaRPr lang="en-US" sz="1452" dirty="0">
              <a:solidFill>
                <a:srgbClr val="5B4F4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033"/>
              </a:lnSpc>
            </a:pPr>
            <a:endParaRPr lang="en-US" sz="1452" dirty="0">
              <a:solidFill>
                <a:srgbClr val="5B4F4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033"/>
              </a:lnSpc>
            </a:pPr>
            <a:r>
              <a:rPr lang="en-US" sz="1452" dirty="0" err="1">
                <a:solidFill>
                  <a:srgbClr val="5B4F47"/>
                </a:solidFill>
                <a:latin typeface="Canva Sans"/>
                <a:ea typeface="Canva Sans"/>
                <a:cs typeface="Canva Sans"/>
                <a:sym typeface="Canva Sans"/>
              </a:rPr>
              <a:t>Sprechstunde</a:t>
            </a:r>
            <a:r>
              <a:rPr lang="en-US" sz="1452" dirty="0">
                <a:solidFill>
                  <a:srgbClr val="5B4F4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52" dirty="0" err="1">
                <a:solidFill>
                  <a:srgbClr val="5B4F47"/>
                </a:solidFill>
                <a:latin typeface="Canva Sans"/>
                <a:ea typeface="Canva Sans"/>
                <a:cs typeface="Canva Sans"/>
                <a:sym typeface="Canva Sans"/>
              </a:rPr>
              <a:t>nach</a:t>
            </a:r>
            <a:r>
              <a:rPr lang="en-US" sz="1452" dirty="0">
                <a:solidFill>
                  <a:srgbClr val="5B4F4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52" dirty="0" err="1">
                <a:solidFill>
                  <a:srgbClr val="5B4F47"/>
                </a:solidFill>
                <a:latin typeface="Canva Sans"/>
                <a:ea typeface="Canva Sans"/>
                <a:cs typeface="Canva Sans"/>
                <a:sym typeface="Canva Sans"/>
              </a:rPr>
              <a:t>Vereinbarung</a:t>
            </a:r>
            <a:endParaRPr lang="en-US" sz="1452" dirty="0">
              <a:solidFill>
                <a:srgbClr val="5B4F4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091042" y="2918255"/>
            <a:ext cx="8645" cy="764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69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2727502" y="4747320"/>
            <a:ext cx="3772249" cy="93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1"/>
              </a:lnSpc>
            </a:pPr>
            <a:r>
              <a:rPr lang="en-US" sz="2722" b="1">
                <a:solidFill>
                  <a:srgbClr val="5B4F47"/>
                </a:solidFill>
                <a:latin typeface="Caveat Bold"/>
                <a:ea typeface="Caveat Bold"/>
                <a:cs typeface="Caveat Bold"/>
                <a:sym typeface="Caveat Bold"/>
              </a:rPr>
              <a:t>Bei Fragen ... einfach fragen!</a:t>
            </a:r>
          </a:p>
        </p:txBody>
      </p:sp>
    </p:spTree>
    <p:extLst>
      <p:ext uri="{BB962C8B-B14F-4D97-AF65-F5344CB8AC3E}">
        <p14:creationId xmlns:p14="http://schemas.microsoft.com/office/powerpoint/2010/main" val="3704206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3568" y="5006048"/>
            <a:ext cx="4688471" cy="3516353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DC1A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41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37254">
            <a:off x="7948999" y="5128696"/>
            <a:ext cx="3881466" cy="2309161"/>
          </a:xfrm>
          <a:custGeom>
            <a:avLst/>
            <a:gdLst/>
            <a:ahLst/>
            <a:cxnLst/>
            <a:rect l="l" t="t" r="r" b="b"/>
            <a:pathLst>
              <a:path w="4276800" h="2544353">
                <a:moveTo>
                  <a:pt x="0" y="0"/>
                </a:moveTo>
                <a:lnTo>
                  <a:pt x="4276800" y="0"/>
                </a:lnTo>
                <a:lnTo>
                  <a:pt x="4276800" y="2544353"/>
                </a:lnTo>
                <a:lnTo>
                  <a:pt x="0" y="2544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150076" y="-1625444"/>
            <a:ext cx="4763703" cy="4093808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DDC1A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413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469341" y="-482658"/>
            <a:ext cx="3881466" cy="2309161"/>
          </a:xfrm>
          <a:custGeom>
            <a:avLst/>
            <a:gdLst/>
            <a:ahLst/>
            <a:cxnLst/>
            <a:rect l="l" t="t" r="r" b="b"/>
            <a:pathLst>
              <a:path w="4276800" h="2544353">
                <a:moveTo>
                  <a:pt x="0" y="0"/>
                </a:moveTo>
                <a:lnTo>
                  <a:pt x="4276800" y="0"/>
                </a:lnTo>
                <a:lnTo>
                  <a:pt x="4276800" y="2544353"/>
                </a:lnTo>
                <a:lnTo>
                  <a:pt x="0" y="2544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-293666" y="4237560"/>
            <a:ext cx="3874998" cy="387499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41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91042" y="5863354"/>
            <a:ext cx="3881466" cy="1140117"/>
          </a:xfrm>
          <a:custGeom>
            <a:avLst/>
            <a:gdLst/>
            <a:ahLst/>
            <a:cxnLst/>
            <a:rect l="l" t="t" r="r" b="b"/>
            <a:pathLst>
              <a:path w="4276800" h="1256240">
                <a:moveTo>
                  <a:pt x="0" y="0"/>
                </a:moveTo>
                <a:lnTo>
                  <a:pt x="4276800" y="0"/>
                </a:lnTo>
                <a:lnTo>
                  <a:pt x="4276800" y="1256240"/>
                </a:lnTo>
                <a:lnTo>
                  <a:pt x="0" y="1256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8976003" y="-1384044"/>
            <a:ext cx="2809229" cy="3210547"/>
            <a:chOff x="0" y="0"/>
            <a:chExt cx="7112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1200" cy="812800"/>
            </a:xfrm>
            <a:custGeom>
              <a:avLst/>
              <a:gdLst/>
              <a:ahLst/>
              <a:cxnLst/>
              <a:rect l="l" t="t" r="r" b="b"/>
              <a:pathLst>
                <a:path w="711200" h="812800">
                  <a:moveTo>
                    <a:pt x="355600" y="0"/>
                  </a:moveTo>
                  <a:lnTo>
                    <a:pt x="499725" y="159329"/>
                  </a:lnTo>
                  <a:lnTo>
                    <a:pt x="711200" y="203200"/>
                  </a:lnTo>
                  <a:lnTo>
                    <a:pt x="643849" y="406400"/>
                  </a:lnTo>
                  <a:lnTo>
                    <a:pt x="711200" y="609600"/>
                  </a:lnTo>
                  <a:lnTo>
                    <a:pt x="499725" y="653471"/>
                  </a:lnTo>
                  <a:lnTo>
                    <a:pt x="355600" y="812800"/>
                  </a:lnTo>
                  <a:lnTo>
                    <a:pt x="211475" y="653471"/>
                  </a:lnTo>
                  <a:lnTo>
                    <a:pt x="0" y="609600"/>
                  </a:lnTo>
                  <a:lnTo>
                    <a:pt x="67351" y="406400"/>
                  </a:lnTo>
                  <a:lnTo>
                    <a:pt x="0" y="203200"/>
                  </a:lnTo>
                  <a:lnTo>
                    <a:pt x="211475" y="159329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8900" y="127000"/>
              <a:ext cx="533400" cy="520700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41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4582129">
            <a:off x="8643482" y="-348829"/>
            <a:ext cx="3881466" cy="1140117"/>
          </a:xfrm>
          <a:custGeom>
            <a:avLst/>
            <a:gdLst/>
            <a:ahLst/>
            <a:cxnLst/>
            <a:rect l="l" t="t" r="r" b="b"/>
            <a:pathLst>
              <a:path w="4276800" h="1256240">
                <a:moveTo>
                  <a:pt x="0" y="0"/>
                </a:moveTo>
                <a:lnTo>
                  <a:pt x="4276800" y="0"/>
                </a:lnTo>
                <a:lnTo>
                  <a:pt x="4276800" y="1256240"/>
                </a:lnTo>
                <a:lnTo>
                  <a:pt x="0" y="1256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471392" y="221230"/>
            <a:ext cx="9247946" cy="6418719"/>
            <a:chOff x="0" y="0"/>
            <a:chExt cx="3651818" cy="25346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651818" cy="2534616"/>
            </a:xfrm>
            <a:custGeom>
              <a:avLst/>
              <a:gdLst/>
              <a:ahLst/>
              <a:cxnLst/>
              <a:rect l="l" t="t" r="r" b="b"/>
              <a:pathLst>
                <a:path w="3651818" h="2534616">
                  <a:moveTo>
                    <a:pt x="22033" y="0"/>
                  </a:moveTo>
                  <a:lnTo>
                    <a:pt x="3629785" y="0"/>
                  </a:lnTo>
                  <a:cubicBezTo>
                    <a:pt x="3635628" y="0"/>
                    <a:pt x="3641232" y="2321"/>
                    <a:pt x="3645364" y="6453"/>
                  </a:cubicBezTo>
                  <a:cubicBezTo>
                    <a:pt x="3649497" y="10585"/>
                    <a:pt x="3651818" y="16190"/>
                    <a:pt x="3651818" y="22033"/>
                  </a:cubicBezTo>
                  <a:lnTo>
                    <a:pt x="3651818" y="2512583"/>
                  </a:lnTo>
                  <a:cubicBezTo>
                    <a:pt x="3651818" y="2518426"/>
                    <a:pt x="3649497" y="2524031"/>
                    <a:pt x="3645364" y="2528163"/>
                  </a:cubicBezTo>
                  <a:cubicBezTo>
                    <a:pt x="3641232" y="2532295"/>
                    <a:pt x="3635628" y="2534616"/>
                    <a:pt x="3629785" y="2534616"/>
                  </a:cubicBezTo>
                  <a:lnTo>
                    <a:pt x="22033" y="2534616"/>
                  </a:lnTo>
                  <a:cubicBezTo>
                    <a:pt x="16190" y="2534616"/>
                    <a:pt x="10585" y="2532295"/>
                    <a:pt x="6453" y="2528163"/>
                  </a:cubicBezTo>
                  <a:cubicBezTo>
                    <a:pt x="2321" y="2524031"/>
                    <a:pt x="0" y="2518426"/>
                    <a:pt x="0" y="2512583"/>
                  </a:cubicBezTo>
                  <a:lnTo>
                    <a:pt x="0" y="22033"/>
                  </a:lnTo>
                  <a:cubicBezTo>
                    <a:pt x="0" y="16190"/>
                    <a:pt x="2321" y="10585"/>
                    <a:pt x="6453" y="6453"/>
                  </a:cubicBezTo>
                  <a:cubicBezTo>
                    <a:pt x="10585" y="2321"/>
                    <a:pt x="16190" y="0"/>
                    <a:pt x="220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651818" cy="2572716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413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581332" y="1488213"/>
            <a:ext cx="1571574" cy="3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5"/>
              </a:lnSpc>
            </a:pPr>
            <a:r>
              <a:rPr lang="en-US" sz="1996" b="1" spc="19">
                <a:solidFill>
                  <a:srgbClr val="5B4F47"/>
                </a:solidFill>
                <a:latin typeface="Muli Heavy"/>
                <a:ea typeface="Muli Heavy"/>
                <a:cs typeface="Muli Heavy"/>
                <a:sym typeface="Muli Heavy"/>
              </a:rPr>
              <a:t>Nützliches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91042" y="2918255"/>
            <a:ext cx="8645" cy="764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69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3867633" y="5802842"/>
            <a:ext cx="4666294" cy="1080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6"/>
              </a:lnSpc>
            </a:pPr>
            <a:r>
              <a:rPr lang="en-US" sz="3176" b="1">
                <a:solidFill>
                  <a:srgbClr val="5B4F47"/>
                </a:solidFill>
                <a:latin typeface="Caveat Bold"/>
                <a:ea typeface="Caveat Bold"/>
                <a:cs typeface="Caveat Bold"/>
                <a:sym typeface="Caveat Bold"/>
              </a:rPr>
              <a:t>Alles Gute für das erste Semester!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33460" y="2110793"/>
            <a:ext cx="3667320" cy="2903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2"/>
              </a:lnSpc>
            </a:pPr>
            <a:r>
              <a:rPr lang="en-US" sz="1387" b="1">
                <a:solidFill>
                  <a:srgbClr val="5B4F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Website des Institutes</a:t>
            </a:r>
          </a:p>
          <a:p>
            <a:pPr algn="ctr">
              <a:lnSpc>
                <a:spcPts val="1942"/>
              </a:lnSpc>
            </a:pPr>
            <a:r>
              <a:rPr lang="en-US" sz="1387" u="sng">
                <a:solidFill>
                  <a:srgbClr val="5B4F47"/>
                </a:solidFill>
                <a:latin typeface="Canva Sans"/>
                <a:ea typeface="Canva Sans"/>
                <a:cs typeface="Canva Sans"/>
                <a:sym typeface="Canva Sans"/>
                <a:hlinkClick r:id="rId6" tooltip="https://www.uibk.ac.at/de/vergl-litwiss/"/>
              </a:rPr>
              <a:t>https://www.uibk.ac.at/de/vergl-litwiss/</a:t>
            </a:r>
          </a:p>
          <a:p>
            <a:pPr algn="ctr">
              <a:lnSpc>
                <a:spcPts val="1942"/>
              </a:lnSpc>
            </a:pPr>
            <a:endParaRPr lang="en-US" sz="1387" u="sng">
              <a:solidFill>
                <a:srgbClr val="5B4F47"/>
              </a:solidFill>
              <a:latin typeface="Canva Sans"/>
              <a:ea typeface="Canva Sans"/>
              <a:cs typeface="Canva Sans"/>
              <a:sym typeface="Canva Sans"/>
              <a:hlinkClick r:id="rId6" tooltip="https://www.uibk.ac.at/de/vergl-litwiss/"/>
            </a:endParaRPr>
          </a:p>
          <a:p>
            <a:pPr algn="ctr">
              <a:lnSpc>
                <a:spcPts val="1942"/>
              </a:lnSpc>
            </a:pPr>
            <a:r>
              <a:rPr lang="en-US" sz="1387" b="1">
                <a:solidFill>
                  <a:srgbClr val="5B4F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LFU:online</a:t>
            </a:r>
          </a:p>
          <a:p>
            <a:pPr algn="ctr">
              <a:lnSpc>
                <a:spcPts val="1942"/>
              </a:lnSpc>
            </a:pPr>
            <a:r>
              <a:rPr lang="en-US" sz="1387" u="sng">
                <a:solidFill>
                  <a:srgbClr val="5B4F47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lfuonline.uibk.ac.at/public/lfuonline.home"/>
              </a:rPr>
              <a:t>https://lfuonline.uibk.ac.at/public/lfuonline.home</a:t>
            </a:r>
          </a:p>
          <a:p>
            <a:pPr algn="ctr">
              <a:lnSpc>
                <a:spcPts val="1942"/>
              </a:lnSpc>
            </a:pPr>
            <a:endParaRPr lang="en-US" sz="1387" u="sng">
              <a:solidFill>
                <a:srgbClr val="5B4F47"/>
              </a:solidFill>
              <a:latin typeface="Canva Sans"/>
              <a:ea typeface="Canva Sans"/>
              <a:cs typeface="Canva Sans"/>
              <a:sym typeface="Canva Sans"/>
              <a:hlinkClick r:id="rId7" tooltip="https://lfuonline.uibk.ac.at/public/lfuonline.home"/>
            </a:endParaRPr>
          </a:p>
          <a:p>
            <a:pPr algn="ctr">
              <a:lnSpc>
                <a:spcPts val="1942"/>
              </a:lnSpc>
            </a:pPr>
            <a:r>
              <a:rPr lang="en-US" sz="1387" b="1">
                <a:solidFill>
                  <a:srgbClr val="5B4F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Universitäts- und Landesbibliothek Tirol</a:t>
            </a:r>
          </a:p>
          <a:p>
            <a:pPr algn="ctr">
              <a:lnSpc>
                <a:spcPts val="1942"/>
              </a:lnSpc>
            </a:pPr>
            <a:r>
              <a:rPr lang="en-US" sz="1387" u="sng">
                <a:solidFill>
                  <a:srgbClr val="5B4F47"/>
                </a:solidFill>
                <a:latin typeface="Canva Sans"/>
                <a:ea typeface="Canva Sans"/>
                <a:cs typeface="Canva Sans"/>
                <a:sym typeface="Canva Sans"/>
                <a:hlinkClick r:id="rId8" tooltip="https://www.uibk.ac.at/de/ulb/"/>
              </a:rPr>
              <a:t>https://www.uibk.ac.at/de/ulb/</a:t>
            </a:r>
          </a:p>
          <a:p>
            <a:pPr algn="ctr">
              <a:lnSpc>
                <a:spcPts val="1942"/>
              </a:lnSpc>
            </a:pPr>
            <a:endParaRPr lang="en-US" sz="1387" u="sng">
              <a:solidFill>
                <a:srgbClr val="5B4F47"/>
              </a:solidFill>
              <a:latin typeface="Canva Sans"/>
              <a:ea typeface="Canva Sans"/>
              <a:cs typeface="Canva Sans"/>
              <a:sym typeface="Canva Sans"/>
              <a:hlinkClick r:id="rId8" tooltip="https://www.uibk.ac.at/de/ulb/"/>
            </a:endParaRPr>
          </a:p>
          <a:p>
            <a:pPr algn="ctr">
              <a:lnSpc>
                <a:spcPts val="1942"/>
              </a:lnSpc>
            </a:pPr>
            <a:r>
              <a:rPr lang="en-US" sz="1387" b="1">
                <a:solidFill>
                  <a:srgbClr val="5B4F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ÖH Innsbruck</a:t>
            </a:r>
          </a:p>
          <a:p>
            <a:pPr algn="ctr">
              <a:lnSpc>
                <a:spcPts val="1942"/>
              </a:lnSpc>
            </a:pPr>
            <a:r>
              <a:rPr lang="en-US" sz="1387" u="sng">
                <a:solidFill>
                  <a:srgbClr val="5B4F47"/>
                </a:solidFill>
                <a:latin typeface="Canva Sans"/>
                <a:ea typeface="Canva Sans"/>
                <a:cs typeface="Canva Sans"/>
                <a:sym typeface="Canva Sans"/>
                <a:hlinkClick r:id="rId9" tooltip="https://www.oehweb.at"/>
              </a:rPr>
              <a:t>https://www.oehweb.at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20091" y="1311001"/>
            <a:ext cx="2849837" cy="68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5"/>
              </a:lnSpc>
            </a:pPr>
            <a:r>
              <a:rPr lang="en-US" sz="1996" b="1" spc="19">
                <a:solidFill>
                  <a:srgbClr val="5B4F47"/>
                </a:solidFill>
                <a:latin typeface="Muli Heavy"/>
                <a:ea typeface="Muli Heavy"/>
                <a:cs typeface="Muli Heavy"/>
                <a:sym typeface="Muli Heavy"/>
              </a:rPr>
              <a:t>WhatsApp-Gruppe</a:t>
            </a:r>
          </a:p>
          <a:p>
            <a:pPr algn="ctr">
              <a:lnSpc>
                <a:spcPts val="2795"/>
              </a:lnSpc>
            </a:pPr>
            <a:r>
              <a:rPr lang="en-US" sz="1996" b="1" spc="19">
                <a:solidFill>
                  <a:srgbClr val="5B4F47"/>
                </a:solidFill>
                <a:latin typeface="Muli Heavy"/>
                <a:ea typeface="Muli Heavy"/>
                <a:cs typeface="Muli Heavy"/>
                <a:sym typeface="Muli Heavy"/>
              </a:rPr>
              <a:t> der Erstis</a:t>
            </a:r>
          </a:p>
        </p:txBody>
      </p:sp>
      <p:pic>
        <p:nvPicPr>
          <p:cNvPr id="28" name="Picture 2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FBBC6911-4DB5-51D5-DC9D-6E207E728D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53" y="2189702"/>
            <a:ext cx="2881513" cy="28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7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B5C91415-56FC-4387-BE1F-44331050E5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55440" y="116713"/>
            <a:ext cx="10297144" cy="662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75"/>
              </a:spcBef>
              <a:spcAft>
                <a:spcPts val="0"/>
              </a:spcAft>
            </a:pPr>
            <a:r>
              <a:rPr lang="de-DE" sz="2400" b="1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Die Vergleichende Literaturwissenschaft </a:t>
            </a:r>
          </a:p>
          <a:p>
            <a:pPr>
              <a:spcBef>
                <a:spcPts val="575"/>
              </a:spcBef>
              <a:spcAft>
                <a:spcPts val="0"/>
              </a:spcAft>
            </a:pPr>
            <a:r>
              <a:rPr lang="de-DE" sz="2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im Sommersemester 2026 </a:t>
            </a:r>
            <a:r>
              <a:rPr lang="de-DE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(Büros = im 5. Stock </a:t>
            </a:r>
            <a:r>
              <a:rPr lang="de-DE" sz="24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Geiwi</a:t>
            </a:r>
            <a:r>
              <a:rPr lang="de-DE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-Turm)</a:t>
            </a:r>
            <a:endParaRPr lang="de-AT" sz="1200" dirty="0">
              <a:latin typeface="+mn-lt"/>
              <a:ea typeface="Times New Roman" panose="02020603050405020304" pitchFamily="18" charset="0"/>
            </a:endParaRPr>
          </a:p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endParaRPr lang="de-DE" sz="22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2880" indent="-182880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Daniela </a:t>
            </a:r>
            <a:r>
              <a:rPr lang="de-DE" sz="20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Gegenhuber</a:t>
            </a: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(Sekretariat)</a:t>
            </a:r>
            <a:endParaRPr lang="de-AT" sz="2000" dirty="0">
              <a:latin typeface="+mn-lt"/>
              <a:ea typeface="Times New Roman" panose="02020603050405020304" pitchFamily="18" charset="0"/>
            </a:endParaRPr>
          </a:p>
          <a:p>
            <a:pPr marL="182880" indent="-182880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Brigitte Rath 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(Studienbeauftragte; im </a:t>
            </a:r>
            <a:r>
              <a:rPr lang="de-DE" sz="2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SoSe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2026 im Forschungssemester)</a:t>
            </a:r>
            <a:endParaRPr lang="de-AT" sz="2000" dirty="0"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Alena Heinritz 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(Erasmus, Auslandsaufenthalte)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Sebastian Donat 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(Institutsvorstand)</a:t>
            </a:r>
            <a:endParaRPr lang="de-AT" sz="2000" b="1" dirty="0"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Dunja Brötz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Magdalena Leichter, Serena Obkircher 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und </a:t>
            </a: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Martin Sexl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Magdalena Zotz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(Studentische Mitarbeiterin)</a:t>
            </a:r>
            <a:endParaRPr lang="de-DE" sz="20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Frank Kraushaar 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(Leiter des Wahlpakets </a:t>
            </a:r>
            <a:r>
              <a:rPr lang="de-DE" sz="20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China/Taiwan/Ostasien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 und</a:t>
            </a:r>
            <a:b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Jen-Hsian Han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(Lektorin im Wahlpaket </a:t>
            </a:r>
            <a:r>
              <a:rPr lang="de-DE" sz="20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China/Taiwan/Ostasien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de-AT" sz="2000" dirty="0"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575"/>
              </a:spcBef>
              <a:spcAft>
                <a:spcPts val="0"/>
              </a:spcAft>
            </a:pPr>
            <a:r>
              <a:rPr lang="de-DE" sz="2000" u="sng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Studienrichtungsvertretung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Daniel Singh, Jacqueline Gafiuk und Janine Ikinger</a:t>
            </a:r>
            <a:endParaRPr lang="de-AT" sz="2000" b="1" dirty="0">
              <a:highlight>
                <a:srgbClr val="FFFF00"/>
              </a:highlight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575"/>
              </a:spcBef>
              <a:spcAft>
                <a:spcPts val="1800"/>
              </a:spcAft>
            </a:pPr>
            <a:r>
              <a:rPr lang="de-DE" sz="2000" i="1" u="sng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Buddy</a:t>
            </a:r>
            <a:r>
              <a:rPr lang="de-DE" sz="2000" u="sng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für die Erstsemestrigen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Fabian Stöckl 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de-DE" sz="2000" i="1" u="sng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Ansprechpartner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= Martin Sexl)</a:t>
            </a:r>
            <a:endParaRPr lang="de-AT" sz="20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Alexandra Juster 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(Projektmitarbeiterin / Büro im </a:t>
            </a:r>
            <a:r>
              <a:rPr lang="de-DE" sz="2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Àgnes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-Heller-Haus): „</a:t>
            </a:r>
            <a:r>
              <a:rPr lang="de-AT" sz="2000" dirty="0">
                <a:latin typeface="+mn-lt"/>
              </a:rPr>
              <a:t>Juristische </a:t>
            </a:r>
            <a:r>
              <a:rPr lang="de-AT" sz="2000" dirty="0" err="1">
                <a:latin typeface="+mn-lt"/>
              </a:rPr>
              <a:t>Kontrafaktik</a:t>
            </a:r>
            <a:r>
              <a:rPr lang="de-AT" sz="2000" dirty="0">
                <a:latin typeface="+mn-lt"/>
              </a:rPr>
              <a:t>: Eine Methode der kontrastiven Diskursanalyse zwischen Recht und Literatur am Beispiel von Gegenwartsliteratur“ (02/2024-01/2027)</a:t>
            </a:r>
            <a:endParaRPr lang="de-AT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B5C91415-56FC-4387-BE1F-44331050E5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55440" y="908720"/>
            <a:ext cx="7992888" cy="540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75"/>
              </a:spcBef>
              <a:spcAft>
                <a:spcPts val="0"/>
              </a:spcAft>
            </a:pPr>
            <a:r>
              <a:rPr lang="de-DE" sz="2400" b="1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Die Vergleichende Literaturwissenschaft </a:t>
            </a:r>
          </a:p>
          <a:p>
            <a:pPr>
              <a:spcBef>
                <a:spcPts val="575"/>
              </a:spcBef>
              <a:spcAft>
                <a:spcPts val="0"/>
              </a:spcAft>
            </a:pPr>
            <a:r>
              <a:rPr lang="de-DE" sz="2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im Sommersemester 2026</a:t>
            </a:r>
            <a:endParaRPr lang="de-DE" sz="22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endParaRPr lang="de-DE" sz="22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r>
              <a:rPr lang="de-DE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Bei uns zu Gast im Mai 2026:</a:t>
            </a:r>
          </a:p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endParaRPr lang="de-DE" sz="22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2880" indent="-182880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Writer in Residence 2026 Yang </a:t>
            </a:r>
            <a:r>
              <a:rPr lang="de-DE" sz="20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Lian</a:t>
            </a:r>
            <a:endParaRPr lang="de-DE" sz="20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2880" indent="-182880">
              <a:spcBef>
                <a:spcPts val="0"/>
              </a:spcBef>
              <a:spcAft>
                <a:spcPts val="0"/>
              </a:spcAft>
            </a:pPr>
            <a:endParaRPr lang="de-DE" sz="20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2880" indent="-182880">
              <a:spcBef>
                <a:spcPts val="0"/>
              </a:spcBef>
              <a:spcAft>
                <a:spcPts val="0"/>
              </a:spcAft>
            </a:pPr>
            <a:r>
              <a:rPr lang="de-AT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Lehre im WP China/Taiwan/Ostasien:</a:t>
            </a:r>
          </a:p>
          <a:p>
            <a:pPr marL="182880" indent="-182880">
              <a:spcBef>
                <a:spcPts val="0"/>
              </a:spcBef>
              <a:spcAft>
                <a:spcPts val="0"/>
              </a:spcAft>
            </a:pPr>
            <a:r>
              <a:rPr lang="de-AT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VU "Literaturen Ostasiens"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AT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Blockseminar „On </a:t>
            </a:r>
            <a:r>
              <a:rPr lang="de-AT" sz="2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de-AT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state</a:t>
            </a:r>
            <a:r>
              <a:rPr lang="de-AT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de-AT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poetry</a:t>
            </a:r>
            <a:r>
              <a:rPr lang="de-AT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de-AT" sz="2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poets</a:t>
            </a:r>
            <a:r>
              <a:rPr lang="de-AT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in China </a:t>
            </a:r>
            <a:r>
              <a:rPr lang="de-AT" sz="2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today</a:t>
            </a:r>
            <a:r>
              <a:rPr lang="de-AT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“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AT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(Mo, 4. und 11.5.2026, 19:00-20:30)</a:t>
            </a:r>
            <a:endParaRPr lang="de-DE" sz="20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2" descr="Portrait Yang Lian">
            <a:extLst>
              <a:ext uri="{FF2B5EF4-FFF2-40B4-BE49-F238E27FC236}">
                <a16:creationId xmlns:a16="http://schemas.microsoft.com/office/drawing/2014/main" id="{13607711-8120-4B2E-B109-1BEA62A5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576" y="2295719"/>
            <a:ext cx="1699921" cy="22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10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45C4B-02D5-40D7-85AA-FC7F2281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836712"/>
            <a:ext cx="9865096" cy="5606083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>
                <a:solidFill>
                  <a:srgbClr val="FF0000"/>
                </a:solidFill>
              </a:rPr>
              <a:t>WAHLPAKETE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dirty="0"/>
              <a:t>Wahlpakete (Ergänzungen) sind Module im Umfang von 30 ECTS-AP, die im Wahlbereich eines BA- oder MA-Studiums gewählt werden können.</a:t>
            </a:r>
          </a:p>
          <a:p>
            <a:pPr marL="0" indent="0">
              <a:buNone/>
            </a:pPr>
            <a:r>
              <a:rPr lang="de-AT" sz="2400" dirty="0"/>
              <a:t>Erfolgreich absolvierte Wahlpakete werden sowohl am Diploma Supplement als auch am Abschlusszeugnis ausgewiesen. Sofern ein Wahlpaket begonnen, aber nicht abgeschlossen wurde, werden nur die erfolgreich absolvierten Module/Lehrveranstaltungen aufgelistet.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dirty="0">
                <a:hlinkClick r:id="rId3"/>
              </a:rPr>
              <a:t>https://www.uibk.ac.at/de/studien/wahlpakete/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82775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45C4B-02D5-40D7-85AA-FC7F2281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836712"/>
            <a:ext cx="9937104" cy="54279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AT" sz="2400" b="1" dirty="0">
                <a:solidFill>
                  <a:srgbClr val="FF0000"/>
                </a:solidFill>
              </a:rPr>
              <a:t>WAHLPAKETE</a:t>
            </a:r>
            <a:r>
              <a:rPr lang="de-AT" sz="2400" b="1" dirty="0"/>
              <a:t>, die von der Vergleichenden Literaturwissenschaft (mit)organisiert werden</a:t>
            </a:r>
          </a:p>
          <a:p>
            <a:pPr marL="0" indent="0">
              <a:spcBef>
                <a:spcPts val="0"/>
              </a:spcBef>
              <a:buNone/>
            </a:pPr>
            <a:endParaRPr lang="de-AT" sz="2400" dirty="0"/>
          </a:p>
          <a:p>
            <a:pPr>
              <a:spcBef>
                <a:spcPts val="0"/>
              </a:spcBef>
            </a:pPr>
            <a:r>
              <a:rPr lang="de-AT" sz="2400" dirty="0"/>
              <a:t>Wahlpaket </a:t>
            </a:r>
            <a:r>
              <a:rPr lang="de-AT" sz="2400" b="1" dirty="0"/>
              <a:t>Kulturmanagement</a:t>
            </a:r>
            <a:r>
              <a:rPr lang="de-AT" sz="2400" dirty="0"/>
              <a:t> (für Masterstudierende)</a:t>
            </a:r>
          </a:p>
          <a:p>
            <a:pPr>
              <a:spcBef>
                <a:spcPts val="0"/>
              </a:spcBef>
            </a:pPr>
            <a:r>
              <a:rPr lang="de-AT" sz="2400" dirty="0"/>
              <a:t>Wahlpaket </a:t>
            </a:r>
            <a:r>
              <a:rPr lang="de-AT" sz="2400" b="1" dirty="0"/>
              <a:t>China/Taiwan/Ostasien </a:t>
            </a:r>
            <a:r>
              <a:rPr lang="de-AT" sz="2400" dirty="0"/>
              <a:t>(für Bachelor- und Masterstudierende) </a:t>
            </a:r>
          </a:p>
          <a:p>
            <a:pPr marL="0" indent="0">
              <a:spcBef>
                <a:spcPts val="0"/>
              </a:spcBef>
              <a:buNone/>
            </a:pPr>
            <a:endParaRPr lang="de-AT" sz="2000" dirty="0"/>
          </a:p>
          <a:p>
            <a:pPr marL="0" indent="0">
              <a:spcBef>
                <a:spcPts val="0"/>
              </a:spcBef>
              <a:buNone/>
            </a:pPr>
            <a:r>
              <a:rPr lang="de-AT" sz="2000" dirty="0"/>
              <a:t>Wahlpaket </a:t>
            </a:r>
            <a:r>
              <a:rPr lang="de-AT" sz="2000" b="1" dirty="0"/>
              <a:t>Vergleichende Literaturwissenschaft </a:t>
            </a:r>
            <a:r>
              <a:rPr lang="de-AT" sz="2000" dirty="0"/>
              <a:t>(für Masterstudierende)</a:t>
            </a:r>
            <a:br>
              <a:rPr lang="de-AT" sz="2000" dirty="0"/>
            </a:br>
            <a:r>
              <a:rPr lang="de-AT" sz="2000" dirty="0"/>
              <a:t>(</a:t>
            </a:r>
            <a:r>
              <a:rPr lang="de-AT" sz="1800" dirty="0"/>
              <a:t>kann von Studierenden der Vergleichenden Literaturwissenschaft nicht belegt werden)</a:t>
            </a:r>
          </a:p>
          <a:p>
            <a:pPr marL="0" indent="0">
              <a:spcBef>
                <a:spcPts val="0"/>
              </a:spcBef>
              <a:buNone/>
            </a:pPr>
            <a:endParaRPr lang="de-AT" sz="2000" dirty="0"/>
          </a:p>
          <a:p>
            <a:pPr marL="0" indent="0">
              <a:spcBef>
                <a:spcPts val="0"/>
              </a:spcBef>
              <a:buNone/>
            </a:pPr>
            <a:r>
              <a:rPr lang="de-AT" sz="2400" dirty="0"/>
              <a:t>Ansprechperson allgemein = Martin Sexl</a:t>
            </a:r>
          </a:p>
          <a:p>
            <a:pPr marL="180975" indent="-180975">
              <a:spcBef>
                <a:spcPts val="0"/>
              </a:spcBef>
              <a:buNone/>
            </a:pPr>
            <a:r>
              <a:rPr lang="de-AT" sz="2400" dirty="0"/>
              <a:t>Ansprechpersonen für </a:t>
            </a:r>
            <a:r>
              <a:rPr lang="de-AT" sz="2400" b="1" dirty="0"/>
              <a:t>China/Taiwan/Ostasien</a:t>
            </a:r>
            <a:r>
              <a:rPr lang="de-AT" sz="2400" dirty="0"/>
              <a:t> = Frank Kraushaar, Martin Sexl</a:t>
            </a:r>
          </a:p>
          <a:p>
            <a:pPr marL="0" indent="0">
              <a:buNone/>
            </a:pPr>
            <a:endParaRPr lang="de-AT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45C4B-02D5-40D7-85AA-FC7F2281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296652"/>
            <a:ext cx="10225136" cy="6264696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>
                <a:solidFill>
                  <a:srgbClr val="FF0000"/>
                </a:solidFill>
              </a:rPr>
              <a:t>AUSLANDSAUFENTHALTE</a:t>
            </a:r>
          </a:p>
          <a:p>
            <a:pPr marL="0" indent="0">
              <a:buNone/>
            </a:pPr>
            <a:endParaRPr lang="de-AT" sz="1050" dirty="0"/>
          </a:p>
          <a:p>
            <a:pPr marL="0" indent="0">
              <a:buNone/>
            </a:pPr>
            <a:r>
              <a:rPr lang="de-AT" sz="2400" dirty="0"/>
              <a:t>Ansprechperson = Alena Heinritz</a:t>
            </a:r>
          </a:p>
          <a:p>
            <a:pPr marL="0" indent="0">
              <a:buNone/>
            </a:pPr>
            <a:endParaRPr lang="de-AT" sz="1050" dirty="0"/>
          </a:p>
          <a:p>
            <a:pPr marL="0" indent="0">
              <a:buNone/>
            </a:pPr>
            <a:r>
              <a:rPr lang="de-AT" sz="2400" u="sng" dirty="0"/>
              <a:t>Erasmus</a:t>
            </a:r>
            <a:r>
              <a:rPr lang="de-AT" sz="24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2400" dirty="0"/>
              <a:t>Aix-Marseille </a:t>
            </a:r>
            <a:r>
              <a:rPr lang="de-AT" sz="2400" dirty="0" err="1"/>
              <a:t>Université</a:t>
            </a:r>
            <a:r>
              <a:rPr lang="de-AT" sz="2400" dirty="0"/>
              <a:t>, Frankreich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2400" dirty="0" err="1"/>
              <a:t>Università</a:t>
            </a:r>
            <a:r>
              <a:rPr lang="de-AT" sz="2400" dirty="0"/>
              <a:t> </a:t>
            </a:r>
            <a:r>
              <a:rPr lang="de-AT" sz="2400" dirty="0" err="1"/>
              <a:t>degli</a:t>
            </a:r>
            <a:r>
              <a:rPr lang="de-AT" sz="2400" dirty="0"/>
              <a:t> Studi di Bergamo, Italien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2400" dirty="0"/>
              <a:t>Mary </a:t>
            </a:r>
            <a:r>
              <a:rPr lang="de-AT" sz="2400" dirty="0" err="1"/>
              <a:t>Immaculate</a:t>
            </a:r>
            <a:r>
              <a:rPr lang="de-AT" sz="2400" dirty="0"/>
              <a:t> College, Limerick, Irland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2400" dirty="0"/>
              <a:t>Aristotle University </a:t>
            </a:r>
            <a:r>
              <a:rPr lang="de-AT" sz="2400" dirty="0" err="1"/>
              <a:t>of</a:t>
            </a:r>
            <a:r>
              <a:rPr lang="de-AT" sz="2400" dirty="0"/>
              <a:t> Thessaloniki, Griechenland</a:t>
            </a:r>
          </a:p>
          <a:p>
            <a:pPr marL="355600" indent="-355600">
              <a:spcBef>
                <a:spcPts val="0"/>
              </a:spcBef>
              <a:buNone/>
            </a:pPr>
            <a:r>
              <a:rPr lang="de-AT" sz="2400" dirty="0"/>
              <a:t>Johannes Gutenberg-Universität Mainz, Deutschland</a:t>
            </a:r>
          </a:p>
          <a:p>
            <a:pPr marL="355600" indent="-355600">
              <a:spcBef>
                <a:spcPts val="0"/>
              </a:spcBef>
              <a:buNone/>
            </a:pPr>
            <a:endParaRPr lang="de-AT" sz="1800" i="1" dirty="0"/>
          </a:p>
          <a:p>
            <a:pPr marL="0" indent="0">
              <a:buNone/>
            </a:pPr>
            <a:r>
              <a:rPr lang="de-AT" sz="2400" i="1" dirty="0"/>
              <a:t>Bewerbungsfenster</a:t>
            </a:r>
            <a:r>
              <a:rPr lang="de-AT" sz="2400" dirty="0"/>
              <a:t> für Erasmus im </a:t>
            </a:r>
            <a:r>
              <a:rPr lang="de-AT" sz="2400" dirty="0" err="1"/>
              <a:t>WiSe</a:t>
            </a:r>
            <a:r>
              <a:rPr lang="de-AT" sz="2400" dirty="0"/>
              <a:t> 2026/27 = 01.02.-31.03.2026  </a:t>
            </a:r>
            <a:br>
              <a:rPr lang="de-AT" sz="2400" dirty="0"/>
            </a:br>
            <a:r>
              <a:rPr lang="de-AT" sz="2400" dirty="0"/>
              <a:t>Bei Interesse bitte bei Alena Heinritz melden!!!</a:t>
            </a:r>
          </a:p>
          <a:p>
            <a:pPr marL="0" indent="0">
              <a:buNone/>
            </a:pPr>
            <a:endParaRPr lang="de-AT" sz="1050" dirty="0"/>
          </a:p>
          <a:p>
            <a:pPr marL="0" indent="0">
              <a:buNone/>
            </a:pPr>
            <a:endParaRPr lang="de-AT" sz="1050" dirty="0"/>
          </a:p>
          <a:p>
            <a:pPr marL="0" indent="0">
              <a:buNone/>
            </a:pPr>
            <a:r>
              <a:rPr lang="de-AT" sz="2400" u="sng" dirty="0"/>
              <a:t>Südkorea</a:t>
            </a:r>
            <a:r>
              <a:rPr lang="de-AT" sz="2400" dirty="0"/>
              <a:t>: </a:t>
            </a:r>
            <a:r>
              <a:rPr lang="de-AT" sz="2400" dirty="0" err="1"/>
              <a:t>Hongik</a:t>
            </a:r>
            <a:r>
              <a:rPr lang="de-AT" sz="2400" dirty="0"/>
              <a:t> University, </a:t>
            </a:r>
            <a:r>
              <a:rPr lang="de-AT" sz="2400" dirty="0" err="1"/>
              <a:t>Sogang</a:t>
            </a:r>
            <a:r>
              <a:rPr lang="de-AT" sz="2400" dirty="0"/>
              <a:t> University, </a:t>
            </a:r>
            <a:r>
              <a:rPr lang="de-AT" sz="2400" dirty="0" err="1"/>
              <a:t>Sookmyung</a:t>
            </a:r>
            <a:r>
              <a:rPr lang="de-AT" sz="2400" dirty="0"/>
              <a:t> Women’s University </a:t>
            </a:r>
            <a:br>
              <a:rPr lang="de-AT" sz="2400" dirty="0"/>
            </a:br>
            <a:r>
              <a:rPr lang="de-AT" sz="2400" i="1" dirty="0"/>
              <a:t>Bewerbungsfenster </a:t>
            </a:r>
            <a:r>
              <a:rPr lang="de-AT" sz="2400" dirty="0"/>
              <a:t>für </a:t>
            </a:r>
            <a:r>
              <a:rPr lang="de-AT" sz="2400" dirty="0" err="1"/>
              <a:t>SoSe</a:t>
            </a:r>
            <a:r>
              <a:rPr lang="de-AT" sz="2400" dirty="0"/>
              <a:t> 2027 =</a:t>
            </a:r>
            <a:r>
              <a:rPr lang="de-AT" sz="2400" i="1" dirty="0"/>
              <a:t> </a:t>
            </a:r>
            <a:r>
              <a:rPr lang="de-AT" sz="2400" dirty="0"/>
              <a:t>15.7.-1.10.2026 </a:t>
            </a:r>
            <a:br>
              <a:rPr lang="de-AT" sz="2400" dirty="0"/>
            </a:br>
            <a:endParaRPr lang="de-AT" sz="2400" dirty="0"/>
          </a:p>
          <a:p>
            <a:pPr marL="0" indent="0">
              <a:buNone/>
            </a:pPr>
            <a:endParaRPr lang="de-AT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AT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45C4B-02D5-40D7-85AA-FC7F2281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332656"/>
            <a:ext cx="9217024" cy="6264696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>
                <a:solidFill>
                  <a:srgbClr val="FF0000"/>
                </a:solidFill>
              </a:rPr>
              <a:t>VERANSTALTUNGEN I:</a:t>
            </a:r>
            <a:endParaRPr lang="de-AT" sz="2400" b="1" dirty="0"/>
          </a:p>
          <a:p>
            <a:pPr marL="0" indent="0">
              <a:spcBef>
                <a:spcPts val="0"/>
              </a:spcBef>
              <a:buNone/>
            </a:pPr>
            <a:endParaRPr lang="de-AT" sz="2000" dirty="0"/>
          </a:p>
          <a:p>
            <a:pPr marL="0" indent="0">
              <a:buNone/>
            </a:pPr>
            <a:endParaRPr lang="de-AT" sz="1800" b="1" dirty="0"/>
          </a:p>
          <a:p>
            <a:pPr marL="0" indent="0">
              <a:buNone/>
            </a:pPr>
            <a:r>
              <a:rPr lang="de-AT" sz="1800" b="1" dirty="0"/>
              <a:t>Fr, 17.4.2026: </a:t>
            </a:r>
            <a:r>
              <a:rPr lang="de-AT" sz="1800" b="1" i="1" dirty="0"/>
              <a:t>Workshop mit Anna </a:t>
            </a:r>
            <a:r>
              <a:rPr lang="de-AT" sz="1800" b="1" i="1" dirty="0" err="1"/>
              <a:t>Obererlacher</a:t>
            </a:r>
            <a:r>
              <a:rPr lang="de-AT" sz="1800" b="1" i="1" dirty="0"/>
              <a:t> (Radio </a:t>
            </a:r>
            <a:r>
              <a:rPr lang="de-AT" sz="1800" b="1" i="1" dirty="0" err="1"/>
              <a:t>Freirad</a:t>
            </a:r>
            <a:r>
              <a:rPr lang="de-AT" sz="1800" b="1" i="1" dirty="0"/>
              <a:t>)</a:t>
            </a:r>
          </a:p>
          <a:p>
            <a:pPr marL="0" indent="0">
              <a:buNone/>
            </a:pPr>
            <a:r>
              <a:rPr lang="de-AT" sz="1800" dirty="0"/>
              <a:t>Im Rahmen der LV „Literaturwissenschaft in der Praxis II: Literaturpodcasts“ von Serena Obkircher</a:t>
            </a:r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r>
              <a:rPr lang="de-AT" sz="1800" b="1" dirty="0"/>
              <a:t>Fr, 8.5.2026: </a:t>
            </a:r>
            <a:r>
              <a:rPr lang="de-AT" sz="1800" b="1" i="1" dirty="0"/>
              <a:t>Dichterlesung von Yang </a:t>
            </a:r>
            <a:r>
              <a:rPr lang="de-AT" sz="1800" b="1" i="1" dirty="0" err="1"/>
              <a:t>Lian</a:t>
            </a:r>
            <a:endParaRPr lang="de-AT" sz="1800" b="1" i="1" dirty="0"/>
          </a:p>
          <a:p>
            <a:pPr marL="0" indent="0">
              <a:buNone/>
            </a:pPr>
            <a:r>
              <a:rPr lang="de-AT" sz="1800" dirty="0"/>
              <a:t>„Erkundung des Bösen“ und andere Wege zur Schönheit der Sprache</a:t>
            </a:r>
          </a:p>
          <a:p>
            <a:pPr marL="0" indent="0">
              <a:buNone/>
            </a:pPr>
            <a:r>
              <a:rPr lang="de-AT" sz="1800" dirty="0"/>
              <a:t>(Buchhandlung </a:t>
            </a:r>
            <a:r>
              <a:rPr lang="de-AT" sz="1800" dirty="0" err="1"/>
              <a:t>Haymon</a:t>
            </a:r>
            <a:r>
              <a:rPr lang="de-AT" sz="1800" dirty="0"/>
              <a:t>, Uhrzeit wird noch bekanntgegeben)</a:t>
            </a:r>
          </a:p>
          <a:p>
            <a:pPr marL="0" indent="0">
              <a:buNone/>
            </a:pPr>
            <a:endParaRPr lang="de-AT" sz="1800" b="1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AT" sz="2400" dirty="0">
              <a:latin typeface="Garamond" panose="02020404030301010803" pitchFamily="18" charset="0"/>
            </a:endParaRPr>
          </a:p>
        </p:txBody>
      </p:sp>
      <p:pic>
        <p:nvPicPr>
          <p:cNvPr id="4098" name="Picture 2" descr="Anna OBERERLACHER | University of Innsbruck, Innsbruck | UIBK ...">
            <a:extLst>
              <a:ext uri="{FF2B5EF4-FFF2-40B4-BE49-F238E27FC236}">
                <a16:creationId xmlns:a16="http://schemas.microsoft.com/office/drawing/2014/main" id="{62184CBA-FE90-48FC-870A-48E62135D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669" y="1268760"/>
            <a:ext cx="1512170" cy="15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rtrait Yang Lian">
            <a:extLst>
              <a:ext uri="{FF2B5EF4-FFF2-40B4-BE49-F238E27FC236}">
                <a16:creationId xmlns:a16="http://schemas.microsoft.com/office/drawing/2014/main" id="{E6583AB5-A0FB-4A4E-A44E-99DFE785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669" y="3429000"/>
            <a:ext cx="1134127" cy="15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45C4B-02D5-40D7-85AA-FC7F2281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332656"/>
            <a:ext cx="9217024" cy="6264696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>
                <a:solidFill>
                  <a:srgbClr val="FF0000"/>
                </a:solidFill>
              </a:rPr>
              <a:t>VERANSTALTUNGEN II:</a:t>
            </a:r>
            <a:endParaRPr lang="de-AT" sz="2400" b="1" dirty="0"/>
          </a:p>
          <a:p>
            <a:pPr marL="0" indent="0">
              <a:spcBef>
                <a:spcPts val="0"/>
              </a:spcBef>
              <a:buNone/>
            </a:pPr>
            <a:endParaRPr lang="de-AT" sz="2000" dirty="0"/>
          </a:p>
          <a:p>
            <a:pPr marL="0" indent="0">
              <a:buNone/>
            </a:pPr>
            <a:endParaRPr lang="de-AT" sz="1800" b="1" dirty="0"/>
          </a:p>
          <a:p>
            <a:pPr marL="0" indent="0">
              <a:buNone/>
            </a:pPr>
            <a:r>
              <a:rPr lang="de-AT" sz="1800" b="1" dirty="0"/>
              <a:t>Di, 12.5.2026: </a:t>
            </a:r>
            <a:r>
              <a:rPr lang="de-AT" sz="1800" b="1" i="1" dirty="0"/>
              <a:t>Vortrag von Yang </a:t>
            </a:r>
            <a:r>
              <a:rPr lang="de-AT" sz="1800" b="1" i="1" dirty="0" err="1"/>
              <a:t>Lian</a:t>
            </a:r>
            <a:r>
              <a:rPr lang="de-AT" sz="1800" b="1" i="1" dirty="0"/>
              <a:t> und Prof. Dr. Frank Kraushaar</a:t>
            </a:r>
            <a:endParaRPr lang="de-AT" sz="1800" dirty="0"/>
          </a:p>
          <a:p>
            <a:pPr marL="0" indent="0">
              <a:buNone/>
            </a:pPr>
            <a:r>
              <a:rPr lang="de-AT" sz="1800" dirty="0"/>
              <a:t>Vom Meer zum Tod nur ein Moment. Wassermetaphorik zwischen Sehnsucht und Vernichtung in der Verskunst Yang </a:t>
            </a:r>
            <a:r>
              <a:rPr lang="de-AT" sz="1800" dirty="0" err="1"/>
              <a:t>Lians</a:t>
            </a:r>
            <a:endParaRPr lang="de-AT" sz="1800" dirty="0"/>
          </a:p>
          <a:p>
            <a:pPr marL="0" indent="0">
              <a:buNone/>
            </a:pPr>
            <a:r>
              <a:rPr lang="de-AT" sz="1800" dirty="0"/>
              <a:t>(17:15-18:45, GeiWi-Turm, HS 3, im Rahmen der FSP-Ringvorlesung „Aquatische </a:t>
            </a:r>
            <a:r>
              <a:rPr lang="de-AT" sz="1800" dirty="0" err="1"/>
              <a:t>Imaginarien</a:t>
            </a:r>
            <a:r>
              <a:rPr lang="de-AT" sz="1800" dirty="0"/>
              <a:t> und Konzeptionen“)</a:t>
            </a:r>
          </a:p>
          <a:p>
            <a:pPr marL="0" indent="0">
              <a:buNone/>
            </a:pPr>
            <a:endParaRPr lang="de-AT" sz="1800" b="1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AT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A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Mo, 18. u. Mi, 20.5.2026: </a:t>
            </a:r>
            <a:r>
              <a:rPr lang="de-AT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Blockseminar mit </a:t>
            </a:r>
            <a:r>
              <a:rPr lang="de-AT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Agita</a:t>
            </a:r>
            <a:r>
              <a:rPr lang="de-AT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Baltgalve</a:t>
            </a:r>
            <a:r>
              <a:rPr lang="de-AT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(Universität Lettlands/Riga) </a:t>
            </a:r>
            <a:endParaRPr lang="de-A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Yijing</a:t>
            </a: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Buch der Wandlungen. Geschichte, Aktualität und Anwendung</a:t>
            </a:r>
          </a:p>
          <a:p>
            <a:pPr marL="0" indent="0">
              <a:buNone/>
            </a:pP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(jeweils 19:00-20:30, im Rahmen des Wahlpakets „China/Taiwan/Ostasien)</a:t>
            </a:r>
          </a:p>
        </p:txBody>
      </p:sp>
      <p:pic>
        <p:nvPicPr>
          <p:cNvPr id="2050" name="Picture 2" descr="Frank Kraushaar">
            <a:extLst>
              <a:ext uri="{FF2B5EF4-FFF2-40B4-BE49-F238E27FC236}">
                <a16:creationId xmlns:a16="http://schemas.microsoft.com/office/drawing/2014/main" id="{E3CDC03D-7696-4B3D-94B6-94F1AACC9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33" y="2924944"/>
            <a:ext cx="1134128" cy="15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rtrait Yang Lian">
            <a:extLst>
              <a:ext uri="{FF2B5EF4-FFF2-40B4-BE49-F238E27FC236}">
                <a16:creationId xmlns:a16="http://schemas.microsoft.com/office/drawing/2014/main" id="{6F8F0DDF-1B38-4DA5-848A-5FE134E9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924944"/>
            <a:ext cx="1134127" cy="15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tori | Agita Baltgalve: Visi priekšmeti ir kustībā">
            <a:extLst>
              <a:ext uri="{FF2B5EF4-FFF2-40B4-BE49-F238E27FC236}">
                <a16:creationId xmlns:a16="http://schemas.microsoft.com/office/drawing/2014/main" id="{44F97F73-B8FE-4562-A6D4-5C188220F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5"/>
          <a:stretch/>
        </p:blipFill>
        <p:spPr bwMode="auto">
          <a:xfrm>
            <a:off x="10272465" y="4869160"/>
            <a:ext cx="1358596" cy="1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8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45C4B-02D5-40D7-85AA-FC7F2281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332656"/>
            <a:ext cx="9217024" cy="6264696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>
                <a:solidFill>
                  <a:srgbClr val="FF0000"/>
                </a:solidFill>
              </a:rPr>
              <a:t>VERANSTALTUNGEN III:</a:t>
            </a:r>
            <a:endParaRPr lang="de-AT" sz="2400" b="1" dirty="0"/>
          </a:p>
          <a:p>
            <a:pPr marL="0" indent="0">
              <a:spcBef>
                <a:spcPts val="0"/>
              </a:spcBef>
              <a:buNone/>
            </a:pPr>
            <a:endParaRPr lang="de-AT" sz="2000" dirty="0"/>
          </a:p>
          <a:p>
            <a:pPr marL="0" indent="0">
              <a:buNone/>
            </a:pPr>
            <a:endParaRPr lang="de-AT" sz="1800" b="1" dirty="0"/>
          </a:p>
          <a:p>
            <a:pPr marL="0" indent="0">
              <a:buNone/>
            </a:pPr>
            <a:r>
              <a:rPr lang="de-AT" sz="1800" b="1" dirty="0"/>
              <a:t>Mi, 27.5.2026: </a:t>
            </a:r>
            <a:r>
              <a:rPr lang="de-AT" sz="1800" b="1" i="1" dirty="0"/>
              <a:t>Podiumsdiskussion mit Yang </a:t>
            </a:r>
            <a:r>
              <a:rPr lang="de-AT" sz="1800" b="1" i="1" dirty="0" err="1"/>
              <a:t>Lian</a:t>
            </a:r>
            <a:r>
              <a:rPr lang="de-AT" sz="1800" b="1" i="1" dirty="0"/>
              <a:t>, Univ. Prof. Dr. Marie-Luisa Frick, Prof. Dr. Frank Kraushaar</a:t>
            </a:r>
            <a:endParaRPr lang="de-AT" sz="1800" i="1" dirty="0"/>
          </a:p>
          <a:p>
            <a:pPr marL="0" indent="0">
              <a:buNone/>
            </a:pPr>
            <a:r>
              <a:rPr lang="de-AT" sz="1800" dirty="0"/>
              <a:t>Poesie und Politik im öffentlichen Raum: Yang </a:t>
            </a:r>
            <a:r>
              <a:rPr lang="de-AT" sz="1800" dirty="0" err="1"/>
              <a:t>Lians</a:t>
            </a:r>
            <a:r>
              <a:rPr lang="de-AT" sz="1800" dirty="0"/>
              <a:t> Essayband Im Einklang mit dem Tod</a:t>
            </a:r>
          </a:p>
          <a:p>
            <a:pPr marL="0" indent="0">
              <a:buNone/>
            </a:pPr>
            <a:r>
              <a:rPr lang="de-AT" sz="1800" dirty="0"/>
              <a:t>(19:30, Großer Saal der Stadtbibliothek)</a:t>
            </a:r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r>
              <a:rPr lang="de-AT" sz="1800" b="1" dirty="0"/>
              <a:t>Mo, 8.6.2026: </a:t>
            </a:r>
            <a:r>
              <a:rPr lang="de-AT" sz="1800" b="1" i="1" dirty="0"/>
              <a:t>Vortrag von Prof. Dr. Christiane Solte-Gresser (Universität des Saarlandes)</a:t>
            </a:r>
          </a:p>
          <a:p>
            <a:pPr marL="0" indent="0">
              <a:buNone/>
            </a:pPr>
            <a:r>
              <a:rPr lang="de-AT" sz="1800" dirty="0"/>
              <a:t>Arbeit am Irreparablen. Reparationsdenken in den Literatur- und Kulturwissenschaften</a:t>
            </a:r>
          </a:p>
          <a:p>
            <a:pPr marL="0" indent="0">
              <a:buNone/>
            </a:pPr>
            <a:r>
              <a:rPr lang="de-AT" sz="1800" dirty="0"/>
              <a:t>(19:00, Ort wird noch bekanntgegeben, im Rahmen der Vortragsreihe „Zukunft der Philologien“)</a:t>
            </a:r>
          </a:p>
          <a:p>
            <a:pPr marL="0" indent="0">
              <a:buNone/>
            </a:pPr>
            <a:endParaRPr lang="de-AT" sz="1800" b="1" i="1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AT" sz="2400" dirty="0">
              <a:latin typeface="Garamond" panose="02020404030301010803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622C3E8-FA0B-4FFF-8380-A83245F66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4351561"/>
            <a:ext cx="1827287" cy="18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rtrait Yang Lian">
            <a:extLst>
              <a:ext uri="{FF2B5EF4-FFF2-40B4-BE49-F238E27FC236}">
                <a16:creationId xmlns:a16="http://schemas.microsoft.com/office/drawing/2014/main" id="{6ED7A154-7249-4BF0-A0AA-45B9966C6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51" y="2448498"/>
            <a:ext cx="1134127" cy="15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ank Kraushaar">
            <a:extLst>
              <a:ext uri="{FF2B5EF4-FFF2-40B4-BE49-F238E27FC236}">
                <a16:creationId xmlns:a16="http://schemas.microsoft.com/office/drawing/2014/main" id="{96459CFF-9BFE-43B0-BD8E-376FDFCCF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36" y="2430129"/>
            <a:ext cx="1134128" cy="15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arie-Luisa Frick">
            <a:extLst>
              <a:ext uri="{FF2B5EF4-FFF2-40B4-BE49-F238E27FC236}">
                <a16:creationId xmlns:a16="http://schemas.microsoft.com/office/drawing/2014/main" id="{B463C19D-80C3-4DF0-97F1-CD54908F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330" y="2448498"/>
            <a:ext cx="1081971" cy="15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855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965</Words>
  <Application>Microsoft Office PowerPoint</Application>
  <PresentationFormat>Breitbild</PresentationFormat>
  <Paragraphs>171</Paragraphs>
  <Slides>15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Canva Sans</vt:lpstr>
      <vt:lpstr>Canva Sans Bold</vt:lpstr>
      <vt:lpstr>Caveat Bold</vt:lpstr>
      <vt:lpstr>Garamond</vt:lpstr>
      <vt:lpstr>Muli Heavy</vt:lpstr>
      <vt:lpstr>Larissa-Design</vt:lpstr>
      <vt:lpstr>Willkommen (zurück) am Institut für Vergleichende Literaturwissenschaft!  Welcome 4.3.2026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ZID Universitaet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Event</dc:title>
  <dc:creator>c60718</dc:creator>
  <cp:lastModifiedBy>Magdalena Leichter</cp:lastModifiedBy>
  <cp:revision>709</cp:revision>
  <dcterms:created xsi:type="dcterms:W3CDTF">2008-05-19T11:56:20Z</dcterms:created>
  <dcterms:modified xsi:type="dcterms:W3CDTF">2026-03-09T09:49:08Z</dcterms:modified>
</cp:coreProperties>
</file>