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1006" r:id="rId2"/>
    <p:sldId id="1047" r:id="rId3"/>
    <p:sldId id="1048" r:id="rId4"/>
    <p:sldId id="1014" r:id="rId5"/>
    <p:sldId id="1025" r:id="rId6"/>
    <p:sldId id="1015" r:id="rId7"/>
    <p:sldId id="1026" r:id="rId8"/>
    <p:sldId id="1049" r:id="rId9"/>
    <p:sldId id="1050" r:id="rId10"/>
    <p:sldId id="1051" r:id="rId11"/>
    <p:sldId id="1027" r:id="rId12"/>
    <p:sldId id="1053" r:id="rId13"/>
    <p:sldId id="1030" r:id="rId14"/>
    <p:sldId id="1028" r:id="rId15"/>
    <p:sldId id="1029" r:id="rId16"/>
    <p:sldId id="1033" r:id="rId17"/>
    <p:sldId id="1032" r:id="rId18"/>
    <p:sldId id="1034" r:id="rId19"/>
    <p:sldId id="1035" r:id="rId20"/>
    <p:sldId id="1036" r:id="rId21"/>
    <p:sldId id="1040" r:id="rId22"/>
    <p:sldId id="1054" r:id="rId23"/>
    <p:sldId id="1055" r:id="rId24"/>
    <p:sldId id="103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88BB54B-EC78-417F-A9CB-29C733180539}">
          <p14:sldIdLst>
            <p14:sldId id="1006"/>
            <p14:sldId id="1047"/>
            <p14:sldId id="1048"/>
            <p14:sldId id="1014"/>
            <p14:sldId id="1025"/>
            <p14:sldId id="1015"/>
            <p14:sldId id="1026"/>
            <p14:sldId id="1049"/>
            <p14:sldId id="1050"/>
            <p14:sldId id="1051"/>
            <p14:sldId id="1027"/>
            <p14:sldId id="1053"/>
            <p14:sldId id="1030"/>
            <p14:sldId id="1028"/>
            <p14:sldId id="1029"/>
            <p14:sldId id="1033"/>
            <p14:sldId id="1032"/>
            <p14:sldId id="1034"/>
            <p14:sldId id="1035"/>
            <p14:sldId id="1036"/>
            <p14:sldId id="1040"/>
            <p14:sldId id="1054"/>
            <p14:sldId id="1055"/>
            <p14:sldId id="10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A2B0"/>
    <a:srgbClr val="EB8B2D"/>
    <a:srgbClr val="343433"/>
    <a:srgbClr val="44B4C4"/>
    <a:srgbClr val="777776"/>
    <a:srgbClr val="636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94215"/>
  </p:normalViewPr>
  <p:slideViewPr>
    <p:cSldViewPr snapToObjects="1" showGuides="1">
      <p:cViewPr varScale="1">
        <p:scale>
          <a:sx n="119" d="100"/>
          <a:sy n="119" d="100"/>
        </p:scale>
        <p:origin x="560" y="184"/>
      </p:cViewPr>
      <p:guideLst>
        <p:guide orient="horz" pos="572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15.12.21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3EC67-EECB-DA43-91AE-990C9EFE039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2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71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51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43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11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60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170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61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074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05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80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031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196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726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066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284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53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63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42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929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99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45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92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96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545"/>
            <a:ext cx="12192000" cy="686003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983432" y="5373216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sz="3000"/>
              <a:t>Mastertitelformat bearbeiten</a:t>
            </a:r>
            <a:endParaRPr lang="de-DE" sz="3000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98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"/>
            <a:ext cx="12192000" cy="6860032"/>
          </a:xfrm>
          <a:prstGeom prst="rect">
            <a:avLst/>
          </a:prstGeom>
        </p:spPr>
      </p:pic>
      <p:sp>
        <p:nvSpPr>
          <p:cNvPr id="3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199" y="1702080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42603"/>
            <a:ext cx="10515599" cy="33624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00" b="0" i="0" baseline="0">
                <a:solidFill>
                  <a:srgbClr val="3434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Masterfließtextformat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675503" y="4118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AutoShape 2" descr="mage.png"/>
          <p:cNvSpPr>
            <a:spLocks noChangeAspect="1" noChangeArrowheads="1"/>
          </p:cNvSpPr>
          <p:nvPr userDrawn="1"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16317" y="1691904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42603"/>
            <a:ext cx="10515600" cy="335552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>
                <a:solidFill>
                  <a:srgbClr val="34343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199" y="1695473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442603"/>
            <a:ext cx="5181600" cy="3362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442603"/>
            <a:ext cx="5181600" cy="33626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" y="0"/>
            <a:ext cx="12184785" cy="6864096"/>
          </a:xfrm>
          <a:prstGeom prst="rect">
            <a:avLst/>
          </a:prstGeom>
        </p:spPr>
      </p:pic>
      <p:sp>
        <p:nvSpPr>
          <p:cNvPr id="2" name="AutoShape 2" descr="mage.png"/>
          <p:cNvSpPr>
            <a:spLocks noChangeAspect="1" noChangeArrowheads="1"/>
          </p:cNvSpPr>
          <p:nvPr userDrawn="1"/>
        </p:nvSpPr>
        <p:spPr bwMode="auto">
          <a:xfrm>
            <a:off x="-8568" y="-923764"/>
            <a:ext cx="1847528" cy="18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/>
            </a:lvl1pPr>
          </a:lstStyle>
          <a:p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49" r:id="rId3"/>
    <p:sldLayoutId id="2147483650" r:id="rId4"/>
    <p:sldLayoutId id="2147483652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8BE8A49-312B-1344-9647-FF7FB7395109}"/>
              </a:ext>
            </a:extLst>
          </p:cNvPr>
          <p:cNvSpPr txBox="1"/>
          <p:nvPr/>
        </p:nvSpPr>
        <p:spPr>
          <a:xfrm>
            <a:off x="767408" y="476672"/>
            <a:ext cx="904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EPOS Research Talk: </a:t>
            </a:r>
            <a:r>
              <a:rPr lang="de-AT" sz="2800" b="1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Dkfm</a:t>
            </a:r>
            <a:r>
              <a:rPr lang="de-AT" sz="2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Dr. Mathias C. Streicher</a:t>
            </a:r>
            <a:endParaRPr lang="en-US" sz="2800" b="1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44E87B-F440-DD44-BD8C-DC17F7E9F090}"/>
              </a:ext>
            </a:extLst>
          </p:cNvPr>
          <p:cNvSpPr/>
          <p:nvPr/>
        </p:nvSpPr>
        <p:spPr>
          <a:xfrm>
            <a:off x="983432" y="1340767"/>
            <a:ext cx="4032448" cy="4246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9D1CAF-3EA6-4D48-B238-483678C58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5" b="27320"/>
          <a:stretch/>
        </p:blipFill>
        <p:spPr>
          <a:xfrm>
            <a:off x="957040" y="1270501"/>
            <a:ext cx="1905000" cy="164882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483A96-4688-9641-9987-5A54F3939599}"/>
              </a:ext>
            </a:extLst>
          </p:cNvPr>
          <p:cNvSpPr txBox="1"/>
          <p:nvPr/>
        </p:nvSpPr>
        <p:spPr>
          <a:xfrm>
            <a:off x="839416" y="3068960"/>
            <a:ext cx="40324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Cambria" panose="02040503050406030204" pitchFamily="18" charset="0"/>
              </a:rPr>
              <a:t>Assistant Professor </a:t>
            </a:r>
          </a:p>
          <a:p>
            <a:r>
              <a:rPr lang="en-US" sz="1600" dirty="0">
                <a:latin typeface="Cambria" panose="02040503050406030204" pitchFamily="18" charset="0"/>
              </a:rPr>
              <a:t>Department of Strategic Management,</a:t>
            </a:r>
          </a:p>
          <a:p>
            <a:r>
              <a:rPr lang="en-US" sz="1600" dirty="0">
                <a:latin typeface="Cambria" panose="02040503050406030204" pitchFamily="18" charset="0"/>
              </a:rPr>
              <a:t>Marketing &amp; Tourism, University of Innsbruck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i="1" dirty="0">
                <a:latin typeface="Cambria" panose="02040503050406030204" pitchFamily="18" charset="0"/>
              </a:rPr>
              <a:t>”My research is inspired by the idea that decision-making is strongly situated in a physical context</a:t>
            </a:r>
            <a:r>
              <a:rPr lang="en-US" i="1" dirty="0">
                <a:latin typeface="Cambria" panose="02040503050406030204" pitchFamily="18" charset="0"/>
              </a:rPr>
              <a:t>”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167516-0FDB-964E-96C9-74B5F6ED34B9}"/>
              </a:ext>
            </a:extLst>
          </p:cNvPr>
          <p:cNvSpPr txBox="1"/>
          <p:nvPr/>
        </p:nvSpPr>
        <p:spPr>
          <a:xfrm>
            <a:off x="4439816" y="1733907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 err="1">
                <a:solidFill>
                  <a:srgbClr val="0070C0"/>
                </a:solidFill>
              </a:rPr>
              <a:t>Getting</a:t>
            </a:r>
            <a:r>
              <a:rPr lang="de-AT" sz="2400" b="1" dirty="0">
                <a:solidFill>
                  <a:srgbClr val="0070C0"/>
                </a:solidFill>
              </a:rPr>
              <a:t> a Handle on </a:t>
            </a:r>
            <a:r>
              <a:rPr lang="de-AT" sz="2400" b="1" dirty="0" err="1">
                <a:solidFill>
                  <a:srgbClr val="0070C0"/>
                </a:solidFill>
              </a:rPr>
              <a:t>Sales</a:t>
            </a:r>
            <a:endParaRPr lang="de-AT" sz="2400" b="1" dirty="0">
              <a:solidFill>
                <a:srgbClr val="0070C0"/>
              </a:solidFill>
            </a:endParaRPr>
          </a:p>
          <a:p>
            <a:pPr algn="ctr"/>
            <a:r>
              <a:rPr lang="de-AT" sz="2400" b="1" dirty="0">
                <a:solidFill>
                  <a:srgbClr val="0070C0"/>
                </a:solidFill>
              </a:rPr>
              <a:t>Shopping </a:t>
            </a:r>
            <a:r>
              <a:rPr lang="de-AT" sz="2400" b="1" dirty="0" err="1">
                <a:solidFill>
                  <a:srgbClr val="0070C0"/>
                </a:solidFill>
              </a:rPr>
              <a:t>Carts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r>
              <a:rPr lang="de-AT" sz="2400" b="1" dirty="0" err="1">
                <a:solidFill>
                  <a:srgbClr val="0070C0"/>
                </a:solidFill>
              </a:rPr>
              <a:t>Affect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r>
              <a:rPr lang="de-AT" sz="2400" b="1" dirty="0" err="1">
                <a:solidFill>
                  <a:srgbClr val="0070C0"/>
                </a:solidFill>
              </a:rPr>
              <a:t>Purchasing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r>
              <a:rPr lang="de-AT" sz="2400" b="1" dirty="0" err="1">
                <a:solidFill>
                  <a:srgbClr val="0070C0"/>
                </a:solidFill>
              </a:rPr>
              <a:t>by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r>
              <a:rPr lang="de-AT" sz="2400" b="1" dirty="0" err="1">
                <a:solidFill>
                  <a:srgbClr val="0070C0"/>
                </a:solidFill>
              </a:rPr>
              <a:t>Activating</a:t>
            </a:r>
            <a:r>
              <a:rPr lang="de-AT" sz="2400" b="1" dirty="0">
                <a:solidFill>
                  <a:srgbClr val="0070C0"/>
                </a:solidFill>
              </a:rPr>
              <a:t> Arm </a:t>
            </a:r>
            <a:r>
              <a:rPr lang="de-AT" sz="2400" b="1" dirty="0" err="1">
                <a:solidFill>
                  <a:srgbClr val="0070C0"/>
                </a:solidFill>
              </a:rPr>
              <a:t>Muscles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15166E-D9D2-BA41-BF7B-2F83ED1B61E1}"/>
              </a:ext>
            </a:extLst>
          </p:cNvPr>
          <p:cNvSpPr txBox="1"/>
          <p:nvPr/>
        </p:nvSpPr>
        <p:spPr>
          <a:xfrm>
            <a:off x="4943872" y="322284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Streicher, M. C. and Estes, Z. (2016). Shopping to and </a:t>
            </a:r>
            <a:r>
              <a:rPr lang="en-US" sz="1600" dirty="0" err="1"/>
              <a:t>fro</a:t>
            </a:r>
            <a:r>
              <a:rPr lang="en-US" sz="1600" dirty="0"/>
              <a:t>: Ideomotor compatibility of arm posture and product choice. </a:t>
            </a:r>
          </a:p>
          <a:p>
            <a:r>
              <a:rPr lang="en-US" sz="1600" i="1" dirty="0"/>
              <a:t>Journal of Consumer Psychology</a:t>
            </a:r>
            <a:r>
              <a:rPr lang="en-US" sz="1600" dirty="0"/>
              <a:t>, 26(</a:t>
            </a:r>
            <a:r>
              <a:rPr lang="en-US" sz="1600" i="1" dirty="0"/>
              <a:t>3</a:t>
            </a:r>
            <a:r>
              <a:rPr lang="en-US" sz="1600" dirty="0"/>
              <a:t>), 325-336.</a:t>
            </a:r>
          </a:p>
          <a:p>
            <a:endParaRPr lang="en-US" sz="1600" dirty="0"/>
          </a:p>
          <a:p>
            <a:r>
              <a:rPr lang="en-US" sz="1600" dirty="0"/>
              <a:t>Estes, Z. and Streicher (2022), Getting a Handle on Sales: Shopping Carts Affect Purchasing by Activating Arm Muscles. </a:t>
            </a:r>
            <a:r>
              <a:rPr lang="en-US" sz="1600" i="1" dirty="0"/>
              <a:t>Journal of Marketing</a:t>
            </a:r>
          </a:p>
        </p:txBody>
      </p:sp>
    </p:spTree>
    <p:extLst>
      <p:ext uri="{BB962C8B-B14F-4D97-AF65-F5344CB8AC3E}">
        <p14:creationId xmlns:p14="http://schemas.microsoft.com/office/powerpoint/2010/main" val="40601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8642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Zoom: Anatomy and Physiology of Shopping Carts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6185D0F7-1749-4D44-B71F-74217D56812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10</a:t>
            </a:fld>
            <a:r>
              <a:rPr lang="de-DE" sz="1000" dirty="0"/>
              <a:t>/23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0F3BCD1-6991-C04D-8B16-4FBCD3380B7D}"/>
              </a:ext>
            </a:extLst>
          </p:cNvPr>
          <p:cNvSpPr txBox="1">
            <a:spLocks/>
          </p:cNvSpPr>
          <p:nvPr/>
        </p:nvSpPr>
        <p:spPr>
          <a:xfrm>
            <a:off x="11968" y="1916832"/>
            <a:ext cx="12192000" cy="575310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it-IT" sz="4000" b="1" i="1" dirty="0">
                <a:solidFill>
                  <a:srgbClr val="FF0000"/>
                </a:solidFill>
              </a:rPr>
              <a:t>Standard Shopping </a:t>
            </a:r>
            <a:r>
              <a:rPr lang="it-IT" sz="4000" b="1" i="1" dirty="0" err="1">
                <a:solidFill>
                  <a:srgbClr val="FF0000"/>
                </a:solidFill>
              </a:rPr>
              <a:t>Carts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enact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triceps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activity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which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is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associated</a:t>
            </a:r>
            <a:r>
              <a:rPr lang="it-IT" sz="4000" b="1" i="1" dirty="0">
                <a:solidFill>
                  <a:srgbClr val="FF0000"/>
                </a:solidFill>
              </a:rPr>
              <a:t> with </a:t>
            </a:r>
            <a:r>
              <a:rPr lang="it-IT" sz="4000" b="1" i="1" dirty="0" err="1">
                <a:solidFill>
                  <a:srgbClr val="FF0000"/>
                </a:solidFill>
              </a:rPr>
              <a:t>rejection</a:t>
            </a:r>
            <a:r>
              <a:rPr lang="it-IT" sz="4000" b="1" i="1" dirty="0">
                <a:solidFill>
                  <a:srgbClr val="FF0000"/>
                </a:solidFill>
              </a:rPr>
              <a:t>, </a:t>
            </a:r>
            <a:r>
              <a:rPr lang="it-IT" sz="4000" b="1" i="1" dirty="0" err="1">
                <a:solidFill>
                  <a:srgbClr val="FF0000"/>
                </a:solidFill>
              </a:rPr>
              <a:t>avoidance</a:t>
            </a:r>
            <a:r>
              <a:rPr lang="it-IT" sz="4000" b="1" i="1" dirty="0">
                <a:solidFill>
                  <a:srgbClr val="FF0000"/>
                </a:solidFill>
              </a:rPr>
              <a:t>…!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it-IT" sz="4000" b="1" i="1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it-IT" sz="4000" b="1" i="1" dirty="0" err="1">
                <a:solidFill>
                  <a:srgbClr val="FF0000"/>
                </a:solidFill>
              </a:rPr>
              <a:t>What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if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shoppers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had</a:t>
            </a:r>
            <a:r>
              <a:rPr lang="it-IT" sz="4000" b="1" i="1" dirty="0">
                <a:solidFill>
                  <a:srgbClr val="FF0000"/>
                </a:solidFill>
              </a:rPr>
              <a:t> a </a:t>
            </a:r>
            <a:r>
              <a:rPr lang="it-IT" sz="4000" b="1" i="1" dirty="0" err="1">
                <a:solidFill>
                  <a:srgbClr val="FF0000"/>
                </a:solidFill>
              </a:rPr>
              <a:t>cart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that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activates</a:t>
            </a:r>
            <a:r>
              <a:rPr lang="it-IT" sz="4000" b="1" i="1" dirty="0">
                <a:solidFill>
                  <a:srgbClr val="FF0000"/>
                </a:solidFill>
              </a:rPr>
              <a:t> the </a:t>
            </a:r>
            <a:r>
              <a:rPr lang="it-IT" sz="4000" b="1" i="1" dirty="0" err="1">
                <a:solidFill>
                  <a:srgbClr val="FF0000"/>
                </a:solidFill>
              </a:rPr>
              <a:t>biceps</a:t>
            </a:r>
            <a:r>
              <a:rPr lang="it-IT" sz="4000" b="1" i="1" dirty="0">
                <a:solidFill>
                  <a:srgbClr val="FF000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muscle</a:t>
            </a:r>
            <a:r>
              <a:rPr lang="it-IT" sz="4000" b="1" i="1" dirty="0">
                <a:solidFill>
                  <a:srgbClr val="FF0000"/>
                </a:solidFill>
              </a:rPr>
              <a:t>?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695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Prototyping (Estes and Streicher 2022)</a:t>
            </a: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3A287D1D-DF6D-9440-BA16-29263C297F2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11</a:t>
            </a:fld>
            <a:r>
              <a:rPr lang="de-DE" sz="1000" dirty="0"/>
              <a:t>/23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B73F8E-AC23-8246-9B71-FA2963EB5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/>
          <a:stretch/>
        </p:blipFill>
        <p:spPr>
          <a:xfrm>
            <a:off x="0" y="986119"/>
            <a:ext cx="12192000" cy="580190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BF77093-5332-8742-A439-16AB1DBD1237}"/>
              </a:ext>
            </a:extLst>
          </p:cNvPr>
          <p:cNvSpPr txBox="1"/>
          <p:nvPr/>
        </p:nvSpPr>
        <p:spPr>
          <a:xfrm>
            <a:off x="6158204" y="986119"/>
            <a:ext cx="5840963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Grips inspired by the idea of a rollator (or </a:t>
            </a:r>
            <a:r>
              <a:rPr lang="en-US" sz="2400" dirty="0" err="1"/>
              <a:t>wheelborrow</a:t>
            </a:r>
            <a:r>
              <a:rPr lang="en-US" sz="2400" dirty="0"/>
              <a:t>)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C3BE5EA-1FDF-2146-96E2-3544D876A246}"/>
              </a:ext>
            </a:extLst>
          </p:cNvPr>
          <p:cNvCxnSpPr/>
          <p:nvPr/>
        </p:nvCxnSpPr>
        <p:spPr>
          <a:xfrm>
            <a:off x="5374433" y="2575250"/>
            <a:ext cx="0" cy="3638939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21B39C9-2C97-9D4A-8ACD-B9E7087D6E35}"/>
              </a:ext>
            </a:extLst>
          </p:cNvPr>
          <p:cNvSpPr/>
          <p:nvPr/>
        </p:nvSpPr>
        <p:spPr>
          <a:xfrm>
            <a:off x="5455297" y="4163886"/>
            <a:ext cx="102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400" b="1" dirty="0">
                <a:solidFill>
                  <a:srgbClr val="FF0000"/>
                </a:solidFill>
              </a:rPr>
              <a:t>90 cm</a:t>
            </a:r>
          </a:p>
        </p:txBody>
      </p:sp>
    </p:spTree>
    <p:extLst>
      <p:ext uri="{BB962C8B-B14F-4D97-AF65-F5344CB8AC3E}">
        <p14:creationId xmlns:p14="http://schemas.microsoft.com/office/powerpoint/2010/main" val="151269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4C1E8D5-4CFC-354E-B268-8A42333B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2383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48D3BCE-AFB6-8F48-A5B3-D2FF7258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38871" y="1839121"/>
            <a:ext cx="4933928" cy="5032607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E852A49A-D2FB-E041-A139-2684B5E80D1E}"/>
              </a:ext>
            </a:extLst>
          </p:cNvPr>
          <p:cNvSpPr/>
          <p:nvPr/>
        </p:nvSpPr>
        <p:spPr>
          <a:xfrm>
            <a:off x="3646842" y="3493545"/>
            <a:ext cx="139849" cy="645458"/>
          </a:xfrm>
          <a:custGeom>
            <a:avLst/>
            <a:gdLst>
              <a:gd name="connsiteX0" fmla="*/ 32273 w 215153"/>
              <a:gd name="connsiteY0" fmla="*/ 43030 h 645458"/>
              <a:gd name="connsiteX1" fmla="*/ 150607 w 215153"/>
              <a:gd name="connsiteY1" fmla="*/ 0 h 645458"/>
              <a:gd name="connsiteX2" fmla="*/ 215153 w 215153"/>
              <a:gd name="connsiteY2" fmla="*/ 86061 h 645458"/>
              <a:gd name="connsiteX3" fmla="*/ 204395 w 215153"/>
              <a:gd name="connsiteY3" fmla="*/ 355002 h 645458"/>
              <a:gd name="connsiteX4" fmla="*/ 182880 w 215153"/>
              <a:gd name="connsiteY4" fmla="*/ 580913 h 645458"/>
              <a:gd name="connsiteX5" fmla="*/ 118334 w 215153"/>
              <a:gd name="connsiteY5" fmla="*/ 634701 h 645458"/>
              <a:gd name="connsiteX6" fmla="*/ 53788 w 215153"/>
              <a:gd name="connsiteY6" fmla="*/ 645458 h 645458"/>
              <a:gd name="connsiteX7" fmla="*/ 21515 w 215153"/>
              <a:gd name="connsiteY7" fmla="*/ 623943 h 645458"/>
              <a:gd name="connsiteX8" fmla="*/ 0 w 215153"/>
              <a:gd name="connsiteY8" fmla="*/ 570155 h 645458"/>
              <a:gd name="connsiteX9" fmla="*/ 0 w 215153"/>
              <a:gd name="connsiteY9" fmla="*/ 408790 h 645458"/>
              <a:gd name="connsiteX10" fmla="*/ 32273 w 215153"/>
              <a:gd name="connsiteY10" fmla="*/ 43030 h 64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53" h="645458">
                <a:moveTo>
                  <a:pt x="32273" y="43030"/>
                </a:moveTo>
                <a:lnTo>
                  <a:pt x="150607" y="0"/>
                </a:lnTo>
                <a:lnTo>
                  <a:pt x="215153" y="86061"/>
                </a:lnTo>
                <a:lnTo>
                  <a:pt x="204395" y="355002"/>
                </a:lnTo>
                <a:lnTo>
                  <a:pt x="182880" y="580913"/>
                </a:lnTo>
                <a:lnTo>
                  <a:pt x="118334" y="634701"/>
                </a:lnTo>
                <a:lnTo>
                  <a:pt x="53788" y="645458"/>
                </a:lnTo>
                <a:lnTo>
                  <a:pt x="21515" y="623943"/>
                </a:lnTo>
                <a:lnTo>
                  <a:pt x="0" y="570155"/>
                </a:lnTo>
                <a:lnTo>
                  <a:pt x="0" y="408790"/>
                </a:lnTo>
                <a:lnTo>
                  <a:pt x="32273" y="430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A8F6AD7-8FA7-AC4E-94BE-316798024131}"/>
              </a:ext>
            </a:extLst>
          </p:cNvPr>
          <p:cNvSpPr txBox="1"/>
          <p:nvPr/>
        </p:nvSpPr>
        <p:spPr>
          <a:xfrm>
            <a:off x="1775330" y="753035"/>
            <a:ext cx="1630575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FLEXION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F65C5F6-F284-F147-918C-0A22EAE253E6}"/>
              </a:ext>
            </a:extLst>
          </p:cNvPr>
          <p:cNvSpPr txBox="1"/>
          <p:nvPr/>
        </p:nvSpPr>
        <p:spPr>
          <a:xfrm>
            <a:off x="5181235" y="753035"/>
            <a:ext cx="6076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stimulates consumption </a:t>
            </a:r>
            <a:br>
              <a:rPr lang="en-US" sz="2800" dirty="0"/>
            </a:br>
            <a:r>
              <a:rPr lang="en-US" sz="2800" dirty="0"/>
              <a:t>(Streicher and Estes 2016, </a:t>
            </a:r>
            <a:r>
              <a:rPr lang="en-US" sz="2800" dirty="0" err="1"/>
              <a:t>Förster</a:t>
            </a:r>
            <a:r>
              <a:rPr lang="en-US" sz="2800" dirty="0"/>
              <a:t> 2003) </a:t>
            </a:r>
          </a:p>
        </p:txBody>
      </p:sp>
    </p:spTree>
    <p:extLst>
      <p:ext uri="{BB962C8B-B14F-4D97-AF65-F5344CB8AC3E}">
        <p14:creationId xmlns:p14="http://schemas.microsoft.com/office/powerpoint/2010/main" val="3356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8969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Hypothesis Development (Streicher and Estes 2022)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5C21B16-066F-0946-AA37-D79E883AE5A5}"/>
              </a:ext>
            </a:extLst>
          </p:cNvPr>
          <p:cNvSpPr/>
          <p:nvPr/>
        </p:nvSpPr>
        <p:spPr>
          <a:xfrm>
            <a:off x="407632" y="692696"/>
            <a:ext cx="115210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H</a:t>
            </a:r>
            <a:r>
              <a:rPr lang="en-US" sz="2000" b="1" baseline="-25000" dirty="0"/>
              <a:t>1</a:t>
            </a:r>
            <a:r>
              <a:rPr lang="en-US" sz="2000" dirty="0"/>
              <a:t>: </a:t>
            </a:r>
            <a:r>
              <a:rPr lang="en-US" sz="2000" b="1" dirty="0"/>
              <a:t>Perpendicular handles (e.g., horizontal, vertical) more strongly activate the extensor muscles, whereas parallel handles more strongly activate the flexor muscles.</a:t>
            </a:r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H</a:t>
            </a:r>
            <a:r>
              <a:rPr lang="en-US" sz="2000" b="1" baseline="-25000" dirty="0"/>
              <a:t>2</a:t>
            </a:r>
            <a:r>
              <a:rPr lang="en-US" sz="2000" dirty="0"/>
              <a:t>: </a:t>
            </a:r>
            <a:r>
              <a:rPr lang="en-US" sz="2000" b="1" dirty="0"/>
              <a:t>Relative to handles that activate extensor muscles (e.g., horizontal handles), parallel handles increase purchase quantity and spending.</a:t>
            </a:r>
            <a:endParaRPr lang="de-AT" sz="2000" b="1" dirty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89133493-314D-F545-9EC7-F2E74EDEBA4C}"/>
              </a:ext>
            </a:extLst>
          </p:cNvPr>
          <p:cNvGrpSpPr/>
          <p:nvPr/>
        </p:nvGrpSpPr>
        <p:grpSpPr>
          <a:xfrm>
            <a:off x="1919536" y="1234693"/>
            <a:ext cx="7560840" cy="3058403"/>
            <a:chOff x="0" y="0"/>
            <a:chExt cx="6400800" cy="22667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150609-AD8D-384E-8F7A-4F431B9681FD}"/>
                </a:ext>
              </a:extLst>
            </p:cNvPr>
            <p:cNvGrpSpPr/>
            <p:nvPr/>
          </p:nvGrpSpPr>
          <p:grpSpPr>
            <a:xfrm>
              <a:off x="0" y="0"/>
              <a:ext cx="6400800" cy="2266781"/>
              <a:chOff x="0" y="0"/>
              <a:chExt cx="6400800" cy="2266781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C6A83AB3-54BC-C348-A50F-DB5DB9DFF49B}"/>
                  </a:ext>
                </a:extLst>
              </p:cNvPr>
              <p:cNvGrpSpPr/>
              <p:nvPr/>
            </p:nvGrpSpPr>
            <p:grpSpPr>
              <a:xfrm>
                <a:off x="2614748" y="0"/>
                <a:ext cx="1143000" cy="461665"/>
                <a:chOff x="2614748" y="0"/>
                <a:chExt cx="1143000" cy="461665"/>
              </a:xfrm>
            </p:grpSpPr>
            <p:sp>
              <p:nvSpPr>
                <p:cNvPr id="25" name="Rectangle 11">
                  <a:extLst>
                    <a:ext uri="{FF2B5EF4-FFF2-40B4-BE49-F238E27FC236}">
                      <a16:creationId xmlns:a16="http://schemas.microsoft.com/office/drawing/2014/main" id="{594D26F3-51E4-0648-8A8E-D5AFE51ACED8}"/>
                    </a:ext>
                  </a:extLst>
                </p:cNvPr>
                <p:cNvSpPr/>
                <p:nvPr/>
              </p:nvSpPr>
              <p:spPr>
                <a:xfrm>
                  <a:off x="2614748" y="10733"/>
                  <a:ext cx="1143000" cy="4509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TextBox 4">
                  <a:extLst>
                    <a:ext uri="{FF2B5EF4-FFF2-40B4-BE49-F238E27FC236}">
                      <a16:creationId xmlns:a16="http://schemas.microsoft.com/office/drawing/2014/main" id="{73B10ED0-3896-684C-B774-A6847405947F}"/>
                    </a:ext>
                  </a:extLst>
                </p:cNvPr>
                <p:cNvSpPr txBox="1"/>
                <p:nvPr/>
              </p:nvSpPr>
              <p:spPr>
                <a:xfrm>
                  <a:off x="2614748" y="0"/>
                  <a:ext cx="1143000" cy="441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it-IT" sz="1200" b="1" kern="120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Muscle Activation</a:t>
                  </a:r>
                  <a:endParaRPr lang="de-AT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20">
                <a:extLst>
                  <a:ext uri="{FF2B5EF4-FFF2-40B4-BE49-F238E27FC236}">
                    <a16:creationId xmlns:a16="http://schemas.microsoft.com/office/drawing/2014/main" id="{6B2A01C2-C1F1-504B-91D3-E829217C6707}"/>
                  </a:ext>
                </a:extLst>
              </p:cNvPr>
              <p:cNvGrpSpPr/>
              <p:nvPr/>
            </p:nvGrpSpPr>
            <p:grpSpPr>
              <a:xfrm>
                <a:off x="0" y="1804003"/>
                <a:ext cx="1143000" cy="462778"/>
                <a:chOff x="0" y="1804003"/>
                <a:chExt cx="1143000" cy="462778"/>
              </a:xfrm>
            </p:grpSpPr>
            <p:sp>
              <p:nvSpPr>
                <p:cNvPr id="23" name="Rectangle 25">
                  <a:extLst>
                    <a:ext uri="{FF2B5EF4-FFF2-40B4-BE49-F238E27FC236}">
                      <a16:creationId xmlns:a16="http://schemas.microsoft.com/office/drawing/2014/main" id="{F4296474-FF22-3440-9322-E396F7103CBE}"/>
                    </a:ext>
                  </a:extLst>
                </p:cNvPr>
                <p:cNvSpPr/>
                <p:nvPr/>
              </p:nvSpPr>
              <p:spPr>
                <a:xfrm>
                  <a:off x="0" y="1815849"/>
                  <a:ext cx="1143000" cy="4509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" name="TextBox 9">
                  <a:extLst>
                    <a:ext uri="{FF2B5EF4-FFF2-40B4-BE49-F238E27FC236}">
                      <a16:creationId xmlns:a16="http://schemas.microsoft.com/office/drawing/2014/main" id="{DE77B243-86F7-304C-B7AE-A6B46F0D3511}"/>
                    </a:ext>
                  </a:extLst>
                </p:cNvPr>
                <p:cNvSpPr txBox="1"/>
                <p:nvPr/>
              </p:nvSpPr>
              <p:spPr>
                <a:xfrm>
                  <a:off x="0" y="1804003"/>
                  <a:ext cx="1143000" cy="441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it-IT" sz="1200" b="1" kern="120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Handle Orientation</a:t>
                  </a:r>
                  <a:endParaRPr lang="de-AT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Group 27">
                <a:extLst>
                  <a:ext uri="{FF2B5EF4-FFF2-40B4-BE49-F238E27FC236}">
                    <a16:creationId xmlns:a16="http://schemas.microsoft.com/office/drawing/2014/main" id="{B41954C7-4089-3A4D-8C9C-1E4EA7BCA1DD}"/>
                  </a:ext>
                </a:extLst>
              </p:cNvPr>
              <p:cNvGrpSpPr/>
              <p:nvPr/>
            </p:nvGrpSpPr>
            <p:grpSpPr>
              <a:xfrm>
                <a:off x="5257800" y="1804002"/>
                <a:ext cx="1143000" cy="462778"/>
                <a:chOff x="5257800" y="1804002"/>
                <a:chExt cx="1143000" cy="462778"/>
              </a:xfrm>
            </p:grpSpPr>
            <p:sp>
              <p:nvSpPr>
                <p:cNvPr id="21" name="Rectangle 28">
                  <a:extLst>
                    <a:ext uri="{FF2B5EF4-FFF2-40B4-BE49-F238E27FC236}">
                      <a16:creationId xmlns:a16="http://schemas.microsoft.com/office/drawing/2014/main" id="{F689DFD2-3E54-574B-BC15-6C452309F154}"/>
                    </a:ext>
                  </a:extLst>
                </p:cNvPr>
                <p:cNvSpPr/>
                <p:nvPr/>
              </p:nvSpPr>
              <p:spPr>
                <a:xfrm>
                  <a:off x="5257800" y="1815848"/>
                  <a:ext cx="1143000" cy="4509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" name="TextBox 12">
                  <a:extLst>
                    <a:ext uri="{FF2B5EF4-FFF2-40B4-BE49-F238E27FC236}">
                      <a16:creationId xmlns:a16="http://schemas.microsoft.com/office/drawing/2014/main" id="{4C14FA41-6F43-8840-9EEB-3662BB1541AB}"/>
                    </a:ext>
                  </a:extLst>
                </p:cNvPr>
                <p:cNvSpPr txBox="1"/>
                <p:nvPr/>
              </p:nvSpPr>
              <p:spPr>
                <a:xfrm>
                  <a:off x="5257800" y="1804002"/>
                  <a:ext cx="1143000" cy="441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it-IT" sz="1200" b="1" kern="120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Purchasing &amp; Spending</a:t>
                  </a:r>
                  <a:endParaRPr lang="de-AT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7" name="Straight Arrow Connector 30">
                <a:extLst>
                  <a:ext uri="{FF2B5EF4-FFF2-40B4-BE49-F238E27FC236}">
                    <a16:creationId xmlns:a16="http://schemas.microsoft.com/office/drawing/2014/main" id="{770A517F-1224-D541-A881-2D2DCC789157}"/>
                  </a:ext>
                </a:extLst>
              </p:cNvPr>
              <p:cNvCxnSpPr/>
              <p:nvPr/>
            </p:nvCxnSpPr>
            <p:spPr>
              <a:xfrm flipV="1">
                <a:off x="1143000" y="2041314"/>
                <a:ext cx="411480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31">
                <a:extLst>
                  <a:ext uri="{FF2B5EF4-FFF2-40B4-BE49-F238E27FC236}">
                    <a16:creationId xmlns:a16="http://schemas.microsoft.com/office/drawing/2014/main" id="{35C09D97-6EF3-0A46-9C69-F082D7883152}"/>
                  </a:ext>
                </a:extLst>
              </p:cNvPr>
              <p:cNvCxnSpPr/>
              <p:nvPr/>
            </p:nvCxnSpPr>
            <p:spPr>
              <a:xfrm flipV="1">
                <a:off x="1066800" y="461665"/>
                <a:ext cx="1547948" cy="14272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2">
                <a:extLst>
                  <a:ext uri="{FF2B5EF4-FFF2-40B4-BE49-F238E27FC236}">
                    <a16:creationId xmlns:a16="http://schemas.microsoft.com/office/drawing/2014/main" id="{61D688F8-BD68-1A48-90E9-ACF7F29D0ECE}"/>
                  </a:ext>
                </a:extLst>
              </p:cNvPr>
              <p:cNvCxnSpPr/>
              <p:nvPr/>
            </p:nvCxnSpPr>
            <p:spPr>
              <a:xfrm>
                <a:off x="3712983" y="401317"/>
                <a:ext cx="1544817" cy="14145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63A6DBB6-1364-F249-8B21-04EBC4AC92A6}"/>
                </a:ext>
              </a:extLst>
            </p:cNvPr>
            <p:cNvSpPr txBox="1"/>
            <p:nvPr/>
          </p:nvSpPr>
          <p:spPr>
            <a:xfrm>
              <a:off x="2470718" y="1788164"/>
              <a:ext cx="1447562" cy="266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1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H2: Lab &amp; Field </a:t>
              </a:r>
              <a:r>
                <a:rPr lang="it-IT" sz="12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Study</a:t>
              </a:r>
              <a:r>
                <a:rPr lang="it-IT" sz="12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de-A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DAA65542-EC89-6340-AD85-931EFF43C867}"/>
                </a:ext>
              </a:extLst>
            </p:cNvPr>
            <p:cNvSpPr txBox="1"/>
            <p:nvPr/>
          </p:nvSpPr>
          <p:spPr>
            <a:xfrm rot="18853528">
              <a:off x="1313582" y="926610"/>
              <a:ext cx="1011189" cy="2466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12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H1: EMG </a:t>
              </a:r>
              <a:r>
                <a:rPr lang="it-IT" sz="12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Study</a:t>
              </a:r>
              <a:endParaRPr lang="de-A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738EA309-57AF-0F46-B9BE-72D78DB0998A}"/>
                </a:ext>
              </a:extLst>
            </p:cNvPr>
            <p:cNvSpPr txBox="1"/>
            <p:nvPr/>
          </p:nvSpPr>
          <p:spPr>
            <a:xfrm rot="2716309">
              <a:off x="3704624" y="713382"/>
              <a:ext cx="1805922" cy="4597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1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Van den Bergh et al. (2011); Streicher and Estes (2016)</a:t>
              </a:r>
              <a:endParaRPr lang="de-AT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D3C60B0-E37E-1F41-B033-6283902C9474}"/>
              </a:ext>
            </a:extLst>
          </p:cNvPr>
          <p:cNvSpPr/>
          <p:nvPr/>
        </p:nvSpPr>
        <p:spPr>
          <a:xfrm rot="18968169">
            <a:off x="3089283" y="2270696"/>
            <a:ext cx="2178242" cy="72007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FAAF71-CC99-844F-8EA9-C9427E888597}"/>
              </a:ext>
            </a:extLst>
          </p:cNvPr>
          <p:cNvSpPr/>
          <p:nvPr/>
        </p:nvSpPr>
        <p:spPr>
          <a:xfrm>
            <a:off x="4565830" y="3423934"/>
            <a:ext cx="2178242" cy="72007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oliennummernplatzhalter 2">
            <a:extLst>
              <a:ext uri="{FF2B5EF4-FFF2-40B4-BE49-F238E27FC236}">
                <a16:creationId xmlns:a16="http://schemas.microsoft.com/office/drawing/2014/main" id="{71A31233-5FE8-9E45-B0EA-67D40B82843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13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3863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56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EMG Study (Streicher and Estes 2022)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D45D74-F0D0-8B46-8EA0-AF00DD9F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62" y="1224136"/>
            <a:ext cx="6626682" cy="37275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8679FE-9574-234E-AEC4-DFD4B800C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83" r="5614" b="44827"/>
          <a:stretch/>
        </p:blipFill>
        <p:spPr>
          <a:xfrm>
            <a:off x="2997710" y="1237366"/>
            <a:ext cx="5922872" cy="26236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4861D9-9771-8542-A771-7501EA716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93" y="1232860"/>
            <a:ext cx="2085923" cy="37083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05165A-A0AE-A746-AB6F-1944C62BA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259" y="3942736"/>
            <a:ext cx="2635199" cy="1976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8B3652-1AD1-CB4B-952A-6978BFFB3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12" r="5614" b="-1"/>
          <a:stretch/>
        </p:blipFill>
        <p:spPr>
          <a:xfrm>
            <a:off x="-8743" y="850068"/>
            <a:ext cx="11643697" cy="515786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4FA8CA7-30A8-9E45-994B-D0217AF5A7EB}"/>
              </a:ext>
            </a:extLst>
          </p:cNvPr>
          <p:cNvSpPr txBox="1"/>
          <p:nvPr/>
        </p:nvSpPr>
        <p:spPr>
          <a:xfrm>
            <a:off x="623392" y="5085184"/>
            <a:ext cx="2102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</a:t>
            </a:r>
            <a:r>
              <a:rPr lang="en-US" b="1" dirty="0"/>
              <a:t> = 23 (44% female)</a:t>
            </a:r>
          </a:p>
          <a:p>
            <a:r>
              <a:rPr lang="en-US" b="1" dirty="0"/>
              <a:t>Within-design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4C1DDC-578B-1A4F-B5CD-D045AE26E1B9}"/>
              </a:ext>
            </a:extLst>
          </p:cNvPr>
          <p:cNvSpPr/>
          <p:nvPr/>
        </p:nvSpPr>
        <p:spPr>
          <a:xfrm rot="16200000">
            <a:off x="2910565" y="3086041"/>
            <a:ext cx="2435849" cy="110553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C9DAC6-97EF-8343-BEF9-FE8ACAF84884}"/>
              </a:ext>
            </a:extLst>
          </p:cNvPr>
          <p:cNvSpPr/>
          <p:nvPr/>
        </p:nvSpPr>
        <p:spPr>
          <a:xfrm rot="16200000">
            <a:off x="1235281" y="3014036"/>
            <a:ext cx="2435849" cy="110553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F3EF9A-6153-BD46-8181-BAA2B66736E6}"/>
              </a:ext>
            </a:extLst>
          </p:cNvPr>
          <p:cNvSpPr/>
          <p:nvPr/>
        </p:nvSpPr>
        <p:spPr>
          <a:xfrm rot="16200000">
            <a:off x="6248031" y="3014036"/>
            <a:ext cx="2435849" cy="110553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8B6D76-90E2-9A42-A056-26659692E4B8}"/>
              </a:ext>
            </a:extLst>
          </p:cNvPr>
          <p:cNvSpPr/>
          <p:nvPr/>
        </p:nvSpPr>
        <p:spPr>
          <a:xfrm rot="16200000">
            <a:off x="7914718" y="3086040"/>
            <a:ext cx="2435849" cy="110553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690C10-4029-3B41-944C-C801DA56320F}"/>
              </a:ext>
            </a:extLst>
          </p:cNvPr>
          <p:cNvSpPr/>
          <p:nvPr/>
        </p:nvSpPr>
        <p:spPr>
          <a:xfrm rot="16200000">
            <a:off x="3374149" y="2649698"/>
            <a:ext cx="3727507" cy="1105539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0F439B-F19E-0148-BB48-4141BC89ADA8}"/>
              </a:ext>
            </a:extLst>
          </p:cNvPr>
          <p:cNvSpPr/>
          <p:nvPr/>
        </p:nvSpPr>
        <p:spPr>
          <a:xfrm rot="16200000">
            <a:off x="8352788" y="2615684"/>
            <a:ext cx="3727507" cy="1105539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oliennummernplatzhalter 2">
            <a:extLst>
              <a:ext uri="{FF2B5EF4-FFF2-40B4-BE49-F238E27FC236}">
                <a16:creationId xmlns:a16="http://schemas.microsoft.com/office/drawing/2014/main" id="{05EFAAB1-2834-2B44-92F4-E9645462804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14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9503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341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Lab Study (Streicher and Estes 2022)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2BA7674-91DB-754B-A1AB-69A599F9A3EC}"/>
              </a:ext>
            </a:extLst>
          </p:cNvPr>
          <p:cNvSpPr txBox="1">
            <a:spLocks/>
          </p:cNvSpPr>
          <p:nvPr/>
        </p:nvSpPr>
        <p:spPr>
          <a:xfrm>
            <a:off x="166777" y="863600"/>
            <a:ext cx="12025223" cy="59944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Methods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i="1" dirty="0" err="1"/>
              <a:t>N</a:t>
            </a:r>
            <a:r>
              <a:rPr lang="it-IT" sz="2000" dirty="0"/>
              <a:t> = 141 </a:t>
            </a:r>
            <a:r>
              <a:rPr lang="it-IT" sz="2000" dirty="0" err="1"/>
              <a:t>students</a:t>
            </a:r>
            <a:r>
              <a:rPr lang="it-IT" sz="2000" dirty="0"/>
              <a:t> (lab)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/>
              <a:t>Design</a:t>
            </a:r>
            <a:r>
              <a:rPr lang="it-IT" sz="2000" dirty="0"/>
              <a:t>: </a:t>
            </a:r>
            <a:r>
              <a:rPr lang="it-IT" sz="2000" dirty="0" err="1"/>
              <a:t>One-factorial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-Ps (</a:t>
            </a:r>
            <a:r>
              <a:rPr lang="it-IT" sz="2000" dirty="0" err="1"/>
              <a:t>horizontal</a:t>
            </a:r>
            <a:r>
              <a:rPr lang="it-IT" sz="2000" dirty="0"/>
              <a:t>, </a:t>
            </a:r>
            <a:r>
              <a:rPr lang="it-IT" sz="2000" dirty="0" err="1"/>
              <a:t>vertical</a:t>
            </a:r>
            <a:r>
              <a:rPr lang="it-IT" sz="2000" dirty="0"/>
              <a:t>, or </a:t>
            </a:r>
            <a:r>
              <a:rPr lang="it-IT" sz="2000" dirty="0" err="1"/>
              <a:t>parallel</a:t>
            </a:r>
            <a:r>
              <a:rPr lang="it-IT" sz="2000" dirty="0"/>
              <a:t>)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000" b="1" dirty="0"/>
              <a:t>Stimuli</a:t>
            </a:r>
            <a:r>
              <a:rPr lang="de-DE" sz="2000" dirty="0"/>
              <a:t>: </a:t>
            </a:r>
            <a:r>
              <a:rPr lang="en-US" sz="2000" dirty="0"/>
              <a:t>44 common supermarket products in 7 categories (e.g., beverages, snacks)</a:t>
            </a:r>
            <a:r>
              <a:rPr lang="de-DE" sz="2000" dirty="0"/>
              <a:t>,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discounted</a:t>
            </a:r>
            <a:r>
              <a:rPr lang="de-DE" sz="2000" dirty="0"/>
              <a:t> </a:t>
            </a:r>
            <a:r>
              <a:rPr lang="de-DE" sz="2000" dirty="0" err="1"/>
              <a:t>prices</a:t>
            </a:r>
            <a:r>
              <a:rPr lang="de-DE" sz="2000" dirty="0"/>
              <a:t>, </a:t>
            </a:r>
            <a:r>
              <a:rPr lang="de-DE" sz="2000" dirty="0" err="1"/>
              <a:t>presented</a:t>
            </a:r>
            <a:r>
              <a:rPr lang="de-DE" sz="2000" dirty="0"/>
              <a:t> </a:t>
            </a:r>
            <a:r>
              <a:rPr lang="de-DE" sz="2000" dirty="0" err="1"/>
              <a:t>across</a:t>
            </a:r>
            <a:r>
              <a:rPr lang="de-DE" sz="2000" dirty="0"/>
              <a:t> 12 </a:t>
            </a:r>
            <a:r>
              <a:rPr lang="de-DE" sz="2000" dirty="0" err="1"/>
              <a:t>displays</a:t>
            </a:r>
            <a:endParaRPr lang="it-IT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/>
              <a:t>Procedure</a:t>
            </a:r>
            <a:r>
              <a:rPr lang="it-IT" sz="2000" dirty="0"/>
              <a:t>: </a:t>
            </a:r>
            <a:r>
              <a:rPr lang="en-US" sz="2000" dirty="0"/>
              <a:t>Ps gently pushed the shopping cart against a wall while viewing the product displays on a computer, and indicated how many of each product they would like to purchase at the given price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 err="1"/>
              <a:t>DVs</a:t>
            </a:r>
            <a:r>
              <a:rPr lang="it-IT" sz="2000" dirty="0"/>
              <a:t>: </a:t>
            </a:r>
            <a:r>
              <a:rPr lang="en-US" sz="2000" dirty="0"/>
              <a:t>purchase quantity</a:t>
            </a:r>
            <a:r>
              <a:rPr lang="en-US" sz="2000" b="1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,variety, spending</a:t>
            </a: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Controls</a:t>
            </a:r>
            <a:r>
              <a:rPr lang="en-US" sz="2000" dirty="0"/>
              <a:t>: grip force, push force, mood, gender, age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Extreme Outliers</a:t>
            </a:r>
            <a:r>
              <a:rPr lang="en-US" sz="2000" dirty="0"/>
              <a:t>: </a:t>
            </a:r>
            <a:r>
              <a:rPr lang="en-US" sz="2000" dirty="0" err="1"/>
              <a:t>windsorized</a:t>
            </a:r>
            <a:r>
              <a:rPr lang="en-US" sz="2000" dirty="0"/>
              <a:t> (replacement by nearest non-extreme value). Outliers were rare, and their inclusion or exclusion had no effect on the significance of our main results</a:t>
            </a:r>
            <a:r>
              <a:rPr lang="de-AT" sz="2000" dirty="0"/>
              <a:t> 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Covariates</a:t>
            </a:r>
            <a:r>
              <a:rPr lang="en-US" sz="2000" dirty="0"/>
              <a:t>: if control measure differed between condition, then included as covariate. If not, then not.</a:t>
            </a:r>
            <a:endParaRPr lang="en-US" sz="2000" b="1" dirty="0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497C7F20-EA10-8F47-B1C5-4C19E1BDD01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15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4141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564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Field Study (Streicher and Estes 2022)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826A26-48CB-D442-8902-54345D25A4BE}"/>
              </a:ext>
            </a:extLst>
          </p:cNvPr>
          <p:cNvSpPr txBox="1">
            <a:spLocks/>
          </p:cNvSpPr>
          <p:nvPr/>
        </p:nvSpPr>
        <p:spPr>
          <a:xfrm>
            <a:off x="166777" y="823623"/>
            <a:ext cx="12025223" cy="51976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Design &amp; Procedure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 err="1"/>
              <a:t>Setting</a:t>
            </a:r>
            <a:r>
              <a:rPr lang="it-IT" sz="2000" dirty="0"/>
              <a:t>: 9am – 5pm on 3 consecutive </a:t>
            </a:r>
            <a:r>
              <a:rPr lang="it-IT" sz="2000" dirty="0" err="1"/>
              <a:t>weekdays</a:t>
            </a:r>
            <a:r>
              <a:rPr lang="it-IT" sz="2000" dirty="0"/>
              <a:t> in a 1000 m</a:t>
            </a:r>
            <a:r>
              <a:rPr lang="it-IT" sz="2000" baseline="30000" dirty="0"/>
              <a:t>2</a:t>
            </a:r>
            <a:r>
              <a:rPr lang="it-IT" sz="2000" dirty="0"/>
              <a:t> supermarket</a:t>
            </a:r>
            <a:endParaRPr lang="it-IT" sz="20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i="1" dirty="0" err="1"/>
              <a:t>N</a:t>
            </a:r>
            <a:r>
              <a:rPr lang="it-IT" sz="2000" dirty="0"/>
              <a:t> = 388 </a:t>
            </a:r>
            <a:r>
              <a:rPr lang="it-IT" sz="2000" dirty="0" err="1"/>
              <a:t>shoppers</a:t>
            </a:r>
            <a:r>
              <a:rPr lang="it-IT" sz="2000" dirty="0"/>
              <a:t>  (194 per </a:t>
            </a:r>
            <a:r>
              <a:rPr lang="it-IT" sz="2000" dirty="0" err="1"/>
              <a:t>group</a:t>
            </a:r>
            <a:r>
              <a:rPr lang="it-IT" sz="2000" dirty="0"/>
              <a:t>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/>
              <a:t>Design</a:t>
            </a:r>
            <a:r>
              <a:rPr lang="it-IT" sz="2000" dirty="0"/>
              <a:t>: </a:t>
            </a:r>
            <a:r>
              <a:rPr lang="it-IT" sz="2000" dirty="0" err="1"/>
              <a:t>one-factorial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design: </a:t>
            </a:r>
            <a:r>
              <a:rPr lang="it-IT" sz="2000" dirty="0" err="1"/>
              <a:t>horizontal</a:t>
            </a:r>
            <a:r>
              <a:rPr lang="it-IT" sz="2000" dirty="0"/>
              <a:t> vs. </a:t>
            </a:r>
            <a:r>
              <a:rPr lang="it-IT" sz="2000" dirty="0" err="1"/>
              <a:t>parallel</a:t>
            </a:r>
            <a:r>
              <a:rPr lang="it-IT" sz="2000" dirty="0"/>
              <a:t> </a:t>
            </a:r>
            <a:r>
              <a:rPr lang="it-IT" sz="2000" dirty="0" err="1"/>
              <a:t>handle</a:t>
            </a:r>
            <a:endParaRPr lang="it-IT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/>
              <a:t>Procedure</a:t>
            </a:r>
            <a:r>
              <a:rPr lang="it-IT" sz="2000" dirty="0"/>
              <a:t>: </a:t>
            </a:r>
            <a:r>
              <a:rPr lang="it-IT" sz="2000" dirty="0" err="1"/>
              <a:t>Participating</a:t>
            </a:r>
            <a:r>
              <a:rPr lang="it-IT" sz="2000" dirty="0"/>
              <a:t> </a:t>
            </a:r>
            <a:r>
              <a:rPr lang="it-IT" sz="2000" dirty="0" err="1"/>
              <a:t>shoppers</a:t>
            </a:r>
            <a:r>
              <a:rPr lang="it-IT" sz="2000" dirty="0"/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randomly</a:t>
            </a:r>
            <a:r>
              <a:rPr lang="it-IT" sz="2000" dirty="0"/>
              <a:t> </a:t>
            </a:r>
            <a:r>
              <a:rPr lang="it-IT" sz="2000" dirty="0" err="1"/>
              <a:t>assigned</a:t>
            </a:r>
            <a:r>
              <a:rPr lang="it-IT" sz="2000" dirty="0"/>
              <a:t> to </a:t>
            </a:r>
            <a:r>
              <a:rPr lang="it-IT" sz="2000" dirty="0" err="1"/>
              <a:t>one</a:t>
            </a:r>
            <a:r>
              <a:rPr lang="it-IT" sz="2000" dirty="0"/>
              <a:t> of the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carts</a:t>
            </a:r>
            <a:r>
              <a:rPr lang="it-IT" sz="2000" dirty="0"/>
              <a:t> in </a:t>
            </a:r>
            <a:r>
              <a:rPr lang="it-IT" sz="2000" dirty="0" err="1"/>
              <a:t>alternating</a:t>
            </a:r>
            <a:r>
              <a:rPr lang="it-IT" sz="2000" dirty="0"/>
              <a:t> </a:t>
            </a:r>
            <a:r>
              <a:rPr lang="it-IT" sz="2000" dirty="0" err="1"/>
              <a:t>order</a:t>
            </a:r>
            <a:r>
              <a:rPr lang="it-IT" sz="2000" dirty="0"/>
              <a:t> (pseudo-random) to </a:t>
            </a:r>
            <a:r>
              <a:rPr lang="it-IT" sz="2000" dirty="0" err="1"/>
              <a:t>ensure</a:t>
            </a:r>
            <a:r>
              <a:rPr lang="it-IT" sz="2000" dirty="0"/>
              <a:t> </a:t>
            </a:r>
            <a:r>
              <a:rPr lang="it-IT" sz="2000" dirty="0" err="1"/>
              <a:t>equal</a:t>
            </a:r>
            <a:r>
              <a:rPr lang="it-IT" sz="2000" dirty="0"/>
              <a:t> </a:t>
            </a:r>
            <a:r>
              <a:rPr lang="it-IT" sz="2000" dirty="0" err="1"/>
              <a:t>distribution</a:t>
            </a:r>
            <a:r>
              <a:rPr lang="it-IT" sz="2000" dirty="0"/>
              <a:t> of the </a:t>
            </a:r>
            <a:r>
              <a:rPr lang="it-IT" sz="2000" dirty="0" err="1"/>
              <a:t>carts</a:t>
            </a:r>
            <a:r>
              <a:rPr lang="it-IT" sz="2000" dirty="0"/>
              <a:t> </a:t>
            </a:r>
            <a:r>
              <a:rPr lang="it-IT" sz="2000" dirty="0" err="1"/>
              <a:t>across</a:t>
            </a:r>
            <a:r>
              <a:rPr lang="it-IT" sz="2000" dirty="0"/>
              <a:t> </a:t>
            </a:r>
            <a:r>
              <a:rPr lang="it-IT" sz="2000" dirty="0" err="1"/>
              <a:t>day</a:t>
            </a:r>
            <a:r>
              <a:rPr lang="it-IT" sz="2000" dirty="0"/>
              <a:t>-time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 dirty="0"/>
              <a:t>Unbeknownst to the shoppers, at the time of checkout, the cashier scanned a special card to indicate whether the shopper had a parallel cart or a horizontal cart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 b="1" dirty="0"/>
              <a:t>DVs: </a:t>
            </a:r>
            <a:r>
              <a:rPr lang="en-US" sz="2000" dirty="0"/>
              <a:t>purchase quantity, variety, and spending</a:t>
            </a: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000" b="1" dirty="0" err="1"/>
              <a:t>Controls</a:t>
            </a:r>
            <a:r>
              <a:rPr lang="it-IT" sz="2000" b="1" dirty="0"/>
              <a:t>: </a:t>
            </a:r>
            <a:r>
              <a:rPr lang="it-IT" sz="2000" dirty="0"/>
              <a:t>time of </a:t>
            </a:r>
            <a:r>
              <a:rPr lang="it-IT" sz="2000" dirty="0" err="1"/>
              <a:t>day</a:t>
            </a:r>
            <a:endParaRPr lang="it-IT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Extreme Outliers</a:t>
            </a:r>
            <a:r>
              <a:rPr lang="en-US" sz="2000" dirty="0"/>
              <a:t>: </a:t>
            </a:r>
            <a:r>
              <a:rPr lang="en-US" sz="2000" dirty="0" err="1"/>
              <a:t>windsorized</a:t>
            </a:r>
            <a:r>
              <a:rPr lang="en-US" sz="2000" dirty="0"/>
              <a:t> (replacement by nearest non-extreme value). Extreme Outliers were rare, and their inclusion or exclusion had no effect on the significance of our main results</a:t>
            </a:r>
            <a:r>
              <a:rPr lang="de-AT" sz="2000" dirty="0"/>
              <a:t> 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it-IT" sz="2000" dirty="0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5F7E46FA-5ED1-C04C-8581-FE2002F242D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16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54743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377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Overall Study Results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1C4BFD2-3E70-1A47-A391-77BBE356544A}"/>
              </a:ext>
            </a:extLst>
          </p:cNvPr>
          <p:cNvGrpSpPr/>
          <p:nvPr/>
        </p:nvGrpSpPr>
        <p:grpSpPr>
          <a:xfrm>
            <a:off x="1463374" y="1196752"/>
            <a:ext cx="7944994" cy="4207242"/>
            <a:chOff x="1387186" y="1196752"/>
            <a:chExt cx="7944994" cy="420724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061EFC1-2010-F04C-848E-B87872993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186" y="1196752"/>
              <a:ext cx="7944994" cy="417646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C53DDF2-2A98-9749-A395-30F8117D93CF}"/>
                </a:ext>
              </a:extLst>
            </p:cNvPr>
            <p:cNvSpPr txBox="1"/>
            <p:nvPr/>
          </p:nvSpPr>
          <p:spPr>
            <a:xfrm>
              <a:off x="2859820" y="5003884"/>
              <a:ext cx="10039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Field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D4B01DA-0B7F-AD47-865B-8B8435E23766}"/>
                </a:ext>
              </a:extLst>
            </p:cNvPr>
            <p:cNvSpPr txBox="1"/>
            <p:nvPr/>
          </p:nvSpPr>
          <p:spPr>
            <a:xfrm>
              <a:off x="6600056" y="5003884"/>
              <a:ext cx="10039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Lab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5B58E604-B699-824E-98FE-89AB8ED68173}"/>
              </a:ext>
            </a:extLst>
          </p:cNvPr>
          <p:cNvSpPr/>
          <p:nvPr/>
        </p:nvSpPr>
        <p:spPr>
          <a:xfrm>
            <a:off x="4871864" y="1484784"/>
            <a:ext cx="4464496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5D295BED-8852-D04A-B0D6-CFF4D320C15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17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5501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377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Overall Study Results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8BA07B-122E-D445-9398-C20E82ED4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3"/>
          <a:stretch/>
        </p:blipFill>
        <p:spPr>
          <a:xfrm>
            <a:off x="1559496" y="1219200"/>
            <a:ext cx="8093498" cy="415401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CBE7BE-7C9E-C64B-92C5-F837416AA530}"/>
              </a:ext>
            </a:extLst>
          </p:cNvPr>
          <p:cNvSpPr txBox="1"/>
          <p:nvPr/>
        </p:nvSpPr>
        <p:spPr>
          <a:xfrm>
            <a:off x="2936008" y="5003884"/>
            <a:ext cx="12157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Field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95FED0-9887-F743-8444-17BD0EAB90C0}"/>
              </a:ext>
            </a:extLst>
          </p:cNvPr>
          <p:cNvSpPr txBox="1"/>
          <p:nvPr/>
        </p:nvSpPr>
        <p:spPr>
          <a:xfrm>
            <a:off x="6672064" y="5003884"/>
            <a:ext cx="10039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Lab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58E604-B699-824E-98FE-89AB8ED68173}"/>
              </a:ext>
            </a:extLst>
          </p:cNvPr>
          <p:cNvSpPr/>
          <p:nvPr/>
        </p:nvSpPr>
        <p:spPr>
          <a:xfrm>
            <a:off x="4941782" y="1636295"/>
            <a:ext cx="4464496" cy="4228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A865C02A-B23E-D840-A8C9-E3CC69E4627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18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4106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377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Overall Study Results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43643C-CF85-9E45-960F-B2665FFA9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973067"/>
            <a:ext cx="8280920" cy="448305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B58E604-B699-824E-98FE-89AB8ED68173}"/>
              </a:ext>
            </a:extLst>
          </p:cNvPr>
          <p:cNvSpPr/>
          <p:nvPr/>
        </p:nvSpPr>
        <p:spPr>
          <a:xfrm>
            <a:off x="5159896" y="1492445"/>
            <a:ext cx="4680520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133D67-2D5E-0645-80B0-635D8EB5D845}"/>
              </a:ext>
            </a:extLst>
          </p:cNvPr>
          <p:cNvSpPr txBox="1"/>
          <p:nvPr/>
        </p:nvSpPr>
        <p:spPr>
          <a:xfrm>
            <a:off x="3008016" y="4941168"/>
            <a:ext cx="15038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Field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2017E5-40A3-9C4D-82B4-FAEEE2E5A2F6}"/>
              </a:ext>
            </a:extLst>
          </p:cNvPr>
          <p:cNvSpPr txBox="1"/>
          <p:nvPr/>
        </p:nvSpPr>
        <p:spPr>
          <a:xfrm>
            <a:off x="7032104" y="4941168"/>
            <a:ext cx="10039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Lab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C9864577-CA41-FB48-A0D7-EF8DF4787E6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19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4432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230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C9685C3-BF79-2746-AFD9-6CEE09343D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</a:t>
            </a:fld>
            <a:r>
              <a:rPr lang="de-DE" sz="1000" dirty="0"/>
              <a:t>/23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60AF26-F2AD-D34C-8F91-2B1A73D23EA0}"/>
              </a:ext>
            </a:extLst>
          </p:cNvPr>
          <p:cNvSpPr txBox="1"/>
          <p:nvPr/>
        </p:nvSpPr>
        <p:spPr>
          <a:xfrm>
            <a:off x="263880" y="908720"/>
            <a:ext cx="11376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+50% of all purchase decisions in supermarkets are unplanned (POPAI 2014)!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unplanned purchases are an important source for incremental profits</a:t>
            </a:r>
          </a:p>
          <a:p>
            <a:endParaRPr lang="en-US" sz="2000" b="1" dirty="0"/>
          </a:p>
          <a:p>
            <a:r>
              <a:rPr lang="en-US" sz="2000" b="1" dirty="0"/>
              <a:t>Several tools:</a:t>
            </a:r>
          </a:p>
          <a:p>
            <a:endParaRPr lang="en-US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1D4F40-D2C1-2442-8B71-3F1F59F9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9" y="2856076"/>
            <a:ext cx="3536527" cy="28197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258795B-32C3-D945-AB8C-68F0878286BD}"/>
              </a:ext>
            </a:extLst>
          </p:cNvPr>
          <p:cNvSpPr txBox="1"/>
          <p:nvPr/>
        </p:nvSpPr>
        <p:spPr>
          <a:xfrm>
            <a:off x="1236612" y="2420888"/>
            <a:ext cx="20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In-Store Promotion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C6FC97D-A257-784B-9722-B4C1D507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07" y="2856076"/>
            <a:ext cx="3127002" cy="280900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1407230-44D8-2C43-9474-056CBF40E6A4}"/>
              </a:ext>
            </a:extLst>
          </p:cNvPr>
          <p:cNvSpPr txBox="1"/>
          <p:nvPr/>
        </p:nvSpPr>
        <p:spPr>
          <a:xfrm>
            <a:off x="5313422" y="2433218"/>
            <a:ext cx="138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Store Layout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391EA3-6AE5-2C4D-9469-893B6897B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90" y="2856076"/>
            <a:ext cx="2837108" cy="28371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88C99A6-89AD-0647-9346-76759A6EB7AE}"/>
              </a:ext>
            </a:extLst>
          </p:cNvPr>
          <p:cNvSpPr txBox="1"/>
          <p:nvPr/>
        </p:nvSpPr>
        <p:spPr>
          <a:xfrm>
            <a:off x="9086186" y="2420888"/>
            <a:ext cx="191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Store Atmosphere</a:t>
            </a:r>
          </a:p>
        </p:txBody>
      </p:sp>
    </p:spTree>
    <p:extLst>
      <p:ext uri="{BB962C8B-B14F-4D97-AF65-F5344CB8AC3E}">
        <p14:creationId xmlns:p14="http://schemas.microsoft.com/office/powerpoint/2010/main" val="37713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D203EA-E2D1-A444-9634-DFBA7C588B6F}"/>
              </a:ext>
            </a:extLst>
          </p:cNvPr>
          <p:cNvSpPr txBox="1">
            <a:spLocks/>
          </p:cNvSpPr>
          <p:nvPr/>
        </p:nvSpPr>
        <p:spPr>
          <a:xfrm>
            <a:off x="166777" y="764704"/>
            <a:ext cx="11545847" cy="59944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Academic contributions: </a:t>
            </a:r>
            <a:r>
              <a:rPr lang="en-US" sz="2000" dirty="0"/>
              <a:t>Prior research has investigated how smart shopping carts can influence spending by providing real-time feedback about total costs (Van </a:t>
            </a:r>
            <a:r>
              <a:rPr lang="en-US" sz="2000" dirty="0" err="1"/>
              <a:t>Ittersum</a:t>
            </a:r>
            <a:r>
              <a:rPr lang="en-US" sz="2000" dirty="0"/>
              <a:t> et al. 2013). The present project is the first to examine the physical properties of the shopping cart itself as factor for shopping &amp; spending.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Consumer Welfare: </a:t>
            </a:r>
            <a:r>
              <a:rPr lang="en-US" sz="2000" dirty="0"/>
              <a:t>For the majority of shoppers, who face a constant battle against over-spending and over-consumption, the standard shopping carts may act as a welcome and unexpected restraint on buying and spending. For shoppers, who wish to make purchases in order to generate happiness (“</a:t>
            </a:r>
            <a:r>
              <a:rPr lang="en-US" sz="2000" i="1" dirty="0"/>
              <a:t>retail therapy</a:t>
            </a:r>
            <a:r>
              <a:rPr lang="en-US" sz="2000" dirty="0"/>
              <a:t>, see </a:t>
            </a:r>
            <a:r>
              <a:rPr lang="en-US" sz="2000" dirty="0" err="1"/>
              <a:t>Atalay</a:t>
            </a:r>
            <a:r>
              <a:rPr lang="en-US" sz="2000" dirty="0"/>
              <a:t> and </a:t>
            </a:r>
            <a:r>
              <a:rPr lang="en-US" sz="2000" dirty="0" err="1"/>
              <a:t>Meloy</a:t>
            </a:r>
            <a:r>
              <a:rPr lang="en-US" sz="2000" dirty="0"/>
              <a:t> 2011) or for shoppers who wish to stock up their needs in order to minimize smaller fill-in trips common carts in the marketplace may act as unwelcomed restriction. Lastly, parallel handles, such as those on rollators for the mobility-impaired, reduce leg muscle exertion and can improve stability while walking (</a:t>
            </a:r>
            <a:r>
              <a:rPr lang="en-US" sz="2000" dirty="0" err="1"/>
              <a:t>Suica</a:t>
            </a:r>
            <a:r>
              <a:rPr lang="en-US" sz="2000" dirty="0"/>
              <a:t> et al. 2016). Hence, parallel-handle cart could be beneficial for such consumers.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Managerial Implications: </a:t>
            </a:r>
            <a:r>
              <a:rPr lang="en-US" sz="2000" dirty="0"/>
              <a:t>Currently retailers focus more on aesthetic/ergonomic aspects when designing applications used in retail environments. We demonstrate that such a focus can come at the cost of profits.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			</a:t>
            </a:r>
            <a:r>
              <a:rPr lang="en-US" sz="2000" b="1"/>
              <a:t>	</a:t>
            </a:r>
            <a:r>
              <a:rPr lang="en-US" sz="2000" b="1">
                <a:highlight>
                  <a:srgbClr val="FFFF00"/>
                </a:highlight>
              </a:rPr>
              <a:t>Thank </a:t>
            </a:r>
            <a:r>
              <a:rPr lang="en-US" sz="2000" b="1" dirty="0">
                <a:highlight>
                  <a:srgbClr val="FFFF00"/>
                </a:highlight>
              </a:rPr>
              <a:t>you for </a:t>
            </a:r>
            <a:r>
              <a:rPr lang="en-US" sz="2000" b="1">
                <a:highlight>
                  <a:srgbClr val="FFFF00"/>
                </a:highlight>
              </a:rPr>
              <a:t>your attention!</a:t>
            </a:r>
            <a:endParaRPr lang="en-US" sz="2000" b="1" dirty="0">
              <a:highlight>
                <a:srgbClr val="FFFF00"/>
              </a:highlight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1EA2638-D5A5-B746-BA1E-1D7FB5B2ED9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20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8105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627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Back-up: Controls for lab &amp; field study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C9685C3-BF79-2746-AFD9-6CEE09343D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21</a:t>
            </a:fld>
            <a:endParaRPr lang="de-DE" sz="1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D203EA-E2D1-A444-9634-DFBA7C588B6F}"/>
              </a:ext>
            </a:extLst>
          </p:cNvPr>
          <p:cNvSpPr txBox="1">
            <a:spLocks/>
          </p:cNvSpPr>
          <p:nvPr/>
        </p:nvSpPr>
        <p:spPr>
          <a:xfrm>
            <a:off x="166777" y="764704"/>
            <a:ext cx="11545847" cy="59944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F4D4D5-CEDA-5E4A-9EF2-1D7F9AA7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51" y="1628799"/>
            <a:ext cx="10052395" cy="34187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B4255C1-B88B-F94A-A206-F358639B3FFE}"/>
              </a:ext>
            </a:extLst>
          </p:cNvPr>
          <p:cNvSpPr txBox="1"/>
          <p:nvPr/>
        </p:nvSpPr>
        <p:spPr>
          <a:xfrm>
            <a:off x="3736744" y="2060848"/>
            <a:ext cx="106311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Field Study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B5D61A-0CD7-564E-9EDC-BC5E046DDE89}"/>
              </a:ext>
            </a:extLst>
          </p:cNvPr>
          <p:cNvSpPr txBox="1"/>
          <p:nvPr/>
        </p:nvSpPr>
        <p:spPr>
          <a:xfrm>
            <a:off x="7841200" y="2065286"/>
            <a:ext cx="96212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Lab Study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513B711D-7490-CD43-84ED-65C85B111471}"/>
              </a:ext>
            </a:extLst>
          </p:cNvPr>
          <p:cNvSpPr/>
          <p:nvPr/>
        </p:nvSpPr>
        <p:spPr>
          <a:xfrm>
            <a:off x="1127448" y="4077072"/>
            <a:ext cx="4968552" cy="323164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321D730C-DEB1-074C-AB2C-F4319F6BC6B8}"/>
              </a:ext>
            </a:extLst>
          </p:cNvPr>
          <p:cNvSpPr/>
          <p:nvPr/>
        </p:nvSpPr>
        <p:spPr>
          <a:xfrm>
            <a:off x="802751" y="4400236"/>
            <a:ext cx="5293249" cy="512077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896DCBC8-2CF5-B846-8646-8BA402844AE6}"/>
              </a:ext>
            </a:extLst>
          </p:cNvPr>
          <p:cNvSpPr/>
          <p:nvPr/>
        </p:nvSpPr>
        <p:spPr>
          <a:xfrm>
            <a:off x="6096000" y="4079625"/>
            <a:ext cx="4536504" cy="323164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127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Media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D203EA-E2D1-A444-9634-DFBA7C588B6F}"/>
              </a:ext>
            </a:extLst>
          </p:cNvPr>
          <p:cNvSpPr txBox="1">
            <a:spLocks/>
          </p:cNvSpPr>
          <p:nvPr/>
        </p:nvSpPr>
        <p:spPr>
          <a:xfrm>
            <a:off x="166777" y="764704"/>
            <a:ext cx="11545847" cy="59944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Unsurprisingly they have found a sensational topic for Black Friday and Christmas…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de-AT" b="1" dirty="0"/>
              <a:t> 		</a:t>
            </a:r>
            <a:r>
              <a:rPr lang="de-AT" sz="2000" b="1" dirty="0" err="1"/>
              <a:t>Use</a:t>
            </a:r>
            <a:r>
              <a:rPr lang="de-AT" sz="2000" b="1" dirty="0"/>
              <a:t> </a:t>
            </a:r>
            <a:r>
              <a:rPr lang="de-AT" sz="2000" b="1" dirty="0" err="1"/>
              <a:t>of</a:t>
            </a:r>
            <a:r>
              <a:rPr lang="de-AT" sz="2000" b="1" dirty="0"/>
              <a:t> </a:t>
            </a:r>
            <a:r>
              <a:rPr lang="de-AT" sz="2000" b="1" dirty="0" err="1"/>
              <a:t>standard</a:t>
            </a:r>
            <a:r>
              <a:rPr lang="de-AT" sz="2000" b="1" dirty="0"/>
              <a:t> </a:t>
            </a:r>
            <a:r>
              <a:rPr lang="de-AT" sz="2000" b="1" dirty="0" err="1"/>
              <a:t>shopping</a:t>
            </a:r>
            <a:r>
              <a:rPr lang="de-AT" sz="2000" b="1" dirty="0"/>
              <a:t> </a:t>
            </a:r>
            <a:r>
              <a:rPr lang="de-AT" sz="2000" b="1" dirty="0" err="1"/>
              <a:t>trolleys</a:t>
            </a:r>
            <a:r>
              <a:rPr lang="de-AT" sz="2000" b="1" dirty="0"/>
              <a:t> </a:t>
            </a:r>
            <a:r>
              <a:rPr lang="de-AT" sz="2000" b="1" dirty="0" err="1"/>
              <a:t>can</a:t>
            </a:r>
            <a:r>
              <a:rPr lang="de-AT" sz="2000" b="1" dirty="0"/>
              <a:t> </a:t>
            </a:r>
            <a:r>
              <a:rPr lang="de-AT" sz="2000" b="1" dirty="0" err="1"/>
              <a:t>help</a:t>
            </a:r>
            <a:r>
              <a:rPr lang="de-AT" sz="2000" b="1" dirty="0"/>
              <a:t> </a:t>
            </a:r>
            <a:r>
              <a:rPr lang="de-AT" sz="2000" b="1" dirty="0" err="1"/>
              <a:t>shoppers</a:t>
            </a:r>
            <a:r>
              <a:rPr lang="de-AT" sz="2000" b="1" dirty="0"/>
              <a:t> </a:t>
            </a:r>
            <a:r>
              <a:rPr lang="de-AT" sz="2000" b="1" dirty="0" err="1"/>
              <a:t>to</a:t>
            </a:r>
            <a:r>
              <a:rPr lang="de-AT" sz="2000" b="1" dirty="0"/>
              <a:t> save </a:t>
            </a:r>
            <a:r>
              <a:rPr lang="de-AT" sz="2000" b="1" dirty="0" err="1"/>
              <a:t>money</a:t>
            </a:r>
            <a:endParaRPr lang="de-AT" sz="2000" b="1" dirty="0"/>
          </a:p>
          <a:p>
            <a:pPr marL="0" indent="0">
              <a:buNone/>
            </a:pPr>
            <a:endParaRPr lang="de-AT" sz="2000" b="1" dirty="0"/>
          </a:p>
          <a:p>
            <a:pPr marL="0" indent="0">
              <a:buNone/>
            </a:pPr>
            <a:r>
              <a:rPr lang="de-AT" sz="2000" b="1" dirty="0"/>
              <a:t>				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Got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a handle on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your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supermarket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spending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: A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new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trolley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design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could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</a:p>
          <a:p>
            <a:pPr marL="0" indent="0">
              <a:buNone/>
            </a:pPr>
            <a:r>
              <a:rPr lang="de-AT" sz="1800" b="1" dirty="0">
                <a:solidFill>
                  <a:srgbClr val="000000"/>
                </a:solidFill>
                <a:latin typeface="graphik"/>
              </a:rPr>
              <a:t>				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loosen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your</a:t>
            </a:r>
            <a:r>
              <a:rPr lang="de-AT" sz="1800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sz="1800" b="1" dirty="0" err="1">
                <a:solidFill>
                  <a:srgbClr val="000000"/>
                </a:solidFill>
                <a:latin typeface="graphik"/>
              </a:rPr>
              <a:t>grip</a:t>
            </a:r>
            <a:endParaRPr lang="de-AT" sz="1800" b="1" dirty="0">
              <a:solidFill>
                <a:srgbClr val="000000"/>
              </a:solidFill>
              <a:latin typeface="graphik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1EA2638-D5A5-B746-BA1E-1D7FB5B2ED9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22</a:t>
            </a:fld>
            <a:r>
              <a:rPr lang="de-DE" sz="1000" dirty="0"/>
              <a:t>/23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2D7C01-D0BB-194F-92B4-B7DB1BA4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23" y="1268760"/>
            <a:ext cx="1596304" cy="9361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B54211-9867-2646-B393-DBEA6B121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7" y="2636912"/>
            <a:ext cx="3187700" cy="685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A62EEF3-A7F0-CD46-9823-39E2F4D4749A}"/>
              </a:ext>
            </a:extLst>
          </p:cNvPr>
          <p:cNvSpPr/>
          <p:nvPr/>
        </p:nvSpPr>
        <p:spPr>
          <a:xfrm>
            <a:off x="3791744" y="38738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b="1" dirty="0" err="1">
                <a:solidFill>
                  <a:srgbClr val="000000"/>
                </a:solidFill>
                <a:latin typeface="graphik"/>
              </a:rPr>
              <a:t>How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putting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side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handles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on a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shopping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trolley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could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make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you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spend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more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money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(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and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it's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all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to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do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with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the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science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of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 </a:t>
            </a:r>
            <a:r>
              <a:rPr lang="de-AT" b="1" dirty="0" err="1">
                <a:solidFill>
                  <a:srgbClr val="000000"/>
                </a:solidFill>
                <a:latin typeface="graphik"/>
              </a:rPr>
              <a:t>wheelbarrows</a:t>
            </a:r>
            <a:r>
              <a:rPr lang="de-AT" b="1" dirty="0">
                <a:solidFill>
                  <a:srgbClr val="000000"/>
                </a:solidFill>
                <a:latin typeface="graphik"/>
              </a:rPr>
              <a:t>)</a:t>
            </a:r>
            <a:endParaRPr lang="de-AT" b="1" i="0" dirty="0">
              <a:solidFill>
                <a:srgbClr val="000000"/>
              </a:solidFill>
              <a:effectLst/>
              <a:latin typeface="graphik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723881-795D-8146-A354-D2BC78F87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727" y="3573016"/>
            <a:ext cx="1610429" cy="18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1868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Managers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1EA2638-D5A5-B746-BA1E-1D7FB5B2ED9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23</a:t>
            </a:fld>
            <a:r>
              <a:rPr lang="de-DE" sz="1000" dirty="0"/>
              <a:t>/23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B9F78A-D2AC-3741-8289-7412F5D11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88" b="32076"/>
          <a:stretch/>
        </p:blipFill>
        <p:spPr>
          <a:xfrm>
            <a:off x="407368" y="852950"/>
            <a:ext cx="3816424" cy="14401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F6AF4F-4DAA-1146-9C02-A176AE930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993562"/>
            <a:ext cx="1296144" cy="12961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5889370-183A-2B47-98AD-B070D3F2EB8C}"/>
              </a:ext>
            </a:extLst>
          </p:cNvPr>
          <p:cNvSpPr txBox="1"/>
          <p:nvPr/>
        </p:nvSpPr>
        <p:spPr>
          <a:xfrm>
            <a:off x="766854" y="1921964"/>
            <a:ext cx="297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 of Corporate Innovation</a:t>
            </a:r>
            <a:br>
              <a:rPr lang="en-US" dirty="0"/>
            </a:br>
            <a:r>
              <a:rPr lang="en-US" dirty="0"/>
              <a:t>Head Product Manager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B763C5-4AD6-7B45-B3D0-52262A78ABFA}"/>
              </a:ext>
            </a:extLst>
          </p:cNvPr>
          <p:cNvSpPr txBox="1"/>
          <p:nvPr/>
        </p:nvSpPr>
        <p:spPr>
          <a:xfrm>
            <a:off x="881877" y="4339575"/>
            <a:ext cx="129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Owner/CEO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E02F74-59E6-EE43-B99C-0358891BB9A8}"/>
              </a:ext>
            </a:extLst>
          </p:cNvPr>
          <p:cNvSpPr txBox="1"/>
          <p:nvPr/>
        </p:nvSpPr>
        <p:spPr>
          <a:xfrm>
            <a:off x="4079776" y="1124744"/>
            <a:ext cx="7704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Key Insights: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handle could be a potential point of differentiation and source of brand 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Handle designs are mostly based on ergonomics and aesthetics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Parallel handles as ours have never been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interviewed stakeholders expressed their surprise that handle orientation could influence shopping behavior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sz="2000" dirty="0"/>
              <a:t>the parallel handles are novel and their predicted effect on sales was </a:t>
            </a:r>
            <a:br>
              <a:rPr lang="en-GB" sz="2000" dirty="0"/>
            </a:br>
            <a:r>
              <a:rPr lang="en-GB" sz="2000" dirty="0"/>
              <a:t>      non-obvious.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de-AT" sz="2000" dirty="0"/>
              <a:t>Do not </a:t>
            </a:r>
            <a:r>
              <a:rPr lang="de-AT" sz="2000" dirty="0" err="1"/>
              <a:t>only</a:t>
            </a:r>
            <a:r>
              <a:rPr lang="de-AT" sz="2000" dirty="0"/>
              <a:t> </a:t>
            </a:r>
            <a:r>
              <a:rPr lang="de-AT" sz="2000" dirty="0" err="1"/>
              <a:t>focus</a:t>
            </a:r>
            <a:r>
              <a:rPr lang="de-AT" sz="2000" dirty="0"/>
              <a:t> on </a:t>
            </a:r>
            <a:r>
              <a:rPr lang="de-AT" sz="2000" dirty="0" err="1"/>
              <a:t>aesthetics</a:t>
            </a:r>
            <a:r>
              <a:rPr lang="de-AT" sz="2000" dirty="0"/>
              <a:t> </a:t>
            </a:r>
            <a:r>
              <a:rPr lang="de-AT" sz="2000" dirty="0" err="1"/>
              <a:t>or</a:t>
            </a:r>
            <a:r>
              <a:rPr lang="de-AT" sz="2000" dirty="0"/>
              <a:t> </a:t>
            </a:r>
            <a:r>
              <a:rPr lang="de-AT" sz="2000" dirty="0" err="1"/>
              <a:t>ergonomics</a:t>
            </a:r>
            <a:r>
              <a:rPr lang="de-AT" sz="2000" dirty="0"/>
              <a:t> in </a:t>
            </a:r>
            <a:r>
              <a:rPr lang="de-AT" sz="2000" dirty="0" err="1"/>
              <a:t>designing</a:t>
            </a:r>
            <a:r>
              <a:rPr lang="de-AT" sz="2000" dirty="0"/>
              <a:t> </a:t>
            </a:r>
            <a:r>
              <a:rPr lang="de-AT" sz="2000" dirty="0" err="1"/>
              <a:t>physical</a:t>
            </a:r>
            <a:r>
              <a:rPr lang="de-AT" sz="2000" dirty="0"/>
              <a:t> </a:t>
            </a:r>
            <a:r>
              <a:rPr lang="de-AT" sz="2000" dirty="0" err="1"/>
              <a:t>contact</a:t>
            </a:r>
            <a:r>
              <a:rPr lang="de-AT" sz="2000" dirty="0"/>
              <a:t> </a:t>
            </a:r>
            <a:r>
              <a:rPr lang="de-AT" sz="2000" dirty="0" err="1"/>
              <a:t>points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</a:t>
            </a:r>
            <a:r>
              <a:rPr lang="de-AT" sz="2000" dirty="0" err="1"/>
              <a:t>consumers</a:t>
            </a:r>
            <a:endParaRPr lang="de-AT" sz="2000" dirty="0"/>
          </a:p>
          <a:p>
            <a:pPr marL="342900" indent="-342900">
              <a:buFont typeface="Wingdings" pitchFamily="2" charset="2"/>
              <a:buChar char="à"/>
            </a:pPr>
            <a:r>
              <a:rPr lang="de-AT" sz="2000" dirty="0" err="1"/>
              <a:t>Consider</a:t>
            </a:r>
            <a:r>
              <a:rPr lang="de-AT" sz="2000" dirty="0"/>
              <a:t> </a:t>
            </a:r>
            <a:r>
              <a:rPr lang="de-AT" sz="2000" dirty="0" err="1"/>
              <a:t>psychological</a:t>
            </a:r>
            <a:r>
              <a:rPr lang="de-AT" sz="2000" dirty="0"/>
              <a:t> </a:t>
            </a:r>
            <a:r>
              <a:rPr lang="de-AT" sz="2000" dirty="0" err="1"/>
              <a:t>knowledge</a:t>
            </a:r>
            <a:r>
              <a:rPr lang="de-AT" sz="2000" dirty="0"/>
              <a:t> 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74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23392" y="164638"/>
            <a:ext cx="1073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Thank you for your attention! 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C9685C3-BF79-2746-AFD9-6CEE09343D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24</a:t>
            </a:fld>
            <a:endParaRPr lang="de-DE" sz="1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D203EA-E2D1-A444-9634-DFBA7C588B6F}"/>
              </a:ext>
            </a:extLst>
          </p:cNvPr>
          <p:cNvSpPr txBox="1">
            <a:spLocks/>
          </p:cNvSpPr>
          <p:nvPr/>
        </p:nvSpPr>
        <p:spPr>
          <a:xfrm>
            <a:off x="166777" y="764704"/>
            <a:ext cx="11545847" cy="59944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0E4CF4-FD39-0749-B7BB-387D975A75E3}"/>
              </a:ext>
            </a:extLst>
          </p:cNvPr>
          <p:cNvSpPr txBox="1"/>
          <p:nvPr/>
        </p:nvSpPr>
        <p:spPr>
          <a:xfrm>
            <a:off x="623393" y="836712"/>
            <a:ext cx="1087320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/>
              <a:t>Atalay</a:t>
            </a:r>
            <a:r>
              <a:rPr lang="en-GB" sz="1300" dirty="0"/>
              <a:t>, A. Selin, and Margaret G. </a:t>
            </a:r>
            <a:r>
              <a:rPr lang="en-GB" sz="1300" dirty="0" err="1"/>
              <a:t>Meloy</a:t>
            </a:r>
            <a:r>
              <a:rPr lang="en-GB" sz="1300" dirty="0"/>
              <a:t> (2011), "Retail therapy: A strategic effort to improve mood," </a:t>
            </a:r>
            <a:r>
              <a:rPr lang="en-GB" sz="1300" i="1" dirty="0"/>
              <a:t>Psychology &amp; Marketing,</a:t>
            </a:r>
            <a:r>
              <a:rPr lang="en-GB" sz="1300" dirty="0"/>
              <a:t> 28 (6), 638-659.</a:t>
            </a:r>
            <a:endParaRPr lang="de-AT" sz="1300" dirty="0"/>
          </a:p>
          <a:p>
            <a:r>
              <a:rPr lang="de-AT" sz="1300" dirty="0" err="1"/>
              <a:t>Barsalou</a:t>
            </a:r>
            <a:r>
              <a:rPr lang="de-AT" sz="1300" dirty="0"/>
              <a:t>, L. W. (2009). Simulation, </a:t>
            </a:r>
            <a:r>
              <a:rPr lang="de-AT" sz="1300" dirty="0" err="1"/>
              <a:t>situated</a:t>
            </a:r>
            <a:r>
              <a:rPr lang="de-AT" sz="1300" dirty="0"/>
              <a:t> </a:t>
            </a:r>
            <a:r>
              <a:rPr lang="de-AT" sz="1300" dirty="0" err="1"/>
              <a:t>conceptualization</a:t>
            </a:r>
            <a:r>
              <a:rPr lang="de-AT" sz="1300" dirty="0"/>
              <a:t>, </a:t>
            </a:r>
            <a:r>
              <a:rPr lang="de-AT" sz="1300" dirty="0" err="1"/>
              <a:t>and</a:t>
            </a:r>
            <a:r>
              <a:rPr lang="de-AT" sz="1300" dirty="0"/>
              <a:t> </a:t>
            </a:r>
            <a:r>
              <a:rPr lang="de-AT" sz="1300" dirty="0" err="1"/>
              <a:t>prediction</a:t>
            </a:r>
            <a:r>
              <a:rPr lang="de-AT" sz="1300" dirty="0"/>
              <a:t>. </a:t>
            </a:r>
            <a:r>
              <a:rPr lang="de-AT" sz="1300" i="1" dirty="0" err="1"/>
              <a:t>Philosophical</a:t>
            </a:r>
            <a:r>
              <a:rPr lang="de-AT" sz="1300" i="1" dirty="0"/>
              <a:t> Transactions </a:t>
            </a:r>
            <a:r>
              <a:rPr lang="de-AT" sz="1300" i="1" dirty="0" err="1"/>
              <a:t>of</a:t>
            </a:r>
            <a:r>
              <a:rPr lang="de-AT" sz="1300" i="1" dirty="0"/>
              <a:t> </a:t>
            </a:r>
            <a:r>
              <a:rPr lang="de-AT" sz="1300" i="1" dirty="0" err="1"/>
              <a:t>the</a:t>
            </a:r>
            <a:r>
              <a:rPr lang="de-AT" sz="1300" i="1" dirty="0"/>
              <a:t> Royal Society B: Biological </a:t>
            </a:r>
            <a:r>
              <a:rPr lang="de-AT" sz="1300" i="1" dirty="0" err="1"/>
              <a:t>Sciences</a:t>
            </a:r>
            <a:r>
              <a:rPr lang="de-AT" sz="1300" dirty="0"/>
              <a:t>, </a:t>
            </a:r>
            <a:r>
              <a:rPr lang="de-AT" sz="1300" i="1" dirty="0"/>
              <a:t>364</a:t>
            </a:r>
            <a:r>
              <a:rPr lang="de-AT" sz="1300" dirty="0"/>
              <a:t>(1521), 1281-1289.</a:t>
            </a:r>
          </a:p>
          <a:p>
            <a:r>
              <a:rPr lang="de-AT" sz="1300" dirty="0"/>
              <a:t>Chen, M., &amp; </a:t>
            </a:r>
            <a:r>
              <a:rPr lang="de-AT" sz="1300" dirty="0" err="1"/>
              <a:t>Bargh</a:t>
            </a:r>
            <a:r>
              <a:rPr lang="de-AT" sz="1300" dirty="0"/>
              <a:t>, J. A. (1999). </a:t>
            </a:r>
            <a:r>
              <a:rPr lang="de-AT" sz="1300" dirty="0" err="1"/>
              <a:t>Consequences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automatic</a:t>
            </a:r>
            <a:r>
              <a:rPr lang="de-AT" sz="1300" dirty="0"/>
              <a:t> </a:t>
            </a:r>
            <a:r>
              <a:rPr lang="de-AT" sz="1300" dirty="0" err="1"/>
              <a:t>evaluation</a:t>
            </a:r>
            <a:r>
              <a:rPr lang="de-AT" sz="1300" dirty="0"/>
              <a:t>: Immediate </a:t>
            </a:r>
            <a:r>
              <a:rPr lang="de-AT" sz="1300" dirty="0" err="1"/>
              <a:t>behavioral</a:t>
            </a:r>
            <a:r>
              <a:rPr lang="de-AT" sz="1300" dirty="0"/>
              <a:t> </a:t>
            </a:r>
            <a:r>
              <a:rPr lang="de-AT" sz="1300" dirty="0" err="1"/>
              <a:t>predispositions</a:t>
            </a:r>
            <a:r>
              <a:rPr lang="de-AT" sz="1300" dirty="0"/>
              <a:t> </a:t>
            </a:r>
            <a:r>
              <a:rPr lang="de-AT" sz="1300" dirty="0" err="1"/>
              <a:t>to</a:t>
            </a:r>
            <a:r>
              <a:rPr lang="de-AT" sz="1300" dirty="0"/>
              <a:t> </a:t>
            </a:r>
            <a:r>
              <a:rPr lang="de-AT" sz="1300" dirty="0" err="1"/>
              <a:t>approach</a:t>
            </a:r>
            <a:r>
              <a:rPr lang="de-AT" sz="1300" dirty="0"/>
              <a:t> </a:t>
            </a:r>
            <a:r>
              <a:rPr lang="de-AT" sz="1300" dirty="0" err="1"/>
              <a:t>or</a:t>
            </a:r>
            <a:r>
              <a:rPr lang="de-AT" sz="1300" dirty="0"/>
              <a:t> </a:t>
            </a:r>
            <a:r>
              <a:rPr lang="de-AT" sz="1300" dirty="0" err="1"/>
              <a:t>avoid</a:t>
            </a:r>
            <a:r>
              <a:rPr lang="de-AT" sz="1300" dirty="0"/>
              <a:t>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stimulus</a:t>
            </a:r>
            <a:r>
              <a:rPr lang="de-AT" sz="1300" dirty="0"/>
              <a:t>. </a:t>
            </a:r>
            <a:r>
              <a:rPr lang="de-AT" sz="1300" i="1" dirty="0" err="1"/>
              <a:t>Personality</a:t>
            </a:r>
            <a:r>
              <a:rPr lang="de-AT" sz="1300" i="1" dirty="0"/>
              <a:t> </a:t>
            </a:r>
            <a:r>
              <a:rPr lang="de-AT" sz="1300" i="1" dirty="0" err="1"/>
              <a:t>and</a:t>
            </a:r>
            <a:r>
              <a:rPr lang="de-AT" sz="1300" i="1" dirty="0"/>
              <a:t> </a:t>
            </a:r>
            <a:r>
              <a:rPr lang="de-AT" sz="1300" i="1" dirty="0" err="1"/>
              <a:t>social</a:t>
            </a:r>
            <a:r>
              <a:rPr lang="de-AT" sz="1300" i="1" dirty="0"/>
              <a:t> </a:t>
            </a:r>
            <a:r>
              <a:rPr lang="de-AT" sz="1300" i="1" dirty="0" err="1"/>
              <a:t>psychology</a:t>
            </a:r>
            <a:r>
              <a:rPr lang="de-AT" sz="1300" i="1" dirty="0"/>
              <a:t> </a:t>
            </a:r>
            <a:r>
              <a:rPr lang="de-AT" sz="1300" i="1" dirty="0" err="1"/>
              <a:t>bulletin</a:t>
            </a:r>
            <a:r>
              <a:rPr lang="de-AT" sz="1300" dirty="0"/>
              <a:t>, </a:t>
            </a:r>
            <a:r>
              <a:rPr lang="de-AT" sz="1300" i="1" dirty="0"/>
              <a:t>25</a:t>
            </a:r>
            <a:r>
              <a:rPr lang="de-AT" sz="1300" dirty="0"/>
              <a:t>(2), 215-224.</a:t>
            </a:r>
          </a:p>
          <a:p>
            <a:r>
              <a:rPr lang="en-GB" sz="1300" dirty="0"/>
              <a:t>Di </a:t>
            </a:r>
            <a:r>
              <a:rPr lang="en-GB" sz="1300" dirty="0" err="1"/>
              <a:t>Domizio</a:t>
            </a:r>
            <a:r>
              <a:rPr lang="en-GB" sz="1300" dirty="0"/>
              <a:t>, Jennifer, and Peter J. Keir (2010), “Forearm posture and grip effects during push and pull tasks,” </a:t>
            </a:r>
            <a:r>
              <a:rPr lang="en-GB" sz="1300" i="1" dirty="0"/>
              <a:t>Ergonomics</a:t>
            </a:r>
            <a:r>
              <a:rPr lang="en-GB" sz="1300" dirty="0"/>
              <a:t>, 53 (3), 336-343.</a:t>
            </a:r>
            <a:endParaRPr lang="de-AT" sz="1300" dirty="0"/>
          </a:p>
          <a:p>
            <a:r>
              <a:rPr lang="de-AT" sz="1300" dirty="0" err="1"/>
              <a:t>Elder</a:t>
            </a:r>
            <a:r>
              <a:rPr lang="de-AT" sz="1300" dirty="0"/>
              <a:t>, R. S., &amp; Krishna, A. (2012). The “</a:t>
            </a:r>
            <a:r>
              <a:rPr lang="de-AT" sz="1300" dirty="0" err="1"/>
              <a:t>visual</a:t>
            </a:r>
            <a:r>
              <a:rPr lang="de-AT" sz="1300" dirty="0"/>
              <a:t> </a:t>
            </a:r>
            <a:r>
              <a:rPr lang="de-AT" sz="1300" dirty="0" err="1"/>
              <a:t>depiction</a:t>
            </a:r>
            <a:r>
              <a:rPr lang="de-AT" sz="1300" dirty="0"/>
              <a:t> </a:t>
            </a:r>
            <a:r>
              <a:rPr lang="de-AT" sz="1300" dirty="0" err="1"/>
              <a:t>effect</a:t>
            </a:r>
            <a:r>
              <a:rPr lang="de-AT" sz="1300" dirty="0"/>
              <a:t>” in </a:t>
            </a:r>
            <a:r>
              <a:rPr lang="de-AT" sz="1300" dirty="0" err="1"/>
              <a:t>advertising</a:t>
            </a:r>
            <a:r>
              <a:rPr lang="de-AT" sz="1300" dirty="0"/>
              <a:t>: </a:t>
            </a:r>
            <a:r>
              <a:rPr lang="de-AT" sz="1300" dirty="0" err="1"/>
              <a:t>Facilitating</a:t>
            </a:r>
            <a:r>
              <a:rPr lang="de-AT" sz="1300" dirty="0"/>
              <a:t> </a:t>
            </a:r>
            <a:r>
              <a:rPr lang="de-AT" sz="1300" dirty="0" err="1"/>
              <a:t>embodied</a:t>
            </a:r>
            <a:r>
              <a:rPr lang="de-AT" sz="1300" dirty="0"/>
              <a:t> mental </a:t>
            </a:r>
            <a:r>
              <a:rPr lang="de-AT" sz="1300" dirty="0" err="1"/>
              <a:t>simulation</a:t>
            </a:r>
            <a:r>
              <a:rPr lang="de-AT" sz="1300" dirty="0"/>
              <a:t> </a:t>
            </a:r>
            <a:r>
              <a:rPr lang="de-AT" sz="1300" dirty="0" err="1"/>
              <a:t>through</a:t>
            </a:r>
            <a:r>
              <a:rPr lang="de-AT" sz="1300" dirty="0"/>
              <a:t> </a:t>
            </a:r>
            <a:r>
              <a:rPr lang="de-AT" sz="1300" dirty="0" err="1"/>
              <a:t>product</a:t>
            </a:r>
            <a:r>
              <a:rPr lang="de-AT" sz="1300" dirty="0"/>
              <a:t> </a:t>
            </a:r>
            <a:r>
              <a:rPr lang="de-AT" sz="1300" dirty="0" err="1"/>
              <a:t>orientation</a:t>
            </a:r>
            <a:r>
              <a:rPr lang="de-AT" sz="1300" dirty="0"/>
              <a:t>. </a:t>
            </a:r>
            <a:r>
              <a:rPr lang="de-AT" sz="1300" i="1" dirty="0"/>
              <a:t>Journal </a:t>
            </a:r>
            <a:r>
              <a:rPr lang="de-AT" sz="1300" i="1" dirty="0" err="1"/>
              <a:t>of</a:t>
            </a:r>
            <a:r>
              <a:rPr lang="de-AT" sz="1300" i="1" dirty="0"/>
              <a:t> Consumer Research</a:t>
            </a:r>
            <a:r>
              <a:rPr lang="de-AT" sz="1300" dirty="0"/>
              <a:t>, </a:t>
            </a:r>
            <a:r>
              <a:rPr lang="de-AT" sz="1300" i="1" dirty="0"/>
              <a:t>38</a:t>
            </a:r>
            <a:r>
              <a:rPr lang="de-AT" sz="1300" dirty="0"/>
              <a:t>(6), 988-1003.</a:t>
            </a:r>
          </a:p>
          <a:p>
            <a:r>
              <a:rPr lang="de-AT" sz="1300" dirty="0"/>
              <a:t>Förster, J. (2003). The </a:t>
            </a:r>
            <a:r>
              <a:rPr lang="de-AT" sz="1300" dirty="0" err="1"/>
              <a:t>influence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approach</a:t>
            </a:r>
            <a:r>
              <a:rPr lang="de-AT" sz="1300" dirty="0"/>
              <a:t> </a:t>
            </a:r>
            <a:r>
              <a:rPr lang="de-AT" sz="1300" dirty="0" err="1"/>
              <a:t>and</a:t>
            </a:r>
            <a:r>
              <a:rPr lang="de-AT" sz="1300" dirty="0"/>
              <a:t> </a:t>
            </a:r>
            <a:r>
              <a:rPr lang="de-AT" sz="1300" dirty="0" err="1"/>
              <a:t>avoidance</a:t>
            </a:r>
            <a:r>
              <a:rPr lang="de-AT" sz="1300" dirty="0"/>
              <a:t> </a:t>
            </a:r>
            <a:r>
              <a:rPr lang="de-AT" sz="1300" dirty="0" err="1"/>
              <a:t>motor</a:t>
            </a:r>
            <a:r>
              <a:rPr lang="de-AT" sz="1300" dirty="0"/>
              <a:t> </a:t>
            </a:r>
            <a:r>
              <a:rPr lang="de-AT" sz="1300" dirty="0" err="1"/>
              <a:t>actions</a:t>
            </a:r>
            <a:r>
              <a:rPr lang="de-AT" sz="1300" dirty="0"/>
              <a:t> on </a:t>
            </a:r>
            <a:r>
              <a:rPr lang="de-AT" sz="1300" dirty="0" err="1"/>
              <a:t>food</a:t>
            </a:r>
            <a:r>
              <a:rPr lang="de-AT" sz="1300" dirty="0"/>
              <a:t> </a:t>
            </a:r>
            <a:r>
              <a:rPr lang="de-AT" sz="1300" dirty="0" err="1"/>
              <a:t>intake</a:t>
            </a:r>
            <a:r>
              <a:rPr lang="de-AT" sz="1300" dirty="0"/>
              <a:t>. </a:t>
            </a:r>
            <a:r>
              <a:rPr lang="de-AT" sz="1300" i="1" dirty="0"/>
              <a:t>European Journal </a:t>
            </a:r>
            <a:r>
              <a:rPr lang="de-AT" sz="1300" i="1" dirty="0" err="1"/>
              <a:t>of</a:t>
            </a:r>
            <a:r>
              <a:rPr lang="de-AT" sz="1300" i="1" dirty="0"/>
              <a:t> </a:t>
            </a:r>
            <a:r>
              <a:rPr lang="de-AT" sz="1300" i="1" dirty="0" err="1"/>
              <a:t>Social</a:t>
            </a:r>
            <a:r>
              <a:rPr lang="de-AT" sz="1300" i="1" dirty="0"/>
              <a:t> </a:t>
            </a:r>
            <a:r>
              <a:rPr lang="de-AT" sz="1300" i="1" dirty="0" err="1"/>
              <a:t>Psychology</a:t>
            </a:r>
            <a:r>
              <a:rPr lang="de-AT" sz="1300" dirty="0"/>
              <a:t>, </a:t>
            </a:r>
            <a:r>
              <a:rPr lang="de-AT" sz="1300" i="1" dirty="0"/>
              <a:t>33</a:t>
            </a:r>
            <a:r>
              <a:rPr lang="de-AT" sz="1300" dirty="0"/>
              <a:t>(3), 339-350.</a:t>
            </a:r>
          </a:p>
          <a:p>
            <a:r>
              <a:rPr lang="de-AT" sz="1300" dirty="0"/>
              <a:t>Gibson, J. J. (1979), The </a:t>
            </a:r>
            <a:r>
              <a:rPr lang="de-AT" sz="1300" dirty="0" err="1"/>
              <a:t>Ecological</a:t>
            </a:r>
            <a:r>
              <a:rPr lang="de-AT" sz="1300" dirty="0"/>
              <a:t> Approach </a:t>
            </a:r>
            <a:r>
              <a:rPr lang="de-AT" sz="1300" dirty="0" err="1"/>
              <a:t>to</a:t>
            </a:r>
            <a:r>
              <a:rPr lang="de-AT" sz="1300" dirty="0"/>
              <a:t> Visual </a:t>
            </a:r>
            <a:r>
              <a:rPr lang="de-AT" sz="1300" dirty="0" err="1"/>
              <a:t>Perception</a:t>
            </a:r>
            <a:r>
              <a:rPr lang="de-AT" sz="1300" dirty="0"/>
              <a:t>, Boston, MA: Houghton, Mifflin, </a:t>
            </a:r>
            <a:r>
              <a:rPr lang="de-AT" sz="1300" dirty="0" err="1"/>
              <a:t>and</a:t>
            </a:r>
            <a:r>
              <a:rPr lang="de-AT" sz="1300" dirty="0"/>
              <a:t> Company.</a:t>
            </a:r>
          </a:p>
          <a:p>
            <a:r>
              <a:rPr lang="de-AT" sz="1300" dirty="0" err="1"/>
              <a:t>Glenberg</a:t>
            </a:r>
            <a:r>
              <a:rPr lang="de-AT" sz="1300" dirty="0"/>
              <a:t>, A. M., &amp; </a:t>
            </a:r>
            <a:r>
              <a:rPr lang="de-AT" sz="1300" dirty="0" err="1"/>
              <a:t>Kaschak</a:t>
            </a:r>
            <a:r>
              <a:rPr lang="de-AT" sz="1300" dirty="0"/>
              <a:t>, M. P. (2002). </a:t>
            </a:r>
            <a:r>
              <a:rPr lang="de-AT" sz="1300" dirty="0" err="1"/>
              <a:t>Grounding</a:t>
            </a:r>
            <a:r>
              <a:rPr lang="de-AT" sz="1300" dirty="0"/>
              <a:t> </a:t>
            </a:r>
            <a:r>
              <a:rPr lang="de-AT" sz="1300" dirty="0" err="1"/>
              <a:t>language</a:t>
            </a:r>
            <a:r>
              <a:rPr lang="de-AT" sz="1300" dirty="0"/>
              <a:t> in </a:t>
            </a:r>
            <a:r>
              <a:rPr lang="de-AT" sz="1300" dirty="0" err="1"/>
              <a:t>action</a:t>
            </a:r>
            <a:r>
              <a:rPr lang="de-AT" sz="1300" dirty="0"/>
              <a:t>. </a:t>
            </a:r>
            <a:r>
              <a:rPr lang="de-AT" sz="1300" i="1" dirty="0" err="1"/>
              <a:t>Psychonomic</a:t>
            </a:r>
            <a:r>
              <a:rPr lang="de-AT" sz="1300" i="1" dirty="0"/>
              <a:t> </a:t>
            </a:r>
            <a:r>
              <a:rPr lang="de-AT" sz="1300" i="1" dirty="0" err="1"/>
              <a:t>bulletin</a:t>
            </a:r>
            <a:r>
              <a:rPr lang="de-AT" sz="1300" i="1" dirty="0"/>
              <a:t> &amp; </a:t>
            </a:r>
            <a:r>
              <a:rPr lang="de-AT" sz="1300" i="1" dirty="0" err="1"/>
              <a:t>review</a:t>
            </a:r>
            <a:r>
              <a:rPr lang="de-AT" sz="1300" dirty="0"/>
              <a:t>, </a:t>
            </a:r>
            <a:r>
              <a:rPr lang="de-AT" sz="1300" i="1" dirty="0"/>
              <a:t>9</a:t>
            </a:r>
            <a:r>
              <a:rPr lang="de-AT" sz="1300" dirty="0"/>
              <a:t>(3), 558-565.</a:t>
            </a:r>
          </a:p>
          <a:p>
            <a:r>
              <a:rPr lang="de-AT" sz="1300" dirty="0"/>
              <a:t>Lin, J. H., </a:t>
            </a:r>
            <a:r>
              <a:rPr lang="de-AT" sz="1300" dirty="0" err="1"/>
              <a:t>McGorry</a:t>
            </a:r>
            <a:r>
              <a:rPr lang="de-AT" sz="1300" dirty="0"/>
              <a:t>, R. W., &amp; Chang, C. C. (2012). </a:t>
            </a:r>
            <a:r>
              <a:rPr lang="de-AT" sz="1300" dirty="0" err="1"/>
              <a:t>Effects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handle </a:t>
            </a:r>
            <a:r>
              <a:rPr lang="de-AT" sz="1300" dirty="0" err="1"/>
              <a:t>orientation</a:t>
            </a:r>
            <a:r>
              <a:rPr lang="de-AT" sz="1300" dirty="0"/>
              <a:t> </a:t>
            </a:r>
            <a:r>
              <a:rPr lang="de-AT" sz="1300" dirty="0" err="1"/>
              <a:t>and</a:t>
            </a:r>
            <a:r>
              <a:rPr lang="de-AT" sz="1300" dirty="0"/>
              <a:t> </a:t>
            </a:r>
            <a:r>
              <a:rPr lang="de-AT" sz="1300" dirty="0" err="1"/>
              <a:t>between</a:t>
            </a:r>
            <a:r>
              <a:rPr lang="de-AT" sz="1300" dirty="0"/>
              <a:t>-handle </a:t>
            </a:r>
            <a:r>
              <a:rPr lang="de-AT" sz="1300" dirty="0" err="1"/>
              <a:t>distance</a:t>
            </a:r>
            <a:r>
              <a:rPr lang="de-AT" sz="1300" dirty="0"/>
              <a:t> on bi-manual </a:t>
            </a:r>
            <a:r>
              <a:rPr lang="de-AT" sz="1300" dirty="0" err="1"/>
              <a:t>isometric</a:t>
            </a:r>
            <a:r>
              <a:rPr lang="de-AT" sz="1300" dirty="0"/>
              <a:t> push </a:t>
            </a:r>
            <a:r>
              <a:rPr lang="de-AT" sz="1300" dirty="0" err="1"/>
              <a:t>strength</a:t>
            </a:r>
            <a:r>
              <a:rPr lang="de-AT" sz="1300" dirty="0"/>
              <a:t>. </a:t>
            </a:r>
            <a:r>
              <a:rPr lang="de-AT" sz="1300" i="1" dirty="0"/>
              <a:t>Applied </a:t>
            </a:r>
            <a:r>
              <a:rPr lang="de-AT" sz="1300" i="1" dirty="0" err="1"/>
              <a:t>ergonomics</a:t>
            </a:r>
            <a:r>
              <a:rPr lang="de-AT" sz="1300" dirty="0"/>
              <a:t>, </a:t>
            </a:r>
            <a:r>
              <a:rPr lang="de-AT" sz="1300" i="1" dirty="0"/>
              <a:t>43</a:t>
            </a:r>
            <a:r>
              <a:rPr lang="de-AT" sz="1300" dirty="0"/>
              <a:t>(4), 664-670.</a:t>
            </a:r>
          </a:p>
          <a:p>
            <a:r>
              <a:rPr lang="de-AT" sz="1300" dirty="0"/>
              <a:t>Roman-Liu, D., &amp; </a:t>
            </a:r>
            <a:r>
              <a:rPr lang="de-AT" sz="1300" dirty="0" err="1"/>
              <a:t>Tokarski</a:t>
            </a:r>
            <a:r>
              <a:rPr lang="de-AT" sz="1300" dirty="0"/>
              <a:t>, T. (2005). </a:t>
            </a:r>
            <a:r>
              <a:rPr lang="de-AT" sz="1300" dirty="0" err="1"/>
              <a:t>Upper</a:t>
            </a:r>
            <a:r>
              <a:rPr lang="de-AT" sz="1300" dirty="0"/>
              <a:t> </a:t>
            </a:r>
            <a:r>
              <a:rPr lang="de-AT" sz="1300" dirty="0" err="1"/>
              <a:t>limb</a:t>
            </a:r>
            <a:r>
              <a:rPr lang="de-AT" sz="1300" dirty="0"/>
              <a:t> </a:t>
            </a:r>
            <a:r>
              <a:rPr lang="de-AT" sz="1300" dirty="0" err="1"/>
              <a:t>strength</a:t>
            </a:r>
            <a:r>
              <a:rPr lang="de-AT" sz="1300" dirty="0"/>
              <a:t> in </a:t>
            </a:r>
            <a:r>
              <a:rPr lang="de-AT" sz="1300" dirty="0" err="1"/>
              <a:t>relation</a:t>
            </a:r>
            <a:r>
              <a:rPr lang="de-AT" sz="1300" dirty="0"/>
              <a:t> </a:t>
            </a:r>
            <a:r>
              <a:rPr lang="de-AT" sz="1300" dirty="0" err="1"/>
              <a:t>to</a:t>
            </a:r>
            <a:r>
              <a:rPr lang="de-AT" sz="1300" dirty="0"/>
              <a:t> </a:t>
            </a:r>
            <a:r>
              <a:rPr lang="de-AT" sz="1300" dirty="0" err="1"/>
              <a:t>upper</a:t>
            </a:r>
            <a:r>
              <a:rPr lang="de-AT" sz="1300" dirty="0"/>
              <a:t> </a:t>
            </a:r>
            <a:r>
              <a:rPr lang="de-AT" sz="1300" dirty="0" err="1"/>
              <a:t>limb</a:t>
            </a:r>
            <a:r>
              <a:rPr lang="de-AT" sz="1300" dirty="0"/>
              <a:t> </a:t>
            </a:r>
            <a:r>
              <a:rPr lang="de-AT" sz="1300" dirty="0" err="1"/>
              <a:t>posture</a:t>
            </a:r>
            <a:r>
              <a:rPr lang="de-AT" sz="1300" dirty="0"/>
              <a:t>. </a:t>
            </a:r>
            <a:r>
              <a:rPr lang="de-AT" sz="1300" i="1" dirty="0"/>
              <a:t>International Journal </a:t>
            </a:r>
            <a:r>
              <a:rPr lang="de-AT" sz="1300" i="1" dirty="0" err="1"/>
              <a:t>of</a:t>
            </a:r>
            <a:r>
              <a:rPr lang="de-AT" sz="1300" i="1" dirty="0"/>
              <a:t> Industrial </a:t>
            </a:r>
            <a:r>
              <a:rPr lang="de-AT" sz="1300" i="1" dirty="0" err="1"/>
              <a:t>Ergonomics</a:t>
            </a:r>
            <a:r>
              <a:rPr lang="de-AT" sz="1300" dirty="0"/>
              <a:t>, </a:t>
            </a:r>
            <a:r>
              <a:rPr lang="de-AT" sz="1300" i="1" dirty="0"/>
              <a:t>35</a:t>
            </a:r>
            <a:r>
              <a:rPr lang="de-AT" sz="1300" dirty="0"/>
              <a:t>(1), 19-31.</a:t>
            </a:r>
          </a:p>
          <a:p>
            <a:r>
              <a:rPr lang="en-GB" sz="1300" dirty="0" err="1"/>
              <a:t>Suica</a:t>
            </a:r>
            <a:r>
              <a:rPr lang="en-GB" sz="1300" dirty="0"/>
              <a:t>, </a:t>
            </a:r>
            <a:r>
              <a:rPr lang="en-GB" sz="1300" dirty="0" err="1"/>
              <a:t>Zorica</a:t>
            </a:r>
            <a:r>
              <a:rPr lang="en-GB" sz="1300" dirty="0"/>
              <a:t>, Jacqueline </a:t>
            </a:r>
            <a:r>
              <a:rPr lang="en-GB" sz="1300" dirty="0" err="1"/>
              <a:t>Romkes</a:t>
            </a:r>
            <a:r>
              <a:rPr lang="en-GB" sz="1300" dirty="0"/>
              <a:t>, Amir Tal, and Clare Maguire (2016), "Walking with a four wheeled walker (rollator) significantly reduces EMG lower-limb muscle activity in healthy subjects," </a:t>
            </a:r>
            <a:r>
              <a:rPr lang="en-GB" sz="1300" i="1" dirty="0"/>
              <a:t>Journal of bodywork and movement therapies,</a:t>
            </a:r>
            <a:r>
              <a:rPr lang="en-GB" sz="1300" dirty="0"/>
              <a:t> 20 (1), 65-73.</a:t>
            </a:r>
            <a:endParaRPr lang="de-AT" sz="1300" dirty="0"/>
          </a:p>
          <a:p>
            <a:r>
              <a:rPr lang="de-AT" sz="1300" dirty="0" err="1"/>
              <a:t>Solarz</a:t>
            </a:r>
            <a:r>
              <a:rPr lang="de-AT" sz="1300" dirty="0"/>
              <a:t>, A. K. (1960). </a:t>
            </a:r>
            <a:r>
              <a:rPr lang="de-AT" sz="1300" dirty="0" err="1"/>
              <a:t>Latency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instrumental </a:t>
            </a:r>
            <a:r>
              <a:rPr lang="de-AT" sz="1300" dirty="0" err="1"/>
              <a:t>responses</a:t>
            </a:r>
            <a:r>
              <a:rPr lang="de-AT" sz="1300" dirty="0"/>
              <a:t> </a:t>
            </a:r>
            <a:r>
              <a:rPr lang="de-AT" sz="1300" dirty="0" err="1"/>
              <a:t>as</a:t>
            </a:r>
            <a:r>
              <a:rPr lang="de-AT" sz="1300" dirty="0"/>
              <a:t> a </a:t>
            </a:r>
            <a:r>
              <a:rPr lang="de-AT" sz="1300" dirty="0" err="1"/>
              <a:t>function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compatibility</a:t>
            </a:r>
            <a:r>
              <a:rPr lang="de-AT" sz="1300" dirty="0"/>
              <a:t> </a:t>
            </a:r>
            <a:r>
              <a:rPr lang="de-AT" sz="1300" dirty="0" err="1"/>
              <a:t>with</a:t>
            </a:r>
            <a:r>
              <a:rPr lang="de-AT" sz="1300" dirty="0"/>
              <a:t>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meaning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eliciting</a:t>
            </a:r>
            <a:r>
              <a:rPr lang="de-AT" sz="1300" dirty="0"/>
              <a:t> verbal </a:t>
            </a:r>
            <a:r>
              <a:rPr lang="de-AT" sz="1300" dirty="0" err="1"/>
              <a:t>signs</a:t>
            </a:r>
            <a:r>
              <a:rPr lang="de-AT" sz="1300" dirty="0"/>
              <a:t>. </a:t>
            </a:r>
            <a:r>
              <a:rPr lang="de-AT" sz="1300" i="1" dirty="0"/>
              <a:t>Journal </a:t>
            </a:r>
            <a:r>
              <a:rPr lang="de-AT" sz="1300" i="1" dirty="0" err="1"/>
              <a:t>of</a:t>
            </a:r>
            <a:r>
              <a:rPr lang="de-AT" sz="1300" i="1" dirty="0"/>
              <a:t> experimental </a:t>
            </a:r>
            <a:r>
              <a:rPr lang="de-AT" sz="1300" i="1" dirty="0" err="1"/>
              <a:t>psychology</a:t>
            </a:r>
            <a:r>
              <a:rPr lang="de-AT" sz="1300" dirty="0"/>
              <a:t>, </a:t>
            </a:r>
            <a:r>
              <a:rPr lang="de-AT" sz="1300" i="1" dirty="0"/>
              <a:t>59</a:t>
            </a:r>
            <a:r>
              <a:rPr lang="de-AT" sz="1300" dirty="0"/>
              <a:t>(4), 239.</a:t>
            </a:r>
            <a:endParaRPr lang="en-US" sz="1300" dirty="0"/>
          </a:p>
          <a:p>
            <a:r>
              <a:rPr lang="en-US" sz="1300" dirty="0"/>
              <a:t>Streicher, M. C. and Estes, Z. (2016). Shopping to and </a:t>
            </a:r>
            <a:r>
              <a:rPr lang="en-US" sz="1300" dirty="0" err="1"/>
              <a:t>fro</a:t>
            </a:r>
            <a:r>
              <a:rPr lang="en-US" sz="1300" dirty="0"/>
              <a:t>: Ideomotor compatibility of arm posture and product choice. </a:t>
            </a:r>
          </a:p>
          <a:p>
            <a:r>
              <a:rPr lang="en-US" sz="1300" i="1" dirty="0"/>
              <a:t>Journal of Consumer Psychology</a:t>
            </a:r>
            <a:r>
              <a:rPr lang="en-US" sz="1300" dirty="0"/>
              <a:t>, 26(</a:t>
            </a:r>
            <a:r>
              <a:rPr lang="en-US" sz="1300" i="1" dirty="0"/>
              <a:t>3</a:t>
            </a:r>
            <a:r>
              <a:rPr lang="en-US" sz="1300" dirty="0"/>
              <a:t>), 325-336.</a:t>
            </a:r>
          </a:p>
          <a:p>
            <a:r>
              <a:rPr lang="de-AT" sz="1300" dirty="0"/>
              <a:t>Tucker, M., &amp; Ellis, R. (1998). On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relations</a:t>
            </a:r>
            <a:r>
              <a:rPr lang="de-AT" sz="1300" dirty="0"/>
              <a:t> </a:t>
            </a:r>
            <a:r>
              <a:rPr lang="de-AT" sz="1300" dirty="0" err="1"/>
              <a:t>between</a:t>
            </a:r>
            <a:r>
              <a:rPr lang="de-AT" sz="1300" dirty="0"/>
              <a:t> </a:t>
            </a:r>
            <a:r>
              <a:rPr lang="de-AT" sz="1300" dirty="0" err="1"/>
              <a:t>seen</a:t>
            </a:r>
            <a:r>
              <a:rPr lang="de-AT" sz="1300" dirty="0"/>
              <a:t> </a:t>
            </a:r>
            <a:r>
              <a:rPr lang="de-AT" sz="1300" dirty="0" err="1"/>
              <a:t>objects</a:t>
            </a:r>
            <a:r>
              <a:rPr lang="de-AT" sz="1300" dirty="0"/>
              <a:t> </a:t>
            </a:r>
            <a:r>
              <a:rPr lang="de-AT" sz="1300" dirty="0" err="1"/>
              <a:t>and</a:t>
            </a:r>
            <a:r>
              <a:rPr lang="de-AT" sz="1300" dirty="0"/>
              <a:t> </a:t>
            </a:r>
            <a:r>
              <a:rPr lang="de-AT" sz="1300" dirty="0" err="1"/>
              <a:t>components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potential </a:t>
            </a:r>
            <a:r>
              <a:rPr lang="de-AT" sz="1300" dirty="0" err="1"/>
              <a:t>actions</a:t>
            </a:r>
            <a:r>
              <a:rPr lang="de-AT" sz="1300" dirty="0"/>
              <a:t>. </a:t>
            </a:r>
            <a:r>
              <a:rPr lang="de-AT" sz="1300" i="1" dirty="0"/>
              <a:t>Journal </a:t>
            </a:r>
            <a:r>
              <a:rPr lang="de-AT" sz="1300" i="1" dirty="0" err="1"/>
              <a:t>of</a:t>
            </a:r>
            <a:r>
              <a:rPr lang="de-AT" sz="1300" i="1" dirty="0"/>
              <a:t> Experimental </a:t>
            </a:r>
            <a:r>
              <a:rPr lang="de-AT" sz="1300" i="1" dirty="0" err="1"/>
              <a:t>Psychology</a:t>
            </a:r>
            <a:r>
              <a:rPr lang="de-AT" sz="1300" i="1" dirty="0"/>
              <a:t>: Human </a:t>
            </a:r>
            <a:r>
              <a:rPr lang="de-AT" sz="1300" i="1" dirty="0" err="1"/>
              <a:t>perception</a:t>
            </a:r>
            <a:r>
              <a:rPr lang="de-AT" sz="1300" i="1" dirty="0"/>
              <a:t> </a:t>
            </a:r>
            <a:r>
              <a:rPr lang="de-AT" sz="1300" i="1" dirty="0" err="1"/>
              <a:t>and</a:t>
            </a:r>
            <a:r>
              <a:rPr lang="de-AT" sz="1300" i="1" dirty="0"/>
              <a:t> </a:t>
            </a:r>
            <a:r>
              <a:rPr lang="de-AT" sz="1300" i="1" dirty="0" err="1"/>
              <a:t>performance</a:t>
            </a:r>
            <a:r>
              <a:rPr lang="de-AT" sz="1300" dirty="0"/>
              <a:t>, </a:t>
            </a:r>
            <a:r>
              <a:rPr lang="de-AT" sz="1300" i="1" dirty="0"/>
              <a:t>24</a:t>
            </a:r>
            <a:r>
              <a:rPr lang="de-AT" sz="1300" dirty="0"/>
              <a:t>(3), 830.</a:t>
            </a:r>
            <a:endParaRPr lang="en-US" sz="1300" dirty="0"/>
          </a:p>
          <a:p>
            <a:r>
              <a:rPr lang="en-GB" sz="1300" dirty="0"/>
              <a:t>Van den Bergh, Bram, Julien Schmitt, and </a:t>
            </a:r>
            <a:r>
              <a:rPr lang="en-GB" sz="1300" dirty="0" err="1"/>
              <a:t>Luk</a:t>
            </a:r>
            <a:r>
              <a:rPr lang="en-GB" sz="1300" dirty="0"/>
              <a:t> </a:t>
            </a:r>
            <a:r>
              <a:rPr lang="en-GB" sz="1300" dirty="0" err="1"/>
              <a:t>Warlop</a:t>
            </a:r>
            <a:r>
              <a:rPr lang="en-GB" sz="1300" dirty="0"/>
              <a:t> (2011), "Embodied myopia," </a:t>
            </a:r>
            <a:r>
              <a:rPr lang="en-GB" sz="1300" i="1" dirty="0"/>
              <a:t>Journal of Marketing Research</a:t>
            </a:r>
            <a:r>
              <a:rPr lang="en-GB" sz="1300" dirty="0"/>
              <a:t>, 48 (December), 1033-1044.</a:t>
            </a:r>
            <a:endParaRPr lang="de-AT" sz="1300" dirty="0"/>
          </a:p>
          <a:p>
            <a:r>
              <a:rPr lang="en-GB" sz="1300" dirty="0"/>
              <a:t>Van </a:t>
            </a:r>
            <a:r>
              <a:rPr lang="en-GB" sz="1300" dirty="0" err="1"/>
              <a:t>Ittersum</a:t>
            </a:r>
            <a:r>
              <a:rPr lang="en-GB" sz="1300" dirty="0"/>
              <a:t>, </a:t>
            </a:r>
            <a:r>
              <a:rPr lang="en-GB" sz="1300" dirty="0" err="1"/>
              <a:t>Koert</a:t>
            </a:r>
            <a:r>
              <a:rPr lang="en-GB" sz="1300" dirty="0"/>
              <a:t>, Brian </a:t>
            </a:r>
            <a:r>
              <a:rPr lang="en-GB" sz="1300" dirty="0" err="1"/>
              <a:t>Wansink</a:t>
            </a:r>
            <a:r>
              <a:rPr lang="en-GB" sz="1300" dirty="0"/>
              <a:t>, Joost ME </a:t>
            </a:r>
            <a:r>
              <a:rPr lang="en-GB" sz="1300" dirty="0" err="1"/>
              <a:t>Pennings</a:t>
            </a:r>
            <a:r>
              <a:rPr lang="en-GB" sz="1300" dirty="0"/>
              <a:t>, and Daniel Sheehan (2013), "Smart shopping carts: How real-time feedback influences spending," </a:t>
            </a:r>
            <a:r>
              <a:rPr lang="en-GB" sz="1300" i="1" dirty="0"/>
              <a:t>Journal of Marketing</a:t>
            </a:r>
            <a:r>
              <a:rPr lang="en-GB" sz="1300" dirty="0"/>
              <a:t>, 77 (November), 21-36.</a:t>
            </a:r>
            <a:endParaRPr lang="de-AT" sz="1300" dirty="0"/>
          </a:p>
          <a:p>
            <a:endParaRPr lang="en-US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679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482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How about shopping carts?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C9685C3-BF79-2746-AFD9-6CEE09343D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3</a:t>
            </a:fld>
            <a:r>
              <a:rPr lang="de-DE" sz="1000" dirty="0"/>
              <a:t>/23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60AF26-F2AD-D34C-8F91-2B1A73D23EA0}"/>
              </a:ext>
            </a:extLst>
          </p:cNvPr>
          <p:cNvSpPr txBox="1"/>
          <p:nvPr/>
        </p:nvSpPr>
        <p:spPr>
          <a:xfrm>
            <a:off x="263880" y="908720"/>
            <a:ext cx="11376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Shopping carts may be seen as another tool to maximize in-store decisions</a:t>
            </a:r>
          </a:p>
          <a:p>
            <a:endParaRPr lang="en-US" sz="20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7022F-ABEB-5A49-8F98-2E686F26A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33"/>
          <a:stretch/>
        </p:blipFill>
        <p:spPr>
          <a:xfrm>
            <a:off x="1695819" y="2469848"/>
            <a:ext cx="3096344" cy="30591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F37D25-465C-2E46-AC8F-51E4E5F1019A}"/>
              </a:ext>
            </a:extLst>
          </p:cNvPr>
          <p:cNvSpPr txBox="1"/>
          <p:nvPr/>
        </p:nvSpPr>
        <p:spPr>
          <a:xfrm>
            <a:off x="2279576" y="1570439"/>
            <a:ext cx="2219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transport more than </a:t>
            </a:r>
          </a:p>
          <a:p>
            <a:r>
              <a:rPr lang="en-US" dirty="0">
                <a:highlight>
                  <a:srgbClr val="FFFF00"/>
                </a:highlight>
              </a:rPr>
              <a:t>your arms can carry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C1E8D1-9C9C-574E-ACAD-B7EE93FC6B6B}"/>
              </a:ext>
            </a:extLst>
          </p:cNvPr>
          <p:cNvSpPr txBox="1"/>
          <p:nvPr/>
        </p:nvSpPr>
        <p:spPr>
          <a:xfrm>
            <a:off x="5807968" y="191683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Shopping carts can be tracked to examine in-store travel behaviors (Larson, Bradlow, and Fader 2005),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785BC9-BEB5-594B-BD5C-DF5EA13F60CC}"/>
              </a:ext>
            </a:extLst>
          </p:cNvPr>
          <p:cNvSpPr/>
          <p:nvPr/>
        </p:nvSpPr>
        <p:spPr>
          <a:xfrm>
            <a:off x="5807968" y="2661854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revealing for instance that shoppers who park their carts more often during their trip ultimately make more purchases (Wagner et al., 2014)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A4B50A4-6868-864D-A39A-05CAAA806580}"/>
              </a:ext>
            </a:extLst>
          </p:cNvPr>
          <p:cNvSpPr txBox="1"/>
          <p:nvPr/>
        </p:nvSpPr>
        <p:spPr>
          <a:xfrm>
            <a:off x="5807968" y="3780776"/>
            <a:ext cx="612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Similarly, “smart” carts that provide real-time feedback to shoppers on the total cost of their purchases can entice shoppers to max out their budgets (Van </a:t>
            </a:r>
            <a:r>
              <a:rPr lang="en-US" dirty="0" err="1"/>
              <a:t>Ittersum</a:t>
            </a:r>
            <a:r>
              <a:rPr lang="en-US" dirty="0"/>
              <a:t> et al. 2013).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BF53C9E-731D-7D4A-8F24-C1AB37CF1535}"/>
              </a:ext>
            </a:extLst>
          </p:cNvPr>
          <p:cNvSpPr txBox="1"/>
          <p:nvPr/>
        </p:nvSpPr>
        <p:spPr>
          <a:xfrm>
            <a:off x="7411725" y="1524272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Prior Research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D65DF8-49F4-8A43-86FC-CF5C8345B1FC}"/>
              </a:ext>
            </a:extLst>
          </p:cNvPr>
          <p:cNvSpPr txBox="1"/>
          <p:nvPr/>
        </p:nvSpPr>
        <p:spPr>
          <a:xfrm>
            <a:off x="5810673" y="5010562"/>
            <a:ext cx="631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Gap: </a:t>
            </a:r>
            <a:r>
              <a:rPr lang="en-US" dirty="0">
                <a:highlight>
                  <a:srgbClr val="FFFF00"/>
                </a:highlight>
              </a:rPr>
              <a:t>No research has ever addressed how the physical properties</a:t>
            </a:r>
          </a:p>
          <a:p>
            <a:r>
              <a:rPr lang="en-US" dirty="0">
                <a:highlight>
                  <a:srgbClr val="FFFF00"/>
                </a:highlight>
              </a:rPr>
              <a:t>of shopping carts determine product purchasing</a:t>
            </a:r>
          </a:p>
        </p:txBody>
      </p:sp>
    </p:spTree>
    <p:extLst>
      <p:ext uri="{BB962C8B-B14F-4D97-AF65-F5344CB8AC3E}">
        <p14:creationId xmlns:p14="http://schemas.microsoft.com/office/powerpoint/2010/main" val="28352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1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38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 are these physical properties? </a:t>
            </a:r>
          </a:p>
        </p:txBody>
      </p: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3B83E567-885B-7148-A234-FAA73B36C665}"/>
              </a:ext>
            </a:extLst>
          </p:cNvPr>
          <p:cNvSpPr txBox="1">
            <a:spLocks/>
          </p:cNvSpPr>
          <p:nvPr/>
        </p:nvSpPr>
        <p:spPr>
          <a:xfrm>
            <a:off x="239349" y="836713"/>
            <a:ext cx="10177131" cy="5847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/>
              <a:t>Retail </a:t>
            </a:r>
            <a:r>
              <a:rPr lang="de-DE" sz="2400" b="1" dirty="0" err="1"/>
              <a:t>environments</a:t>
            </a:r>
            <a:r>
              <a:rPr lang="de-DE" sz="2400" b="1" dirty="0"/>
              <a:t> </a:t>
            </a:r>
            <a:r>
              <a:rPr lang="de-DE" sz="2400" b="1" dirty="0" err="1"/>
              <a:t>offer</a:t>
            </a:r>
            <a:r>
              <a:rPr lang="de-DE" sz="2400" b="1" dirty="0"/>
              <a:t> </a:t>
            </a:r>
            <a:r>
              <a:rPr lang="de-DE" sz="2400" b="1" dirty="0" err="1"/>
              <a:t>many</a:t>
            </a:r>
            <a:r>
              <a:rPr lang="de-DE" sz="2400" b="1" dirty="0"/>
              <a:t> </a:t>
            </a:r>
            <a:r>
              <a:rPr lang="de-DE" sz="2400" b="1" dirty="0" err="1"/>
              <a:t>contact</a:t>
            </a:r>
            <a:r>
              <a:rPr lang="de-DE" sz="2400" b="1" dirty="0"/>
              <a:t> </a:t>
            </a:r>
            <a:r>
              <a:rPr lang="de-DE" sz="2400" b="1" dirty="0" err="1"/>
              <a:t>points</a:t>
            </a:r>
            <a:r>
              <a:rPr lang="de-DE" sz="2400" b="1" dirty="0"/>
              <a:t> </a:t>
            </a:r>
            <a:r>
              <a:rPr lang="de-DE" sz="2400" b="1" dirty="0" err="1"/>
              <a:t>that</a:t>
            </a:r>
            <a:r>
              <a:rPr lang="de-DE" sz="2400" b="1" dirty="0"/>
              <a:t> </a:t>
            </a:r>
            <a:r>
              <a:rPr lang="de-DE" sz="2400" b="1" dirty="0" err="1"/>
              <a:t>require</a:t>
            </a:r>
            <a:r>
              <a:rPr lang="de-DE" sz="2400" b="1" dirty="0"/>
              <a:t> </a:t>
            </a:r>
            <a:r>
              <a:rPr lang="de-DE" sz="2400" b="1" dirty="0" err="1"/>
              <a:t>motor</a:t>
            </a:r>
            <a:r>
              <a:rPr lang="de-DE" sz="2400" b="1" dirty="0"/>
              <a:t> </a:t>
            </a:r>
            <a:r>
              <a:rPr lang="de-DE" sz="2400" b="1" dirty="0" err="1"/>
              <a:t>activities</a:t>
            </a:r>
            <a:endParaRPr lang="de-DE" sz="2000" b="1" dirty="0"/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C9685C3-BF79-2746-AFD9-6CEE09343D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4</a:t>
            </a:fld>
            <a:r>
              <a:rPr lang="de-DE" sz="1000" dirty="0"/>
              <a:t>/23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60AF26-F2AD-D34C-8F91-2B1A73D23EA0}"/>
              </a:ext>
            </a:extLst>
          </p:cNvPr>
          <p:cNvSpPr txBox="1"/>
          <p:nvPr/>
        </p:nvSpPr>
        <p:spPr>
          <a:xfrm>
            <a:off x="263880" y="1412776"/>
            <a:ext cx="1137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err="1">
                <a:solidFill>
                  <a:srgbClr val="0070C0"/>
                </a:solidFill>
              </a:rPr>
              <a:t>Example</a:t>
            </a:r>
            <a:r>
              <a:rPr lang="de-AT" sz="2400" b="1" dirty="0">
                <a:solidFill>
                  <a:srgbClr val="0070C0"/>
                </a:solidFill>
              </a:rPr>
              <a:t>: </a:t>
            </a:r>
            <a:r>
              <a:rPr lang="de-AT" sz="2400" b="1" dirty="0" err="1"/>
              <a:t>Product</a:t>
            </a:r>
            <a:r>
              <a:rPr lang="de-AT" sz="2400" b="1" dirty="0"/>
              <a:t> </a:t>
            </a:r>
            <a:r>
              <a:rPr lang="de-AT" sz="2400" b="1" dirty="0" err="1"/>
              <a:t>choice</a:t>
            </a:r>
            <a:r>
              <a:rPr lang="de-AT" sz="2400" b="1" dirty="0"/>
              <a:t> </a:t>
            </a:r>
            <a:r>
              <a:rPr lang="de-AT" sz="2400" b="1" dirty="0" err="1"/>
              <a:t>and</a:t>
            </a:r>
            <a:r>
              <a:rPr lang="de-AT" sz="2400" b="1" dirty="0"/>
              <a:t> </a:t>
            </a:r>
            <a:r>
              <a:rPr lang="de-AT" sz="2400" b="1" dirty="0" err="1"/>
              <a:t>consumption</a:t>
            </a:r>
            <a:r>
              <a:rPr lang="de-AT" sz="2400" b="1" dirty="0"/>
              <a:t> </a:t>
            </a:r>
            <a:r>
              <a:rPr lang="de-AT" sz="2000" dirty="0" err="1"/>
              <a:t>are</a:t>
            </a:r>
            <a:r>
              <a:rPr lang="de-AT" sz="2000" dirty="0"/>
              <a:t> </a:t>
            </a:r>
            <a:r>
              <a:rPr lang="de-AT" sz="2000" dirty="0" err="1"/>
              <a:t>typically</a:t>
            </a:r>
            <a:r>
              <a:rPr lang="de-AT" sz="2000" dirty="0"/>
              <a:t> </a:t>
            </a:r>
            <a:r>
              <a:rPr lang="de-AT" sz="2000" dirty="0" err="1"/>
              <a:t>enacted</a:t>
            </a:r>
            <a:r>
              <a:rPr lang="de-AT" sz="2000" dirty="0"/>
              <a:t> </a:t>
            </a:r>
            <a:r>
              <a:rPr lang="de-AT" sz="2000" dirty="0" err="1"/>
              <a:t>by</a:t>
            </a:r>
            <a:r>
              <a:rPr lang="de-AT" sz="2000" dirty="0"/>
              <a:t> </a:t>
            </a:r>
            <a:r>
              <a:rPr lang="de-AT" sz="2000" dirty="0" err="1"/>
              <a:t>motion</a:t>
            </a:r>
            <a:r>
              <a:rPr lang="de-AT" sz="2000" dirty="0"/>
              <a:t> </a:t>
            </a:r>
            <a:r>
              <a:rPr lang="de-AT" sz="2400" b="1" dirty="0" err="1"/>
              <a:t>toward</a:t>
            </a:r>
            <a:r>
              <a:rPr lang="de-AT" sz="2400" b="1" dirty="0">
                <a:solidFill>
                  <a:srgbClr val="0070C0"/>
                </a:solidFill>
              </a:rPr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body</a:t>
            </a:r>
            <a:r>
              <a:rPr lang="de-AT" sz="2000" dirty="0"/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22E88F-5DE2-D245-92DD-8BAEF4FE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782" y="2060848"/>
            <a:ext cx="2770436" cy="20778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8123EF-BDB4-7C40-8C20-CC7A1E739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60" y="2060848"/>
            <a:ext cx="3693916" cy="20778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6E2FC6E-B72F-5B4F-AE0D-7FEAEF33E2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086"/>
          <a:stretch/>
        </p:blipFill>
        <p:spPr>
          <a:xfrm>
            <a:off x="8201783" y="2060848"/>
            <a:ext cx="3218753" cy="20778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F81CBE-0378-774C-8C99-23C092C70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50" y="4391124"/>
            <a:ext cx="6972300" cy="21082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C4CDB5-EC54-B248-9DAF-1217A428CD1C}"/>
              </a:ext>
            </a:extLst>
          </p:cNvPr>
          <p:cNvSpPr txBox="1"/>
          <p:nvPr/>
        </p:nvSpPr>
        <p:spPr>
          <a:xfrm>
            <a:off x="9436561" y="4724292"/>
            <a:ext cx="1580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/>
              <a:t>Cacioppo</a:t>
            </a:r>
            <a:r>
              <a:rPr lang="de-AT" sz="1400" dirty="0"/>
              <a:t>, Priester, </a:t>
            </a:r>
            <a:br>
              <a:rPr lang="de-AT" sz="1400" dirty="0"/>
            </a:b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Bernston</a:t>
            </a:r>
            <a:r>
              <a:rPr lang="de-AT" sz="1400" dirty="0"/>
              <a:t> 1993</a:t>
            </a:r>
            <a:endParaRPr lang="en-US" sz="14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DE3E3CD-5513-524A-8F5E-905664D6B992}"/>
              </a:ext>
            </a:extLst>
          </p:cNvPr>
          <p:cNvSpPr/>
          <p:nvPr/>
        </p:nvSpPr>
        <p:spPr>
          <a:xfrm>
            <a:off x="2765769" y="4442209"/>
            <a:ext cx="2628014" cy="207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107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Arm flexion/extension and shopping (Streicher and Estes 2016)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B23E99C-7A44-3245-BFBB-FCE1DA2C2C1E}"/>
              </a:ext>
            </a:extLst>
          </p:cNvPr>
          <p:cNvSpPr txBox="1">
            <a:spLocks/>
          </p:cNvSpPr>
          <p:nvPr/>
        </p:nvSpPr>
        <p:spPr>
          <a:xfrm>
            <a:off x="166407" y="846568"/>
            <a:ext cx="4138893" cy="874446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/>
              <a:t>Streicher, M. C., &amp; </a:t>
            </a:r>
            <a:r>
              <a:rPr lang="de-AT" sz="1600" dirty="0" err="1"/>
              <a:t>Estes</a:t>
            </a:r>
            <a:r>
              <a:rPr lang="de-AT" sz="1600" dirty="0"/>
              <a:t>, Z. (2016). Shopping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fro</a:t>
            </a:r>
            <a:r>
              <a:rPr lang="de-AT" sz="1600" dirty="0"/>
              <a:t>: </a:t>
            </a:r>
            <a:r>
              <a:rPr lang="de-AT" sz="1600" dirty="0" err="1"/>
              <a:t>Ideomotor</a:t>
            </a:r>
            <a:r>
              <a:rPr lang="de-AT" sz="1600" dirty="0"/>
              <a:t> </a:t>
            </a:r>
            <a:r>
              <a:rPr lang="de-AT" sz="1600" dirty="0" err="1"/>
              <a:t>compatibility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arm </a:t>
            </a:r>
            <a:r>
              <a:rPr lang="de-AT" sz="1600" dirty="0" err="1"/>
              <a:t>posture</a:t>
            </a:r>
            <a:r>
              <a:rPr lang="de-AT" sz="1600" dirty="0"/>
              <a:t>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product</a:t>
            </a:r>
            <a:r>
              <a:rPr lang="de-AT" sz="1600" dirty="0"/>
              <a:t> </a:t>
            </a:r>
            <a:r>
              <a:rPr lang="de-AT" sz="1600" dirty="0" err="1"/>
              <a:t>choice</a:t>
            </a:r>
            <a:r>
              <a:rPr lang="de-AT" sz="1600" dirty="0"/>
              <a:t>. </a:t>
            </a:r>
            <a:r>
              <a:rPr lang="de-AT" sz="1600" i="1" dirty="0"/>
              <a:t>Journal </a:t>
            </a:r>
            <a:r>
              <a:rPr lang="de-AT" sz="1600" i="1" dirty="0" err="1"/>
              <a:t>of</a:t>
            </a:r>
            <a:r>
              <a:rPr lang="de-AT" sz="1600" i="1" dirty="0"/>
              <a:t> Consumer </a:t>
            </a:r>
            <a:r>
              <a:rPr lang="de-AT" sz="1600" i="1" dirty="0" err="1"/>
              <a:t>Psychology</a:t>
            </a:r>
            <a:r>
              <a:rPr lang="de-AT" sz="1600" dirty="0"/>
              <a:t>, </a:t>
            </a:r>
            <a:r>
              <a:rPr lang="de-AT" sz="1600" i="1" dirty="0"/>
              <a:t>26</a:t>
            </a:r>
            <a:r>
              <a:rPr lang="de-AT" sz="1600" dirty="0"/>
              <a:t>(3), 325-336.</a:t>
            </a:r>
            <a:endParaRPr lang="en-US" sz="16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C71AEF-A35B-9042-8AC0-6BACED8AE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3" y="1900303"/>
            <a:ext cx="4276727" cy="40486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4753E1-BC46-B14A-99D1-700D4DD56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6" y="1283791"/>
            <a:ext cx="8155077" cy="51777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FEB4E64-D6D2-4041-B590-08FED3218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6" t="10565" b="17670"/>
          <a:stretch/>
        </p:blipFill>
        <p:spPr>
          <a:xfrm>
            <a:off x="3226394" y="2323731"/>
            <a:ext cx="1569480" cy="1426156"/>
          </a:xfrm>
          <a:prstGeom prst="rect">
            <a:avLst/>
          </a:prstGeom>
        </p:spPr>
      </p:pic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4AD5822B-ABD9-E047-A965-366CA5B17B1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5</a:t>
            </a:fld>
            <a:r>
              <a:rPr lang="de-DE" sz="1000" dirty="0"/>
              <a:t>/23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D4D6713-FA9E-C342-A546-1117D6D7F1DA}"/>
              </a:ext>
            </a:extLst>
          </p:cNvPr>
          <p:cNvSpPr txBox="1"/>
          <p:nvPr/>
        </p:nvSpPr>
        <p:spPr>
          <a:xfrm>
            <a:off x="593066" y="2564904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33 %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04E29F-8770-BD42-9264-06E423F6AF10}"/>
              </a:ext>
            </a:extLst>
          </p:cNvPr>
          <p:cNvSpPr txBox="1"/>
          <p:nvPr/>
        </p:nvSpPr>
        <p:spPr>
          <a:xfrm>
            <a:off x="3071664" y="478982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33 %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4FEB55-88CC-F149-AD32-D6007CA6D7FF}"/>
              </a:ext>
            </a:extLst>
          </p:cNvPr>
          <p:cNvSpPr txBox="1"/>
          <p:nvPr/>
        </p:nvSpPr>
        <p:spPr>
          <a:xfrm>
            <a:off x="2853797" y="1846565"/>
            <a:ext cx="231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44 products</a:t>
            </a:r>
          </a:p>
          <a:p>
            <a:pPr algn="ctr"/>
            <a:r>
              <a:rPr lang="en-US" b="1" dirty="0" err="1">
                <a:highlight>
                  <a:srgbClr val="FFFF00"/>
                </a:highlight>
              </a:rPr>
              <a:t>hypotetical</a:t>
            </a:r>
            <a:r>
              <a:rPr lang="en-US" b="1" dirty="0">
                <a:highlight>
                  <a:srgbClr val="FFFF00"/>
                </a:highlight>
              </a:rPr>
              <a:t> purchases </a:t>
            </a:r>
          </a:p>
        </p:txBody>
      </p:sp>
    </p:spTree>
    <p:extLst>
      <p:ext uri="{BB962C8B-B14F-4D97-AF65-F5344CB8AC3E}">
        <p14:creationId xmlns:p14="http://schemas.microsoft.com/office/powerpoint/2010/main" val="97513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 is the explanation for the effect?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60AF26-F2AD-D34C-8F91-2B1A73D23EA0}"/>
              </a:ext>
            </a:extLst>
          </p:cNvPr>
          <p:cNvSpPr txBox="1"/>
          <p:nvPr/>
        </p:nvSpPr>
        <p:spPr>
          <a:xfrm>
            <a:off x="263880" y="908720"/>
            <a:ext cx="113767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A classic </a:t>
            </a:r>
            <a:r>
              <a:rPr lang="de-AT" sz="2000" dirty="0" err="1"/>
              <a:t>view</a:t>
            </a:r>
            <a:r>
              <a:rPr lang="de-AT" sz="2000" dirty="0"/>
              <a:t> </a:t>
            </a:r>
            <a:r>
              <a:rPr lang="de-AT" sz="2000" dirty="0" err="1"/>
              <a:t>within</a:t>
            </a:r>
            <a:r>
              <a:rPr lang="de-AT" sz="2000" dirty="0"/>
              <a:t> </a:t>
            </a:r>
            <a:r>
              <a:rPr lang="de-AT" sz="2000" dirty="0" err="1"/>
              <a:t>cognitive</a:t>
            </a:r>
            <a:r>
              <a:rPr lang="de-AT" sz="2000" dirty="0"/>
              <a:t> </a:t>
            </a:r>
            <a:r>
              <a:rPr lang="de-AT" sz="2000" dirty="0" err="1"/>
              <a:t>psychology</a:t>
            </a:r>
            <a:r>
              <a:rPr lang="de-AT" sz="2000" dirty="0"/>
              <a:t> </a:t>
            </a:r>
            <a:r>
              <a:rPr lang="de-AT" sz="2000" dirty="0" err="1"/>
              <a:t>is</a:t>
            </a:r>
            <a:r>
              <a:rPr lang="de-AT" sz="2000" dirty="0"/>
              <a:t> </a:t>
            </a:r>
            <a:r>
              <a:rPr lang="de-AT" sz="2000" dirty="0" err="1"/>
              <a:t>that</a:t>
            </a:r>
            <a:r>
              <a:rPr lang="de-AT" sz="2000" dirty="0"/>
              <a:t> </a:t>
            </a:r>
            <a:r>
              <a:rPr lang="de-AT" sz="2000" dirty="0" err="1"/>
              <a:t>perception</a:t>
            </a:r>
            <a:r>
              <a:rPr lang="de-AT" sz="2000" dirty="0"/>
              <a:t> </a:t>
            </a:r>
            <a:r>
              <a:rPr lang="de-AT" sz="2000" dirty="0" err="1"/>
              <a:t>affords</a:t>
            </a:r>
            <a:r>
              <a:rPr lang="de-AT" sz="2000" dirty="0"/>
              <a:t> </a:t>
            </a:r>
            <a:r>
              <a:rPr lang="de-AT" sz="2000" dirty="0" err="1"/>
              <a:t>action</a:t>
            </a:r>
            <a:r>
              <a:rPr lang="de-AT" sz="2000" dirty="0"/>
              <a:t>, </a:t>
            </a:r>
            <a:r>
              <a:rPr lang="de-AT" sz="2000" dirty="0" err="1"/>
              <a:t>or</a:t>
            </a:r>
            <a:r>
              <a:rPr lang="de-AT" sz="2000" dirty="0"/>
              <a:t> in </a:t>
            </a:r>
            <a:r>
              <a:rPr lang="de-AT" sz="2000" dirty="0" err="1"/>
              <a:t>other</a:t>
            </a:r>
            <a:r>
              <a:rPr lang="de-AT" sz="2000" dirty="0"/>
              <a:t> </a:t>
            </a:r>
            <a:r>
              <a:rPr lang="de-AT" sz="2000" dirty="0" err="1"/>
              <a:t>words</a:t>
            </a:r>
            <a:r>
              <a:rPr lang="de-AT" sz="2000" dirty="0"/>
              <a:t>, “</a:t>
            </a:r>
            <a:r>
              <a:rPr lang="de-AT" sz="2000" dirty="0" err="1"/>
              <a:t>seeing</a:t>
            </a:r>
            <a:r>
              <a:rPr lang="de-AT" sz="2000" dirty="0"/>
              <a:t> </a:t>
            </a:r>
            <a:r>
              <a:rPr lang="de-AT" sz="2000" dirty="0" err="1"/>
              <a:t>is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doing</a:t>
            </a:r>
            <a:r>
              <a:rPr lang="de-AT" sz="2000" dirty="0"/>
              <a:t>” (Gibson 1979).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consumers see products they mentally simulate motor actions that functionally prepare the motor system for an appropriate response (Tucker and Ellis 1998) like grasping a product (Elder and Krishna 2012).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people viewed the products, their motor circuits were simultaneously involved in two tasks: controlling the arm posture and and mentally simulating choosing products!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61EB53-02D5-784B-94CF-15E701F94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21" y="3310191"/>
            <a:ext cx="2991699" cy="252028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E6E709-20E5-C844-9AD9-2637A4B8FE7A}"/>
              </a:ext>
            </a:extLst>
          </p:cNvPr>
          <p:cNvSpPr txBox="1"/>
          <p:nvPr/>
        </p:nvSpPr>
        <p:spPr>
          <a:xfrm>
            <a:off x="623392" y="3356992"/>
            <a:ext cx="6984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Mental motor simulations and motor feedback become </a:t>
            </a:r>
            <a:br>
              <a:rPr lang="en-US" sz="2000" b="1" dirty="0">
                <a:sym typeface="Wingdings" pitchFamily="2" charset="2"/>
              </a:rPr>
            </a:br>
            <a:r>
              <a:rPr lang="en-US" sz="2000" b="1" dirty="0">
                <a:sym typeface="Wingdings" pitchFamily="2" charset="2"/>
              </a:rPr>
              <a:t>processed at the same time in adjunct neural regions</a:t>
            </a:r>
          </a:p>
          <a:p>
            <a:pPr marL="342900" indent="-342900">
              <a:buFont typeface="Wingdings" pitchFamily="2" charset="2"/>
              <a:buChar char="à"/>
            </a:pPr>
            <a:endParaRPr lang="en-US" sz="2000" b="1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Much evidence points towards the possibility that arm posture consequences represent a compatibility effect between actual doing and simulated action </a:t>
            </a:r>
            <a:r>
              <a:rPr lang="en-US" sz="2000" dirty="0">
                <a:sym typeface="Wingdings" pitchFamily="2" charset="2"/>
              </a:rPr>
              <a:t>(</a:t>
            </a:r>
            <a:r>
              <a:rPr lang="en-US" sz="2000" dirty="0" err="1">
                <a:sym typeface="Wingdings" pitchFamily="2" charset="2"/>
              </a:rPr>
              <a:t>e.g</a:t>
            </a:r>
            <a:r>
              <a:rPr lang="en-US" sz="2000" dirty="0">
                <a:sym typeface="Wingdings" pitchFamily="2" charset="2"/>
              </a:rPr>
              <a:t>, Streicher and Estes 2016). </a:t>
            </a:r>
          </a:p>
          <a:p>
            <a:pPr marL="342900" indent="-342900">
              <a:buFont typeface="Wingdings" pitchFamily="2" charset="2"/>
              <a:buChar char="à"/>
            </a:pPr>
            <a:endParaRPr lang="en-US" sz="2000" b="1" dirty="0">
              <a:sym typeface="Wingdings" pitchFamily="2" charset="2"/>
            </a:endParaRPr>
          </a:p>
          <a:p>
            <a:endParaRPr lang="en-US" sz="2000" b="1" dirty="0"/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B54975ED-D4B6-8C41-8BB4-0635DC3F7FC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6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0238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8685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 does this mean for standard shopping carts?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B0808B5-8B84-9043-B1B7-84EBB4AA6BE8}"/>
              </a:ext>
            </a:extLst>
          </p:cNvPr>
          <p:cNvPicPr/>
          <p:nvPr/>
        </p:nvPicPr>
        <p:blipFill rotWithShape="1">
          <a:blip r:embed="rId3"/>
          <a:srcRect l="18227" r="19751"/>
          <a:stretch/>
        </p:blipFill>
        <p:spPr bwMode="auto">
          <a:xfrm>
            <a:off x="1055440" y="1698202"/>
            <a:ext cx="4152926" cy="3530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2BAF176-ED34-2442-AAC9-0E9A17C0C044}"/>
              </a:ext>
            </a:extLst>
          </p:cNvPr>
          <p:cNvPicPr/>
          <p:nvPr/>
        </p:nvPicPr>
        <p:blipFill rotWithShape="1">
          <a:blip r:embed="rId4"/>
          <a:srcRect l="16197" t="10567" r="9599"/>
          <a:stretch/>
        </p:blipFill>
        <p:spPr>
          <a:xfrm>
            <a:off x="6096000" y="1711408"/>
            <a:ext cx="4464496" cy="35177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03E8EFD-9235-EE4B-9095-6756990FC21B}"/>
              </a:ext>
            </a:extLst>
          </p:cNvPr>
          <p:cNvSpPr txBox="1"/>
          <p:nvPr/>
        </p:nvSpPr>
        <p:spPr>
          <a:xfrm>
            <a:off x="2557226" y="1337990"/>
            <a:ext cx="114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horizontal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93976D-58F2-8046-8EE7-651184C9DD02}"/>
              </a:ext>
            </a:extLst>
          </p:cNvPr>
          <p:cNvSpPr txBox="1"/>
          <p:nvPr/>
        </p:nvSpPr>
        <p:spPr>
          <a:xfrm>
            <a:off x="7883382" y="1343225"/>
            <a:ext cx="88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vertical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6185D0F7-1749-4D44-B71F-74217D56812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7</a:t>
            </a:fld>
            <a:r>
              <a:rPr lang="de-DE" sz="1000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4701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8642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Zoom: Anatomy and Physiology of Shopping Carts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6185D0F7-1749-4D44-B71F-74217D56812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8</a:t>
            </a:fld>
            <a:r>
              <a:rPr lang="de-DE" sz="1000" dirty="0"/>
              <a:t>/23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A8381D55-EBCC-8548-9299-3FBAAA34F251}"/>
              </a:ext>
            </a:extLst>
          </p:cNvPr>
          <p:cNvSpPr txBox="1"/>
          <p:nvPr/>
        </p:nvSpPr>
        <p:spPr>
          <a:xfrm>
            <a:off x="80962" y="884980"/>
            <a:ext cx="12030075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400" b="1" dirty="0">
                <a:sym typeface="Wingdings" panose="05000000000000000000" pitchFamily="2" charset="2"/>
              </a:rPr>
              <a:t>To </a:t>
            </a:r>
            <a:r>
              <a:rPr lang="it-IT" sz="2400" b="1" dirty="0" err="1">
                <a:sym typeface="Wingdings" panose="05000000000000000000" pitchFamily="2" charset="2"/>
              </a:rPr>
              <a:t>move</a:t>
            </a:r>
            <a:r>
              <a:rPr lang="it-IT" sz="2400" b="1" dirty="0">
                <a:sym typeface="Wingdings" panose="05000000000000000000" pitchFamily="2" charset="2"/>
              </a:rPr>
              <a:t> a standard </a:t>
            </a:r>
            <a:r>
              <a:rPr lang="it-IT" sz="2400" b="1" dirty="0" err="1">
                <a:sym typeface="Wingdings" panose="05000000000000000000" pitchFamily="2" charset="2"/>
              </a:rPr>
              <a:t>cart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forward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one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needs</a:t>
            </a:r>
            <a:r>
              <a:rPr lang="it-IT" sz="2400" b="1" dirty="0">
                <a:sym typeface="Wingdings" panose="05000000000000000000" pitchFamily="2" charset="2"/>
              </a:rPr>
              <a:t> to </a:t>
            </a:r>
            <a:r>
              <a:rPr lang="it-IT" sz="2400" b="1" dirty="0" err="1">
                <a:sym typeface="Wingdings" panose="05000000000000000000" pitchFamily="2" charset="2"/>
              </a:rPr>
              <a:t>activate</a:t>
            </a:r>
            <a:r>
              <a:rPr lang="it-IT" sz="2400" b="1" dirty="0">
                <a:sym typeface="Wingdings" panose="05000000000000000000" pitchFamily="2" charset="2"/>
              </a:rPr>
              <a:t> the </a:t>
            </a:r>
            <a:r>
              <a:rPr lang="it-IT" sz="2400" b="1" dirty="0" err="1">
                <a:sym typeface="Wingdings" panose="05000000000000000000" pitchFamily="2" charset="2"/>
              </a:rPr>
              <a:t>extensor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muscle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(</a:t>
            </a:r>
            <a:r>
              <a:rPr lang="it-IT" sz="2400" dirty="0" err="1">
                <a:sym typeface="Wingdings" panose="05000000000000000000" pitchFamily="2" charset="2"/>
              </a:rPr>
              <a:t>Trizeps</a:t>
            </a:r>
            <a:r>
              <a:rPr lang="it-IT" sz="2400" dirty="0">
                <a:sym typeface="Wingdings" panose="05000000000000000000" pitchFamily="2" charset="2"/>
              </a:rPr>
              <a:t>; </a:t>
            </a:r>
            <a:r>
              <a:rPr lang="en-GB" sz="1800" dirty="0">
                <a:effectLst/>
                <a:ea typeface="Calibri" panose="020F0502020204030204" pitchFamily="34" charset="0"/>
              </a:rPr>
              <a:t>Di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Domizio</a:t>
            </a:r>
            <a:r>
              <a:rPr lang="en-GB" sz="1800" dirty="0">
                <a:effectLst/>
                <a:ea typeface="Calibri" panose="020F0502020204030204" pitchFamily="34" charset="0"/>
              </a:rPr>
              <a:t> and Keir 2010</a:t>
            </a:r>
            <a:r>
              <a:rPr lang="it-IT" sz="2400" dirty="0">
                <a:sym typeface="Wingdings" panose="05000000000000000000" pitchFamily="2" charset="2"/>
              </a:rPr>
              <a:t>).</a:t>
            </a:r>
          </a:p>
          <a:p>
            <a:pPr>
              <a:spcAft>
                <a:spcPts val="1800"/>
              </a:spcAft>
            </a:pPr>
            <a:endParaRPr lang="it-IT" sz="2400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b="1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b="1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b="1" dirty="0">
              <a:sym typeface="Wingdings" panose="05000000000000000000" pitchFamily="2" charset="2"/>
            </a:endParaRPr>
          </a:p>
          <a:p>
            <a:pPr>
              <a:spcAft>
                <a:spcPts val="1800"/>
              </a:spcAft>
            </a:pPr>
            <a:endParaRPr lang="it-IT" sz="2400" b="1" dirty="0">
              <a:sym typeface="Wingdings" panose="05000000000000000000" pitchFamily="2" charset="2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037E5F3-A74F-B44C-A8C3-84E661424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29" y="1970154"/>
            <a:ext cx="4567561" cy="3023414"/>
          </a:xfrm>
          <a:prstGeom prst="rect">
            <a:avLst/>
          </a:prstGeom>
        </p:spPr>
      </p:pic>
      <p:sp>
        <p:nvSpPr>
          <p:cNvPr id="20" name="Freihandform 19">
            <a:extLst>
              <a:ext uri="{FF2B5EF4-FFF2-40B4-BE49-F238E27FC236}">
                <a16:creationId xmlns:a16="http://schemas.microsoft.com/office/drawing/2014/main" id="{3EC23ACB-EEB7-A24D-B099-64C47DA7881E}"/>
              </a:ext>
            </a:extLst>
          </p:cNvPr>
          <p:cNvSpPr/>
          <p:nvPr/>
        </p:nvSpPr>
        <p:spPr>
          <a:xfrm rot="676531">
            <a:off x="7133868" y="2049507"/>
            <a:ext cx="644270" cy="1104520"/>
          </a:xfrm>
          <a:custGeom>
            <a:avLst/>
            <a:gdLst>
              <a:gd name="connsiteX0" fmla="*/ 0 w 620888"/>
              <a:gd name="connsiteY0" fmla="*/ 395111 h 666045"/>
              <a:gd name="connsiteX1" fmla="*/ 191911 w 620888"/>
              <a:gd name="connsiteY1" fmla="*/ 666045 h 666045"/>
              <a:gd name="connsiteX2" fmla="*/ 428977 w 620888"/>
              <a:gd name="connsiteY2" fmla="*/ 666045 h 666045"/>
              <a:gd name="connsiteX3" fmla="*/ 620888 w 620888"/>
              <a:gd name="connsiteY3" fmla="*/ 225778 h 666045"/>
              <a:gd name="connsiteX4" fmla="*/ 564444 w 620888"/>
              <a:gd name="connsiteY4" fmla="*/ 45156 h 666045"/>
              <a:gd name="connsiteX5" fmla="*/ 146755 w 620888"/>
              <a:gd name="connsiteY5" fmla="*/ 0 h 666045"/>
              <a:gd name="connsiteX6" fmla="*/ 0 w 620888"/>
              <a:gd name="connsiteY6" fmla="*/ 395111 h 66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88" h="666045">
                <a:moveTo>
                  <a:pt x="0" y="395111"/>
                </a:moveTo>
                <a:lnTo>
                  <a:pt x="191911" y="666045"/>
                </a:lnTo>
                <a:lnTo>
                  <a:pt x="428977" y="666045"/>
                </a:lnTo>
                <a:lnTo>
                  <a:pt x="620888" y="225778"/>
                </a:lnTo>
                <a:lnTo>
                  <a:pt x="564444" y="45156"/>
                </a:lnTo>
                <a:lnTo>
                  <a:pt x="146755" y="0"/>
                </a:lnTo>
                <a:lnTo>
                  <a:pt x="0" y="395111"/>
                </a:lnTo>
                <a:close/>
              </a:path>
            </a:pathLst>
          </a:custGeom>
          <a:solidFill>
            <a:srgbClr val="FF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B0681D5C-0D9E-DE43-8419-B1113FCD699F}"/>
              </a:ext>
            </a:extLst>
          </p:cNvPr>
          <p:cNvSpPr/>
          <p:nvPr/>
        </p:nvSpPr>
        <p:spPr>
          <a:xfrm rot="5057248">
            <a:off x="6657887" y="3444974"/>
            <a:ext cx="291410" cy="50882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04A0932-A591-8D47-8C16-5146AB9D1394}"/>
              </a:ext>
            </a:extLst>
          </p:cNvPr>
          <p:cNvSpPr txBox="1"/>
          <p:nvPr/>
        </p:nvSpPr>
        <p:spPr>
          <a:xfrm>
            <a:off x="5107114" y="1484784"/>
            <a:ext cx="142962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Extension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A193AD9-69C0-7D4F-B844-01EB16C8CED7}"/>
              </a:ext>
            </a:extLst>
          </p:cNvPr>
          <p:cNvSpPr txBox="1"/>
          <p:nvPr/>
        </p:nvSpPr>
        <p:spPr>
          <a:xfrm>
            <a:off x="431924" y="5142023"/>
            <a:ext cx="10245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Why? Because the force of the arm needs to be induced in perpendicular ways </a:t>
            </a:r>
            <a:br>
              <a:rPr lang="en-US" sz="2400" b="1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00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271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0.00023 L -0.09336 0.0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2423" y="164638"/>
            <a:ext cx="8642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Zoom: Anatomy and Physiology of Shopping Carts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6185D0F7-1749-4D44-B71F-74217D56812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 dirty="0"/>
              <a:t>Slide </a:t>
            </a:r>
            <a:fld id="{EBA229B5-7CFD-BC45-B1DD-7E8FA6FF2A01}" type="slidenum">
              <a:rPr lang="de-DE" sz="1000" smtClean="0"/>
              <a:pPr algn="r"/>
              <a:t>9</a:t>
            </a:fld>
            <a:r>
              <a:rPr lang="de-DE" sz="1000" dirty="0"/>
              <a:t>/23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254A49-41BE-F541-B150-D32422AAF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/>
          <a:stretch/>
        </p:blipFill>
        <p:spPr>
          <a:xfrm>
            <a:off x="3205910" y="1665115"/>
            <a:ext cx="5152383" cy="5220269"/>
          </a:xfrm>
          <a:prstGeom prst="rect">
            <a:avLst/>
          </a:prstGeom>
        </p:spPr>
      </p:pic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2BACD778-D3BC-514D-9BF3-B240A2F4BA99}"/>
              </a:ext>
            </a:extLst>
          </p:cNvPr>
          <p:cNvSpPr/>
          <p:nvPr/>
        </p:nvSpPr>
        <p:spPr>
          <a:xfrm rot="5057248">
            <a:off x="6757170" y="3850533"/>
            <a:ext cx="291410" cy="50882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93424876-42C6-2942-97AA-FC6258999700}"/>
              </a:ext>
            </a:extLst>
          </p:cNvPr>
          <p:cNvSpPr/>
          <p:nvPr/>
        </p:nvSpPr>
        <p:spPr>
          <a:xfrm rot="21363297">
            <a:off x="7153835" y="3514655"/>
            <a:ext cx="477004" cy="376517"/>
          </a:xfrm>
          <a:custGeom>
            <a:avLst/>
            <a:gdLst>
              <a:gd name="connsiteX0" fmla="*/ 0 w 477004"/>
              <a:gd name="connsiteY0" fmla="*/ 340658 h 376517"/>
              <a:gd name="connsiteX1" fmla="*/ 0 w 477004"/>
              <a:gd name="connsiteY1" fmla="*/ 340658 h 376517"/>
              <a:gd name="connsiteX2" fmla="*/ 215153 w 477004"/>
              <a:gd name="connsiteY2" fmla="*/ 35858 h 376517"/>
              <a:gd name="connsiteX3" fmla="*/ 242047 w 477004"/>
              <a:gd name="connsiteY3" fmla="*/ 17929 h 376517"/>
              <a:gd name="connsiteX4" fmla="*/ 295836 w 477004"/>
              <a:gd name="connsiteY4" fmla="*/ 0 h 376517"/>
              <a:gd name="connsiteX5" fmla="*/ 475130 w 477004"/>
              <a:gd name="connsiteY5" fmla="*/ 8964 h 376517"/>
              <a:gd name="connsiteX6" fmla="*/ 457200 w 477004"/>
              <a:gd name="connsiteY6" fmla="*/ 26894 h 376517"/>
              <a:gd name="connsiteX7" fmla="*/ 448236 w 477004"/>
              <a:gd name="connsiteY7" fmla="*/ 53788 h 376517"/>
              <a:gd name="connsiteX8" fmla="*/ 376518 w 477004"/>
              <a:gd name="connsiteY8" fmla="*/ 143435 h 376517"/>
              <a:gd name="connsiteX9" fmla="*/ 322730 w 477004"/>
              <a:gd name="connsiteY9" fmla="*/ 179294 h 376517"/>
              <a:gd name="connsiteX10" fmla="*/ 242047 w 477004"/>
              <a:gd name="connsiteY10" fmla="*/ 233082 h 376517"/>
              <a:gd name="connsiteX11" fmla="*/ 215153 w 477004"/>
              <a:gd name="connsiteY11" fmla="*/ 251011 h 376517"/>
              <a:gd name="connsiteX12" fmla="*/ 197224 w 477004"/>
              <a:gd name="connsiteY12" fmla="*/ 268941 h 376517"/>
              <a:gd name="connsiteX13" fmla="*/ 143436 w 477004"/>
              <a:gd name="connsiteY13" fmla="*/ 304800 h 376517"/>
              <a:gd name="connsiteX14" fmla="*/ 71718 w 477004"/>
              <a:gd name="connsiteY14" fmla="*/ 367553 h 376517"/>
              <a:gd name="connsiteX15" fmla="*/ 44824 w 477004"/>
              <a:gd name="connsiteY15" fmla="*/ 376517 h 376517"/>
              <a:gd name="connsiteX16" fmla="*/ 0 w 477004"/>
              <a:gd name="connsiteY16" fmla="*/ 340658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7004" h="376517">
                <a:moveTo>
                  <a:pt x="0" y="340658"/>
                </a:moveTo>
                <a:lnTo>
                  <a:pt x="0" y="340658"/>
                </a:lnTo>
                <a:cubicBezTo>
                  <a:pt x="71718" y="239058"/>
                  <a:pt x="111677" y="104841"/>
                  <a:pt x="215153" y="35858"/>
                </a:cubicBezTo>
                <a:cubicBezTo>
                  <a:pt x="224118" y="29882"/>
                  <a:pt x="232201" y="22305"/>
                  <a:pt x="242047" y="17929"/>
                </a:cubicBezTo>
                <a:cubicBezTo>
                  <a:pt x="259318" y="10253"/>
                  <a:pt x="295836" y="0"/>
                  <a:pt x="295836" y="0"/>
                </a:cubicBezTo>
                <a:cubicBezTo>
                  <a:pt x="355601" y="2988"/>
                  <a:pt x="416105" y="-874"/>
                  <a:pt x="475130" y="8964"/>
                </a:cubicBezTo>
                <a:cubicBezTo>
                  <a:pt x="483467" y="10354"/>
                  <a:pt x="461549" y="19646"/>
                  <a:pt x="457200" y="26894"/>
                </a:cubicBezTo>
                <a:cubicBezTo>
                  <a:pt x="452338" y="34997"/>
                  <a:pt x="452825" y="45528"/>
                  <a:pt x="448236" y="53788"/>
                </a:cubicBezTo>
                <a:cubicBezTo>
                  <a:pt x="434132" y="79175"/>
                  <a:pt x="403192" y="125652"/>
                  <a:pt x="376518" y="143435"/>
                </a:cubicBezTo>
                <a:lnTo>
                  <a:pt x="322730" y="179294"/>
                </a:lnTo>
                <a:lnTo>
                  <a:pt x="242047" y="233082"/>
                </a:lnTo>
                <a:cubicBezTo>
                  <a:pt x="233082" y="239058"/>
                  <a:pt x="222771" y="243392"/>
                  <a:pt x="215153" y="251011"/>
                </a:cubicBezTo>
                <a:cubicBezTo>
                  <a:pt x="209177" y="256988"/>
                  <a:pt x="203986" y="263870"/>
                  <a:pt x="197224" y="268941"/>
                </a:cubicBezTo>
                <a:cubicBezTo>
                  <a:pt x="179985" y="281870"/>
                  <a:pt x="158673" y="289563"/>
                  <a:pt x="143436" y="304800"/>
                </a:cubicBezTo>
                <a:cubicBezTo>
                  <a:pt x="120073" y="328163"/>
                  <a:pt x="101365" y="352729"/>
                  <a:pt x="71718" y="367553"/>
                </a:cubicBezTo>
                <a:cubicBezTo>
                  <a:pt x="63266" y="371779"/>
                  <a:pt x="53789" y="373529"/>
                  <a:pt x="44824" y="376517"/>
                </a:cubicBezTo>
                <a:lnTo>
                  <a:pt x="0" y="3406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2F06E4-82C9-B24C-A142-709AB12DACD2}"/>
              </a:ext>
            </a:extLst>
          </p:cNvPr>
          <p:cNvSpPr txBox="1"/>
          <p:nvPr/>
        </p:nvSpPr>
        <p:spPr>
          <a:xfrm>
            <a:off x="5067290" y="1176273"/>
            <a:ext cx="142962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Extension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44026A-B9B4-A142-893F-7640B7CCB525}"/>
              </a:ext>
            </a:extLst>
          </p:cNvPr>
          <p:cNvSpPr txBox="1"/>
          <p:nvPr/>
        </p:nvSpPr>
        <p:spPr>
          <a:xfrm>
            <a:off x="182582" y="908720"/>
            <a:ext cx="3727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How about the vertical horns?</a:t>
            </a:r>
          </a:p>
        </p:txBody>
      </p:sp>
    </p:spTree>
    <p:extLst>
      <p:ext uri="{BB962C8B-B14F-4D97-AF65-F5344CB8AC3E}">
        <p14:creationId xmlns:p14="http://schemas.microsoft.com/office/powerpoint/2010/main" val="7472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0.00023 L -0.09336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4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zu9-vorlage-2-englisch-opt" id="{14A3ED1D-2731-3243-8F3B-3D0F1E98F794}" vid="{FCA38517-E0E6-9147-BEC9-87479678B2C5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16zu9-vorlage-2-englisch-opt</Template>
  <TotalTime>0</TotalTime>
  <Words>2150</Words>
  <Application>Microsoft Macintosh PowerPoint</Application>
  <PresentationFormat>Breitbild</PresentationFormat>
  <Paragraphs>230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.AppleSystemUIFont</vt:lpstr>
      <vt:lpstr>Arial</vt:lpstr>
      <vt:lpstr>Calibri</vt:lpstr>
      <vt:lpstr>Calibri Light</vt:lpstr>
      <vt:lpstr>Cambria</vt:lpstr>
      <vt:lpstr>graphik</vt:lpstr>
      <vt:lpstr>Times New Roman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 Koll</dc:creator>
  <cp:lastModifiedBy>Microsoft Office-Benutzer</cp:lastModifiedBy>
  <cp:revision>638</cp:revision>
  <cp:lastPrinted>2020-01-10T13:08:32Z</cp:lastPrinted>
  <dcterms:created xsi:type="dcterms:W3CDTF">2018-02-16T16:09:33Z</dcterms:created>
  <dcterms:modified xsi:type="dcterms:W3CDTF">2021-12-16T08:28:44Z</dcterms:modified>
</cp:coreProperties>
</file>