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966"/>
    <a:srgbClr val="E9EBF5"/>
    <a:srgbClr val="CF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1" y="47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667C17C5-6EDD-4183-8044-B97B866CD20D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de-AT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83D8FA7B-C7F3-435F-BC06-29BA5C93AD71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20106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D9AFBA-5922-44D7-B018-50573D7490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910E362-6624-4501-B048-4D803CC718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DE59034-A50B-4874-A68B-EDD887D14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35A309-619F-4084-A43F-B66A135E6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4D80E2C-A9B7-42D7-9152-929F4A0A9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62303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5D775E-D1A2-4D46-AEE9-57D19AE9C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E0428FD-64A4-4BF4-AB32-6DE296040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5C22FB0-8C6D-456D-90E1-E1744C2AC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4A69E9B-6DF8-4328-9A2C-0563E216F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A46EEC7-E959-4A6F-907F-FF77AFBDF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875640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35203CAB-ED5C-4F6A-A63C-274961A8D8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08F04B6-FD17-4684-9C6F-6CBA9CC193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073EEBA-9478-41E8-9A4A-D4512464B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72878B7-993C-4D6C-A7C3-B72F82193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ADD137-95D7-4167-8372-070210EA75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10002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51CAC-DB2C-4107-B2B9-A04860BC2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D5B082E-BE35-45CA-997C-499ACE895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68E266-6F24-4A0D-8DD4-E9C0C99E5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A4D1A9-90A4-44D6-B5B8-8C9B0AC91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E51C750-0CA7-4FD1-A334-61A0883A85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9429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1D37F1-00E7-4A94-81E1-66041C92F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2A7F423-16CA-467F-B1BD-C85DA979F2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98D5E32-3BAC-41A7-80D4-EA44C7F34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1C3181-1965-4144-8E32-446120458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CE98EBD-01F2-4C9F-8D7A-BA0BFFC83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39841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BAAE65-FE74-4782-8E20-D8AA8D758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765E88C-BB57-4F53-A5E7-0433EFB3CB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A79C5D1-6877-4907-823B-8059DBB92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0A64E8B6-833D-48F7-9B76-C7E3DEE2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35726215-6255-493B-BA89-60C2426C5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1382509B-0D53-44DB-B8ED-FB312F0B3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082317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9BC8F1-0668-41C9-ADC5-DB362CAF9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9875F6E-CD87-47DB-B288-01352BB164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43068D5-8551-4A7A-AB13-D3131DE038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AD20481-F52D-4A3D-845A-5B5D233769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9610A0F0-27D7-48F8-8661-A2A961D61F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D7AB8D2-C201-4F67-BB4D-D24EE7CAD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ED6685B-82F0-49FB-8225-275C2585B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B7C0A316-932C-48E9-81E0-27DD884C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42181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C82017-293A-4264-B342-20D56CDF0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D46E5-49CB-4DCA-ABE0-B336C7DCA2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309FA1EA-AB0B-47EE-BF0B-C226C5C90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ADCA63D-7D7B-49A7-B1E2-6BDBA444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29379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5AA09796-975F-451C-8979-96B0F4708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7E97109-774E-48F5-8B92-7F18B6AAC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1C7BC1-CB7A-44CE-9713-7DE76FA15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6923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685443-C777-42A9-8C42-E95ABACB9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19BA7F-3B0D-43AF-8923-E63B2F56D9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7AD82568-F9FC-4E19-BB1B-0231081AAC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EA9B6E-D279-4C94-8658-B31867A50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93E9F6-3AA7-4C0F-B1CE-6C34EC499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4FD2E21-9DCE-444F-B2C3-B1AAF09F8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2826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34C397C-111F-48D5-83B7-53D83FA82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9657F1D-ECCB-4454-8E9C-17F406D1A7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7DC8543-2A50-41E3-9442-EBC70E2C2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2251182-B727-4400-86DC-E61E7CAFE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AC37FD-4520-4FC9-9F8E-6F919C548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F590CC1-5C83-4FD9-AAD6-CB97753A6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953199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4DEF37D-6950-4720-A4BA-407311C26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AT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3C97B00A-A963-4232-A32B-97FE322BB5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AT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B27594-6327-4423-AFFC-4697473DF0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0062E3-20E3-4AEA-BC3C-715B88888809}" type="datetimeFigureOut">
              <a:rPr lang="de-AT" smtClean="0"/>
              <a:t>01.04.2026</a:t>
            </a:fld>
            <a:endParaRPr lang="de-AT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7F6F016-02B6-4757-B0CA-9FA6B765D3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82E4E94-1CE3-40E9-97B8-8F843458FD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4A0EDD-9505-404F-A2DA-AAD5FB01F4A0}" type="slidenum">
              <a:rPr lang="de-AT" smtClean="0"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09169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elle 8">
            <a:extLst>
              <a:ext uri="{FF2B5EF4-FFF2-40B4-BE49-F238E27FC236}">
                <a16:creationId xmlns:a16="http://schemas.microsoft.com/office/drawing/2014/main" id="{2C7C7A4C-79E2-4C5A-9155-3E42D83FDC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6002676"/>
              </p:ext>
            </p:extLst>
          </p:nvPr>
        </p:nvGraphicFramePr>
        <p:xfrm>
          <a:off x="450350" y="560669"/>
          <a:ext cx="11090276" cy="100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90276">
                  <a:extLst>
                    <a:ext uri="{9D8B030D-6E8A-4147-A177-3AD203B41FA5}">
                      <a16:colId xmlns:a16="http://schemas.microsoft.com/office/drawing/2014/main" val="1274290064"/>
                    </a:ext>
                  </a:extLst>
                </a:gridCol>
              </a:tblGrid>
              <a:tr h="86879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800" dirty="0"/>
                        <a:t>Institutsleiter</a:t>
                      </a:r>
                      <a:r>
                        <a:rPr lang="de-AT" sz="1600" dirty="0"/>
                        <a:t>: </a:t>
                      </a:r>
                      <a:r>
                        <a:rPr lang="de-AT" sz="1800" dirty="0"/>
                        <a:t>Otto Seppälä</a:t>
                      </a:r>
                      <a:endParaRPr lang="de-AT" sz="1800" b="0" i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dirty="0"/>
                        <a:t>Stellvertreter: Rainer Kurmayer</a:t>
                      </a:r>
                      <a:endParaRPr lang="de-AT" sz="1800" b="0" i="0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400" dirty="0"/>
                        <a:t>Referentinnen: Sonja Burggraf &amp; Karin Tibitanzl</a:t>
                      </a:r>
                      <a:endParaRPr lang="de-DE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AT" sz="14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148044"/>
                  </a:ext>
                </a:extLst>
              </a:tr>
            </a:tbl>
          </a:graphicData>
        </a:graphic>
      </p:graphicFrame>
      <p:sp>
        <p:nvSpPr>
          <p:cNvPr id="9" name="Textfeld 8">
            <a:extLst>
              <a:ext uri="{FF2B5EF4-FFF2-40B4-BE49-F238E27FC236}">
                <a16:creationId xmlns:a16="http://schemas.microsoft.com/office/drawing/2014/main" id="{BD26F8D0-3681-4834-ADDC-72D5D4A9636B}"/>
              </a:ext>
            </a:extLst>
          </p:cNvPr>
          <p:cNvSpPr txBox="1"/>
          <p:nvPr/>
        </p:nvSpPr>
        <p:spPr>
          <a:xfrm>
            <a:off x="3965574" y="99004"/>
            <a:ext cx="42608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AT" sz="2400" dirty="0"/>
              <a:t>Institut für Limnologie, Mondsee</a:t>
            </a:r>
          </a:p>
        </p:txBody>
      </p:sp>
      <p:graphicFrame>
        <p:nvGraphicFramePr>
          <p:cNvPr id="10" name="Tabelle 10">
            <a:extLst>
              <a:ext uri="{FF2B5EF4-FFF2-40B4-BE49-F238E27FC236}">
                <a16:creationId xmlns:a16="http://schemas.microsoft.com/office/drawing/2014/main" id="{5CBB883F-50BD-44D7-9015-8E01FDCE67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5620200"/>
              </p:ext>
            </p:extLst>
          </p:nvPr>
        </p:nvGraphicFramePr>
        <p:xfrm>
          <a:off x="456866" y="1590083"/>
          <a:ext cx="5456971" cy="31567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1153">
                  <a:extLst>
                    <a:ext uri="{9D8B030D-6E8A-4147-A177-3AD203B41FA5}">
                      <a16:colId xmlns:a16="http://schemas.microsoft.com/office/drawing/2014/main" val="2488493908"/>
                    </a:ext>
                  </a:extLst>
                </a:gridCol>
                <a:gridCol w="2695818">
                  <a:extLst>
                    <a:ext uri="{9D8B030D-6E8A-4147-A177-3AD203B41FA5}">
                      <a16:colId xmlns:a16="http://schemas.microsoft.com/office/drawing/2014/main" val="2673189738"/>
                    </a:ext>
                  </a:extLst>
                </a:gridCol>
              </a:tblGrid>
              <a:tr h="714292">
                <a:tc gridSpan="2">
                  <a:txBody>
                    <a:bodyPr/>
                    <a:lstStyle/>
                    <a:p>
                      <a:pPr algn="ctr"/>
                      <a:r>
                        <a:rPr lang="de-AT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Fachbereich</a:t>
                      </a:r>
                      <a:r>
                        <a:rPr lang="de-AT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1</a:t>
                      </a:r>
                      <a:endParaRPr lang="de-AT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de-AT" sz="1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Planktonökologie und Evolution</a:t>
                      </a:r>
                      <a:endParaRPr lang="de-AT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028579"/>
                  </a:ext>
                </a:extLst>
              </a:tr>
              <a:tr h="689934">
                <a:tc>
                  <a:txBody>
                    <a:bodyPr/>
                    <a:lstStyle/>
                    <a:p>
                      <a:pPr algn="ctr"/>
                      <a:r>
                        <a:rPr lang="de-AT" sz="1300" b="1" dirty="0"/>
                        <a:t>Wissenschaftliches Personal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13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Nichtwissenschaftliches Personal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66065"/>
                  </a:ext>
                </a:extLst>
              </a:tr>
              <a:tr h="1752537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err="1"/>
                        <a:t>assoz</a:t>
                      </a:r>
                      <a:r>
                        <a:rPr lang="en-GB" sz="1100" dirty="0"/>
                        <a:t>. Prof.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AT" sz="1100" dirty="0"/>
                        <a:t>Martin Hahn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(100%)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 err="1"/>
                        <a:t>assoz</a:t>
                      </a:r>
                      <a:r>
                        <a:rPr lang="en-GB" sz="1100" dirty="0"/>
                        <a:t>. Prof.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AT" sz="1100" dirty="0"/>
                        <a:t>Rainer Kurmayer (100%)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dirty="0"/>
                        <a:t>Ass. Prof. Markus Möst (100%) </a:t>
                      </a: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dirty="0"/>
                        <a:t>Senior Scientist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AT" sz="1100" dirty="0"/>
                        <a:t>Bettina Sonntag (100%)</a:t>
                      </a: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 </a:t>
                      </a:r>
                      <a:r>
                        <a:rPr lang="de-AT" sz="1100" dirty="0"/>
                        <a:t>Ulrike Koll </a:t>
                      </a: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(60%)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 </a:t>
                      </a:r>
                      <a:r>
                        <a:rPr lang="de-AT" sz="1100" dirty="0"/>
                        <a:t>Johanna Schmidt </a:t>
                      </a: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(80%)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 </a:t>
                      </a:r>
                      <a:r>
                        <a:rPr lang="de-AT" sz="1100" dirty="0"/>
                        <a:t>Réka Somogyi</a:t>
                      </a: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(75%)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 </a:t>
                      </a:r>
                      <a:r>
                        <a:rPr lang="de-AT" sz="1100" dirty="0"/>
                        <a:t>Anneliese Schweighofer (75%)</a:t>
                      </a: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770881"/>
                  </a:ext>
                </a:extLst>
              </a:tr>
            </a:tbl>
          </a:graphicData>
        </a:graphic>
      </p:graphicFrame>
      <p:graphicFrame>
        <p:nvGraphicFramePr>
          <p:cNvPr id="6" name="Tabelle 13">
            <a:extLst>
              <a:ext uri="{FF2B5EF4-FFF2-40B4-BE49-F238E27FC236}">
                <a16:creationId xmlns:a16="http://schemas.microsoft.com/office/drawing/2014/main" id="{87BAC3BE-7E61-4ADB-89E3-3DBFF20D31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303412"/>
              </p:ext>
            </p:extLst>
          </p:nvPr>
        </p:nvGraphicFramePr>
        <p:xfrm>
          <a:off x="456866" y="4821836"/>
          <a:ext cx="11083760" cy="196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83760">
                  <a:extLst>
                    <a:ext uri="{9D8B030D-6E8A-4147-A177-3AD203B41FA5}">
                      <a16:colId xmlns:a16="http://schemas.microsoft.com/office/drawing/2014/main" val="1450865689"/>
                    </a:ext>
                  </a:extLst>
                </a:gridCol>
              </a:tblGrid>
              <a:tr h="1828110">
                <a:tc>
                  <a:txBody>
                    <a:bodyPr/>
                    <a:lstStyle/>
                    <a:p>
                      <a:r>
                        <a:rPr lang="de-AT" sz="13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Nicht zugeordnete </a:t>
                      </a:r>
                      <a:r>
                        <a:rPr lang="de-AT" sz="1300" b="1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Mitarbeiter:innen</a:t>
                      </a:r>
                      <a:r>
                        <a:rPr lang="de-AT" sz="13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Sonja Burggraf, Verwaltung, 95%</a:t>
                      </a:r>
                    </a:p>
                    <a:p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Karin Tibitanzl, Verwaltung, 62,5%</a:t>
                      </a:r>
                    </a:p>
                    <a:p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Sabine Wanzenböck, Networking, 12,5%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Harald Ployer, IT, 50%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Mario Heß, IT, 50%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Christian Böck, Mess- und Regeltechnik, 100%</a:t>
                      </a:r>
                    </a:p>
                    <a:p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Sebastian Mayer, Maschinenbau, Werkstatt, 100%</a:t>
                      </a:r>
                    </a:p>
                    <a:p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Anna Mayer, </a:t>
                      </a:r>
                      <a:r>
                        <a:rPr lang="de-DE" sz="1100" b="0" dirty="0">
                          <a:solidFill>
                            <a:schemeClr val="tx1"/>
                          </a:solidFill>
                        </a:rPr>
                        <a:t>Studentenunterkünfte, </a:t>
                      </a:r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60%</a:t>
                      </a:r>
                    </a:p>
                    <a:p>
                      <a:r>
                        <a:rPr lang="de-AT" sz="1100" b="0">
                          <a:solidFill>
                            <a:schemeClr val="tx1"/>
                          </a:solidFill>
                        </a:rPr>
                        <a:t>Johanna Schmidt, Chemielabor, 20%</a:t>
                      </a:r>
                      <a:endParaRPr lang="de-AT" sz="11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de-AT" sz="1100" b="0" dirty="0">
                          <a:solidFill>
                            <a:schemeClr val="tx1"/>
                          </a:solidFill>
                        </a:rPr>
                        <a:t>Martin Bogner, Gebäudetechnik (50% GI)</a:t>
                      </a:r>
                    </a:p>
                  </a:txBody>
                  <a:tcPr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195652"/>
                  </a:ext>
                </a:extLst>
              </a:tr>
            </a:tbl>
          </a:graphicData>
        </a:graphic>
      </p:graphicFrame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5CBB883F-50BD-44D7-9015-8E01FDCE67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180768"/>
              </p:ext>
            </p:extLst>
          </p:nvPr>
        </p:nvGraphicFramePr>
        <p:xfrm>
          <a:off x="6083655" y="1590083"/>
          <a:ext cx="5456971" cy="3149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1153">
                  <a:extLst>
                    <a:ext uri="{9D8B030D-6E8A-4147-A177-3AD203B41FA5}">
                      <a16:colId xmlns:a16="http://schemas.microsoft.com/office/drawing/2014/main" val="2488493908"/>
                    </a:ext>
                  </a:extLst>
                </a:gridCol>
                <a:gridCol w="2695818">
                  <a:extLst>
                    <a:ext uri="{9D8B030D-6E8A-4147-A177-3AD203B41FA5}">
                      <a16:colId xmlns:a16="http://schemas.microsoft.com/office/drawing/2014/main" val="2673189738"/>
                    </a:ext>
                  </a:extLst>
                </a:gridCol>
              </a:tblGrid>
              <a:tr h="714292">
                <a:tc gridSpan="2">
                  <a:txBody>
                    <a:bodyPr/>
                    <a:lstStyle/>
                    <a:p>
                      <a:pPr algn="ctr"/>
                      <a:r>
                        <a:rPr lang="de-AT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Fachbereich</a:t>
                      </a:r>
                      <a:r>
                        <a:rPr lang="de-AT" baseline="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 2</a:t>
                      </a:r>
                      <a:endParaRPr lang="de-AT" dirty="0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de-AT" sz="1400" dirty="0">
                          <a:solidFill>
                            <a:schemeClr val="accent4">
                              <a:lumMod val="60000"/>
                              <a:lumOff val="40000"/>
                            </a:schemeClr>
                          </a:solidFill>
                        </a:rPr>
                        <a:t>Evolutionäre ökologische Prozesse</a:t>
                      </a:r>
                      <a:endParaRPr lang="de-AT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A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028579"/>
                  </a:ext>
                </a:extLst>
              </a:tr>
              <a:tr h="689934">
                <a:tc>
                  <a:txBody>
                    <a:bodyPr/>
                    <a:lstStyle/>
                    <a:p>
                      <a:pPr algn="ctr"/>
                      <a:r>
                        <a:rPr lang="de-AT" sz="1300" b="1" dirty="0"/>
                        <a:t>Wissenschaftliches Personal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de-AT" sz="13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Nichtwissenschaftliches Personal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66065"/>
                  </a:ext>
                </a:extLst>
              </a:tr>
              <a:tr h="1744788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dirty="0"/>
                        <a:t>Univ. Prof. Otto Seppälä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(100%)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dirty="0"/>
                        <a:t>Senior Scientist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AT" sz="1100" dirty="0"/>
                        <a:t>Dunja Lamatsch (100%)</a:t>
                      </a: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dirty="0"/>
                        <a:t>Senior Scientist Claus-Peter Stelzer (100%)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dirty="0"/>
                        <a:t>Senior Scientist </a:t>
                      </a:r>
                      <a:r>
                        <a:rPr lang="de-AT" sz="11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Josef Wanzenböck (100%)</a:t>
                      </a: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PostDoc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AT" sz="1100" dirty="0"/>
                        <a:t>Natalia Gogoleva (100%)</a:t>
                      </a: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baseline="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PräDoc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AT" sz="1100" dirty="0"/>
                        <a:t>Vinayaka Hegde (75%)</a:t>
                      </a:r>
                      <a:endParaRPr lang="de-AT" sz="11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AT" sz="1100" dirty="0"/>
                        <a:t>Jaqueline Lederer </a:t>
                      </a:r>
                      <a:r>
                        <a:rPr lang="de-AT" sz="11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(100%)</a:t>
                      </a: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 </a:t>
                      </a:r>
                      <a:r>
                        <a:rPr lang="de-AT" sz="1100" dirty="0"/>
                        <a:t>Philip Kerschbaumer </a:t>
                      </a: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(75%)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 </a:t>
                      </a:r>
                      <a:r>
                        <a:rPr lang="de-AT" sz="1100" dirty="0"/>
                        <a:t>Maria Pichler </a:t>
                      </a: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(100%)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 </a:t>
                      </a:r>
                      <a:r>
                        <a:rPr lang="de-AT" sz="1100" dirty="0"/>
                        <a:t>Katri Seppälä (80%)</a:t>
                      </a: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endParaRPr lang="de-AT" sz="11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Kat III </a:t>
                      </a:r>
                      <a:r>
                        <a:rPr lang="de-AT" sz="1100" dirty="0"/>
                        <a:t>Réka Somogyi </a:t>
                      </a:r>
                      <a:r>
                        <a:rPr lang="de-AT" sz="11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(25%)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2770881"/>
                  </a:ext>
                </a:extLst>
              </a:tr>
            </a:tbl>
          </a:graphicData>
        </a:graphic>
      </p:graphicFrame>
      <p:sp>
        <p:nvSpPr>
          <p:cNvPr id="3" name="Textfeld 2"/>
          <p:cNvSpPr txBox="1"/>
          <p:nvPr/>
        </p:nvSpPr>
        <p:spPr>
          <a:xfrm>
            <a:off x="0" y="1998"/>
            <a:ext cx="2001328" cy="30777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de-AT" sz="1400" dirty="0">
                <a:solidFill>
                  <a:srgbClr val="FFD966"/>
                </a:solidFill>
              </a:rPr>
              <a:t>Stichtag: 01.04.2026</a:t>
            </a:r>
            <a:endParaRPr lang="de-AT" dirty="0">
              <a:solidFill>
                <a:srgbClr val="FFD9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9225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Microsoft Office PowerPoint</Application>
  <PresentationFormat>Breitbild</PresentationFormat>
  <Paragraphs>54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E-Mail</dc:creator>
  <cp:lastModifiedBy>Burggraf, Sonja</cp:lastModifiedBy>
  <cp:revision>75</cp:revision>
  <cp:lastPrinted>2026-04-01T07:28:22Z</cp:lastPrinted>
  <dcterms:created xsi:type="dcterms:W3CDTF">2021-06-02T07:13:11Z</dcterms:created>
  <dcterms:modified xsi:type="dcterms:W3CDTF">2026-04-01T07:28:33Z</dcterms:modified>
</cp:coreProperties>
</file>