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80" r:id="rId4"/>
    <p:sldId id="320" r:id="rId5"/>
    <p:sldId id="323" r:id="rId6"/>
    <p:sldId id="263" r:id="rId7"/>
    <p:sldId id="322" r:id="rId8"/>
    <p:sldId id="316" r:id="rId9"/>
    <p:sldId id="324" r:id="rId10"/>
    <p:sldId id="319" r:id="rId11"/>
    <p:sldId id="325" r:id="rId12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chuggnall, Julia" initials="TJ" lastIdx="6" clrIdx="0">
    <p:extLst>
      <p:ext uri="{19B8F6BF-5375-455C-9EA6-DF929625EA0E}">
        <p15:presenceInfo xmlns:p15="http://schemas.microsoft.com/office/powerpoint/2012/main" userId="S-1-5-21-2037284933-2388869433-1188439103-2574693" providerId="AD"/>
      </p:ext>
    </p:extLst>
  </p:cmAuthor>
  <p:cmAuthor id="2" name="Harders, Levke Christine" initials="HLC" lastIdx="13" clrIdx="1">
    <p:extLst>
      <p:ext uri="{19B8F6BF-5375-455C-9EA6-DF929625EA0E}">
        <p15:presenceInfo xmlns:p15="http://schemas.microsoft.com/office/powerpoint/2012/main" userId="S-1-5-21-2037284933-2388869433-1188439103-2591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CC99FF"/>
    <a:srgbClr val="00FFCC"/>
    <a:srgbClr val="9D05CD"/>
    <a:srgbClr val="F05AA5"/>
    <a:srgbClr val="F37C57"/>
    <a:srgbClr val="FD719E"/>
    <a:srgbClr val="F9536C"/>
    <a:srgbClr val="CC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E163-0909-49C6-94C6-C1ED9A37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8322"/>
            <a:ext cx="10515600" cy="601221"/>
          </a:xfrm>
        </p:spPr>
        <p:txBody>
          <a:bodyPr/>
          <a:lstStyle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Dosis" panose="0201070302020206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FB288-0ED6-4669-A28B-76E76037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8F240-2147-4EBB-9116-C6238C24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572D8-23EB-4FC1-A3D5-43D6BA32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77280F-F83C-4DFE-A1C1-101E6E8747A2}"/>
              </a:ext>
            </a:extLst>
          </p:cNvPr>
          <p:cNvSpPr/>
          <p:nvPr userDrawn="1"/>
        </p:nvSpPr>
        <p:spPr>
          <a:xfrm>
            <a:off x="5880292" y="1077185"/>
            <a:ext cx="431416" cy="431416"/>
          </a:xfrm>
          <a:prstGeom prst="ellipse">
            <a:avLst/>
          </a:prstGeom>
          <a:gradFill>
            <a:gsLst>
              <a:gs pos="0">
                <a:srgbClr val="A567EA"/>
              </a:gs>
              <a:gs pos="100000">
                <a:srgbClr val="7040B6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F2C1DE-4562-4879-A74D-8C09F5E9EE74}"/>
              </a:ext>
            </a:extLst>
          </p:cNvPr>
          <p:cNvCxnSpPr>
            <a:cxnSpLocks/>
            <a:endCxn id="6" idx="0"/>
          </p:cNvCxnSpPr>
          <p:nvPr userDrawn="1"/>
        </p:nvCxnSpPr>
        <p:spPr>
          <a:xfrm>
            <a:off x="6096000" y="0"/>
            <a:ext cx="0" cy="1077185"/>
          </a:xfrm>
          <a:prstGeom prst="line">
            <a:avLst/>
          </a:prstGeom>
          <a:ln>
            <a:solidFill>
              <a:srgbClr val="A567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A991A-1FDF-42D4-9AE3-37709A9B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F90CC-3788-4888-AC35-2034915A6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22543-369B-47EB-A55C-D62FB25F4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7647D-AC67-4534-8D10-E364311C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E371-D99E-44C9-8037-A1896C86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91D38-5E99-42C8-9770-2563FBC8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6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0563-84D6-4500-824E-BD7D3CCC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8D198-EC5D-4F0A-B9AE-004E7977A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C9BFA-D35C-4797-B0D2-CBD5B842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A8C49-4AEC-4901-B1B7-01C5D83D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F3544-E0BB-4E01-85C0-D8C673B5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70AB7-F438-455C-92F0-F0DE7CE02B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D6C9C-E9D9-4EBC-B791-62B33DEDC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2134C-5DC0-4B9B-9A37-170C3E53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3B388-3BD3-46DC-BEDF-57FA6B7E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3D373-5BA4-4DD8-8ABB-C14A90BF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F5559-B302-46FE-AF36-5B7457FA8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6399"/>
            <a:ext cx="9144000" cy="18335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2C801-2740-4C3C-8367-BBC73254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11CA1-97B0-4DFC-9D55-E740FDB7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E495E-A2B5-4897-9799-33F64E4C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AED17-191D-49C5-ADE5-49D41181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77280F-F83C-4DFE-A1C1-101E6E8747A2}"/>
              </a:ext>
            </a:extLst>
          </p:cNvPr>
          <p:cNvSpPr/>
          <p:nvPr userDrawn="1"/>
        </p:nvSpPr>
        <p:spPr>
          <a:xfrm>
            <a:off x="5880292" y="1077185"/>
            <a:ext cx="431416" cy="431416"/>
          </a:xfrm>
          <a:prstGeom prst="ellipse">
            <a:avLst/>
          </a:prstGeom>
          <a:gradFill>
            <a:gsLst>
              <a:gs pos="0">
                <a:srgbClr val="A567EA"/>
              </a:gs>
              <a:gs pos="100000">
                <a:srgbClr val="7040B6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2C1DE-4562-4879-A74D-8C09F5E9EE74}"/>
              </a:ext>
            </a:extLst>
          </p:cNvPr>
          <p:cNvCxnSpPr>
            <a:cxnSpLocks/>
            <a:endCxn id="7" idx="0"/>
          </p:cNvCxnSpPr>
          <p:nvPr userDrawn="1"/>
        </p:nvCxnSpPr>
        <p:spPr>
          <a:xfrm>
            <a:off x="6096000" y="0"/>
            <a:ext cx="0" cy="1077185"/>
          </a:xfrm>
          <a:prstGeom prst="line">
            <a:avLst/>
          </a:prstGeom>
          <a:ln>
            <a:solidFill>
              <a:srgbClr val="A567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3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4585-6D9C-4F32-BDA7-A419262F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F831-C30F-4A02-BCFE-B3DC822F0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554CD-68C8-444B-92ED-BD183D88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34CF6-53E9-49FE-9E3D-9B9D6A9F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6BCD-43AB-46C6-A1F5-CCAD3DD0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6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37B6-4516-432B-9602-C77DB14A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817BF-7C34-4284-9C68-F039DD910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7BD18-4DC2-40E8-97FE-7AAE5977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DEA1-626B-4CC4-85B6-EAAEDA702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CDA6E-12A0-452A-B7FB-C8912DC6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5FA7-D673-42B7-8D85-7B6477A3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72C6A-6711-4C9C-84C6-E0DD2F54C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1274D-4DC8-4ADD-850F-14778E627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EFDD1-8F38-44FF-9998-FF601E38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733F6-F61A-473A-9CCF-8E6E1A787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7FE64-C76D-4B71-84D6-5E6F683E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4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43C3-F9C0-43EF-9950-E7317737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4A17E-B879-406F-9C57-31CA1CDB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FFA08-2F73-431E-9AD1-F7406C8B6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23BCD-B9C0-4EA9-A9B0-6B0309CB4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AD298D-48ED-44BA-AA8D-B664A4362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98DCA3-15F9-446B-A1CC-A78A4375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0E45D-305D-468F-8522-FD260072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4C963-246D-48F7-B393-C79DF6F0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1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30B9B-118D-46BA-825E-9B5C197A5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E99C70-B6E6-4D64-8BCF-5C92D3EB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D6AE9-0890-429E-BB9A-3643B2DF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B8C5053-1DAD-4164-B1E3-06B5C256E7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14591" y="1765300"/>
            <a:ext cx="1903413" cy="796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Client 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1AE00CB-D65C-4ED9-B76D-EE4B2AFE27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2489" y="1765300"/>
            <a:ext cx="1903413" cy="796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Client 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1EB60-E085-4238-8C59-81508BEE6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50387" y="1765300"/>
            <a:ext cx="1903413" cy="796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Client 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3CA82B46-6045-4CC8-B22A-4451DAC40A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14591" y="2934882"/>
            <a:ext cx="1903413" cy="796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Client 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98C8A37-0A90-4BD1-A580-58A2233A8C3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32489" y="2934882"/>
            <a:ext cx="1903413" cy="796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Client 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A19C01B-55F6-4108-BB4B-357ABE304D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450387" y="2934882"/>
            <a:ext cx="1903413" cy="796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Client Logo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53C64B2-4ABF-4884-92D6-AFC45AB569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14591" y="4104464"/>
            <a:ext cx="1903413" cy="796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Client Logo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8C7D1160-4F73-4CF5-9E10-ABC457EB16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132489" y="4104464"/>
            <a:ext cx="1903413" cy="796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Client Logo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2E812B2-1636-4D7D-9B25-AB1BDBBE33F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450387" y="4104464"/>
            <a:ext cx="1903413" cy="7969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Client Logo</a:t>
            </a:r>
          </a:p>
        </p:txBody>
      </p:sp>
    </p:spTree>
    <p:extLst>
      <p:ext uri="{BB962C8B-B14F-4D97-AF65-F5344CB8AC3E}">
        <p14:creationId xmlns:p14="http://schemas.microsoft.com/office/powerpoint/2010/main" val="69239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678613" y="1063450"/>
            <a:ext cx="1481137" cy="1635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IN" dirty="0"/>
              <a:t>Click or Drag Your Picture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020395" y="1083315"/>
            <a:ext cx="1481137" cy="1635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IN" dirty="0"/>
              <a:t>Click or Drag Your Picture Here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020394" y="3592286"/>
            <a:ext cx="1481137" cy="1635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IN" dirty="0"/>
              <a:t>Click or Drag Your Picture Here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678612" y="3592286"/>
            <a:ext cx="1481137" cy="1635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IN" dirty="0"/>
              <a:t>Click or Drag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29785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BFC0-771A-414D-9485-C84F4F28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03773-1990-49CB-B96C-92E2364F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2CEE6-4FCC-4770-9920-FDDB2D451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11D40-336A-4E95-9193-939E17D4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4FEBF-1C92-4788-9971-BC8C768A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7CF79-08C5-459D-AA37-9AF03926A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0F7E4-221F-4292-9335-950AD762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CA3E3-C625-44A7-9F49-3B6D5D365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A66C-58F1-457A-965A-8CBA8174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95956-62A0-41FB-9BE7-478036564D5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06F5-E7E9-4256-89E3-2795BD306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BFBC2-2F61-4B22-A0A8-B582560C5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5F6E-6937-45FD-BA1F-2F425C4978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9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Dosis" panose="0201070302020206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" y="3360029"/>
            <a:ext cx="11256264" cy="31575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8" y="165564"/>
            <a:ext cx="2710648" cy="1015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CF01C0-BBBE-4E61-8AB6-697B84A83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68" y="2023375"/>
            <a:ext cx="11256264" cy="10216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de-AT" sz="2700" dirty="0">
                <a:latin typeface="Bahnschrift SemiCondensed" panose="020B0502040204020203" pitchFamily="34" charset="0"/>
              </a:rPr>
            </a:br>
            <a:br>
              <a:rPr lang="de-AT" sz="3600" dirty="0">
                <a:latin typeface="Bahnschrift SemiCondensed" panose="020B0502040204020203" pitchFamily="34" charset="0"/>
              </a:rPr>
            </a:br>
            <a:r>
              <a:rPr lang="de-DE" sz="3600" dirty="0">
                <a:latin typeface="Bahnschrift SemiCondensed" panose="020B0502040204020203" pitchFamily="34" charset="0"/>
              </a:rPr>
              <a:t>Forschungsgruppe</a:t>
            </a:r>
            <a:br>
              <a:rPr lang="de-DE" sz="3600" dirty="0">
                <a:latin typeface="Bahnschrift SemiCondensed" panose="020B0502040204020203" pitchFamily="34" charset="0"/>
              </a:rPr>
            </a:br>
            <a:r>
              <a:rPr lang="de-DE" sz="3600" dirty="0">
                <a:latin typeface="Bahnschrift SemiCondensed" panose="020B0502040204020203" pitchFamily="34" charset="0"/>
              </a:rPr>
              <a:t>Interpersonelle Gewalt und Geschlecht</a:t>
            </a:r>
            <a:br>
              <a:rPr lang="de-AT" sz="3600" dirty="0">
                <a:latin typeface="Bahnschrift SemiCondensed" panose="020B0502040204020203" pitchFamily="34" charset="0"/>
              </a:rPr>
            </a:br>
            <a:r>
              <a:rPr lang="de-AT" sz="800" dirty="0">
                <a:latin typeface="Bahnschrift SemiCondensed" panose="020B0502040204020203" pitchFamily="34" charset="0"/>
              </a:rPr>
              <a:t>  </a:t>
            </a:r>
            <a:r>
              <a:rPr lang="de-AT" sz="1200" dirty="0">
                <a:latin typeface="Bahnschrift SemiCondensed" panose="020B0502040204020203" pitchFamily="34" charset="0"/>
              </a:rPr>
              <a:t> </a:t>
            </a:r>
            <a:br>
              <a:rPr lang="de-AT" sz="3600" dirty="0">
                <a:latin typeface="Bahnschrift SemiCondensed" panose="020B0502040204020203" pitchFamily="34" charset="0"/>
              </a:rPr>
            </a:br>
            <a:r>
              <a:rPr lang="de-AT" sz="2800" dirty="0">
                <a:latin typeface="Bahnschrift SemiCondensed" panose="020B0502040204020203" pitchFamily="34" charset="0"/>
              </a:rPr>
              <a:t>Center Interdisziplinäre Geschlechterforschung Innsbruck</a:t>
            </a:r>
            <a:endParaRPr lang="en-US" sz="2700" b="1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68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77280F-F83C-4DFE-A1C1-101E6E8747A2}"/>
              </a:ext>
            </a:extLst>
          </p:cNvPr>
          <p:cNvSpPr/>
          <p:nvPr/>
        </p:nvSpPr>
        <p:spPr>
          <a:xfrm>
            <a:off x="5880292" y="775604"/>
            <a:ext cx="431416" cy="431416"/>
          </a:xfrm>
          <a:prstGeom prst="ellipse">
            <a:avLst/>
          </a:prstGeom>
          <a:solidFill>
            <a:srgbClr val="FD71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2C1DE-4562-4879-A74D-8C09F5E9EE74}"/>
              </a:ext>
            </a:extLst>
          </p:cNvPr>
          <p:cNvCxnSpPr/>
          <p:nvPr/>
        </p:nvCxnSpPr>
        <p:spPr>
          <a:xfrm>
            <a:off x="6096000" y="0"/>
            <a:ext cx="0" cy="871964"/>
          </a:xfrm>
          <a:prstGeom prst="line">
            <a:avLst/>
          </a:prstGeom>
          <a:ln>
            <a:solidFill>
              <a:srgbClr val="FD71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8BA5565B-EC4F-421A-B363-1DFDE22676FF}"/>
              </a:ext>
            </a:extLst>
          </p:cNvPr>
          <p:cNvSpPr txBox="1">
            <a:spLocks/>
          </p:cNvSpPr>
          <p:nvPr/>
        </p:nvSpPr>
        <p:spPr>
          <a:xfrm>
            <a:off x="364169" y="1665678"/>
            <a:ext cx="11463660" cy="6555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3600" dirty="0">
                <a:solidFill>
                  <a:srgbClr val="FD719E"/>
                </a:solidFill>
                <a:latin typeface="Bahnschrift SemiCondensed" panose="020B0502040204020203" pitchFamily="34" charset="0"/>
              </a:rPr>
              <a:t>Abschlussdiskussion</a:t>
            </a:r>
          </a:p>
        </p:txBody>
      </p:sp>
      <p:sp>
        <p:nvSpPr>
          <p:cNvPr id="4" name="Pfeil nach rechts 3"/>
          <p:cNvSpPr/>
          <p:nvPr/>
        </p:nvSpPr>
        <p:spPr>
          <a:xfrm rot="21388342">
            <a:off x="5077577" y="3709417"/>
            <a:ext cx="2616153" cy="1254752"/>
          </a:xfrm>
          <a:prstGeom prst="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924375" y="4536784"/>
            <a:ext cx="2601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Nachwuchsausbildung stärken, Internationalisierung</a:t>
            </a:r>
          </a:p>
          <a:p>
            <a:pPr algn="ctr"/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729855" y="5687723"/>
            <a:ext cx="156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Third Mission </a:t>
            </a:r>
          </a:p>
          <a:p>
            <a:endParaRPr lang="de-AT" dirty="0">
              <a:solidFill>
                <a:schemeClr val="bg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4DA8B1C-9BD9-81A9-F0C4-93ACB2D8C324}"/>
              </a:ext>
            </a:extLst>
          </p:cNvPr>
          <p:cNvGrpSpPr/>
          <p:nvPr/>
        </p:nvGrpSpPr>
        <p:grpSpPr>
          <a:xfrm>
            <a:off x="8710359" y="2875464"/>
            <a:ext cx="2557266" cy="2316858"/>
            <a:chOff x="232867" y="0"/>
            <a:chExt cx="2557266" cy="2316858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9C17343-F8F3-774A-2567-3121DE08D69E}"/>
                </a:ext>
              </a:extLst>
            </p:cNvPr>
            <p:cNvSpPr/>
            <p:nvPr/>
          </p:nvSpPr>
          <p:spPr>
            <a:xfrm>
              <a:off x="232867" y="0"/>
              <a:ext cx="2557266" cy="231685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Ellipse 4">
              <a:extLst>
                <a:ext uri="{FF2B5EF4-FFF2-40B4-BE49-F238E27FC236}">
                  <a16:creationId xmlns:a16="http://schemas.microsoft.com/office/drawing/2014/main" id="{C7F1AE6E-DEB0-6084-EB91-C2AB3FE4A382}"/>
                </a:ext>
              </a:extLst>
            </p:cNvPr>
            <p:cNvSpPr txBox="1"/>
            <p:nvPr/>
          </p:nvSpPr>
          <p:spPr>
            <a:xfrm>
              <a:off x="607370" y="339296"/>
              <a:ext cx="1808260" cy="1638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700" kern="1200" dirty="0">
                <a:latin typeface="Bahnschrift Light SemiCondensed" panose="020B0502040204020203" pitchFamily="34" charset="0"/>
              </a:endParaRPr>
            </a:p>
          </p:txBody>
        </p: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9415C213-5DF9-DAB0-D562-16CA9D2A37D6}"/>
              </a:ext>
            </a:extLst>
          </p:cNvPr>
          <p:cNvSpPr/>
          <p:nvPr/>
        </p:nvSpPr>
        <p:spPr>
          <a:xfrm>
            <a:off x="1104157" y="2942655"/>
            <a:ext cx="389442" cy="38981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633482"/>
              <a:satOff val="-6796"/>
              <a:lumOff val="1601"/>
              <a:alphaOff val="0"/>
            </a:schemeClr>
          </a:fillRef>
          <a:effectRef idx="0">
            <a:schemeClr val="accent4">
              <a:hueOff val="1633482"/>
              <a:satOff val="-6796"/>
              <a:lumOff val="160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9E7FA8B-998D-72D4-4A94-9C8E69D0A8F5}"/>
              </a:ext>
            </a:extLst>
          </p:cNvPr>
          <p:cNvSpPr/>
          <p:nvPr/>
        </p:nvSpPr>
        <p:spPr>
          <a:xfrm>
            <a:off x="2725491" y="3332472"/>
            <a:ext cx="1601536" cy="156077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8167408"/>
              <a:satOff val="-33981"/>
              <a:lumOff val="8007"/>
              <a:alphaOff val="0"/>
            </a:schemeClr>
          </a:fillRef>
          <a:effectRef idx="0">
            <a:schemeClr val="accent4">
              <a:hueOff val="8167408"/>
              <a:satOff val="-33981"/>
              <a:lumOff val="800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14" name="Pfeil nach rechts 3">
            <a:extLst>
              <a:ext uri="{FF2B5EF4-FFF2-40B4-BE49-F238E27FC236}">
                <a16:creationId xmlns:a16="http://schemas.microsoft.com/office/drawing/2014/main" id="{00248BDE-A479-B448-D551-7F251CA4E0F5}"/>
              </a:ext>
            </a:extLst>
          </p:cNvPr>
          <p:cNvSpPr/>
          <p:nvPr/>
        </p:nvSpPr>
        <p:spPr>
          <a:xfrm rot="4780657">
            <a:off x="954574" y="4334398"/>
            <a:ext cx="1503038" cy="1037256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4B12085-2E5A-4B7F-1D11-15E09A6763FF}"/>
              </a:ext>
            </a:extLst>
          </p:cNvPr>
          <p:cNvSpPr/>
          <p:nvPr/>
        </p:nvSpPr>
        <p:spPr>
          <a:xfrm>
            <a:off x="7757720" y="2756588"/>
            <a:ext cx="537844" cy="537835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26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77280F-F83C-4DFE-A1C1-101E6E8747A2}"/>
              </a:ext>
            </a:extLst>
          </p:cNvPr>
          <p:cNvSpPr/>
          <p:nvPr/>
        </p:nvSpPr>
        <p:spPr>
          <a:xfrm>
            <a:off x="5880292" y="775604"/>
            <a:ext cx="431416" cy="43141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2C1DE-4562-4879-A74D-8C09F5E9EE74}"/>
              </a:ext>
            </a:extLst>
          </p:cNvPr>
          <p:cNvCxnSpPr/>
          <p:nvPr/>
        </p:nvCxnSpPr>
        <p:spPr>
          <a:xfrm>
            <a:off x="6096000" y="0"/>
            <a:ext cx="0" cy="87196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8BA5565B-EC4F-421A-B363-1DFDE22676FF}"/>
              </a:ext>
            </a:extLst>
          </p:cNvPr>
          <p:cNvSpPr txBox="1">
            <a:spLocks/>
          </p:cNvSpPr>
          <p:nvPr/>
        </p:nvSpPr>
        <p:spPr>
          <a:xfrm>
            <a:off x="446466" y="1768598"/>
            <a:ext cx="11463660" cy="6555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3600" dirty="0">
                <a:solidFill>
                  <a:schemeClr val="accent4"/>
                </a:solidFill>
                <a:latin typeface="Bahnschrift SemiCondensed" panose="020B0502040204020203" pitchFamily="34" charset="0"/>
              </a:rPr>
              <a:t>Anfälliges und Verabschiedung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729855" y="5687723"/>
            <a:ext cx="156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Third Mission </a:t>
            </a:r>
          </a:p>
          <a:p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3E72235-D856-80DA-0376-71C6F7A50ECC}"/>
              </a:ext>
            </a:extLst>
          </p:cNvPr>
          <p:cNvSpPr txBox="1"/>
          <p:nvPr/>
        </p:nvSpPr>
        <p:spPr>
          <a:xfrm>
            <a:off x="477373" y="4152063"/>
            <a:ext cx="609777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Bahnschrift SemiCondensed" panose="020B0502040204020203" pitchFamily="34" charset="0"/>
              </a:rPr>
              <a:t>Forschungsgruppe</a:t>
            </a:r>
            <a:br>
              <a:rPr lang="de-DE" sz="1800" dirty="0">
                <a:latin typeface="Bahnschrift SemiCondensed" panose="020B0502040204020203" pitchFamily="34" charset="0"/>
              </a:rPr>
            </a:br>
            <a:r>
              <a:rPr lang="de-DE" sz="1800" dirty="0">
                <a:latin typeface="Bahnschrift SemiCondensed" panose="020B0502040204020203" pitchFamily="34" charset="0"/>
              </a:rPr>
              <a:t>Interpersonelle Gewalt und Geschlecht</a:t>
            </a:r>
            <a:br>
              <a:rPr lang="de-AT" sz="1800" dirty="0">
                <a:latin typeface="Bahnschrift SemiCondensed" panose="020B0502040204020203" pitchFamily="34" charset="0"/>
              </a:rPr>
            </a:br>
            <a:r>
              <a:rPr lang="de-AT" sz="300" dirty="0">
                <a:latin typeface="Bahnschrift SemiCondensed" panose="020B0502040204020203" pitchFamily="34" charset="0"/>
              </a:rPr>
              <a:t>  </a:t>
            </a:r>
            <a:r>
              <a:rPr lang="de-AT" sz="800" dirty="0">
                <a:latin typeface="Bahnschrift SemiCondensed" panose="020B0502040204020203" pitchFamily="34" charset="0"/>
              </a:rPr>
              <a:t> </a:t>
            </a:r>
            <a:br>
              <a:rPr lang="de-AT" sz="1800" dirty="0">
                <a:latin typeface="Bahnschrift SemiCondensed" panose="020B0502040204020203" pitchFamily="34" charset="0"/>
              </a:rPr>
            </a:br>
            <a:r>
              <a:rPr lang="de-AT" sz="1400" dirty="0">
                <a:latin typeface="Bahnschrift SemiCondensed" panose="020B0502040204020203" pitchFamily="34" charset="0"/>
              </a:rPr>
              <a:t>Center Interdisziplinäre Geschlechterforschung Innsbruck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4F51612-B3DD-A845-150D-29FAB61AE1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8" y="165564"/>
            <a:ext cx="2710648" cy="10155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E0BCB3E-A799-99ED-476C-444BF4AEC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708" y="3914098"/>
            <a:ext cx="5185587" cy="241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1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4E813-65FA-FB44-FD46-AED25C2F1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055" y="1134138"/>
            <a:ext cx="9416902" cy="183356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de-DE" sz="4400" dirty="0">
                <a:latin typeface="Bahnschrift Condensed" panose="020B0502040204020203" pitchFamily="34" charset="0"/>
              </a:rPr>
              <a:t>Thema: </a:t>
            </a:r>
            <a:br>
              <a:rPr lang="de-DE" sz="4400" dirty="0">
                <a:latin typeface="Bahnschrift Condensed" panose="020B0502040204020203" pitchFamily="34" charset="0"/>
              </a:rPr>
            </a:br>
            <a:r>
              <a:rPr lang="de-DE" sz="5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Wissen um (geschlechtsspezifische) Gewalt </a:t>
            </a:r>
            <a:endParaRPr lang="de-DE" sz="4400" dirty="0">
              <a:latin typeface="Bahnschrift Condensed" panose="020B0502040204020203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2FEBD4-9587-C3A5-D721-AF09D284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49" y="3189768"/>
            <a:ext cx="10749515" cy="3221666"/>
          </a:xfrm>
          <a:solidFill>
            <a:srgbClr val="CC99FF"/>
          </a:solidFill>
        </p:spPr>
        <p:txBody>
          <a:bodyPr anchor="ctr">
            <a:normAutofit fontScale="25000" lnSpcReduction="20000"/>
          </a:bodyPr>
          <a:lstStyle/>
          <a:p>
            <a:endParaRPr lang="de-DE" sz="9600" u="sng" dirty="0">
              <a:latin typeface="Bahnschrift Condensed" panose="020B0502040204020203" pitchFamily="34" charset="0"/>
            </a:endParaRPr>
          </a:p>
          <a:p>
            <a:r>
              <a:rPr lang="de-DE" sz="9600" u="sng" dirty="0">
                <a:latin typeface="Bahnschrift Condensed" panose="020B0502040204020203" pitchFamily="34" charset="0"/>
              </a:rPr>
              <a:t>Leseworkshop am MO, 20.11.2023 von 14:00 – 18:00 Uhr [hybrid] </a:t>
            </a:r>
          </a:p>
          <a:p>
            <a:endParaRPr lang="de-DE" sz="9600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r>
              <a:rPr lang="en-US" sz="9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3. Stock, </a:t>
            </a:r>
            <a:r>
              <a:rPr lang="en-US" sz="9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Raum</a:t>
            </a:r>
            <a:r>
              <a:rPr lang="en-US" sz="9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03F080 (</a:t>
            </a:r>
            <a:r>
              <a:rPr lang="en-US" sz="96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Innrain</a:t>
            </a:r>
            <a:r>
              <a:rPr lang="en-US" sz="9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52a)</a:t>
            </a:r>
          </a:p>
          <a:p>
            <a:endParaRPr lang="nl-NL" sz="9600" dirty="0">
              <a:latin typeface="Bahnschrift Condensed" panose="020B0502040204020203" pitchFamily="34" charset="0"/>
            </a:endParaRPr>
          </a:p>
          <a:p>
            <a:r>
              <a:rPr lang="nl-NL" sz="9600" dirty="0">
                <a:latin typeface="Bahnschrift Condensed" panose="020B0502040204020203" pitchFamily="34" charset="0"/>
              </a:rPr>
              <a:t>Zoom Meeting: </a:t>
            </a:r>
          </a:p>
          <a:p>
            <a:r>
              <a:rPr lang="nl-NL" sz="9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https://us05web.zoom.us/j/5728038150?pwd=WTZHWlhTMmFvMUxrc1NOTnExVGFDQT09 </a:t>
            </a:r>
          </a:p>
          <a:p>
            <a:r>
              <a:rPr lang="nl-NL" sz="9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Meeting-ID: 572 803 8150 </a:t>
            </a:r>
          </a:p>
          <a:p>
            <a:r>
              <a:rPr lang="nl-NL" sz="9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Kenncode: Jjpb23 </a:t>
            </a:r>
          </a:p>
          <a:p>
            <a:endParaRPr lang="de-DE" sz="3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4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77280F-F83C-4DFE-A1C1-101E6E8747A2}"/>
              </a:ext>
            </a:extLst>
          </p:cNvPr>
          <p:cNvSpPr/>
          <p:nvPr/>
        </p:nvSpPr>
        <p:spPr>
          <a:xfrm>
            <a:off x="5880292" y="775604"/>
            <a:ext cx="431416" cy="431416"/>
          </a:xfrm>
          <a:prstGeom prst="ellipse">
            <a:avLst/>
          </a:prstGeom>
          <a:solidFill>
            <a:srgbClr val="FD71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2C1DE-4562-4879-A74D-8C09F5E9EE74}"/>
              </a:ext>
            </a:extLst>
          </p:cNvPr>
          <p:cNvCxnSpPr/>
          <p:nvPr/>
        </p:nvCxnSpPr>
        <p:spPr>
          <a:xfrm>
            <a:off x="6096000" y="0"/>
            <a:ext cx="0" cy="871964"/>
          </a:xfrm>
          <a:prstGeom prst="line">
            <a:avLst/>
          </a:prstGeom>
          <a:ln>
            <a:solidFill>
              <a:srgbClr val="FD71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8BA5565B-EC4F-421A-B363-1DFDE22676FF}"/>
              </a:ext>
            </a:extLst>
          </p:cNvPr>
          <p:cNvSpPr txBox="1">
            <a:spLocks/>
          </p:cNvSpPr>
          <p:nvPr/>
        </p:nvSpPr>
        <p:spPr>
          <a:xfrm>
            <a:off x="364170" y="1207020"/>
            <a:ext cx="11463660" cy="655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3200" dirty="0">
                <a:solidFill>
                  <a:srgbClr val="FD719E"/>
                </a:solidFill>
                <a:latin typeface="Bahnschrift SemiCondensed" panose="020B0502040204020203" pitchFamily="34" charset="0"/>
              </a:rPr>
              <a:t>PROGRAMM </a:t>
            </a:r>
          </a:p>
          <a:p>
            <a:pPr marL="0" indent="0" algn="ctr">
              <a:buNone/>
            </a:pPr>
            <a:r>
              <a:rPr lang="de-AT" sz="2400" dirty="0">
                <a:solidFill>
                  <a:srgbClr val="FD719E"/>
                </a:solidFill>
                <a:latin typeface="Bahnschrift SemiCondensed" panose="020B0502040204020203" pitchFamily="34" charset="0"/>
              </a:rPr>
              <a:t>[14:00-18:00 Uhr]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5953732-5D06-80B3-3B39-D39399D56E23}"/>
              </a:ext>
            </a:extLst>
          </p:cNvPr>
          <p:cNvSpPr txBox="1"/>
          <p:nvPr/>
        </p:nvSpPr>
        <p:spPr>
          <a:xfrm>
            <a:off x="676940" y="2413337"/>
            <a:ext cx="10561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A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200" dirty="0"/>
              <a:t>Begrüßung &amp; Vorstellung [20 Minuten]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AT" sz="2200" dirty="0"/>
              <a:t>Allgemeine Textbesprechung: </a:t>
            </a:r>
            <a:r>
              <a:rPr lang="de-AT" sz="2200" u="sng" dirty="0"/>
              <a:t>„Gewalt als soziologische Kategorie“ </a:t>
            </a:r>
            <a:r>
              <a:rPr lang="de-AT" sz="2200" dirty="0"/>
              <a:t>von Gesa Lindemann und </a:t>
            </a:r>
            <a:r>
              <a:rPr lang="de-AT" sz="2200" u="sng" dirty="0"/>
              <a:t>„</a:t>
            </a:r>
            <a:r>
              <a:rPr lang="en-US" sz="2200" u="sng" dirty="0"/>
              <a:t>Entering and leaving the tunnel</a:t>
            </a:r>
            <a:r>
              <a:rPr lang="de-DE" sz="2200" u="sng" dirty="0" err="1"/>
              <a:t>of</a:t>
            </a:r>
            <a:r>
              <a:rPr lang="de-DE" sz="2200" u="sng" dirty="0"/>
              <a:t> </a:t>
            </a:r>
            <a:r>
              <a:rPr lang="de-DE" sz="2200" u="sng" dirty="0" err="1"/>
              <a:t>violence</a:t>
            </a:r>
            <a:r>
              <a:rPr lang="de-DE" sz="2200" u="sng" dirty="0"/>
              <a:t>: Micro-</a:t>
            </a:r>
            <a:r>
              <a:rPr lang="de-DE" sz="2200" u="sng" dirty="0" err="1"/>
              <a:t>sociological</a:t>
            </a:r>
            <a:r>
              <a:rPr lang="de-DE" sz="2200" u="sng" dirty="0"/>
              <a:t> </a:t>
            </a:r>
            <a:r>
              <a:rPr lang="de-DE" sz="2200" u="sng" dirty="0" err="1"/>
              <a:t>dynamics</a:t>
            </a:r>
            <a:r>
              <a:rPr lang="de-DE" sz="2200" u="sng" dirty="0"/>
              <a:t> </a:t>
            </a:r>
            <a:r>
              <a:rPr lang="de-DE" sz="2200" u="sng" dirty="0" err="1"/>
              <a:t>of</a:t>
            </a:r>
            <a:r>
              <a:rPr lang="de-DE" sz="2200" u="sng" dirty="0"/>
              <a:t> emotional </a:t>
            </a:r>
            <a:r>
              <a:rPr lang="de-DE" sz="2200" u="sng" dirty="0" err="1"/>
              <a:t>entrainment</a:t>
            </a:r>
            <a:r>
              <a:rPr lang="de-DE" sz="2200" u="sng" dirty="0"/>
              <a:t> in violent </a:t>
            </a:r>
            <a:r>
              <a:rPr lang="de-DE" sz="2200" u="sng" dirty="0" err="1"/>
              <a:t>interactions</a:t>
            </a:r>
            <a:r>
              <a:rPr lang="de-AT" sz="2200" u="sng" dirty="0"/>
              <a:t>“</a:t>
            </a:r>
            <a:r>
              <a:rPr lang="de-AT" sz="2200" dirty="0"/>
              <a:t> von Randall Collins [50 Minuten]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AT" sz="2200" dirty="0"/>
              <a:t>20 Minuten Pause</a:t>
            </a: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200" dirty="0"/>
              <a:t>Besprechung konkreter Fragestellungen [90 Minuten]</a:t>
            </a: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200" dirty="0"/>
              <a:t>20 Minuten Pause</a:t>
            </a: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200" dirty="0"/>
              <a:t>Abschlussdiskussion [20 Minuten]</a:t>
            </a: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200" dirty="0"/>
              <a:t>Anfälliges und Verabschiedung [15 Minuten]</a:t>
            </a:r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dirty="0"/>
          </a:p>
          <a:p>
            <a:pPr marL="285750" lvl="0" indent="-285750" rtl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6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77280F-F83C-4DFE-A1C1-101E6E8747A2}"/>
              </a:ext>
            </a:extLst>
          </p:cNvPr>
          <p:cNvSpPr/>
          <p:nvPr/>
        </p:nvSpPr>
        <p:spPr>
          <a:xfrm>
            <a:off x="2057620" y="1654554"/>
            <a:ext cx="431416" cy="4314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2C1DE-4562-4879-A74D-8C09F5E9EE74}"/>
              </a:ext>
            </a:extLst>
          </p:cNvPr>
          <p:cNvCxnSpPr>
            <a:cxnSpLocks/>
          </p:cNvCxnSpPr>
          <p:nvPr/>
        </p:nvCxnSpPr>
        <p:spPr>
          <a:xfrm flipH="1">
            <a:off x="2273328" y="8634"/>
            <a:ext cx="1" cy="16459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E2B8A33-A542-4CBE-A77B-5F94850C6CD1}"/>
              </a:ext>
            </a:extLst>
          </p:cNvPr>
          <p:cNvSpPr txBox="1">
            <a:spLocks/>
          </p:cNvSpPr>
          <p:nvPr/>
        </p:nvSpPr>
        <p:spPr>
          <a:xfrm>
            <a:off x="1142453" y="2578685"/>
            <a:ext cx="2261749" cy="1153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rPr>
              <a:t>Stimmungs-barometer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025E07-3642-C2EE-4E27-15BC32E7A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/>
          <a:stretch/>
        </p:blipFill>
        <p:spPr>
          <a:xfrm>
            <a:off x="3306728" y="581050"/>
            <a:ext cx="8499833" cy="56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9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77280F-F83C-4DFE-A1C1-101E6E8747A2}"/>
              </a:ext>
            </a:extLst>
          </p:cNvPr>
          <p:cNvSpPr/>
          <p:nvPr/>
        </p:nvSpPr>
        <p:spPr>
          <a:xfrm>
            <a:off x="2599881" y="1539215"/>
            <a:ext cx="431416" cy="431416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2C1DE-4562-4879-A74D-8C09F5E9EE74}"/>
              </a:ext>
            </a:extLst>
          </p:cNvPr>
          <p:cNvCxnSpPr>
            <a:cxnSpLocks/>
          </p:cNvCxnSpPr>
          <p:nvPr/>
        </p:nvCxnSpPr>
        <p:spPr>
          <a:xfrm flipH="1">
            <a:off x="2815589" y="0"/>
            <a:ext cx="1" cy="16459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923A9-AC63-447A-8537-79D2719C4D90}"/>
              </a:ext>
            </a:extLst>
          </p:cNvPr>
          <p:cNvCxnSpPr>
            <a:cxnSpLocks/>
            <a:stCxn id="37" idx="6"/>
          </p:cNvCxnSpPr>
          <p:nvPr/>
        </p:nvCxnSpPr>
        <p:spPr>
          <a:xfrm flipH="1">
            <a:off x="2370049" y="3846855"/>
            <a:ext cx="7002631" cy="61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E2B8A33-A542-4CBE-A77B-5F94850C6CD1}"/>
              </a:ext>
            </a:extLst>
          </p:cNvPr>
          <p:cNvSpPr txBox="1">
            <a:spLocks/>
          </p:cNvSpPr>
          <p:nvPr/>
        </p:nvSpPr>
        <p:spPr>
          <a:xfrm>
            <a:off x="199921" y="2186339"/>
            <a:ext cx="5099725" cy="115320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800"/>
              </a:lnSpc>
            </a:pPr>
            <a:r>
              <a:rPr lang="en-US" sz="32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“</a:t>
            </a:r>
            <a:r>
              <a:rPr lang="en-US" sz="3200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Gewalt</a:t>
            </a:r>
            <a:r>
              <a:rPr lang="en-US" sz="32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als</a:t>
            </a:r>
            <a:r>
              <a:rPr lang="en-US" sz="32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soziologische</a:t>
            </a:r>
            <a:r>
              <a:rPr lang="en-US" sz="32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Kategorie</a:t>
            </a:r>
            <a:r>
              <a:rPr lang="en-US" sz="3200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221611" y="4145481"/>
            <a:ext cx="2756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Bahnschrift SemiCondensed" panose="020B0502040204020203" pitchFamily="34" charset="0"/>
              </a:rPr>
              <a:t>Textinhalt</a:t>
            </a:r>
          </a:p>
        </p:txBody>
      </p:sp>
      <p:sp>
        <p:nvSpPr>
          <p:cNvPr id="13" name="Rechteck 12"/>
          <p:cNvSpPr/>
          <p:nvPr/>
        </p:nvSpPr>
        <p:spPr>
          <a:xfrm>
            <a:off x="8166158" y="4099314"/>
            <a:ext cx="2056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000" dirty="0">
                <a:latin typeface="Bahnschrift SemiCondensed" panose="020B0502040204020203" pitchFamily="34" charset="0"/>
              </a:rPr>
              <a:t>Diskussionspunkte</a:t>
            </a:r>
          </a:p>
        </p:txBody>
      </p:sp>
      <p:sp>
        <p:nvSpPr>
          <p:cNvPr id="36" name="Rechteck 35"/>
          <p:cNvSpPr/>
          <p:nvPr/>
        </p:nvSpPr>
        <p:spPr>
          <a:xfrm>
            <a:off x="4306896" y="4145481"/>
            <a:ext cx="3236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latin typeface="Bahnschrift SemiCondensed" panose="020B0502040204020203" pitchFamily="34" charset="0"/>
              </a:rPr>
              <a:t>Nachfragen</a:t>
            </a:r>
          </a:p>
          <a:p>
            <a:pPr algn="r"/>
            <a:endParaRPr lang="de-AT" sz="2000" dirty="0">
              <a:latin typeface="Bahnschrift SemiCondensed" panose="020B0502040204020203" pitchFamily="34" charset="0"/>
            </a:endParaRPr>
          </a:p>
          <a:p>
            <a:pPr algn="r"/>
            <a:endParaRPr lang="de-DE" sz="2000" dirty="0">
              <a:latin typeface="Bahnschrift SemiCondensed" panose="020B0502040204020203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2C3118-9CBF-46B3-857B-89AB011634DA}"/>
              </a:ext>
            </a:extLst>
          </p:cNvPr>
          <p:cNvSpPr/>
          <p:nvPr/>
        </p:nvSpPr>
        <p:spPr>
          <a:xfrm>
            <a:off x="2318368" y="3631147"/>
            <a:ext cx="431416" cy="4314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Oval 26">
            <a:extLst>
              <a:ext uri="{FF2B5EF4-FFF2-40B4-BE49-F238E27FC236}">
                <a16:creationId xmlns:a16="http://schemas.microsoft.com/office/drawing/2014/main" id="{C608A29A-6368-44EB-9B0F-A3D550C11A65}"/>
              </a:ext>
            </a:extLst>
          </p:cNvPr>
          <p:cNvSpPr/>
          <p:nvPr/>
        </p:nvSpPr>
        <p:spPr>
          <a:xfrm>
            <a:off x="8941264" y="3631147"/>
            <a:ext cx="431416" cy="4314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Oval 26">
            <a:extLst>
              <a:ext uri="{FF2B5EF4-FFF2-40B4-BE49-F238E27FC236}">
                <a16:creationId xmlns:a16="http://schemas.microsoft.com/office/drawing/2014/main" id="{C608A29A-6368-44EB-9B0F-A3D550C11A65}"/>
              </a:ext>
            </a:extLst>
          </p:cNvPr>
          <p:cNvSpPr/>
          <p:nvPr/>
        </p:nvSpPr>
        <p:spPr>
          <a:xfrm>
            <a:off x="5655656" y="3646786"/>
            <a:ext cx="431416" cy="4314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55D16B0-8DF9-06B3-8E99-B0DEC8CBE48B}"/>
              </a:ext>
            </a:extLst>
          </p:cNvPr>
          <p:cNvSpPr txBox="1"/>
          <p:nvPr/>
        </p:nvSpPr>
        <p:spPr>
          <a:xfrm>
            <a:off x="6066528" y="5709906"/>
            <a:ext cx="5749472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0" i="1" dirty="0">
                <a:solidFill>
                  <a:srgbClr val="002060"/>
                </a:solidFill>
                <a:effectLst/>
                <a:latin typeface="wf_segoe-ui_normal"/>
              </a:rPr>
              <a:t>Wie kann dieser Texte mit Blick auf die Analyse genderspezifischer/sexualisierter Gewalt gelesen werden?</a:t>
            </a:r>
            <a:endParaRPr lang="de-DE" i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04D1A90D-50C4-2BC1-770D-8D61ABED5CBB}"/>
              </a:ext>
            </a:extLst>
          </p:cNvPr>
          <p:cNvCxnSpPr>
            <a:cxnSpLocks/>
          </p:cNvCxnSpPr>
          <p:nvPr/>
        </p:nvCxnSpPr>
        <p:spPr>
          <a:xfrm>
            <a:off x="9180577" y="4499424"/>
            <a:ext cx="0" cy="85938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5">
            <a:extLst>
              <a:ext uri="{FF2B5EF4-FFF2-40B4-BE49-F238E27FC236}">
                <a16:creationId xmlns:a16="http://schemas.microsoft.com/office/drawing/2014/main" id="{57E9CBEC-B5EF-FFDC-8C26-204CBCD072FC}"/>
              </a:ext>
            </a:extLst>
          </p:cNvPr>
          <p:cNvSpPr/>
          <p:nvPr/>
        </p:nvSpPr>
        <p:spPr>
          <a:xfrm>
            <a:off x="8964869" y="5119391"/>
            <a:ext cx="431416" cy="431416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19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1923A9-AC63-447A-8537-79D2719C4D90}"/>
              </a:ext>
            </a:extLst>
          </p:cNvPr>
          <p:cNvCxnSpPr>
            <a:cxnSpLocks/>
            <a:stCxn id="37" idx="6"/>
          </p:cNvCxnSpPr>
          <p:nvPr/>
        </p:nvCxnSpPr>
        <p:spPr>
          <a:xfrm flipH="1">
            <a:off x="2370049" y="3846855"/>
            <a:ext cx="7002631" cy="61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E2B8A33-A542-4CBE-A77B-5F94850C6CD1}"/>
              </a:ext>
            </a:extLst>
          </p:cNvPr>
          <p:cNvSpPr txBox="1">
            <a:spLocks/>
          </p:cNvSpPr>
          <p:nvPr/>
        </p:nvSpPr>
        <p:spPr>
          <a:xfrm>
            <a:off x="771639" y="2116433"/>
            <a:ext cx="10413812" cy="1320751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2280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Bahnschrift SemiCondensed" panose="020B0502040204020203" pitchFamily="34" charset="0"/>
                <a:ea typeface="+mn-ea"/>
                <a:cs typeface="+mn-cs"/>
              </a:rPr>
              <a:t> “Entering and leaving the tunnel of violence: Micro-sociological dynamics of emotional entrainment in violent interactions” 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221611" y="4145481"/>
            <a:ext cx="2756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Bahnschrift SemiCondensed" panose="020B0502040204020203" pitchFamily="34" charset="0"/>
              </a:rPr>
              <a:t>Textinhalt</a:t>
            </a:r>
          </a:p>
        </p:txBody>
      </p:sp>
      <p:sp>
        <p:nvSpPr>
          <p:cNvPr id="13" name="Rechteck 12"/>
          <p:cNvSpPr/>
          <p:nvPr/>
        </p:nvSpPr>
        <p:spPr>
          <a:xfrm>
            <a:off x="8166158" y="4099314"/>
            <a:ext cx="2056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000" dirty="0">
                <a:latin typeface="Bahnschrift SemiCondensed" panose="020B0502040204020203" pitchFamily="34" charset="0"/>
              </a:rPr>
              <a:t>Diskussionspunkte</a:t>
            </a:r>
          </a:p>
        </p:txBody>
      </p:sp>
      <p:sp>
        <p:nvSpPr>
          <p:cNvPr id="36" name="Rechteck 35"/>
          <p:cNvSpPr/>
          <p:nvPr/>
        </p:nvSpPr>
        <p:spPr>
          <a:xfrm>
            <a:off x="4306896" y="4145481"/>
            <a:ext cx="3236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latin typeface="Bahnschrift SemiCondensed" panose="020B0502040204020203" pitchFamily="34" charset="0"/>
              </a:rPr>
              <a:t>Nachfragen</a:t>
            </a:r>
          </a:p>
          <a:p>
            <a:pPr algn="r"/>
            <a:endParaRPr lang="de-AT" sz="2000" dirty="0">
              <a:latin typeface="Bahnschrift SemiCondensed" panose="020B0502040204020203" pitchFamily="34" charset="0"/>
            </a:endParaRPr>
          </a:p>
          <a:p>
            <a:pPr algn="r"/>
            <a:endParaRPr lang="de-DE" sz="2000" dirty="0">
              <a:latin typeface="Bahnschrift SemiCondensed" panose="020B0502040204020203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B2C3118-9CBF-46B3-857B-89AB011634DA}"/>
              </a:ext>
            </a:extLst>
          </p:cNvPr>
          <p:cNvSpPr/>
          <p:nvPr/>
        </p:nvSpPr>
        <p:spPr>
          <a:xfrm>
            <a:off x="2318368" y="3631147"/>
            <a:ext cx="431416" cy="4314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7" name="Oval 26">
            <a:extLst>
              <a:ext uri="{FF2B5EF4-FFF2-40B4-BE49-F238E27FC236}">
                <a16:creationId xmlns:a16="http://schemas.microsoft.com/office/drawing/2014/main" id="{C608A29A-6368-44EB-9B0F-A3D550C11A65}"/>
              </a:ext>
            </a:extLst>
          </p:cNvPr>
          <p:cNvSpPr/>
          <p:nvPr/>
        </p:nvSpPr>
        <p:spPr>
          <a:xfrm>
            <a:off x="8941264" y="3631147"/>
            <a:ext cx="431416" cy="4314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8" name="Oval 26">
            <a:extLst>
              <a:ext uri="{FF2B5EF4-FFF2-40B4-BE49-F238E27FC236}">
                <a16:creationId xmlns:a16="http://schemas.microsoft.com/office/drawing/2014/main" id="{C608A29A-6368-44EB-9B0F-A3D550C11A65}"/>
              </a:ext>
            </a:extLst>
          </p:cNvPr>
          <p:cNvSpPr/>
          <p:nvPr/>
        </p:nvSpPr>
        <p:spPr>
          <a:xfrm>
            <a:off x="5655656" y="3646786"/>
            <a:ext cx="431416" cy="43141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90FC8AE5-4655-0E00-18F2-A877CA2A306F}"/>
              </a:ext>
            </a:extLst>
          </p:cNvPr>
          <p:cNvCxnSpPr>
            <a:cxnSpLocks/>
          </p:cNvCxnSpPr>
          <p:nvPr/>
        </p:nvCxnSpPr>
        <p:spPr>
          <a:xfrm flipH="1">
            <a:off x="5925077" y="60842"/>
            <a:ext cx="1" cy="16459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5">
            <a:extLst>
              <a:ext uri="{FF2B5EF4-FFF2-40B4-BE49-F238E27FC236}">
                <a16:creationId xmlns:a16="http://schemas.microsoft.com/office/drawing/2014/main" id="{98831593-E7BB-E2FD-5C67-0E3E1115E775}"/>
              </a:ext>
            </a:extLst>
          </p:cNvPr>
          <p:cNvSpPr/>
          <p:nvPr/>
        </p:nvSpPr>
        <p:spPr>
          <a:xfrm>
            <a:off x="5709369" y="1398523"/>
            <a:ext cx="431416" cy="4314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69A40D-74F7-7489-B2FC-E95FC091DA31}"/>
              </a:ext>
            </a:extLst>
          </p:cNvPr>
          <p:cNvSpPr txBox="1"/>
          <p:nvPr/>
        </p:nvSpPr>
        <p:spPr>
          <a:xfrm>
            <a:off x="6066528" y="5709906"/>
            <a:ext cx="5749472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b="0" i="1" dirty="0">
                <a:solidFill>
                  <a:schemeClr val="accent6">
                    <a:lumMod val="50000"/>
                  </a:schemeClr>
                </a:solidFill>
                <a:effectLst/>
                <a:latin typeface="wf_segoe-ui_normal"/>
              </a:rPr>
              <a:t>Wie kann dieser Texte mit Blick auf die Analyse genderspezifischer/sexualisierter Gewalt gelesen werden?</a:t>
            </a:r>
            <a:endParaRPr lang="de-DE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A5EF845E-CACE-1CB6-8BE3-CB29285B0D7D}"/>
              </a:ext>
            </a:extLst>
          </p:cNvPr>
          <p:cNvCxnSpPr>
            <a:cxnSpLocks/>
          </p:cNvCxnSpPr>
          <p:nvPr/>
        </p:nvCxnSpPr>
        <p:spPr>
          <a:xfrm>
            <a:off x="9180577" y="4499424"/>
            <a:ext cx="0" cy="85938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5">
            <a:extLst>
              <a:ext uri="{FF2B5EF4-FFF2-40B4-BE49-F238E27FC236}">
                <a16:creationId xmlns:a16="http://schemas.microsoft.com/office/drawing/2014/main" id="{575091FC-ED4C-AC92-4BD7-FA9C13364457}"/>
              </a:ext>
            </a:extLst>
          </p:cNvPr>
          <p:cNvSpPr/>
          <p:nvPr/>
        </p:nvSpPr>
        <p:spPr>
          <a:xfrm>
            <a:off x="8978937" y="5057337"/>
            <a:ext cx="431416" cy="43141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08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77280F-F83C-4DFE-A1C1-101E6E8747A2}"/>
              </a:ext>
            </a:extLst>
          </p:cNvPr>
          <p:cNvSpPr/>
          <p:nvPr/>
        </p:nvSpPr>
        <p:spPr>
          <a:xfrm>
            <a:off x="4106427" y="1627332"/>
            <a:ext cx="431416" cy="4314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2C1DE-4562-4879-A74D-8C09F5E9EE74}"/>
              </a:ext>
            </a:extLst>
          </p:cNvPr>
          <p:cNvCxnSpPr>
            <a:cxnSpLocks/>
          </p:cNvCxnSpPr>
          <p:nvPr/>
        </p:nvCxnSpPr>
        <p:spPr>
          <a:xfrm flipH="1">
            <a:off x="4338081" y="0"/>
            <a:ext cx="1" cy="164592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önn dir eine Kaffeepause | Kaffeepause, Süße nachrichten, Pause">
            <a:extLst>
              <a:ext uri="{FF2B5EF4-FFF2-40B4-BE49-F238E27FC236}">
                <a16:creationId xmlns:a16="http://schemas.microsoft.com/office/drawing/2014/main" id="{108A5E3A-C3F0-4478-CC74-9508DB00D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 b="13400"/>
          <a:stretch/>
        </p:blipFill>
        <p:spPr bwMode="auto">
          <a:xfrm>
            <a:off x="2613228" y="2317048"/>
            <a:ext cx="3417813" cy="24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77280F-F83C-4DFE-A1C1-101E6E8747A2}"/>
              </a:ext>
            </a:extLst>
          </p:cNvPr>
          <p:cNvSpPr/>
          <p:nvPr/>
        </p:nvSpPr>
        <p:spPr>
          <a:xfrm>
            <a:off x="2599881" y="1539215"/>
            <a:ext cx="431416" cy="43141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2C1DE-4562-4879-A74D-8C09F5E9EE74}"/>
              </a:ext>
            </a:extLst>
          </p:cNvPr>
          <p:cNvCxnSpPr>
            <a:cxnSpLocks/>
          </p:cNvCxnSpPr>
          <p:nvPr/>
        </p:nvCxnSpPr>
        <p:spPr>
          <a:xfrm flipH="1">
            <a:off x="2815589" y="0"/>
            <a:ext cx="1" cy="164592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E2B8A33-A542-4CBE-A77B-5F94850C6CD1}"/>
              </a:ext>
            </a:extLst>
          </p:cNvPr>
          <p:cNvSpPr txBox="1">
            <a:spLocks/>
          </p:cNvSpPr>
          <p:nvPr/>
        </p:nvSpPr>
        <p:spPr>
          <a:xfrm>
            <a:off x="265726" y="1970631"/>
            <a:ext cx="5099725" cy="11532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3200" dirty="0">
                <a:solidFill>
                  <a:schemeClr val="accent6">
                    <a:lumMod val="50000"/>
                  </a:schemeClr>
                </a:solidFill>
                <a:latin typeface="Bahnschrift SemiCondensed" panose="020B0502040204020203" pitchFamily="34" charset="0"/>
              </a:rPr>
              <a:t>Besprechung konkreter Fragestellungen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Bahnschrift SemiCondensed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BE1D2A8-A259-7A79-C2B6-353ACF6EFCB9}"/>
              </a:ext>
            </a:extLst>
          </p:cNvPr>
          <p:cNvGrpSpPr/>
          <p:nvPr/>
        </p:nvGrpSpPr>
        <p:grpSpPr>
          <a:xfrm>
            <a:off x="1525619" y="3686274"/>
            <a:ext cx="2461590" cy="1885185"/>
            <a:chOff x="4850510" y="562774"/>
            <a:chExt cx="2148523" cy="1454176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8AC8734-3CAB-F196-FFD2-C00599814142}"/>
                </a:ext>
              </a:extLst>
            </p:cNvPr>
            <p:cNvSpPr/>
            <p:nvPr/>
          </p:nvSpPr>
          <p:spPr>
            <a:xfrm>
              <a:off x="4850510" y="562774"/>
              <a:ext cx="2148523" cy="145417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Ellipse 4">
              <a:extLst>
                <a:ext uri="{FF2B5EF4-FFF2-40B4-BE49-F238E27FC236}">
                  <a16:creationId xmlns:a16="http://schemas.microsoft.com/office/drawing/2014/main" id="{8590FDF5-33AF-7F93-3287-D725BCA9CC50}"/>
                </a:ext>
              </a:extLst>
            </p:cNvPr>
            <p:cNvSpPr txBox="1"/>
            <p:nvPr/>
          </p:nvSpPr>
          <p:spPr>
            <a:xfrm>
              <a:off x="5030843" y="775732"/>
              <a:ext cx="1883900" cy="1028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0" i="0" dirty="0">
                  <a:solidFill>
                    <a:schemeClr val="bg1"/>
                  </a:solidFill>
                  <a:effectLst/>
                  <a:latin typeface="Bahnschrift" panose="020B0502040204020203" pitchFamily="34" charset="0"/>
                </a:rPr>
                <a:t>Welches Gewaltwissen steckt in diesen Texten?</a:t>
              </a:r>
              <a:endParaRPr lang="de-AT" sz="2000" b="0" kern="1200" dirty="0">
                <a:solidFill>
                  <a:schemeClr val="bg1"/>
                </a:solidFill>
                <a:latin typeface="Bahnschrift" panose="020B0502040204020203" pitchFamily="34" charset="0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948FD28-0C89-AABD-9787-F5332BD7EDC8}"/>
              </a:ext>
            </a:extLst>
          </p:cNvPr>
          <p:cNvGrpSpPr/>
          <p:nvPr/>
        </p:nvGrpSpPr>
        <p:grpSpPr>
          <a:xfrm>
            <a:off x="4809880" y="3581560"/>
            <a:ext cx="3129610" cy="2532161"/>
            <a:chOff x="5680647" y="2447581"/>
            <a:chExt cx="2500612" cy="150834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1E63C35-2A1B-6F48-25B7-C494CC0C49C0}"/>
                </a:ext>
              </a:extLst>
            </p:cNvPr>
            <p:cNvSpPr/>
            <p:nvPr/>
          </p:nvSpPr>
          <p:spPr>
            <a:xfrm>
              <a:off x="5680647" y="2447581"/>
              <a:ext cx="2500612" cy="1508346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1A24C7A9-488F-A34E-F823-0FB1A65C6E34}"/>
                </a:ext>
              </a:extLst>
            </p:cNvPr>
            <p:cNvSpPr txBox="1"/>
            <p:nvPr/>
          </p:nvSpPr>
          <p:spPr>
            <a:xfrm>
              <a:off x="5873252" y="2617576"/>
              <a:ext cx="2115403" cy="1168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0" kern="1200" dirty="0">
                  <a:latin typeface="Bahnschrift" panose="020B0502040204020203" pitchFamily="34" charset="0"/>
                </a:rPr>
                <a:t>Mit welchen </a:t>
              </a:r>
              <a:br>
                <a:rPr lang="de-DE" sz="2000" b="0" kern="1200" dirty="0">
                  <a:latin typeface="Bahnschrift" panose="020B0502040204020203" pitchFamily="34" charset="0"/>
                </a:rPr>
              </a:br>
              <a:r>
                <a:rPr lang="de-DE" sz="2000" b="0" kern="1200" dirty="0">
                  <a:latin typeface="Bahnschrift" panose="020B0502040204020203" pitchFamily="34" charset="0"/>
                </a:rPr>
                <a:t>(relationalen) Begriffen ließe sich ein Gewaltwissen konzeptualisieren?</a:t>
              </a:r>
            </a:p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AT" sz="1500" b="0" kern="1200" dirty="0">
                <a:latin typeface="Bahnschrift" panose="020B0502040204020203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59D0BC2-7ECE-01BF-64B0-E6A80C20D714}"/>
              </a:ext>
            </a:extLst>
          </p:cNvPr>
          <p:cNvGrpSpPr/>
          <p:nvPr/>
        </p:nvGrpSpPr>
        <p:grpSpPr>
          <a:xfrm>
            <a:off x="8263562" y="1970630"/>
            <a:ext cx="3129610" cy="2909714"/>
            <a:chOff x="5182209" y="4380593"/>
            <a:chExt cx="2278327" cy="1341112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3DDCEBF3-E06B-0DA1-021F-3E14D8365F9C}"/>
                </a:ext>
              </a:extLst>
            </p:cNvPr>
            <p:cNvSpPr/>
            <p:nvPr/>
          </p:nvSpPr>
          <p:spPr>
            <a:xfrm>
              <a:off x="5182209" y="4380593"/>
              <a:ext cx="2278327" cy="13411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Ellipse 4">
              <a:extLst>
                <a:ext uri="{FF2B5EF4-FFF2-40B4-BE49-F238E27FC236}">
                  <a16:creationId xmlns:a16="http://schemas.microsoft.com/office/drawing/2014/main" id="{8D5129B3-3EAA-7C3C-E985-10C75A31D53B}"/>
                </a:ext>
              </a:extLst>
            </p:cNvPr>
            <p:cNvSpPr txBox="1"/>
            <p:nvPr/>
          </p:nvSpPr>
          <p:spPr>
            <a:xfrm>
              <a:off x="5300276" y="4576994"/>
              <a:ext cx="1976104" cy="9483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000" b="0" kern="1200" dirty="0">
                  <a:latin typeface="Bahnschrift" panose="020B0502040204020203" pitchFamily="34" charset="0"/>
                </a:rPr>
                <a:t>Wie können diese Zugänge [v. Collins &amp; Lindemann] sexualisierte/ genderspezifische Gewalt analysieren?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26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E77280F-F83C-4DFE-A1C1-101E6E8747A2}"/>
              </a:ext>
            </a:extLst>
          </p:cNvPr>
          <p:cNvSpPr/>
          <p:nvPr/>
        </p:nvSpPr>
        <p:spPr>
          <a:xfrm>
            <a:off x="4106427" y="1627332"/>
            <a:ext cx="431416" cy="4314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2C1DE-4562-4879-A74D-8C09F5E9EE74}"/>
              </a:ext>
            </a:extLst>
          </p:cNvPr>
          <p:cNvCxnSpPr>
            <a:cxnSpLocks/>
          </p:cNvCxnSpPr>
          <p:nvPr/>
        </p:nvCxnSpPr>
        <p:spPr>
          <a:xfrm flipH="1">
            <a:off x="4338081" y="0"/>
            <a:ext cx="1" cy="164592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önn dir eine Kaffeepause | Kaffeepause, Süße nachrichten, Pause">
            <a:extLst>
              <a:ext uri="{FF2B5EF4-FFF2-40B4-BE49-F238E27FC236}">
                <a16:creationId xmlns:a16="http://schemas.microsoft.com/office/drawing/2014/main" id="{108A5E3A-C3F0-4478-CC74-9508DB00D4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 b="13400"/>
          <a:stretch/>
        </p:blipFill>
        <p:spPr bwMode="auto">
          <a:xfrm>
            <a:off x="2613228" y="2317048"/>
            <a:ext cx="3417813" cy="24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Breitbild</PresentationFormat>
  <Paragraphs>55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Bahnschrift</vt:lpstr>
      <vt:lpstr>Bahnschrift Condensed</vt:lpstr>
      <vt:lpstr>Bahnschrift Light SemiCondensed</vt:lpstr>
      <vt:lpstr>Bahnschrift SemiCondensed</vt:lpstr>
      <vt:lpstr>Calibri</vt:lpstr>
      <vt:lpstr>Dosis</vt:lpstr>
      <vt:lpstr>wf_segoe-ui_normal</vt:lpstr>
      <vt:lpstr>Office Theme</vt:lpstr>
      <vt:lpstr>  Forschungsgruppe Interpersonelle Gewalt und Geschlecht     Center Interdisziplinäre Geschlechterforschung Innsbruck</vt:lpstr>
      <vt:lpstr>Thema:  Wissen um (geschlechtsspezifische) Gewalt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Agency Presentation</dc:title>
  <dc:creator>windows</dc:creator>
  <cp:lastModifiedBy>Ganterer, Julia</cp:lastModifiedBy>
  <cp:revision>234</cp:revision>
  <cp:lastPrinted>2023-11-15T15:32:27Z</cp:lastPrinted>
  <dcterms:created xsi:type="dcterms:W3CDTF">2017-12-30T17:27:08Z</dcterms:created>
  <dcterms:modified xsi:type="dcterms:W3CDTF">2023-11-15T15:40:42Z</dcterms:modified>
</cp:coreProperties>
</file>