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6" r:id="rId11"/>
    <p:sldId id="269" r:id="rId12"/>
    <p:sldId id="270" r:id="rId13"/>
    <p:sldId id="271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92" d="100"/>
          <a:sy n="92" d="100"/>
        </p:scale>
        <p:origin x="-16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2012.05.15.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53.xml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tags" Target="../tags/tag48.xml"/><Relationship Id="rId7" Type="http://schemas.openxmlformats.org/officeDocument/2006/relationships/tags" Target="../tags/tag52.xml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tags" Target="../tags/tag47.xml"/><Relationship Id="rId16" Type="http://schemas.openxmlformats.org/officeDocument/2006/relationships/image" Target="../media/image52.png"/><Relationship Id="rId1" Type="http://schemas.openxmlformats.org/officeDocument/2006/relationships/tags" Target="../tags/tag46.xml"/><Relationship Id="rId6" Type="http://schemas.openxmlformats.org/officeDocument/2006/relationships/tags" Target="../tags/tag51.xml"/><Relationship Id="rId11" Type="http://schemas.openxmlformats.org/officeDocument/2006/relationships/image" Target="../media/image47.png"/><Relationship Id="rId5" Type="http://schemas.openxmlformats.org/officeDocument/2006/relationships/tags" Target="../tags/tag50.xml"/><Relationship Id="rId15" Type="http://schemas.openxmlformats.org/officeDocument/2006/relationships/image" Target="../media/image51.png"/><Relationship Id="rId10" Type="http://schemas.openxmlformats.org/officeDocument/2006/relationships/slideLayout" Target="../slideLayouts/slideLayout2.xml"/><Relationship Id="rId19" Type="http://schemas.openxmlformats.org/officeDocument/2006/relationships/image" Target="../media/image55.png"/><Relationship Id="rId4" Type="http://schemas.openxmlformats.org/officeDocument/2006/relationships/tags" Target="../tags/tag49.xml"/><Relationship Id="rId9" Type="http://schemas.openxmlformats.org/officeDocument/2006/relationships/tags" Target="../tags/tag54.xml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png"/><Relationship Id="rId3" Type="http://schemas.openxmlformats.org/officeDocument/2006/relationships/tags" Target="../tags/tag57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60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tags" Target="../tags/tag60.xml"/><Relationship Id="rId11" Type="http://schemas.openxmlformats.org/officeDocument/2006/relationships/image" Target="../media/image59.png"/><Relationship Id="rId5" Type="http://schemas.openxmlformats.org/officeDocument/2006/relationships/tags" Target="../tags/tag59.xml"/><Relationship Id="rId10" Type="http://schemas.openxmlformats.org/officeDocument/2006/relationships/image" Target="../media/image58.png"/><Relationship Id="rId4" Type="http://schemas.openxmlformats.org/officeDocument/2006/relationships/tags" Target="../tags/tag58.xm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tags" Target="../tags/tag63.xml"/><Relationship Id="rId7" Type="http://schemas.openxmlformats.org/officeDocument/2006/relationships/image" Target="../media/image63.pn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62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64.xml"/><Relationship Id="rId9" Type="http://schemas.openxmlformats.org/officeDocument/2006/relationships/image" Target="../media/image6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64.png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69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../media/image68.png"/><Relationship Id="rId5" Type="http://schemas.openxmlformats.org/officeDocument/2006/relationships/tags" Target="../tags/tag69.xml"/><Relationship Id="rId15" Type="http://schemas.openxmlformats.org/officeDocument/2006/relationships/image" Target="../media/image70.png"/><Relationship Id="rId10" Type="http://schemas.openxmlformats.org/officeDocument/2006/relationships/image" Target="../media/image67.png"/><Relationship Id="rId4" Type="http://schemas.openxmlformats.org/officeDocument/2006/relationships/tags" Target="../tags/tag68.xml"/><Relationship Id="rId9" Type="http://schemas.openxmlformats.org/officeDocument/2006/relationships/image" Target="../media/image66.png"/><Relationship Id="rId14" Type="http://schemas.openxmlformats.org/officeDocument/2006/relationships/image" Target="../media/image6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.xml"/><Relationship Id="rId7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5.xml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11.png"/><Relationship Id="rId3" Type="http://schemas.openxmlformats.org/officeDocument/2006/relationships/tags" Target="../tags/tag8.xml"/><Relationship Id="rId7" Type="http://schemas.openxmlformats.org/officeDocument/2006/relationships/tags" Target="../tags/tag12.xml"/><Relationship Id="rId12" Type="http://schemas.openxmlformats.org/officeDocument/2006/relationships/image" Target="../media/image10.png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tags" Target="../tags/tag11.xml"/><Relationship Id="rId11" Type="http://schemas.openxmlformats.org/officeDocument/2006/relationships/image" Target="../media/image9.png"/><Relationship Id="rId5" Type="http://schemas.openxmlformats.org/officeDocument/2006/relationships/tags" Target="../tags/tag10.xm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tags" Target="../tags/tag9.xm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tags" Target="../tags/tag15.xml"/><Relationship Id="rId21" Type="http://schemas.openxmlformats.org/officeDocument/2006/relationships/image" Target="../media/image22.png"/><Relationship Id="rId7" Type="http://schemas.openxmlformats.org/officeDocument/2006/relationships/tags" Target="../tags/tag19.xml"/><Relationship Id="rId12" Type="http://schemas.openxmlformats.org/officeDocument/2006/relationships/slideLayout" Target="../slideLayouts/slideLayout6.xml"/><Relationship Id="rId17" Type="http://schemas.openxmlformats.org/officeDocument/2006/relationships/image" Target="../media/image18.png"/><Relationship Id="rId2" Type="http://schemas.openxmlformats.org/officeDocument/2006/relationships/tags" Target="../tags/tag14.xml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tags" Target="../tags/tag13.xml"/><Relationship Id="rId6" Type="http://schemas.openxmlformats.org/officeDocument/2006/relationships/tags" Target="../tags/tag18.xml"/><Relationship Id="rId11" Type="http://schemas.openxmlformats.org/officeDocument/2006/relationships/tags" Target="../tags/tag23.xml"/><Relationship Id="rId5" Type="http://schemas.openxmlformats.org/officeDocument/2006/relationships/tags" Target="../tags/tag17.xml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10" Type="http://schemas.openxmlformats.org/officeDocument/2006/relationships/tags" Target="../tags/tag22.xml"/><Relationship Id="rId19" Type="http://schemas.openxmlformats.org/officeDocument/2006/relationships/image" Target="../media/image20.png"/><Relationship Id="rId4" Type="http://schemas.openxmlformats.org/officeDocument/2006/relationships/tags" Target="../tags/tag16.xml"/><Relationship Id="rId9" Type="http://schemas.openxmlformats.org/officeDocument/2006/relationships/tags" Target="../tags/tag21.xml"/><Relationship Id="rId14" Type="http://schemas.openxmlformats.org/officeDocument/2006/relationships/image" Target="../media/image15.png"/><Relationship Id="rId22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26.xml"/><Relationship Id="rId7" Type="http://schemas.openxmlformats.org/officeDocument/2006/relationships/image" Target="../media/image26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25.png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27.xml"/><Relationship Id="rId9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30.xml"/><Relationship Id="rId7" Type="http://schemas.openxmlformats.org/officeDocument/2006/relationships/image" Target="../media/image2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3.png"/><Relationship Id="rId5" Type="http://schemas.openxmlformats.org/officeDocument/2006/relationships/tags" Target="../tags/tag32.xml"/><Relationship Id="rId10" Type="http://schemas.openxmlformats.org/officeDocument/2006/relationships/image" Target="../media/image32.png"/><Relationship Id="rId4" Type="http://schemas.openxmlformats.org/officeDocument/2006/relationships/tags" Target="../tags/tag31.xml"/><Relationship Id="rId9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tags" Target="../tags/tag35.xml"/><Relationship Id="rId7" Type="http://schemas.openxmlformats.org/officeDocument/2006/relationships/image" Target="../media/image34.png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8.png"/><Relationship Id="rId5" Type="http://schemas.openxmlformats.org/officeDocument/2006/relationships/tags" Target="../tags/tag37.xml"/><Relationship Id="rId10" Type="http://schemas.openxmlformats.org/officeDocument/2006/relationships/image" Target="../media/image37.png"/><Relationship Id="rId4" Type="http://schemas.openxmlformats.org/officeDocument/2006/relationships/tags" Target="../tags/tag36.xml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45.xml"/><Relationship Id="rId13" Type="http://schemas.openxmlformats.org/officeDocument/2006/relationships/image" Target="../media/image43.pn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42.png"/><Relationship Id="rId2" Type="http://schemas.openxmlformats.org/officeDocument/2006/relationships/tags" Target="../tags/tag39.xml"/><Relationship Id="rId16" Type="http://schemas.openxmlformats.org/officeDocument/2006/relationships/image" Target="../media/image46.png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1.png"/><Relationship Id="rId5" Type="http://schemas.openxmlformats.org/officeDocument/2006/relationships/tags" Target="../tags/tag42.xml"/><Relationship Id="rId15" Type="http://schemas.openxmlformats.org/officeDocument/2006/relationships/image" Target="../media/image45.png"/><Relationship Id="rId10" Type="http://schemas.openxmlformats.org/officeDocument/2006/relationships/image" Target="../media/image40.png"/><Relationship Id="rId4" Type="http://schemas.openxmlformats.org/officeDocument/2006/relationships/tags" Target="../tags/tag41.xml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4000" dirty="0" smtClean="0"/>
              <a:t>Shape </a:t>
            </a:r>
            <a:r>
              <a:rPr lang="de-DE" sz="4000" dirty="0" err="1" smtClean="0"/>
              <a:t>preservation</a:t>
            </a:r>
            <a:r>
              <a:rPr lang="de-DE" sz="4000" dirty="0" smtClean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evolution</a:t>
            </a:r>
            <a:r>
              <a:rPr lang="de-DE" sz="4000" dirty="0" smtClean="0"/>
              <a:t> </a:t>
            </a:r>
            <a:r>
              <a:rPr lang="de-DE" sz="4000" dirty="0" err="1" smtClean="0"/>
              <a:t>equations</a:t>
            </a:r>
            <a:endParaRPr lang="hu-HU" sz="4000" dirty="0"/>
          </a:p>
        </p:txBody>
      </p:sp>
      <p:sp>
        <p:nvSpPr>
          <p:cNvPr id="2058" name="Text Box 10"/>
          <p:cNvSpPr txBox="1">
            <a:spLocks noChangeArrowheads="1"/>
          </p:cNvSpPr>
          <p:nvPr/>
        </p:nvSpPr>
        <p:spPr bwMode="auto">
          <a:xfrm>
            <a:off x="2984227" y="1916832"/>
            <a:ext cx="3333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hu-HU" dirty="0"/>
              <a:t>András </a:t>
            </a:r>
            <a:r>
              <a:rPr lang="hu-HU" dirty="0" err="1"/>
              <a:t>Bátkai</a:t>
            </a:r>
            <a:r>
              <a:rPr lang="hu-HU" dirty="0"/>
              <a:t>, ELTE Budapest</a:t>
            </a:r>
          </a:p>
        </p:txBody>
      </p:sp>
      <p:pic>
        <p:nvPicPr>
          <p:cNvPr id="2060" name="Picture 12" descr="AvH_Logo_n7_Word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644900"/>
            <a:ext cx="3421063" cy="195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1" name="Picture 13" descr="elte_cimer_szine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213100"/>
            <a:ext cx="2881312" cy="288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/>
              <a:t>TexPoint fonts used in EMF. </a:t>
            </a:r>
          </a:p>
          <a:p>
            <a:r>
              <a:rPr lang="en-US"/>
              <a:t>Read the TexPoint manual before you delete this box.: 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r7" pitchFamily="34" charset="0"/>
              </a:rPr>
              <a:t>A</a:t>
            </a:r>
            <a:r>
              <a:rPr lang="en-US">
                <a:latin typeface="cmsy7" pitchFamily="34" charset="0"/>
              </a:rPr>
              <a:t>A</a:t>
            </a:r>
          </a:p>
        </p:txBody>
      </p:sp>
      <p:sp>
        <p:nvSpPr>
          <p:cNvPr id="2059" name="Text Box 11"/>
          <p:cNvSpPr txBox="1">
            <a:spLocks noChangeArrowheads="1"/>
          </p:cNvSpPr>
          <p:nvPr/>
        </p:nvSpPr>
        <p:spPr bwMode="auto">
          <a:xfrm>
            <a:off x="2984227" y="2564904"/>
            <a:ext cx="44132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sz="2800" dirty="0" smtClean="0">
                <a:cs typeface="Arial" charset="0"/>
              </a:rPr>
              <a:t>A. </a:t>
            </a:r>
            <a:r>
              <a:rPr lang="de-DE" sz="2800" dirty="0" err="1" smtClean="0">
                <a:cs typeface="Arial" charset="0"/>
              </a:rPr>
              <a:t>Bobrowski</a:t>
            </a:r>
            <a:r>
              <a:rPr lang="de-DE" sz="2800" dirty="0" smtClean="0">
                <a:cs typeface="Arial" charset="0"/>
              </a:rPr>
              <a:t> (Lublin)</a:t>
            </a:r>
          </a:p>
        </p:txBody>
      </p:sp>
    </p:spTree>
    <p:extLst>
      <p:ext uri="{BB962C8B-B14F-4D97-AF65-F5344CB8AC3E}">
        <p14:creationId xmlns:p14="http://schemas.microsoft.com/office/powerpoint/2010/main" val="8314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8638" y="620713"/>
            <a:ext cx="2969176" cy="117165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28761" y="2205038"/>
            <a:ext cx="1674815" cy="4600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8912" y="3644900"/>
            <a:ext cx="3747590" cy="28068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88" name="Picture 44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300" y="4365625"/>
            <a:ext cx="28003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190" name="Picture 4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0" y="5229225"/>
            <a:ext cx="1601788" cy="66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Kép 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67090" y="5516563"/>
            <a:ext cx="2478459" cy="280493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Kép 8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7434" y="5300663"/>
            <a:ext cx="1601795" cy="279169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 descr="TP_t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8674" y="5084763"/>
            <a:ext cx="2847415" cy="7884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 descr="TP_t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46893" y="692150"/>
            <a:ext cx="2828663" cy="3847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3047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6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6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6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2" presetClass="exit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2" dur="2000" fill="hold"/>
                                        <p:tgtEl>
                                          <p:spTgt spid="6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33333  E" pathEditMode="relative" ptsTypes="">
                                      <p:cBhvr>
                                        <p:cTn id="6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6294" y="5445125"/>
            <a:ext cx="6096026" cy="45221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226" y="4005064"/>
            <a:ext cx="1827002" cy="7200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9184" y="2997199"/>
            <a:ext cx="3509240" cy="43180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Kép 1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30699" y="620712"/>
            <a:ext cx="2862138" cy="112894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00225" y="2205038"/>
            <a:ext cx="1478960" cy="40627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02196" y="2924175"/>
            <a:ext cx="1918337" cy="5048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49235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1006" y="1700213"/>
            <a:ext cx="1761638" cy="79120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Kép 1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66021" y="835025"/>
            <a:ext cx="1450009" cy="381581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55913" y="5445125"/>
            <a:ext cx="6505198" cy="4832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50567" y="3837669"/>
            <a:ext cx="1680915" cy="6624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66250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 descr="TP_tmp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76182" y="2276873"/>
            <a:ext cx="2927555" cy="66219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Kép 3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7584" y="5813979"/>
            <a:ext cx="1145234" cy="33059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Kép 4" descr="TP_t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4523" y="4813850"/>
            <a:ext cx="1791355" cy="6657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Kép 5" descr="TP_t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8565" y="5661025"/>
            <a:ext cx="2470345" cy="636498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 descr="TP_t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850" y="1256930"/>
            <a:ext cx="6505198" cy="483277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Kép 1" descr="TP_t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4" y="332656"/>
            <a:ext cx="1680915" cy="662434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Kép 9" descr="TP_t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37449" y="2276872"/>
            <a:ext cx="2520255" cy="66214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2" name="Egyenes összekötő nyíllal 11"/>
          <p:cNvCxnSpPr/>
          <p:nvPr/>
        </p:nvCxnSpPr>
        <p:spPr>
          <a:xfrm flipH="1" flipV="1">
            <a:off x="4283968" y="3140968"/>
            <a:ext cx="1080120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Szövegdoboz 12"/>
          <p:cNvSpPr txBox="1"/>
          <p:nvPr/>
        </p:nvSpPr>
        <p:spPr>
          <a:xfrm>
            <a:off x="4824028" y="4581128"/>
            <a:ext cx="287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Miyadera</a:t>
            </a:r>
            <a:r>
              <a:rPr lang="de-DE" dirty="0" smtClean="0"/>
              <a:t>-Voigt </a:t>
            </a:r>
            <a:r>
              <a:rPr lang="de-DE" dirty="0" err="1" smtClean="0"/>
              <a:t>perturbation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6392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3344" y="764704"/>
            <a:ext cx="5562612" cy="660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3645024"/>
            <a:ext cx="6756668" cy="154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3275856" y="2276872"/>
            <a:ext cx="2675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monotonicity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endParaRPr lang="de-DE" dirty="0"/>
          </a:p>
        </p:txBody>
      </p:sp>
      <p:sp>
        <p:nvSpPr>
          <p:cNvPr id="3" name="Szövegdoboz 2"/>
          <p:cNvSpPr txBox="1"/>
          <p:nvPr/>
        </p:nvSpPr>
        <p:spPr>
          <a:xfrm>
            <a:off x="3203848" y="5949280"/>
            <a:ext cx="23051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convexity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09416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323364"/>
            <a:ext cx="5328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?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shape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? </a:t>
            </a:r>
            <a:r>
              <a:rPr lang="de-DE" dirty="0" err="1" smtClean="0"/>
              <a:t>Examples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6" name="Kép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672" y="3140968"/>
            <a:ext cx="3022860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670905" y="2492896"/>
            <a:ext cx="2750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Monotonicity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:</a:t>
            </a:r>
            <a:endParaRPr lang="de-DE" dirty="0"/>
          </a:p>
        </p:txBody>
      </p:sp>
      <p:sp>
        <p:nvSpPr>
          <p:cNvPr id="8" name="Szövegdoboz 7"/>
          <p:cNvSpPr txBox="1"/>
          <p:nvPr/>
        </p:nvSpPr>
        <p:spPr>
          <a:xfrm>
            <a:off x="729583" y="3717032"/>
            <a:ext cx="3483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Convexity</a:t>
            </a:r>
            <a:r>
              <a:rPr lang="de-DE" dirty="0" smtClean="0"/>
              <a:t>/</a:t>
            </a:r>
            <a:r>
              <a:rPr lang="de-DE" dirty="0" err="1" smtClean="0"/>
              <a:t>concavity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1" name="Kép 10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32672" y="4365104"/>
            <a:ext cx="3454715" cy="2796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Szövegdoboz 11"/>
          <p:cNvSpPr txBox="1"/>
          <p:nvPr/>
        </p:nvSpPr>
        <p:spPr>
          <a:xfrm>
            <a:off x="842488" y="518855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More </a:t>
            </a:r>
            <a:r>
              <a:rPr lang="de-DE" dirty="0" err="1" smtClean="0"/>
              <a:t>involved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8" name="Kép 1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85302" y="5929005"/>
            <a:ext cx="8331272" cy="27966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Szövegdoboz 16"/>
          <p:cNvSpPr txBox="1"/>
          <p:nvPr/>
        </p:nvSpPr>
        <p:spPr>
          <a:xfrm>
            <a:off x="775503" y="836712"/>
            <a:ext cx="2331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Positivity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20" name="Kép 19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1600" y="1508745"/>
            <a:ext cx="6096536" cy="25376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264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510958"/>
            <a:ext cx="2032258" cy="2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6" name="Kép 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6264" y="1086990"/>
            <a:ext cx="5919217" cy="253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Kép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87824" y="1628800"/>
            <a:ext cx="3175663" cy="2537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Kép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0487" y="2275249"/>
            <a:ext cx="7290336" cy="32995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Kép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7913"/>
            <a:ext cx="6044958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5" name="Kép 1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51" y="3789040"/>
            <a:ext cx="863348" cy="2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7" name="Kép 16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921" y="4365104"/>
            <a:ext cx="2489460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5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4" y="436022"/>
            <a:ext cx="1512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Monotonicity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5" name="Kép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887" y="480849"/>
            <a:ext cx="2108639" cy="279678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Kép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80849"/>
            <a:ext cx="863528" cy="253799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Szövegdoboz 7"/>
          <p:cNvSpPr txBox="1"/>
          <p:nvPr/>
        </p:nvSpPr>
        <p:spPr>
          <a:xfrm>
            <a:off x="472345" y="1340768"/>
            <a:ext cx="11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Convexity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6" name="Kép 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12887" y="1385577"/>
            <a:ext cx="1804045" cy="279714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Kép 1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1385577"/>
            <a:ext cx="939470" cy="253725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612319" y="3284984"/>
            <a:ext cx="2035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Negative </a:t>
            </a:r>
            <a:r>
              <a:rPr lang="de-DE" dirty="0" err="1" smtClean="0"/>
              <a:t>Convexity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18" name="Kép 17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4896" y="2183910"/>
            <a:ext cx="1041656" cy="253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0" name="Kép 19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5639" y="2132856"/>
            <a:ext cx="480061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5" name="Kép 24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96882" y="3329793"/>
            <a:ext cx="1397514" cy="304967"/>
          </a:xfrm>
          <a:prstGeom prst="rect">
            <a:avLst/>
          </a:prstGeom>
          <a:noFill/>
          <a:ln/>
          <a:effectLst/>
          <a:extLst>
            <a:ext uri="{909E8E84-426E-40DD-AFC4-6F175D3DCCD1}">
              <a14:hiddenFill xmlns:a14="http://schemas.microsoft.com/office/drawing/2010/main">
                <a:solidFill>
                  <a:srgbClr val="000000">
                    <a:alpha val="0"/>
                  </a:srgbClr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7357" dir="2700000" rotWithShape="0">
                    <a:scrgbClr r="0" g="0" b="0"/>
                  </a:outer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4" name="Kép 23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37" y="3349516"/>
            <a:ext cx="2667006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27" name="Kép 26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9325" y="3937245"/>
            <a:ext cx="1625350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8" name="Szövegdoboz 27"/>
          <p:cNvSpPr txBox="1"/>
          <p:nvPr/>
        </p:nvSpPr>
        <p:spPr>
          <a:xfrm>
            <a:off x="2946684" y="2668270"/>
            <a:ext cx="2989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Wentzell</a:t>
            </a:r>
            <a:r>
              <a:rPr lang="de-DE" dirty="0" smtClean="0"/>
              <a:t> </a:t>
            </a:r>
            <a:r>
              <a:rPr lang="de-DE" dirty="0" err="1" smtClean="0"/>
              <a:t>boundary</a:t>
            </a:r>
            <a:r>
              <a:rPr lang="de-DE" dirty="0" smtClean="0"/>
              <a:t> </a:t>
            </a:r>
            <a:r>
              <a:rPr lang="de-DE" dirty="0" err="1" smtClean="0"/>
              <a:t>conditions</a:t>
            </a:r>
            <a:endParaRPr lang="de-DE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612319" y="4797152"/>
            <a:ext cx="11577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Convexity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31" name="Kép 30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846" y="4861684"/>
            <a:ext cx="5308864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34" name="Kép 33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032" y="5733256"/>
            <a:ext cx="3886208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360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67543" y="217223"/>
            <a:ext cx="2367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references</a:t>
            </a:r>
            <a:r>
              <a:rPr lang="de-DE" dirty="0" smtClean="0"/>
              <a:t>:</a:t>
            </a:r>
            <a:endParaRPr lang="de-DE" dirty="0"/>
          </a:p>
        </p:txBody>
      </p:sp>
      <p:pic>
        <p:nvPicPr>
          <p:cNvPr id="5" name="Kép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1" y="692696"/>
            <a:ext cx="8711964" cy="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" y="1548400"/>
            <a:ext cx="8711964" cy="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91" y="3175000"/>
            <a:ext cx="8763018" cy="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18" y="5373216"/>
            <a:ext cx="8737872" cy="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2" name="Jobbra nyíl 1"/>
          <p:cNvSpPr/>
          <p:nvPr/>
        </p:nvSpPr>
        <p:spPr>
          <a:xfrm>
            <a:off x="1651104" y="4149080"/>
            <a:ext cx="978408" cy="48463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Szövegdoboz 3"/>
          <p:cNvSpPr txBox="1"/>
          <p:nvPr/>
        </p:nvSpPr>
        <p:spPr>
          <a:xfrm>
            <a:off x="2834666" y="4165903"/>
            <a:ext cx="546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 smtClean="0"/>
              <a:t>convexity</a:t>
            </a:r>
            <a:r>
              <a:rPr lang="de-DE" dirty="0" smtClean="0"/>
              <a:t> </a:t>
            </a:r>
            <a:r>
              <a:rPr lang="de-DE" dirty="0" err="1" smtClean="0"/>
              <a:t>preservation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nonlocal</a:t>
            </a:r>
            <a:r>
              <a:rPr lang="de-DE" dirty="0" smtClean="0"/>
              <a:t> </a:t>
            </a:r>
            <a:r>
              <a:rPr lang="de-DE" dirty="0" err="1" smtClean="0"/>
              <a:t>Wentzell</a:t>
            </a:r>
            <a:r>
              <a:rPr lang="de-DE" dirty="0" smtClean="0"/>
              <a:t> </a:t>
            </a:r>
            <a:r>
              <a:rPr lang="de-DE" dirty="0" err="1" smtClean="0"/>
              <a:t>b.c</a:t>
            </a:r>
            <a:r>
              <a:rPr lang="de-DE" dirty="0" smtClean="0"/>
              <a:t>.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058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436022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Theorem:</a:t>
            </a:r>
            <a:endParaRPr lang="de-DE" b="1" u="sng" dirty="0"/>
          </a:p>
        </p:txBody>
      </p:sp>
      <p:pic>
        <p:nvPicPr>
          <p:cNvPr id="5" name="Kép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5" y="843582"/>
            <a:ext cx="8737872" cy="58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95" y="1454001"/>
            <a:ext cx="5638812" cy="144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08920"/>
            <a:ext cx="8737872" cy="558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3789040"/>
            <a:ext cx="2870460" cy="5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4" name="Kép 13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653136"/>
            <a:ext cx="3530354" cy="508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91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95536" y="436022"/>
            <a:ext cx="1107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u="sng" dirty="0" smtClean="0"/>
              <a:t>Theorem:</a:t>
            </a:r>
            <a:endParaRPr lang="de-DE" b="1" u="sng" dirty="0"/>
          </a:p>
        </p:txBody>
      </p:sp>
      <p:pic>
        <p:nvPicPr>
          <p:cNvPr id="5" name="Kép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19" y="805354"/>
            <a:ext cx="8330962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7" name="Kép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401" y="1268760"/>
            <a:ext cx="8356872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9" name="Kép 8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083" y="1844824"/>
            <a:ext cx="889256" cy="22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1" name="Kép 10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31" y="2492896"/>
            <a:ext cx="6730760" cy="162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pic>
        <p:nvPicPr>
          <p:cNvPr id="13" name="Kép 12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4437112"/>
            <a:ext cx="6528068" cy="279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>
                    <a:alpha val="0"/>
                  </a:scrgbClr>
                </a:solidFill>
              </a14:hiddenFill>
            </a:ext>
          </a:extLst>
        </p:spPr>
      </p:pic>
      <p:sp>
        <p:nvSpPr>
          <p:cNvPr id="14" name="Szövegdoboz 13"/>
          <p:cNvSpPr txBox="1"/>
          <p:nvPr/>
        </p:nvSpPr>
        <p:spPr>
          <a:xfrm>
            <a:off x="2197612" y="5301208"/>
            <a:ext cx="301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Miyadera</a:t>
            </a:r>
            <a:r>
              <a:rPr lang="de-DE" dirty="0" smtClean="0"/>
              <a:t>-Voigt </a:t>
            </a:r>
            <a:r>
              <a:rPr lang="de-DE" dirty="0" err="1" smtClean="0"/>
              <a:t>perturbation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2197612" y="5946479"/>
            <a:ext cx="3316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(</a:t>
            </a:r>
            <a:r>
              <a:rPr lang="de-DE" dirty="0" err="1" smtClean="0"/>
              <a:t>generalization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Arendt-</a:t>
            </a:r>
            <a:r>
              <a:rPr lang="de-DE" dirty="0" err="1" smtClean="0"/>
              <a:t>Rhandi</a:t>
            </a:r>
            <a:r>
              <a:rPr lang="de-DE" dirty="0" smtClean="0"/>
              <a:t>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3144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952500" y="1884363"/>
            <a:ext cx="192722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u="sng">
                <a:cs typeface="Arial" charset="0"/>
              </a:rPr>
              <a:t>Referen</a:t>
            </a:r>
            <a:r>
              <a:rPr lang="de-DE" sz="2800" u="sng">
                <a:cs typeface="Arial" charset="0"/>
              </a:rPr>
              <a:t>ce</a:t>
            </a:r>
            <a:r>
              <a:rPr lang="hu-HU" sz="2800" u="sng">
                <a:cs typeface="Arial" charset="0"/>
              </a:rPr>
              <a:t>: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4068763" y="5373688"/>
            <a:ext cx="28733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>
                <a:cs typeface="Arial" charset="0"/>
              </a:rPr>
              <a:t>A K Peters, 2005</a:t>
            </a:r>
            <a:endParaRPr lang="hu-HU" sz="2800">
              <a:cs typeface="Arial" charset="0"/>
            </a:endParaRPr>
          </a:p>
        </p:txBody>
      </p:sp>
      <p:pic>
        <p:nvPicPr>
          <p:cNvPr id="31748" name="Picture 4" descr="book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852738"/>
            <a:ext cx="1562100" cy="2449512"/>
          </a:xfrm>
          <a:prstGeom prst="rect">
            <a:avLst/>
          </a:prstGeom>
          <a:noFill/>
        </p:spPr>
      </p:pic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3421063" y="3717925"/>
            <a:ext cx="529272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800" dirty="0" err="1">
                <a:cs typeface="Arial" charset="0"/>
              </a:rPr>
              <a:t>Semigroups</a:t>
            </a:r>
            <a:r>
              <a:rPr lang="hu-HU" sz="2800" dirty="0">
                <a:cs typeface="Arial" charset="0"/>
              </a:rPr>
              <a:t> </a:t>
            </a:r>
            <a:r>
              <a:rPr lang="hu-HU" sz="2800" dirty="0" err="1">
                <a:cs typeface="Arial" charset="0"/>
              </a:rPr>
              <a:t>for</a:t>
            </a:r>
            <a:r>
              <a:rPr lang="hu-HU" sz="2800" dirty="0">
                <a:cs typeface="Arial" charset="0"/>
              </a:rPr>
              <a:t> </a:t>
            </a:r>
            <a:r>
              <a:rPr lang="hu-HU" sz="2800" dirty="0" err="1">
                <a:cs typeface="Arial" charset="0"/>
              </a:rPr>
              <a:t>Delay</a:t>
            </a:r>
            <a:r>
              <a:rPr lang="hu-HU" sz="2800" dirty="0">
                <a:cs typeface="Arial" charset="0"/>
              </a:rPr>
              <a:t> </a:t>
            </a:r>
            <a:r>
              <a:rPr lang="hu-HU" sz="2800" dirty="0" err="1">
                <a:cs typeface="Arial" charset="0"/>
              </a:rPr>
              <a:t>Equations</a:t>
            </a:r>
            <a:endParaRPr lang="hu-HU" sz="2800" dirty="0">
              <a:cs typeface="Arial" charset="0"/>
            </a:endParaRPr>
          </a:p>
          <a:p>
            <a:r>
              <a:rPr lang="hu-HU" sz="2800" dirty="0" smtClean="0">
                <a:cs typeface="Arial" charset="0"/>
              </a:rPr>
              <a:t>(</a:t>
            </a:r>
            <a:r>
              <a:rPr lang="de-DE" sz="2800" dirty="0" err="1" smtClean="0">
                <a:cs typeface="Arial" charset="0"/>
              </a:rPr>
              <a:t>with</a:t>
            </a:r>
            <a:r>
              <a:rPr lang="hu-HU" sz="2800" dirty="0" smtClean="0">
                <a:cs typeface="Arial" charset="0"/>
              </a:rPr>
              <a:t> </a:t>
            </a:r>
            <a:r>
              <a:rPr lang="hu-HU" sz="2800" dirty="0">
                <a:cs typeface="Arial" charset="0"/>
              </a:rPr>
              <a:t>S. </a:t>
            </a:r>
            <a:r>
              <a:rPr lang="hu-HU" sz="2800" dirty="0" err="1">
                <a:cs typeface="Arial" charset="0"/>
              </a:rPr>
              <a:t>Piazzera</a:t>
            </a:r>
            <a:r>
              <a:rPr lang="hu-HU" sz="2800" dirty="0">
                <a:cs typeface="Arial" charset="0"/>
              </a:rPr>
              <a:t>)</a:t>
            </a:r>
          </a:p>
        </p:txBody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395288" y="549275"/>
            <a:ext cx="29368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e-DE" sz="2800" b="1" u="sng">
                <a:solidFill>
                  <a:srgbClr val="0099FF"/>
                </a:solidFill>
                <a:cs typeface="Arial" charset="0"/>
              </a:rPr>
              <a:t>Delay-equations</a:t>
            </a:r>
            <a:endParaRPr lang="hu-HU" sz="2800" b="1" u="sng">
              <a:solidFill>
                <a:srgbClr val="0099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4708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/>
      <p:bldP spid="317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cs typeface="Arial" charset="0"/>
              </a:rPr>
              <a:t>TexPoint fonts used in EMF. </a:t>
            </a:r>
          </a:p>
          <a:p>
            <a:r>
              <a:rPr lang="en-US">
                <a:cs typeface="Arial" charset="0"/>
              </a:rPr>
              <a:t>Read the TexPoint manual before you delete this box.: </a:t>
            </a:r>
            <a:r>
              <a:rPr lang="en-US">
                <a:latin typeface="cmmi10" pitchFamily="34" charset="0"/>
                <a:cs typeface="Arial" charset="0"/>
              </a:rPr>
              <a:t>A</a:t>
            </a:r>
            <a:r>
              <a:rPr lang="en-US">
                <a:latin typeface="cmsy7" pitchFamily="34" charset="0"/>
                <a:cs typeface="Arial" charset="0"/>
              </a:rPr>
              <a:t>A</a:t>
            </a:r>
            <a:r>
              <a:rPr lang="en-US">
                <a:latin typeface="cmr10" pitchFamily="34" charset="0"/>
                <a:cs typeface="Arial" charset="0"/>
              </a:rPr>
              <a:t>A</a:t>
            </a:r>
            <a:r>
              <a:rPr lang="en-US">
                <a:latin typeface="cmmi7" pitchFamily="34" charset="0"/>
                <a:cs typeface="Arial" charset="0"/>
              </a:rPr>
              <a:t>A</a:t>
            </a:r>
            <a:r>
              <a:rPr lang="en-US">
                <a:latin typeface="cmsy10" pitchFamily="34" charset="0"/>
                <a:cs typeface="Arial" charset="0"/>
              </a:rPr>
              <a:t>A</a:t>
            </a:r>
          </a:p>
        </p:txBody>
      </p:sp>
      <p:pic>
        <p:nvPicPr>
          <p:cNvPr id="32771" name="Picture 3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74788" y="1989138"/>
            <a:ext cx="1792287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72" name="Picture 4" descr="TP_tmp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03838" y="1989138"/>
            <a:ext cx="1839912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79" name="Picture 11" descr="TP_tmp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90675" y="3068638"/>
            <a:ext cx="1601788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74" name="Picture 6" descr="TP_tmp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87925" y="3068638"/>
            <a:ext cx="1681163" cy="2809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80" name="Picture 12" descr="TP_tmp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28775" y="4005263"/>
            <a:ext cx="1808163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81" name="Picture 13" descr="TP_tmp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59113" y="5445125"/>
            <a:ext cx="2794000" cy="354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32778" name="Picture 10" descr="TP_tmp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6300" y="981075"/>
            <a:ext cx="3316288" cy="3238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50553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2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327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2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7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We say that the semigroup $e^{tA}$ \textbf{preserves $S$-shape} if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38"/>
  <p:tag name="PICTUREFILESIZE" val="8734654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=C_A  template TPT1  env TPENV1  fore 0  back 16777215  eqnno 2"/>
  <p:tag name="FILENAME" val="TP_tmp"/>
  <p:tag name="ORIGWIDTH" val="34"/>
  <p:tag name="PICTUREFILESIZE" val="113225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e^{tA}$ leaves $C$ invariant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98"/>
  <p:tag name="PICTUREFILESIZE" val="294125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X=Y=BUC(\mathbb{R})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83"/>
  <p:tag name="PICTUREFILESIZE" val="304762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Sf=f'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"/>
  <p:tag name="PICTUREFILESIZE" val="113225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X=Y=C[0,1]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71"/>
  <p:tag name="PICTUREFILESIZE" val="260722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Sf=f''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7"/>
  <p:tag name="PICTUREFILESIZE" val="1232154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Af:=f''  template TPT1  env TPENV1  fore 0  back 16777215  eqnno 3"/>
  <p:tag name="FILENAME" val="TP_tmp"/>
  <p:tag name="ORIGWIDTH" val="41"/>
  <p:tag name="PICTUREFILESIZE" val="136668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D(A):=\{f\in C^2[0,1]:\, f''(0)=f''(1)=0\}  template TPT1  env TPENV1  fore 0  back 16777215  eqnno 4"/>
  <p:tag name="FILENAME" val="TP_tmp"/>
  <p:tag name="ORIGWIDTH" val="189"/>
  <p:tag name="PICTUREFILESIZE" val="7560054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X=L^2[0,\pi]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55"/>
  <p:tag name="PICTUREFILESIZE" val="220005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The shift (semi)group in $\mathbb{R}$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19"/>
  <p:tag name="PICTUREFILESIZE" val="436882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Y:=L^2(0,\pi)\times L^2(0,\pi)  template TPT1  env TPENV1  fore 0  back 16777215  eqnno 5"/>
  <p:tag name="FILENAME" val="TP_tmp"/>
  <p:tag name="ORIGWIDTH" val="105"/>
  <p:tag name="PICTUREFILESIZE" val="420005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Sf:=(-f,f'')  template TPT1  env TPENV1  fore 0  back 16777215  eqnno 6"/>
  <p:tag name="FILENAME" val="TP_tmp"/>
  <p:tag name="ORIGWIDTH" val="64"/>
  <p:tag name="PICTUREFILESIZE" val="2348854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\bar\Omega:=[0,1]\times [0,1]$, $X:=C_0(\bar\Omega)$, $Y=C(\bar\Omega,\mathbb{C}^{2\times 2})$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09"/>
  <p:tag name="PICTUREFILESIZE" val="8361654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f:=f''$ (the Hessian matrix of $f$)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53"/>
  <p:tag name="PICTUREFILESIZE" val="5615154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P.--L.~Lions, M.~Musiela, ``{Convexity of solutions of parabolic equations}'', C. R. Acad. Sci. Paris, Ser. I \textbf{342} (2006), 915--921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3"/>
  <p:tag name="PICTUREFILESIZE" val="2630815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 M.~Kov\'{a}cs, ``{On positivity, shape, and norm-bound preservation&#10;of time-stepping methods for semigroups}'', J. Math. Anal. Appl. \textbf{304} (2005),  115–-136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3"/>
  <p:tag name="PICTUREFILESIZE" val="263081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\'{a}tkai, A., Engel, K.-J., \textit{Abstract wave equations with generalized Wentzell boundary conditions},&#10;J. Diff. Eqs. \textbf{207} (2004), 1-20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5"/>
  <p:tag name="PICTUREFILESIZE" val="2646155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B\'{a}tkai, A., Bobrowski, A., \textit{On shape preserving semigroups}, Archiv der Mathematik (Basel) \textbf{98} (2012), 37--48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4"/>
  <p:tag name="PICTUREFILESIZE" val="26387922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sume that $(A,D(A))$ and $(B,D(B))$ generate $S$-shape preserving semigroups and $\overline{(A+B, D(A+B))}$ generates a $C_0$-semigroup $(U(t))_{t\geq 0}$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4"/>
  <p:tag name="PICTUREFILESIZE" val="263879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If there exists $M\geq 1$, $\omega$ such that&#10;$$&#10;\left\| \left (e^{tA}e^{tB}\right)^n \right\| \leq M e^{nt\omega},&#10;$$&#10;then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22"/>
  <p:tag name="PICTUREFILESIZE" val="4218005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The left-shift semigroup in $\mathbb{R}^+$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36"/>
  <p:tag name="PICTUREFILESIZE" val="4991254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U(t))_{t\geq 0}$ is $S$-shape preserving. Moreover, in each time-step the sequential and the Strang splittings are $S$-shape preserving, i.e., for each $x\in C$,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44"/>
  <p:tag name="PICTUREFILESIZE" val="25218186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{sq}:=\left(e^{\frac{t}{n}A} e^{\frac{t}{n}B}\right)^n x\in C,  template TPT1  env TPENV1  fore 0  back 16777215  eqnno 7"/>
  <p:tag name="FILENAME" val="TP_tmp"/>
  <p:tag name="ORIGWIDTH" val="113"/>
  <p:tag name="PICTUREFILESIZE" val="75398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u^{St}:=\left(e^{\frac{t}{2n}B} e^{\frac{t}{n}A} e^{\frac{t}{2n}B} \right)^n x\in C.  template TPT1  env TPENV1  fore 0  back 16777215  eqnno 8"/>
  <p:tag name="FILENAME" val="TP_tmp"/>
  <p:tag name="ORIGWIDTH" val="139"/>
  <p:tag name="PICTUREFILESIZE" val="9271354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Assume that $(A,D(A))$  generates an $S$-shape preserving semigroup and that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28"/>
  <p:tag name="PICTUREFILESIZE" val="12037654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$B\in\mathcal{L}(D(A),X)$ is such that for all $x\in D(A)\cap D(S)$ with $Sx\geq 0$, we have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29"/>
  <p:tag name="PICTUREFILESIZE" val="1207582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Bx\in C.  template TPT1  env TPENV1  fore 0  back 16777215  eqnno 9"/>
  <p:tag name="FILENAME" val="TP_tmp"/>
  <p:tag name="ORIGWIDTH" val="35"/>
  <p:tag name="PICTUREFILESIZE" val="105125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If  there is $q\in(0,1)$ and $t_0&gt;0$ such that&#10;\begin{equation*}&#10;\int_0^{t_0} \|B e^{tA} x\| dt \leq q\|x\| \quad \text{ for all } x\in D(A),&#10;\end{equation*}&#10;then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65"/>
  <p:tag name="PICTUREFILESIZE" val="56524554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(A+B,D(A))$ generates an $S$-shape preserving semigroup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57"/>
  <p:tag name="PICTUREFILESIZE" val="9433422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u_{t}:[-1,0]\to 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0"/>
  <p:tag name="PICTUREFILESIZE" val="21482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The (Dirichlet-) heat semigroup on $[0,1]$ preserves {\color[rgb]{1,0,1} negative convex} functions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328"/>
  <p:tag name="PICTUREFILESIZE" val="1203765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u_{t}(s):=u(t+s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2"/>
  <p:tag name="PICTUREFILESIZE" val="22067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Phi f := Bf(-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93594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f:[-1,0]\to 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6"/>
  <p:tag name="PICTUREFILESIZE" val="202378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\Phi u_{t} = Bu(t-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1"/>
  <p:tag name="PICTUREFILESIZE" val="21775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&#10;%\pagecolor{red}&#10;\color[rgb]{1,0,0}&#10;&#10;$u'(t)=Cu(t)+\Phi u_{t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87"/>
  <p:tag name="PICTUREFILESIZE" val="26679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&#10;\color[rgb]{1,0,0}&#10;&#10;$u'(t)=Cu(t)+B u(t-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3"/>
  <p:tag name="PICTUREFILESIZE" val="34585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,color}&#10;\begin{document}&#10;\begin{equation*}&#10;\begin{cases}&#10;\color[rgb]{1,0,1} u'(t)=Cu(t)+ \Phi u_t,  \\  \color[rgb]{0,0,0}&#10;u(0)=x\in X, \\&#10;u_0=f\in L^p([-1,0],X)&#10;\end{cases}&#10;\end{equation*}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9"/>
  <p:tag name="PICTUREFILESIZE" val="130601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1}&#10;$\frac{\mathrm{d}}{\mathrm{d}t} u_t = \frac{\mathrm{d}}{\mathrm{d}s} u_t$&#10;\end{document}&#10;"/>
  <p:tag name="FILENAME" val="TP_tmp"/>
  <p:tag name="FORMAT" val="bmp256"/>
  <p:tag name="RES" val="2400"/>
  <p:tag name="BLEND" val="0"/>
  <p:tag name="TRANSPARENT" val="1"/>
  <p:tag name="TBUG" val="0"/>
  <p:tag name="ALLOWFS" val="0"/>
  <p:tag name="ORIGWIDTH" val="51"/>
  <p:tag name="PICTUREFILESIZE" val="7949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(B,D(B))$ a linear operator on $X$&#10;\end{document}&#10;"/>
  <p:tag name="FILENAME" val="TP_tmp"/>
  <p:tag name="FORMAT" val="bmp256"/>
  <p:tag name="RES" val="2400"/>
  <p:tag name="BLEND" val="0"/>
  <p:tag name="TRANSPARENT" val="1"/>
  <p:tag name="TBUG" val="0"/>
  <p:tag name="ALLOWFS" val="0"/>
  <p:tag name="ORIGWIDTH" val="147"/>
  <p:tag name="PICTUREFILESIZE" val="17993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$\Phi:W^{1,p}([-1,0],X)\to X$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0"/>
  <p:tag name="PICTUREFILESIZE" val="3682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symb}&#10;\begin{document}&#10;The heat semigroup on domains or the flow semigroup.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40"/>
  <p:tag name="PICTUREFILESIZE" val="799205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begin{equation*}&#10;\Phi f=\int_{-1}^0 d\eta f,&#10;\end{equation*}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456594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,amsfonts}&#10;\begin{document}&#10;\begin{equation*}&#10;\eta\in BV([-1,0],\mathcal{L}(X))&#10;\end{equation*}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97"/>
  <p:tag name="PICTUREFILESIZE" val="297538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0,0,1}&#10;$\Phi f := Cf(-1)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3"/>
  <p:tag name="PICTUREFILESIZE" val="193594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0,0,1}&#10;\begin{equation*}&#10;\eta(s)=\begin{cases}&#10;0, \text{ if } s=-1,\\&#10;C, \text{ if } s\in (-1,0].&#10;\end{cases}&#10;\end{equation*} 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12"/>
  <p:tag name="PICTUREFILESIZE" val="966834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1}&#10;$\frac{\mathrm{d}}{\mathrm{d}t} u_t(0) = C u_t(0)+ \Phi u_t$&#10;\end{document}&#10;"/>
  <p:tag name="FILENAME" val="TP_tmp"/>
  <p:tag name="FORMAT" val="bmp256"/>
  <p:tag name="RES" val="2400"/>
  <p:tag name="BLEND" val="0"/>
  <p:tag name="TRANSPARENT" val="1"/>
  <p:tag name="TBUG" val="0"/>
  <p:tag name="ALLOWFS" val="0"/>
  <p:tag name="ORIGWIDTH" val="103"/>
  <p:tag name="PICTUREFILESIZE" val="160569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D(\mathcal{A}):=\left\{ \tbinom{x}{f}\,:\, x\in D(B), f \in W^{1,p}([-1,0],X),f(0)=x\right\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56"/>
  <p:tag name="PICTUREFILESIZE" val="16204854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\mathcal{A}:=\begin{pmatrix} B &amp; \Phi \\ 0 &amp; \frac{\mathrm{d}}{\mathrm{d}s} \end{pmatrix}&#10;\end{equation*}&#10;\end{document}&#10;"/>
  <p:tag name="FILENAME" val="TP_tmp"/>
  <p:tag name="FORMAT" val="bmp16m"/>
  <p:tag name="RES" val="2400"/>
  <p:tag name="BLEND" val="0"/>
  <p:tag name="TRANSPARENT" val="0"/>
  <p:tag name="TBUG" val="0"/>
  <p:tag name="ALLOWFS" val="0"/>
  <p:tag name="ORIGWIDTH" val="66"/>
  <p:tag name="PICTUREFILESIZE" val="572225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0,1,0}&#10;\begin{equation*}&#10;\mathcal{E}:=X\times L^p([-1,0],X)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03"/>
  <p:tag name="PICTUREFILESIZE" val="3780154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,color}&#10;\begin{document}&#10;\begin{equation*}&#10;\begin{cases}&#10;\color[rgb]{1,0,1} u'(t)=Bu(t)+ \Phi u_t,  \\  \color[rgb]{0,0,0}&#10;u(0)=x\in X, \\&#10;u_0=f\in L^p([-1,0],X)&#10;\end{cases}&#10;\end{equation*}&#10;\end{document}&#10;"/>
  <p:tag name="FILENAME" val="TP_tmp"/>
  <p:tag name="FORMAT" val="bmp16m"/>
  <p:tag name="RES" val="2400"/>
  <p:tag name="BLEND" val="0"/>
  <p:tag name="TRANSPARENT" val="0"/>
  <p:tag name="TBUG" val="0"/>
  <p:tag name="ALLOWFS" val="0"/>
  <p:tag name="ORIGWIDTH" val="109"/>
  <p:tag name="PICTUREFILESIZE" val="15619754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color}&#10;\begin{document}&#10;\color[rgb]{1,0,1}&#10;$\frac{\mathrm{d}}{\mathrm{d}t} u_t = \frac{\mathrm{d}}{\mathrm{d}s} u_t$&#10;\end{document}&#10;"/>
  <p:tag name="FILENAME" val="TP_tmp"/>
  <p:tag name="FORMAT" val="bmp16m"/>
  <p:tag name="RES" val="2400"/>
  <p:tag name="BLEND" val="0"/>
  <p:tag name="TRANSPARENT" val="0"/>
  <p:tag name="TBUG" val="0"/>
  <p:tag name="ALLOWFS" val="0"/>
  <p:tag name="ORIGWIDTH" val="51"/>
  <p:tag name="PICTUREFILESIZE" val="238175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 a Banach space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80"/>
  <p:tag name="PICTUREFILESIZE" val="2665386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}&#10;\begin{document}&#10;\begin{equation*}&#10;U(t):=\tbinom{u(t)}{u_t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57"/>
  <p:tag name="PICTUREFILESIZE" val="285005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}&#10;\begin{document}&#10;\begin{equation*}&#10;\begin{cases}&#10;U'(t)=\mathcal{A} U(t) \\&#10;U(0)=\tbinom{x}{f}&#10;\end{cases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69"/>
  <p:tag name="PICTUREFILESIZE" val="7127754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}&#10;\begin{document}&#10;\begin{equation*}&#10;U(t):=\tbinom{u(t)}{u_t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57"/>
  <p:tag name="PICTUREFILESIZE" val="2850054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D(\mathcal{A}):=\left\{ \tbinom{x}{f}\,:\, x\in D(B), f \in W^{1,p}([-1,0],X),f(0)=x\right\}&#10;\end{equatio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6"/>
  <p:tag name="PICTUREFILESIZE" val="405892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\mathcal{A}:=\begin{pmatrix} B &amp; \Phi \\ 0 &amp; \frac{\mathrm{d}}{\mathrm{d}s} 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66"/>
  <p:tag name="PICTUREFILESIZE" val="5722254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1}&#10;\begin{equation*}&#10;\mathcal{A}:=\begin{pmatrix} B &amp;0 \\ 0 &amp; \frac{\mathrm{d}}{\mathrm{d}s} \end{pmatrix} + \begin{pmatrix} 0 &amp; \Phi \\ 0 &amp; 0 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15"/>
  <p:tag name="PICTUREFILESIZE" val="9970554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leqno]{article}\pagestyle{empty}&#10;\usepackage{amsmath}&#10;\begin{document}&#10;\begin{equation*}&#10;e^{tB}=S(t)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45"/>
  <p:tag name="PICTUREFILESIZE" val="1948554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%\color[rgb]{1,1,0}&#10;\begin{equation*}&#10;\mathcal{A}_0:=\begin{pmatrix} B &amp; 0 \\ 0 &amp; \frac{\mathrm{d}}{\mathrm{d}s} 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70"/>
  <p:tag name="PICTUREFILESIZE" val="606905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%\color[rgb]{1,1,0}&#10;\begin{equation*}&#10;e^{t\mathcal{A}_0}:=\begin{pmatrix} S(t) &amp; 0 \\S_t &amp; T_0(t)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97"/>
  <p:tag name="PICTUREFILESIZE" val="8080154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D(\mathcal{A}):=\left\{ \tbinom{x}{f}\,:\, x\in D(B), f \in W^{1,p}([-1,0],X),f(0)=x\right\}&#10;\end{equation*}&#10;\end{document}&#10;"/>
  <p:tag name="FILENAME" val="TP_tmp"/>
  <p:tag name="FORMAT" val="bmp16m"/>
  <p:tag name="RES" val="1200"/>
  <p:tag name="BLEND" val="0"/>
  <p:tag name="TRANSPARENT" val="1"/>
  <p:tag name="TBUG" val="0"/>
  <p:tag name="ALLOWFS" val="0"/>
  <p:tag name="ORIGWIDTH" val="256"/>
  <p:tag name="PICTUREFILESIZE" val="405892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Y$ an ordered Banach space with closed positive cone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33"/>
  <p:tag name="PICTUREFILESIZE" val="7760286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}&#10;\begin{equation*}&#10;\mathcal{A}:=\begin{pmatrix} B &amp; \Phi \\ 0 &amp; \frac{\mathrm{d}}{\mathrm{d}s} 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66"/>
  <p:tag name="PICTUREFILESIZE" val="5722254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,color}&#10;\begin{document}&#10;\color[rgb]{1,0,0.8}&#10;\begin{equation*}&#10;=\begin{pmatrix} B &amp;0 \\ 0 &amp; 0 \end{pmatrix} + \begin{pmatrix} 0 &amp; \Phi \\ 0 &amp; \frac{\mathrm{d}}{\mathrm{d}s} \end{pmatrix}&#10;\end{equatio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99"/>
  <p:tag name="PICTUREFILESIZE" val="8583354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partial_t u(t,x) &amp;= \partial_x u(t,x) + c u(t-\tau,x), \quad t\geq0,\, \ x\geq 0,\\&#10;u(s,x) &amp;= f(s,x),\quad s\in [-\tau,0], \quad x\geq 0,&#10;\end{alig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19"/>
  <p:tag name="PICTUREFILESIZE" val="18987354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usepackage{amsmath}&#10;\begin{document}&#10;\begin{align*}&#10;\partial_t u(t,x) &amp;= \partial^2_{xx} u(t,x) + \begin{cases} c u(t-\tau,x+\tfrac{1}{2}), \quad t\geq0,\, \ x\in [0,\tfrac{1}{2}],\\&#10; c u(t-\tau,x-\tfrac{1}{2}), \quad t\geq0,\, \ x\in [\tfrac{1}{2},1],\end{cases}\\&#10;u(t,0) &amp;= u(t,1)=0 \quad t\geq -\tau,\\&#10;u(s,x) &amp;= f(s,x),\quad s\in [-\tau,0], \quad x\in [0,1],&#10;\end{align*}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266"/>
  <p:tag name="PICTUREFILESIZE" val="54085986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S:X\to Y$ a closed operator&#10;\end{document}&#10;"/>
  <p:tag name="FILENAME" val="TP_tmp"/>
  <p:tag name="FORMAT" val="bmp16m"/>
  <p:tag name="RES" val="2400"/>
  <p:tag name="BLEND" val="0"/>
  <p:tag name="TRANSPARENT" val="1"/>
  <p:tag name="TBUG" val="0"/>
  <p:tag name="ALLOWFS" val="0"/>
  <p:tag name="ORIGWIDTH" val="125"/>
  <p:tag name="PICTUREFILESIZE" val="416388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C:= \overline{\{x \in D(S), Sx \ge 0 \}}, \qquad C_A := \overline {\{x \in D(A) \cap D(S), Sx \ge 0 \}}.  template TPT1  env TPENV1  fore 8388608  back 16777215  eqnno 1"/>
  <p:tag name="FILENAME" val="TP_tmp"/>
  <p:tag name="ORIGWIDTH" val="287"/>
  <p:tag name="PICTUREFILESIZE" val="12428886"/>
</p:tagLst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Diavetítés a képernyőre (4:3 oldalarány)</PresentationFormat>
  <Paragraphs>31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Shape preservation of evolution equations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Operator Splitting for Dissipative Delay Equations</dc:title>
  <dc:creator>anba</dc:creator>
  <cp:lastModifiedBy>anba</cp:lastModifiedBy>
  <cp:revision>15</cp:revision>
  <dcterms:created xsi:type="dcterms:W3CDTF">2012-03-27T09:52:31Z</dcterms:created>
  <dcterms:modified xsi:type="dcterms:W3CDTF">2012-05-16T00:23:37Z</dcterms:modified>
</cp:coreProperties>
</file>