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7" r:id="rId3"/>
    <p:sldId id="259" r:id="rId4"/>
    <p:sldId id="258" r:id="rId5"/>
    <p:sldId id="261" r:id="rId6"/>
    <p:sldId id="270" r:id="rId7"/>
    <p:sldId id="268" r:id="rId8"/>
    <p:sldId id="281" r:id="rId9"/>
    <p:sldId id="278" r:id="rId10"/>
    <p:sldId id="282" r:id="rId1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6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30" y="-618"/>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B83381-F41E-41C0-BFAD-AD8F99817658}" type="datetimeFigureOut">
              <a:rPr lang="de-AT" smtClean="0"/>
              <a:t>11.12.2017</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363FB7-CBAD-443E-9D1E-6CE2F2F1E7F5}" type="slidenum">
              <a:rPr lang="de-AT" smtClean="0"/>
              <a:t>‹Nr.›</a:t>
            </a:fld>
            <a:endParaRPr lang="de-AT"/>
          </a:p>
        </p:txBody>
      </p:sp>
    </p:spTree>
    <p:extLst>
      <p:ext uri="{BB962C8B-B14F-4D97-AF65-F5344CB8AC3E}">
        <p14:creationId xmlns:p14="http://schemas.microsoft.com/office/powerpoint/2010/main" val="3317039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r>
              <a:rPr lang="de-AT" dirty="0" smtClean="0"/>
              <a:t>Goal</a:t>
            </a:r>
          </a:p>
          <a:p>
            <a:pPr marL="171450" indent="-171450">
              <a:buFont typeface="Arial" panose="020B0604020202020204" pitchFamily="34" charset="0"/>
              <a:buChar char="•"/>
            </a:pPr>
            <a:r>
              <a:rPr lang="de-AT" dirty="0" err="1" smtClean="0"/>
              <a:t>what</a:t>
            </a:r>
            <a:r>
              <a:rPr lang="de-AT" dirty="0" smtClean="0"/>
              <a:t> </a:t>
            </a:r>
            <a:r>
              <a:rPr lang="de-AT" dirty="0" err="1" smtClean="0"/>
              <a:t>is</a:t>
            </a:r>
            <a:r>
              <a:rPr lang="de-AT" dirty="0" smtClean="0"/>
              <a:t> a </a:t>
            </a:r>
            <a:r>
              <a:rPr lang="de-AT" dirty="0" err="1" smtClean="0"/>
              <a:t>translation</a:t>
            </a:r>
            <a:r>
              <a:rPr lang="de-AT" dirty="0" smtClean="0"/>
              <a:t>? </a:t>
            </a:r>
          </a:p>
          <a:p>
            <a:pPr marL="628650" lvl="1" indent="-171450">
              <a:buFont typeface="Arial" panose="020B0604020202020204" pitchFamily="34" charset="0"/>
              <a:buChar char="•"/>
            </a:pPr>
            <a:r>
              <a:rPr lang="de-AT" dirty="0" err="1" smtClean="0"/>
              <a:t>text</a:t>
            </a:r>
            <a:r>
              <a:rPr lang="de-AT" dirty="0" smtClean="0"/>
              <a:t> with </a:t>
            </a:r>
            <a:r>
              <a:rPr lang="de-AT" dirty="0" err="1" smtClean="0"/>
              <a:t>very</a:t>
            </a:r>
            <a:r>
              <a:rPr lang="de-AT" dirty="0" smtClean="0"/>
              <a:t> </a:t>
            </a:r>
            <a:r>
              <a:rPr lang="de-AT" dirty="0" err="1" smtClean="0"/>
              <a:t>close</a:t>
            </a:r>
            <a:r>
              <a:rPr lang="de-AT" dirty="0" smtClean="0"/>
              <a:t> </a:t>
            </a:r>
            <a:r>
              <a:rPr lang="de-AT" dirty="0" err="1" smtClean="0"/>
              <a:t>relationship</a:t>
            </a:r>
            <a:r>
              <a:rPr lang="de-AT" dirty="0" smtClean="0"/>
              <a:t> </a:t>
            </a:r>
            <a:r>
              <a:rPr lang="de-AT" dirty="0" err="1" smtClean="0"/>
              <a:t>to</a:t>
            </a:r>
            <a:r>
              <a:rPr lang="de-AT" dirty="0" smtClean="0"/>
              <a:t> </a:t>
            </a:r>
            <a:r>
              <a:rPr lang="de-AT" dirty="0" err="1" smtClean="0"/>
              <a:t>another</a:t>
            </a:r>
            <a:r>
              <a:rPr lang="de-AT" dirty="0" smtClean="0"/>
              <a:t> </a:t>
            </a:r>
            <a:r>
              <a:rPr lang="de-AT" dirty="0" err="1" smtClean="0"/>
              <a:t>text</a:t>
            </a:r>
            <a:r>
              <a:rPr lang="de-AT" dirty="0" smtClean="0"/>
              <a:t> </a:t>
            </a:r>
            <a:r>
              <a:rPr lang="de-AT" dirty="0" err="1" smtClean="0"/>
              <a:t>and</a:t>
            </a:r>
            <a:r>
              <a:rPr lang="de-AT" dirty="0" smtClean="0"/>
              <a:t> </a:t>
            </a:r>
            <a:r>
              <a:rPr lang="de-AT" dirty="0" err="1" smtClean="0"/>
              <a:t>that</a:t>
            </a:r>
            <a:r>
              <a:rPr lang="de-AT" dirty="0" smtClean="0"/>
              <a:t> </a:t>
            </a:r>
            <a:r>
              <a:rPr lang="de-AT" dirty="0" err="1" smtClean="0"/>
              <a:t>is</a:t>
            </a:r>
            <a:r>
              <a:rPr lang="de-AT" dirty="0" smtClean="0"/>
              <a:t> </a:t>
            </a:r>
            <a:r>
              <a:rPr lang="de-AT" dirty="0" err="1" smtClean="0"/>
              <a:t>regarded</a:t>
            </a:r>
            <a:r>
              <a:rPr lang="de-AT" dirty="0" smtClean="0"/>
              <a:t> </a:t>
            </a:r>
            <a:r>
              <a:rPr lang="de-AT" dirty="0" err="1" smtClean="0"/>
              <a:t>as</a:t>
            </a:r>
            <a:r>
              <a:rPr lang="de-AT" dirty="0" smtClean="0"/>
              <a:t> a </a:t>
            </a:r>
            <a:r>
              <a:rPr lang="de-AT" dirty="0" err="1" smtClean="0"/>
              <a:t>translation</a:t>
            </a:r>
            <a:endParaRPr lang="de-AT" dirty="0" smtClean="0"/>
          </a:p>
          <a:p>
            <a:pPr marL="628650" lvl="1" indent="-171450">
              <a:buFont typeface="Arial" panose="020B0604020202020204" pitchFamily="34" charset="0"/>
              <a:buChar char="•"/>
            </a:pPr>
            <a:r>
              <a:rPr lang="de-AT" dirty="0" err="1" smtClean="0"/>
              <a:t>no</a:t>
            </a:r>
            <a:r>
              <a:rPr lang="de-AT" baseline="0" dirty="0" smtClean="0"/>
              <a:t> </a:t>
            </a:r>
            <a:r>
              <a:rPr lang="de-AT" baseline="0" dirty="0" err="1" smtClean="0"/>
              <a:t>generally</a:t>
            </a:r>
            <a:r>
              <a:rPr lang="de-AT" baseline="0" dirty="0" smtClean="0"/>
              <a:t> valid </a:t>
            </a:r>
            <a:r>
              <a:rPr lang="de-AT" baseline="0" dirty="0" err="1" smtClean="0"/>
              <a:t>definition</a:t>
            </a:r>
            <a:r>
              <a:rPr lang="de-AT" baseline="0" dirty="0" smtClean="0"/>
              <a:t> </a:t>
            </a:r>
            <a:r>
              <a:rPr lang="de-AT" baseline="0" dirty="0" err="1" smtClean="0"/>
              <a:t>of</a:t>
            </a:r>
            <a:r>
              <a:rPr lang="de-AT" baseline="0" dirty="0" smtClean="0"/>
              <a:t> „</a:t>
            </a:r>
            <a:r>
              <a:rPr lang="de-AT" baseline="0" dirty="0" err="1" smtClean="0"/>
              <a:t>translation</a:t>
            </a:r>
            <a:r>
              <a:rPr lang="de-AT" baseline="0" dirty="0" smtClean="0"/>
              <a:t>“ </a:t>
            </a:r>
            <a:r>
              <a:rPr lang="de-AT" baseline="0" dirty="0" smtClean="0">
                <a:sym typeface="Wingdings" panose="05000000000000000000" pitchFamily="2" charset="2"/>
              </a:rPr>
              <a:t> </a:t>
            </a:r>
            <a:r>
              <a:rPr lang="de-AT" baseline="0" dirty="0" err="1" smtClean="0">
                <a:sym typeface="Wingdings" panose="05000000000000000000" pitchFamily="2" charset="2"/>
              </a:rPr>
              <a:t>we</a:t>
            </a:r>
            <a:r>
              <a:rPr lang="de-AT" baseline="0" dirty="0" smtClean="0">
                <a:sym typeface="Wingdings" panose="05000000000000000000" pitchFamily="2" charset="2"/>
              </a:rPr>
              <a:t> do not </a:t>
            </a:r>
            <a:r>
              <a:rPr lang="de-AT" baseline="0" dirty="0" err="1" smtClean="0">
                <a:sym typeface="Wingdings" panose="05000000000000000000" pitchFamily="2" charset="2"/>
              </a:rPr>
              <a:t>want</a:t>
            </a:r>
            <a:r>
              <a:rPr lang="de-AT" baseline="0" dirty="0" smtClean="0">
                <a:sym typeface="Wingdings" panose="05000000000000000000" pitchFamily="2" charset="2"/>
              </a:rPr>
              <a:t> </a:t>
            </a:r>
            <a:r>
              <a:rPr lang="de-AT" baseline="0" dirty="0" err="1" smtClean="0">
                <a:sym typeface="Wingdings" panose="05000000000000000000" pitchFamily="2" charset="2"/>
              </a:rPr>
              <a:t>to</a:t>
            </a:r>
            <a:r>
              <a:rPr lang="de-AT" baseline="0" dirty="0" smtClean="0">
                <a:sym typeface="Wingdings" panose="05000000000000000000" pitchFamily="2" charset="2"/>
              </a:rPr>
              <a:t> </a:t>
            </a:r>
            <a:r>
              <a:rPr lang="de-AT" baseline="0" dirty="0" err="1" smtClean="0">
                <a:sym typeface="Wingdings" panose="05000000000000000000" pitchFamily="2" charset="2"/>
              </a:rPr>
              <a:t>limit</a:t>
            </a:r>
            <a:r>
              <a:rPr lang="de-AT" baseline="0" dirty="0" smtClean="0">
                <a:sym typeface="Wingdings" panose="05000000000000000000" pitchFamily="2" charset="2"/>
              </a:rPr>
              <a:t> </a:t>
            </a:r>
            <a:r>
              <a:rPr lang="de-AT" baseline="0" dirty="0" err="1" smtClean="0">
                <a:sym typeface="Wingdings" panose="05000000000000000000" pitchFamily="2" charset="2"/>
              </a:rPr>
              <a:t>database</a:t>
            </a:r>
            <a:r>
              <a:rPr lang="de-AT" baseline="0" dirty="0" smtClean="0">
                <a:sym typeface="Wingdings" panose="05000000000000000000" pitchFamily="2" charset="2"/>
              </a:rPr>
              <a:t> </a:t>
            </a:r>
            <a:r>
              <a:rPr lang="de-AT" baseline="0" dirty="0" err="1" smtClean="0">
                <a:sym typeface="Wingdings" panose="05000000000000000000" pitchFamily="2" charset="2"/>
              </a:rPr>
              <a:t>to</a:t>
            </a:r>
            <a:r>
              <a:rPr lang="de-AT" baseline="0" dirty="0" smtClean="0">
                <a:sym typeface="Wingdings" panose="05000000000000000000" pitchFamily="2" charset="2"/>
              </a:rPr>
              <a:t> </a:t>
            </a:r>
            <a:r>
              <a:rPr lang="de-AT" baseline="0" dirty="0" err="1" smtClean="0">
                <a:sym typeface="Wingdings" panose="05000000000000000000" pitchFamily="2" charset="2"/>
              </a:rPr>
              <a:t>specific</a:t>
            </a:r>
            <a:r>
              <a:rPr lang="de-AT" baseline="0" dirty="0" smtClean="0">
                <a:sym typeface="Wingdings" panose="05000000000000000000" pitchFamily="2" charset="2"/>
              </a:rPr>
              <a:t> </a:t>
            </a:r>
            <a:r>
              <a:rPr lang="de-AT" baseline="0" dirty="0" err="1" smtClean="0">
                <a:sym typeface="Wingdings" panose="05000000000000000000" pitchFamily="2" charset="2"/>
              </a:rPr>
              <a:t>theories</a:t>
            </a:r>
            <a:r>
              <a:rPr lang="de-AT" baseline="0" dirty="0" smtClean="0">
                <a:sym typeface="Wingdings" panose="05000000000000000000" pitchFamily="2" charset="2"/>
              </a:rPr>
              <a:t> </a:t>
            </a:r>
            <a:r>
              <a:rPr lang="de-AT" baseline="0" dirty="0" err="1" smtClean="0">
                <a:sym typeface="Wingdings" panose="05000000000000000000" pitchFamily="2" charset="2"/>
              </a:rPr>
              <a:t>of</a:t>
            </a:r>
            <a:r>
              <a:rPr lang="de-AT" baseline="0" dirty="0" smtClean="0">
                <a:sym typeface="Wingdings" panose="05000000000000000000" pitchFamily="2" charset="2"/>
              </a:rPr>
              <a:t> </a:t>
            </a:r>
            <a:r>
              <a:rPr lang="de-AT" baseline="0" dirty="0" err="1" smtClean="0">
                <a:sym typeface="Wingdings" panose="05000000000000000000" pitchFamily="2" charset="2"/>
              </a:rPr>
              <a:t>translation</a:t>
            </a:r>
            <a:r>
              <a:rPr lang="de-AT" baseline="0" dirty="0" smtClean="0">
                <a:sym typeface="Wingdings" panose="05000000000000000000" pitchFamily="2" charset="2"/>
              </a:rPr>
              <a:t> but </a:t>
            </a:r>
            <a:r>
              <a:rPr lang="de-AT" baseline="0" dirty="0" err="1" smtClean="0">
                <a:sym typeface="Wingdings" panose="05000000000000000000" pitchFamily="2" charset="2"/>
              </a:rPr>
              <a:t>provide</a:t>
            </a:r>
            <a:r>
              <a:rPr lang="de-AT" baseline="0" dirty="0" smtClean="0">
                <a:sym typeface="Wingdings" panose="05000000000000000000" pitchFamily="2" charset="2"/>
              </a:rPr>
              <a:t> </a:t>
            </a:r>
            <a:r>
              <a:rPr lang="de-AT" baseline="0" dirty="0" err="1" smtClean="0">
                <a:sym typeface="Wingdings" panose="05000000000000000000" pitchFamily="2" charset="2"/>
              </a:rPr>
              <a:t>data</a:t>
            </a:r>
            <a:r>
              <a:rPr lang="de-AT" baseline="0" dirty="0" smtClean="0">
                <a:sym typeface="Wingdings" panose="05000000000000000000" pitchFamily="2" charset="2"/>
              </a:rPr>
              <a:t> </a:t>
            </a:r>
            <a:r>
              <a:rPr lang="de-AT" baseline="0" dirty="0" err="1" smtClean="0">
                <a:sym typeface="Wingdings" panose="05000000000000000000" pitchFamily="2" charset="2"/>
              </a:rPr>
              <a:t>that</a:t>
            </a:r>
            <a:r>
              <a:rPr lang="de-AT" baseline="0" dirty="0" smtClean="0">
                <a:sym typeface="Wingdings" panose="05000000000000000000" pitchFamily="2" charset="2"/>
              </a:rPr>
              <a:t> </a:t>
            </a:r>
            <a:r>
              <a:rPr lang="de-AT" baseline="0" dirty="0" err="1" smtClean="0">
                <a:sym typeface="Wingdings" panose="05000000000000000000" pitchFamily="2" charset="2"/>
              </a:rPr>
              <a:t>may</a:t>
            </a:r>
            <a:r>
              <a:rPr lang="de-AT" baseline="0" dirty="0" smtClean="0">
                <a:sym typeface="Wingdings" panose="05000000000000000000" pitchFamily="2" charset="2"/>
              </a:rPr>
              <a:t> </a:t>
            </a:r>
            <a:r>
              <a:rPr lang="de-AT" baseline="0" dirty="0" err="1" smtClean="0">
                <a:sym typeface="Wingdings" panose="05000000000000000000" pitchFamily="2" charset="2"/>
              </a:rPr>
              <a:t>help</a:t>
            </a:r>
            <a:r>
              <a:rPr lang="de-AT" baseline="0" dirty="0" smtClean="0">
                <a:sym typeface="Wingdings" panose="05000000000000000000" pitchFamily="2" charset="2"/>
              </a:rPr>
              <a:t> </a:t>
            </a:r>
            <a:r>
              <a:rPr lang="de-AT" baseline="0" dirty="0" err="1" smtClean="0">
                <a:sym typeface="Wingdings" panose="05000000000000000000" pitchFamily="2" charset="2"/>
              </a:rPr>
              <a:t>researcher</a:t>
            </a:r>
            <a:r>
              <a:rPr lang="de-AT" baseline="0" dirty="0" smtClean="0">
                <a:sym typeface="Wingdings" panose="05000000000000000000" pitchFamily="2" charset="2"/>
              </a:rPr>
              <a:t> </a:t>
            </a:r>
            <a:r>
              <a:rPr lang="de-AT" baseline="0" dirty="0" err="1" smtClean="0">
                <a:sym typeface="Wingdings" panose="05000000000000000000" pitchFamily="2" charset="2"/>
              </a:rPr>
              <a:t>to</a:t>
            </a:r>
            <a:r>
              <a:rPr lang="de-AT" baseline="0" dirty="0" smtClean="0">
                <a:sym typeface="Wingdings" panose="05000000000000000000" pitchFamily="2" charset="2"/>
              </a:rPr>
              <a:t> </a:t>
            </a:r>
            <a:r>
              <a:rPr lang="de-AT" baseline="0" dirty="0" err="1" smtClean="0">
                <a:sym typeface="Wingdings" panose="05000000000000000000" pitchFamily="2" charset="2"/>
              </a:rPr>
              <a:t>investigate</a:t>
            </a:r>
            <a:r>
              <a:rPr lang="de-AT" baseline="0" dirty="0" smtClean="0">
                <a:sym typeface="Wingdings" panose="05000000000000000000" pitchFamily="2" charset="2"/>
              </a:rPr>
              <a:t> </a:t>
            </a:r>
            <a:r>
              <a:rPr lang="de-AT" baseline="0" dirty="0" err="1" smtClean="0">
                <a:sym typeface="Wingdings" panose="05000000000000000000" pitchFamily="2" charset="2"/>
              </a:rPr>
              <a:t>the</a:t>
            </a:r>
            <a:r>
              <a:rPr lang="de-AT" baseline="0" dirty="0" smtClean="0">
                <a:sym typeface="Wingdings" panose="05000000000000000000" pitchFamily="2" charset="2"/>
              </a:rPr>
              <a:t> </a:t>
            </a:r>
            <a:r>
              <a:rPr lang="de-AT" baseline="0" dirty="0" err="1" smtClean="0">
                <a:sym typeface="Wingdings" panose="05000000000000000000" pitchFamily="2" charset="2"/>
              </a:rPr>
              <a:t>question</a:t>
            </a:r>
            <a:r>
              <a:rPr lang="de-AT" baseline="0" dirty="0" smtClean="0">
                <a:sym typeface="Wingdings" panose="05000000000000000000" pitchFamily="2" charset="2"/>
              </a:rPr>
              <a:t> „</a:t>
            </a:r>
            <a:r>
              <a:rPr lang="de-AT" baseline="0" dirty="0" err="1" smtClean="0">
                <a:sym typeface="Wingdings" panose="05000000000000000000" pitchFamily="2" charset="2"/>
              </a:rPr>
              <a:t>what</a:t>
            </a:r>
            <a:r>
              <a:rPr lang="de-AT" baseline="0" dirty="0" smtClean="0">
                <a:sym typeface="Wingdings" panose="05000000000000000000" pitchFamily="2" charset="2"/>
              </a:rPr>
              <a:t> </a:t>
            </a:r>
            <a:r>
              <a:rPr lang="de-AT" baseline="0" dirty="0" err="1" smtClean="0">
                <a:sym typeface="Wingdings" panose="05000000000000000000" pitchFamily="2" charset="2"/>
              </a:rPr>
              <a:t>makes</a:t>
            </a:r>
            <a:r>
              <a:rPr lang="de-AT" baseline="0" dirty="0" smtClean="0">
                <a:sym typeface="Wingdings" panose="05000000000000000000" pitchFamily="2" charset="2"/>
              </a:rPr>
              <a:t> a (</a:t>
            </a:r>
            <a:r>
              <a:rPr lang="de-AT" baseline="0" dirty="0" err="1" smtClean="0">
                <a:sym typeface="Wingdings" panose="05000000000000000000" pitchFamily="2" charset="2"/>
              </a:rPr>
              <a:t>good</a:t>
            </a:r>
            <a:r>
              <a:rPr lang="de-AT" baseline="0" dirty="0" smtClean="0">
                <a:sym typeface="Wingdings" panose="05000000000000000000" pitchFamily="2" charset="2"/>
              </a:rPr>
              <a:t>/</a:t>
            </a:r>
            <a:r>
              <a:rPr lang="de-AT" baseline="0" dirty="0" err="1" smtClean="0">
                <a:sym typeface="Wingdings" panose="05000000000000000000" pitchFamily="2" charset="2"/>
              </a:rPr>
              <a:t>bad</a:t>
            </a:r>
            <a:r>
              <a:rPr lang="de-AT" baseline="0" dirty="0" smtClean="0">
                <a:sym typeface="Wingdings" panose="05000000000000000000" pitchFamily="2" charset="2"/>
              </a:rPr>
              <a:t>) </a:t>
            </a:r>
            <a:r>
              <a:rPr lang="de-AT" baseline="0" dirty="0" err="1" smtClean="0">
                <a:sym typeface="Wingdings" panose="05000000000000000000" pitchFamily="2" charset="2"/>
              </a:rPr>
              <a:t>translation</a:t>
            </a:r>
            <a:r>
              <a:rPr lang="de-AT" baseline="0" dirty="0" smtClean="0">
                <a:sym typeface="Wingdings" panose="05000000000000000000" pitchFamily="2" charset="2"/>
              </a:rPr>
              <a:t>?“</a:t>
            </a:r>
          </a:p>
          <a:p>
            <a:pPr marL="628650" lvl="1" indent="-171450">
              <a:buFont typeface="Arial" panose="020B0604020202020204" pitchFamily="34" charset="0"/>
              <a:buChar char="•"/>
            </a:pPr>
            <a:r>
              <a:rPr lang="de-AT" dirty="0" smtClean="0"/>
              <a:t>e.g.</a:t>
            </a:r>
            <a:r>
              <a:rPr lang="de-AT" baseline="0" dirty="0" smtClean="0"/>
              <a:t> </a:t>
            </a:r>
            <a:r>
              <a:rPr lang="de-AT" baseline="0" dirty="0" err="1" smtClean="0"/>
              <a:t>literary</a:t>
            </a:r>
            <a:r>
              <a:rPr lang="de-AT" baseline="0" dirty="0" smtClean="0"/>
              <a:t> </a:t>
            </a:r>
            <a:r>
              <a:rPr lang="de-AT" baseline="0" dirty="0" err="1" smtClean="0"/>
              <a:t>translation</a:t>
            </a:r>
            <a:r>
              <a:rPr lang="de-AT" baseline="0" dirty="0" smtClean="0"/>
              <a:t>, </a:t>
            </a:r>
            <a:r>
              <a:rPr lang="de-AT" baseline="0" dirty="0" err="1" smtClean="0"/>
              <a:t>technical</a:t>
            </a:r>
            <a:r>
              <a:rPr lang="de-AT" baseline="0" dirty="0" smtClean="0"/>
              <a:t> </a:t>
            </a:r>
            <a:r>
              <a:rPr lang="de-AT" baseline="0" dirty="0" err="1" smtClean="0"/>
              <a:t>translation</a:t>
            </a:r>
            <a:r>
              <a:rPr lang="de-AT" baseline="0" dirty="0" smtClean="0"/>
              <a:t>, </a:t>
            </a:r>
            <a:r>
              <a:rPr lang="de-AT" baseline="0" dirty="0" err="1" smtClean="0"/>
              <a:t>subtitling</a:t>
            </a:r>
            <a:r>
              <a:rPr lang="de-AT" baseline="0" dirty="0" smtClean="0"/>
              <a:t>, </a:t>
            </a:r>
            <a:r>
              <a:rPr lang="de-AT" baseline="0" dirty="0" err="1" smtClean="0"/>
              <a:t>software</a:t>
            </a:r>
            <a:r>
              <a:rPr lang="de-AT" baseline="0" dirty="0" smtClean="0"/>
              <a:t> </a:t>
            </a:r>
            <a:r>
              <a:rPr lang="de-AT" baseline="0" dirty="0" err="1" smtClean="0"/>
              <a:t>localization</a:t>
            </a:r>
            <a:r>
              <a:rPr lang="de-AT" baseline="0" dirty="0" smtClean="0"/>
              <a:t>, …</a:t>
            </a:r>
            <a:endParaRPr lang="de-AT" dirty="0" smtClean="0"/>
          </a:p>
        </p:txBody>
      </p:sp>
      <p:sp>
        <p:nvSpPr>
          <p:cNvPr id="4" name="Foliennummernplatzhalter 3"/>
          <p:cNvSpPr>
            <a:spLocks noGrp="1"/>
          </p:cNvSpPr>
          <p:nvPr>
            <p:ph type="sldNum" sz="quarter" idx="10"/>
          </p:nvPr>
        </p:nvSpPr>
        <p:spPr/>
        <p:txBody>
          <a:bodyPr/>
          <a:lstStyle/>
          <a:p>
            <a:fld id="{E2363FB7-CBAD-443E-9D1E-6CE2F2F1E7F5}" type="slidenum">
              <a:rPr lang="de-AT" smtClean="0"/>
              <a:t>3</a:t>
            </a:fld>
            <a:endParaRPr lang="de-AT"/>
          </a:p>
        </p:txBody>
      </p:sp>
    </p:spTree>
    <p:extLst>
      <p:ext uri="{BB962C8B-B14F-4D97-AF65-F5344CB8AC3E}">
        <p14:creationId xmlns:p14="http://schemas.microsoft.com/office/powerpoint/2010/main" val="3759674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In</a:t>
            </a:r>
            <a:r>
              <a:rPr lang="de-AT" baseline="0" dirty="0" smtClean="0"/>
              <a:t> bestehenden Ressourcen ist die Intertextualität nur implizit gegeben:</a:t>
            </a:r>
          </a:p>
          <a:p>
            <a:pPr marL="171450" indent="-171450">
              <a:buFont typeface="Arial" panose="020B0604020202020204" pitchFamily="34" charset="0"/>
              <a:buChar char="•"/>
            </a:pPr>
            <a:r>
              <a:rPr lang="de-AT" baseline="0" dirty="0" smtClean="0"/>
              <a:t>Computer Science hat große Korpora – aber schlecht beschrieben</a:t>
            </a:r>
          </a:p>
          <a:p>
            <a:pPr marL="171450" indent="-171450">
              <a:buFont typeface="Arial" panose="020B0604020202020204" pitchFamily="34" charset="0"/>
              <a:buChar char="•"/>
            </a:pPr>
            <a:r>
              <a:rPr lang="de-AT" baseline="0" dirty="0" smtClean="0"/>
              <a:t>Linguistik hat gut beschriebene Korpora, aber wenige parallele und nicht translationsspezifische</a:t>
            </a:r>
          </a:p>
          <a:p>
            <a:pPr marL="171450" indent="-171450">
              <a:buFont typeface="Arial" panose="020B0604020202020204" pitchFamily="34" charset="0"/>
              <a:buChar char="•"/>
            </a:pPr>
            <a:r>
              <a:rPr lang="de-AT" baseline="0" dirty="0" smtClean="0"/>
              <a:t>Translation nutzt diese Ressourcen ex-/implizit durch TM und MT; Forschung hat keine universelle Ressource</a:t>
            </a:r>
            <a:endParaRPr lang="de-AT" dirty="0"/>
          </a:p>
        </p:txBody>
      </p:sp>
      <p:sp>
        <p:nvSpPr>
          <p:cNvPr id="4" name="Foliennummernplatzhalter 3"/>
          <p:cNvSpPr>
            <a:spLocks noGrp="1"/>
          </p:cNvSpPr>
          <p:nvPr>
            <p:ph type="sldNum" sz="quarter" idx="10"/>
          </p:nvPr>
        </p:nvSpPr>
        <p:spPr/>
        <p:txBody>
          <a:bodyPr/>
          <a:lstStyle/>
          <a:p>
            <a:fld id="{E2363FB7-CBAD-443E-9D1E-6CE2F2F1E7F5}" type="slidenum">
              <a:rPr lang="de-AT" smtClean="0"/>
              <a:t>4</a:t>
            </a:fld>
            <a:endParaRPr lang="de-AT"/>
          </a:p>
        </p:txBody>
      </p:sp>
    </p:spTree>
    <p:extLst>
      <p:ext uri="{BB962C8B-B14F-4D97-AF65-F5344CB8AC3E}">
        <p14:creationId xmlns:p14="http://schemas.microsoft.com/office/powerpoint/2010/main" val="779843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r>
              <a:rPr lang="de-AT" dirty="0" err="1" smtClean="0"/>
              <a:t>technical</a:t>
            </a:r>
            <a:r>
              <a:rPr lang="de-AT" dirty="0" smtClean="0"/>
              <a:t>:</a:t>
            </a:r>
          </a:p>
          <a:p>
            <a:pPr marL="628650" lvl="1" indent="-171450">
              <a:buFont typeface="Arial" panose="020B0604020202020204" pitchFamily="34" charset="0"/>
              <a:buChar char="•"/>
            </a:pPr>
            <a:r>
              <a:rPr lang="de-AT" dirty="0" err="1" smtClean="0"/>
              <a:t>date</a:t>
            </a:r>
            <a:r>
              <a:rPr lang="de-AT" dirty="0" smtClean="0"/>
              <a:t> </a:t>
            </a:r>
            <a:r>
              <a:rPr lang="de-AT" dirty="0" err="1" smtClean="0"/>
              <a:t>of</a:t>
            </a:r>
            <a:r>
              <a:rPr lang="de-AT" dirty="0" smtClean="0"/>
              <a:t> </a:t>
            </a:r>
            <a:r>
              <a:rPr lang="de-AT" dirty="0" err="1" smtClean="0"/>
              <a:t>entry</a:t>
            </a:r>
            <a:r>
              <a:rPr lang="de-AT" dirty="0" smtClean="0"/>
              <a:t> </a:t>
            </a:r>
            <a:r>
              <a:rPr lang="de-AT" dirty="0" err="1" smtClean="0"/>
              <a:t>into</a:t>
            </a:r>
            <a:r>
              <a:rPr lang="de-AT" dirty="0" smtClean="0"/>
              <a:t> DB, </a:t>
            </a:r>
            <a:r>
              <a:rPr lang="de-AT" dirty="0" err="1" smtClean="0"/>
              <a:t>creator</a:t>
            </a:r>
            <a:r>
              <a:rPr lang="de-AT" dirty="0" smtClean="0"/>
              <a:t>, </a:t>
            </a:r>
            <a:r>
              <a:rPr lang="de-AT" dirty="0" err="1" smtClean="0"/>
              <a:t>data</a:t>
            </a:r>
            <a:r>
              <a:rPr lang="de-AT" dirty="0" smtClean="0"/>
              <a:t> </a:t>
            </a:r>
            <a:r>
              <a:rPr lang="de-AT" dirty="0" err="1" smtClean="0"/>
              <a:t>donor</a:t>
            </a:r>
            <a:r>
              <a:rPr lang="de-AT" dirty="0" smtClean="0"/>
              <a:t>, last</a:t>
            </a:r>
            <a:r>
              <a:rPr lang="de-AT" baseline="0" dirty="0" smtClean="0"/>
              <a:t> update, …</a:t>
            </a:r>
            <a:endParaRPr lang="de-AT" dirty="0" smtClean="0"/>
          </a:p>
          <a:p>
            <a:pPr marL="171450" indent="-171450">
              <a:buFont typeface="Arial" panose="020B0604020202020204" pitchFamily="34" charset="0"/>
              <a:buChar char="•"/>
            </a:pPr>
            <a:r>
              <a:rPr lang="de-AT" dirty="0" smtClean="0"/>
              <a:t>evident:</a:t>
            </a:r>
          </a:p>
          <a:p>
            <a:pPr marL="628650" lvl="1" indent="-171450">
              <a:buFont typeface="Arial" panose="020B0604020202020204" pitchFamily="34" charset="0"/>
              <a:buChar char="•"/>
            </a:pPr>
            <a:r>
              <a:rPr lang="de-AT" dirty="0" err="1" smtClean="0"/>
              <a:t>publication</a:t>
            </a:r>
            <a:r>
              <a:rPr lang="de-AT" baseline="0" dirty="0" smtClean="0"/>
              <a:t> </a:t>
            </a:r>
            <a:r>
              <a:rPr lang="de-AT" baseline="0" dirty="0" err="1" smtClean="0"/>
              <a:t>date</a:t>
            </a:r>
            <a:r>
              <a:rPr lang="de-AT" baseline="0" dirty="0" smtClean="0"/>
              <a:t>, </a:t>
            </a:r>
            <a:r>
              <a:rPr lang="de-AT" baseline="0" dirty="0" err="1" smtClean="0"/>
              <a:t>country</a:t>
            </a:r>
            <a:r>
              <a:rPr lang="de-AT" baseline="0" smtClean="0"/>
              <a:t>, …</a:t>
            </a:r>
            <a:endParaRPr lang="de-AT" smtClean="0"/>
          </a:p>
          <a:p>
            <a:pPr marL="171450" indent="-171450">
              <a:buFont typeface="Arial" panose="020B0604020202020204" pitchFamily="34" charset="0"/>
              <a:buChar char="•"/>
            </a:pPr>
            <a:r>
              <a:rPr lang="de-AT" dirty="0" err="1" smtClean="0"/>
              <a:t>intellectual</a:t>
            </a:r>
            <a:endParaRPr lang="de-AT" dirty="0" smtClean="0"/>
          </a:p>
          <a:p>
            <a:pPr marL="628650" lvl="1" indent="-171450">
              <a:buFont typeface="Arial" panose="020B0604020202020204" pitchFamily="34" charset="0"/>
              <a:buChar char="•"/>
            </a:pPr>
            <a:r>
              <a:rPr lang="de-AT" dirty="0" smtClean="0"/>
              <a:t>qualitative</a:t>
            </a:r>
          </a:p>
          <a:p>
            <a:pPr marL="628650" lvl="1" indent="-171450">
              <a:buFont typeface="Arial" panose="020B0604020202020204" pitchFamily="34" charset="0"/>
              <a:buChar char="•"/>
            </a:pPr>
            <a:r>
              <a:rPr lang="de-AT" dirty="0" err="1" smtClean="0"/>
              <a:t>established</a:t>
            </a:r>
            <a:r>
              <a:rPr lang="de-AT" baseline="0" dirty="0" smtClean="0"/>
              <a:t> </a:t>
            </a:r>
            <a:r>
              <a:rPr lang="de-AT" baseline="0" dirty="0" err="1" smtClean="0"/>
              <a:t>categories</a:t>
            </a:r>
            <a:r>
              <a:rPr lang="de-AT" baseline="0" dirty="0" smtClean="0"/>
              <a:t> in </a:t>
            </a:r>
            <a:r>
              <a:rPr lang="de-AT" baseline="0" dirty="0" err="1" smtClean="0"/>
              <a:t>linguistic</a:t>
            </a:r>
            <a:r>
              <a:rPr lang="de-AT" baseline="0" dirty="0" smtClean="0"/>
              <a:t> &amp; </a:t>
            </a:r>
            <a:r>
              <a:rPr lang="de-AT" baseline="0" dirty="0" err="1" smtClean="0"/>
              <a:t>translation</a:t>
            </a:r>
            <a:r>
              <a:rPr lang="de-AT" baseline="0" dirty="0" smtClean="0"/>
              <a:t> </a:t>
            </a:r>
            <a:r>
              <a:rPr lang="de-AT" baseline="0" dirty="0" err="1" smtClean="0"/>
              <a:t>theory</a:t>
            </a:r>
            <a:endParaRPr lang="de-AT" baseline="0" dirty="0" smtClean="0"/>
          </a:p>
          <a:p>
            <a:pPr marL="171450" indent="-171450">
              <a:buFont typeface="Arial" panose="020B0604020202020204" pitchFamily="34" charset="0"/>
              <a:buChar char="•"/>
            </a:pPr>
            <a:r>
              <a:rPr lang="de-AT" baseline="0" dirty="0" err="1" smtClean="0"/>
              <a:t>automatic</a:t>
            </a:r>
            <a:endParaRPr lang="de-AT" baseline="0" dirty="0" smtClean="0"/>
          </a:p>
          <a:p>
            <a:pPr marL="628650" lvl="1" indent="-171450">
              <a:buFont typeface="Arial" panose="020B0604020202020204" pitchFamily="34" charset="0"/>
              <a:buChar char="•"/>
            </a:pPr>
            <a:r>
              <a:rPr lang="de-AT" baseline="0" dirty="0" err="1" smtClean="0"/>
              <a:t>step</a:t>
            </a:r>
            <a:r>
              <a:rPr lang="de-AT" baseline="0" dirty="0" smtClean="0"/>
              <a:t> </a:t>
            </a:r>
            <a:r>
              <a:rPr lang="de-AT" baseline="0" dirty="0" err="1" smtClean="0"/>
              <a:t>towards</a:t>
            </a:r>
            <a:r>
              <a:rPr lang="de-AT" baseline="0" dirty="0" smtClean="0"/>
              <a:t> </a:t>
            </a:r>
            <a:r>
              <a:rPr lang="de-AT" baseline="0" dirty="0" err="1" smtClean="0"/>
              <a:t>objective</a:t>
            </a:r>
            <a:r>
              <a:rPr lang="de-AT" baseline="0" dirty="0" smtClean="0"/>
              <a:t> </a:t>
            </a:r>
            <a:r>
              <a:rPr lang="de-AT" baseline="0" dirty="0" err="1" smtClean="0"/>
              <a:t>labelling</a:t>
            </a:r>
            <a:r>
              <a:rPr lang="de-AT" baseline="0" dirty="0" smtClean="0"/>
              <a:t> </a:t>
            </a:r>
            <a:r>
              <a:rPr lang="de-AT" baseline="0" dirty="0" err="1" smtClean="0"/>
              <a:t>without</a:t>
            </a:r>
            <a:r>
              <a:rPr lang="de-AT" baseline="0" dirty="0" smtClean="0"/>
              <a:t> </a:t>
            </a:r>
            <a:r>
              <a:rPr lang="de-AT" baseline="0" dirty="0" err="1" smtClean="0"/>
              <a:t>theory</a:t>
            </a:r>
            <a:r>
              <a:rPr lang="de-AT" baseline="0" dirty="0" smtClean="0"/>
              <a:t> </a:t>
            </a:r>
            <a:r>
              <a:rPr lang="de-AT" baseline="0" dirty="0" err="1" smtClean="0"/>
              <a:t>bias</a:t>
            </a:r>
            <a:endParaRPr lang="de-AT" baseline="0" dirty="0" smtClean="0"/>
          </a:p>
          <a:p>
            <a:pPr marL="628650" lvl="1" indent="-171450">
              <a:buFont typeface="Arial" panose="020B0604020202020204" pitchFamily="34" charset="0"/>
              <a:buChar char="•"/>
            </a:pPr>
            <a:r>
              <a:rPr lang="de-AT" baseline="0" dirty="0" err="1" smtClean="0"/>
              <a:t>data-driven</a:t>
            </a:r>
            <a:r>
              <a:rPr lang="de-AT" baseline="0" dirty="0" smtClean="0"/>
              <a:t> quantitative </a:t>
            </a:r>
            <a:r>
              <a:rPr lang="de-AT" baseline="0" dirty="0" err="1" smtClean="0"/>
              <a:t>categorisation</a:t>
            </a:r>
            <a:r>
              <a:rPr lang="de-AT" baseline="0" dirty="0" smtClean="0"/>
              <a:t>: </a:t>
            </a:r>
            <a:r>
              <a:rPr lang="de-AT" baseline="0" dirty="0" err="1" smtClean="0"/>
              <a:t>cluster</a:t>
            </a:r>
            <a:r>
              <a:rPr lang="de-AT" baseline="0" dirty="0" smtClean="0"/>
              <a:t> </a:t>
            </a:r>
            <a:r>
              <a:rPr lang="de-AT" baseline="0" dirty="0" err="1" smtClean="0"/>
              <a:t>texts</a:t>
            </a:r>
            <a:r>
              <a:rPr lang="de-AT" baseline="0" dirty="0" smtClean="0"/>
              <a:t> </a:t>
            </a:r>
            <a:r>
              <a:rPr lang="de-AT" baseline="0" dirty="0" err="1" smtClean="0"/>
              <a:t>according</a:t>
            </a:r>
            <a:r>
              <a:rPr lang="de-AT" baseline="0" dirty="0" smtClean="0"/>
              <a:t> </a:t>
            </a:r>
            <a:r>
              <a:rPr lang="de-AT" baseline="0" dirty="0" err="1" smtClean="0"/>
              <a:t>to</a:t>
            </a:r>
            <a:r>
              <a:rPr lang="de-AT" baseline="0" dirty="0" smtClean="0"/>
              <a:t> observable </a:t>
            </a:r>
            <a:r>
              <a:rPr lang="de-AT" baseline="0" dirty="0" err="1" smtClean="0"/>
              <a:t>features</a:t>
            </a:r>
            <a:r>
              <a:rPr lang="de-AT" baseline="0" dirty="0" smtClean="0"/>
              <a:t> (</a:t>
            </a:r>
            <a:r>
              <a:rPr lang="de-AT" baseline="0" dirty="0" err="1" smtClean="0"/>
              <a:t>semantic</a:t>
            </a:r>
            <a:r>
              <a:rPr lang="de-AT" baseline="0" dirty="0" smtClean="0"/>
              <a:t>, </a:t>
            </a:r>
            <a:r>
              <a:rPr lang="de-AT" baseline="0" dirty="0" err="1" smtClean="0"/>
              <a:t>syntactic</a:t>
            </a:r>
            <a:r>
              <a:rPr lang="de-AT" baseline="0" dirty="0" smtClean="0"/>
              <a:t>, </a:t>
            </a:r>
            <a:r>
              <a:rPr lang="de-AT" baseline="0" dirty="0" err="1" smtClean="0"/>
              <a:t>pragmatic</a:t>
            </a:r>
            <a:r>
              <a:rPr lang="de-AT" baseline="0" dirty="0" smtClean="0"/>
              <a:t>)</a:t>
            </a:r>
          </a:p>
          <a:p>
            <a:pPr marL="628650" lvl="1" indent="-171450">
              <a:buFont typeface="Arial" panose="020B0604020202020204" pitchFamily="34" charset="0"/>
              <a:buChar char="•"/>
            </a:pPr>
            <a:r>
              <a:rPr lang="de-AT" baseline="0" dirty="0" err="1" smtClean="0"/>
              <a:t>quantitatively</a:t>
            </a:r>
            <a:r>
              <a:rPr lang="de-AT" baseline="0" dirty="0" smtClean="0"/>
              <a:t> </a:t>
            </a:r>
            <a:r>
              <a:rPr lang="de-AT" baseline="0" dirty="0" err="1" smtClean="0"/>
              <a:t>superior</a:t>
            </a:r>
            <a:r>
              <a:rPr lang="de-AT" baseline="0" dirty="0" smtClean="0"/>
              <a:t> </a:t>
            </a:r>
            <a:r>
              <a:rPr lang="de-AT" baseline="0" dirty="0" err="1" smtClean="0"/>
              <a:t>to</a:t>
            </a:r>
            <a:r>
              <a:rPr lang="de-AT" baseline="0" dirty="0" smtClean="0"/>
              <a:t> </a:t>
            </a:r>
            <a:r>
              <a:rPr lang="de-AT" baseline="0" dirty="0" err="1" smtClean="0"/>
              <a:t>intellectual</a:t>
            </a:r>
            <a:r>
              <a:rPr lang="de-AT" baseline="0" dirty="0" smtClean="0"/>
              <a:t> </a:t>
            </a:r>
            <a:r>
              <a:rPr lang="de-AT" baseline="0" dirty="0" err="1" smtClean="0"/>
              <a:t>because</a:t>
            </a:r>
            <a:r>
              <a:rPr lang="de-AT" baseline="0" dirty="0" smtClean="0"/>
              <a:t> larger </a:t>
            </a:r>
            <a:r>
              <a:rPr lang="de-AT" baseline="0" dirty="0" err="1" smtClean="0"/>
              <a:t>data</a:t>
            </a:r>
            <a:r>
              <a:rPr lang="de-AT" baseline="0" dirty="0" smtClean="0"/>
              <a:t> </a:t>
            </a:r>
            <a:endParaRPr lang="de-AT" dirty="0"/>
          </a:p>
        </p:txBody>
      </p:sp>
      <p:sp>
        <p:nvSpPr>
          <p:cNvPr id="4" name="Foliennummernplatzhalter 3"/>
          <p:cNvSpPr>
            <a:spLocks noGrp="1"/>
          </p:cNvSpPr>
          <p:nvPr>
            <p:ph type="sldNum" sz="quarter" idx="10"/>
          </p:nvPr>
        </p:nvSpPr>
        <p:spPr/>
        <p:txBody>
          <a:bodyPr/>
          <a:lstStyle/>
          <a:p>
            <a:fld id="{E2363FB7-CBAD-443E-9D1E-6CE2F2F1E7F5}" type="slidenum">
              <a:rPr lang="de-AT" smtClean="0"/>
              <a:t>7</a:t>
            </a:fld>
            <a:endParaRPr lang="de-AT"/>
          </a:p>
        </p:txBody>
      </p:sp>
    </p:spTree>
    <p:extLst>
      <p:ext uri="{BB962C8B-B14F-4D97-AF65-F5344CB8AC3E}">
        <p14:creationId xmlns:p14="http://schemas.microsoft.com/office/powerpoint/2010/main" val="3845363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overly exhaustive description of the parameters that govern the production of translations and their respective originals may be tempting from an epistemological perspective but lacks practicality and usability in research and industry settings alike.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to avoid the pitfall of overly exhaustive descriptions, we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took</a:t>
            </a:r>
            <a:r>
              <a:rPr lang="en-GB" sz="1200" kern="1200" baseline="0" dirty="0" smtClean="0">
                <a:solidFill>
                  <a:schemeClr val="tx1"/>
                </a:solidFill>
                <a:effectLst/>
                <a:latin typeface="+mn-lt"/>
                <a:ea typeface="+mn-ea"/>
                <a:cs typeface="+mn-cs"/>
              </a:rPr>
              <a:t> existing corpora as a guiding principle (usually approx. 10 to 150 metadata categories)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baseline="0" dirty="0" smtClean="0">
                <a:solidFill>
                  <a:schemeClr val="tx1"/>
                </a:solidFill>
                <a:effectLst/>
                <a:latin typeface="+mn-lt"/>
                <a:ea typeface="+mn-ea"/>
                <a:cs typeface="+mn-cs"/>
              </a:rPr>
              <a:t>recursion is very powerful means to manage the granularity of search process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baseline="0" dirty="0" smtClean="0">
                <a:solidFill>
                  <a:schemeClr val="tx1"/>
                </a:solidFill>
                <a:effectLst/>
                <a:latin typeface="+mn-lt"/>
                <a:ea typeface="+mn-ea"/>
                <a:cs typeface="+mn-cs"/>
              </a:rPr>
              <a:t>complexity of metadata set is also concern with regard to harvesting textual data and pertinent meta data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kern="1200" baseline="0" dirty="0" smtClean="0">
                <a:solidFill>
                  <a:schemeClr val="tx1"/>
                </a:solidFill>
                <a:effectLst/>
                <a:latin typeface="+mn-lt"/>
                <a:ea typeface="+mn-ea"/>
                <a:cs typeface="+mn-cs"/>
              </a:rPr>
              <a:t>maximally objective or agreed upon categories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AT" dirty="0"/>
          </a:p>
        </p:txBody>
      </p:sp>
      <p:sp>
        <p:nvSpPr>
          <p:cNvPr id="4" name="Foliennummernplatzhalter 3"/>
          <p:cNvSpPr>
            <a:spLocks noGrp="1"/>
          </p:cNvSpPr>
          <p:nvPr>
            <p:ph type="sldNum" sz="quarter" idx="10"/>
          </p:nvPr>
        </p:nvSpPr>
        <p:spPr/>
        <p:txBody>
          <a:bodyPr/>
          <a:lstStyle/>
          <a:p>
            <a:fld id="{E2363FB7-CBAD-443E-9D1E-6CE2F2F1E7F5}" type="slidenum">
              <a:rPr lang="de-AT" smtClean="0"/>
              <a:t>8</a:t>
            </a:fld>
            <a:endParaRPr lang="de-AT"/>
          </a:p>
        </p:txBody>
      </p:sp>
    </p:spTree>
    <p:extLst>
      <p:ext uri="{BB962C8B-B14F-4D97-AF65-F5344CB8AC3E}">
        <p14:creationId xmlns:p14="http://schemas.microsoft.com/office/powerpoint/2010/main" val="3845363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mtClean="0"/>
              <a:t>https://www.cognitoforms.com/TransBank1/Mockup</a:t>
            </a:r>
            <a:endParaRPr lang="de-AT"/>
          </a:p>
        </p:txBody>
      </p:sp>
      <p:sp>
        <p:nvSpPr>
          <p:cNvPr id="4" name="Foliennummernplatzhalter 3"/>
          <p:cNvSpPr>
            <a:spLocks noGrp="1"/>
          </p:cNvSpPr>
          <p:nvPr>
            <p:ph type="sldNum" sz="quarter" idx="10"/>
          </p:nvPr>
        </p:nvSpPr>
        <p:spPr/>
        <p:txBody>
          <a:bodyPr/>
          <a:lstStyle/>
          <a:p>
            <a:fld id="{E2363FB7-CBAD-443E-9D1E-6CE2F2F1E7F5}" type="slidenum">
              <a:rPr lang="de-AT" smtClean="0"/>
              <a:t>10</a:t>
            </a:fld>
            <a:endParaRPr lang="de-AT"/>
          </a:p>
        </p:txBody>
      </p:sp>
    </p:spTree>
    <p:extLst>
      <p:ext uri="{BB962C8B-B14F-4D97-AF65-F5344CB8AC3E}">
        <p14:creationId xmlns:p14="http://schemas.microsoft.com/office/powerpoint/2010/main" val="373449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6" name="Foliennummernplatzhalter 5"/>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257198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6" name="Foliennummernplatzhalter 5"/>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3584315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6" name="Foliennummernplatzhalter 5"/>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32994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6" name="Foliennummernplatzhalter 5"/>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3565893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6" name="Foliennummernplatzhalter 5"/>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155383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r>
              <a:rPr lang="de-AT" dirty="0" smtClean="0"/>
              <a:t>04.12.2017</a:t>
            </a:r>
            <a:endParaRPr lang="de-AT" dirty="0"/>
          </a:p>
        </p:txBody>
      </p:sp>
      <p:sp>
        <p:nvSpPr>
          <p:cNvPr id="6" name="Fußzeilenplatzhalter 5"/>
          <p:cNvSpPr>
            <a:spLocks noGrp="1"/>
          </p:cNvSpPr>
          <p:nvPr>
            <p:ph type="ftr" sz="quarter" idx="11"/>
          </p:nvPr>
        </p:nvSpPr>
        <p:spPr/>
        <p:txBody>
          <a:bodyPr/>
          <a:lstStyle/>
          <a:p>
            <a:r>
              <a:rPr lang="en-US" dirty="0" smtClean="0"/>
              <a:t>Metadata First!</a:t>
            </a:r>
            <a:endParaRPr lang="de-AT" dirty="0"/>
          </a:p>
        </p:txBody>
      </p:sp>
      <p:sp>
        <p:nvSpPr>
          <p:cNvPr id="7" name="Foliennummernplatzhalter 6"/>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224645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r>
              <a:rPr lang="de-AT" dirty="0" smtClean="0"/>
              <a:t>04.12.2017</a:t>
            </a:r>
            <a:endParaRPr lang="de-AT" dirty="0"/>
          </a:p>
        </p:txBody>
      </p:sp>
      <p:sp>
        <p:nvSpPr>
          <p:cNvPr id="8" name="Fußzeilenplatzhalter 7"/>
          <p:cNvSpPr>
            <a:spLocks noGrp="1"/>
          </p:cNvSpPr>
          <p:nvPr>
            <p:ph type="ftr" sz="quarter" idx="11"/>
          </p:nvPr>
        </p:nvSpPr>
        <p:spPr/>
        <p:txBody>
          <a:bodyPr/>
          <a:lstStyle/>
          <a:p>
            <a:r>
              <a:rPr lang="en-US" dirty="0" smtClean="0"/>
              <a:t>Metadata First!</a:t>
            </a:r>
            <a:endParaRPr lang="de-AT" dirty="0"/>
          </a:p>
        </p:txBody>
      </p:sp>
      <p:sp>
        <p:nvSpPr>
          <p:cNvPr id="9" name="Foliennummernplatzhalter 8"/>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2336434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r>
              <a:rPr lang="de-AT" dirty="0" smtClean="0"/>
              <a:t>04.12.2017</a:t>
            </a:r>
            <a:endParaRPr lang="de-AT" dirty="0"/>
          </a:p>
        </p:txBody>
      </p:sp>
      <p:sp>
        <p:nvSpPr>
          <p:cNvPr id="4" name="Fußzeilenplatzhalter 3"/>
          <p:cNvSpPr>
            <a:spLocks noGrp="1"/>
          </p:cNvSpPr>
          <p:nvPr>
            <p:ph type="ftr" sz="quarter" idx="11"/>
          </p:nvPr>
        </p:nvSpPr>
        <p:spPr/>
        <p:txBody>
          <a:bodyPr/>
          <a:lstStyle/>
          <a:p>
            <a:r>
              <a:rPr lang="en-US" dirty="0" smtClean="0"/>
              <a:t>Metadata First!</a:t>
            </a:r>
            <a:endParaRPr lang="de-AT" dirty="0"/>
          </a:p>
        </p:txBody>
      </p:sp>
      <p:sp>
        <p:nvSpPr>
          <p:cNvPr id="5" name="Foliennummernplatzhalter 4"/>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214574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AT" dirty="0" smtClean="0"/>
              <a:t>04.12.2017</a:t>
            </a:r>
            <a:endParaRPr lang="de-AT" dirty="0"/>
          </a:p>
        </p:txBody>
      </p:sp>
      <p:sp>
        <p:nvSpPr>
          <p:cNvPr id="3" name="Fußzeilenplatzhalter 2"/>
          <p:cNvSpPr>
            <a:spLocks noGrp="1"/>
          </p:cNvSpPr>
          <p:nvPr>
            <p:ph type="ftr" sz="quarter" idx="11"/>
          </p:nvPr>
        </p:nvSpPr>
        <p:spPr/>
        <p:txBody>
          <a:bodyPr/>
          <a:lstStyle/>
          <a:p>
            <a:r>
              <a:rPr lang="en-US" dirty="0" smtClean="0"/>
              <a:t>Metadata First!</a:t>
            </a:r>
            <a:endParaRPr lang="de-AT" dirty="0"/>
          </a:p>
        </p:txBody>
      </p:sp>
      <p:sp>
        <p:nvSpPr>
          <p:cNvPr id="4" name="Foliennummernplatzhalter 3"/>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1601189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AT" dirty="0" smtClean="0"/>
              <a:t>04.12.2017</a:t>
            </a:r>
            <a:endParaRPr lang="de-AT" dirty="0"/>
          </a:p>
        </p:txBody>
      </p:sp>
      <p:sp>
        <p:nvSpPr>
          <p:cNvPr id="6" name="Fußzeilenplatzhalter 5"/>
          <p:cNvSpPr>
            <a:spLocks noGrp="1"/>
          </p:cNvSpPr>
          <p:nvPr>
            <p:ph type="ftr" sz="quarter" idx="11"/>
          </p:nvPr>
        </p:nvSpPr>
        <p:spPr/>
        <p:txBody>
          <a:bodyPr/>
          <a:lstStyle/>
          <a:p>
            <a:r>
              <a:rPr lang="en-US" dirty="0" smtClean="0"/>
              <a:t>Metadata First!</a:t>
            </a:r>
            <a:endParaRPr lang="de-AT" dirty="0"/>
          </a:p>
        </p:txBody>
      </p:sp>
      <p:sp>
        <p:nvSpPr>
          <p:cNvPr id="7" name="Foliennummernplatzhalter 6"/>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1059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AT" dirty="0" smtClean="0"/>
              <a:t>04.12.2017</a:t>
            </a:r>
            <a:endParaRPr lang="de-AT" dirty="0"/>
          </a:p>
        </p:txBody>
      </p:sp>
      <p:sp>
        <p:nvSpPr>
          <p:cNvPr id="6" name="Fußzeilenplatzhalter 5"/>
          <p:cNvSpPr>
            <a:spLocks noGrp="1"/>
          </p:cNvSpPr>
          <p:nvPr>
            <p:ph type="ftr" sz="quarter" idx="11"/>
          </p:nvPr>
        </p:nvSpPr>
        <p:spPr/>
        <p:txBody>
          <a:bodyPr/>
          <a:lstStyle/>
          <a:p>
            <a:r>
              <a:rPr lang="en-US" dirty="0" smtClean="0"/>
              <a:t>Metadata First!</a:t>
            </a:r>
            <a:endParaRPr lang="de-AT" dirty="0"/>
          </a:p>
        </p:txBody>
      </p:sp>
      <p:sp>
        <p:nvSpPr>
          <p:cNvPr id="7" name="Foliennummernplatzhalter 6"/>
          <p:cNvSpPr>
            <a:spLocks noGrp="1"/>
          </p:cNvSpPr>
          <p:nvPr>
            <p:ph type="sldNum" sz="quarter" idx="12"/>
          </p:nvPr>
        </p:nvSpPr>
        <p:spPr/>
        <p:txBody>
          <a:bodyPr/>
          <a:lstStyle/>
          <a:p>
            <a:fld id="{6060CE91-9B9F-4630-A42F-23CBEF1C121D}" type="slidenum">
              <a:rPr lang="de-AT" smtClean="0"/>
              <a:t>‹Nr.›</a:t>
            </a:fld>
            <a:endParaRPr lang="de-AT"/>
          </a:p>
        </p:txBody>
      </p:sp>
    </p:spTree>
    <p:extLst>
      <p:ext uri="{BB962C8B-B14F-4D97-AF65-F5344CB8AC3E}">
        <p14:creationId xmlns:p14="http://schemas.microsoft.com/office/powerpoint/2010/main" val="764280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AT"/>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AT" dirty="0" smtClean="0"/>
              <a:t>04.12.2017</a:t>
            </a:r>
            <a:endParaRPr lang="de-AT"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Metadata First!</a:t>
            </a:r>
            <a:endParaRPr lang="de-AT"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0CE91-9B9F-4630-A42F-23CBEF1C121D}" type="slidenum">
              <a:rPr lang="de-AT" smtClean="0"/>
              <a:t>‹Nr.›</a:t>
            </a:fld>
            <a:endParaRPr lang="de-AT"/>
          </a:p>
        </p:txBody>
      </p:sp>
    </p:spTree>
    <p:extLst>
      <p:ext uri="{BB962C8B-B14F-4D97-AF65-F5344CB8AC3E}">
        <p14:creationId xmlns:p14="http://schemas.microsoft.com/office/powerpoint/2010/main" val="3942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transbank.info/mocku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836712"/>
            <a:ext cx="7772400" cy="1470025"/>
          </a:xfrm>
        </p:spPr>
        <p:txBody>
          <a:bodyPr>
            <a:normAutofit fontScale="90000"/>
          </a:bodyPr>
          <a:lstStyle/>
          <a:p>
            <a:r>
              <a:rPr lang="en-US" dirty="0" smtClean="0"/>
              <a:t> </a:t>
            </a:r>
            <a:r>
              <a:rPr lang="en-US" b="1" dirty="0"/>
              <a:t>Metadata </a:t>
            </a:r>
            <a:r>
              <a:rPr lang="en-US" b="1" dirty="0" smtClean="0"/>
              <a:t>First</a:t>
            </a:r>
            <a:r>
              <a:rPr lang="en-US" b="1" dirty="0"/>
              <a:t>! </a:t>
            </a:r>
            <a:r>
              <a:rPr lang="en-US" b="1" dirty="0" smtClean="0"/>
              <a:t/>
            </a:r>
            <a:br>
              <a:rPr lang="en-US" b="1" dirty="0" smtClean="0"/>
            </a:br>
            <a:r>
              <a:rPr lang="en-US" sz="2000" b="1" dirty="0" smtClean="0"/>
              <a:t> </a:t>
            </a:r>
            <a:r>
              <a:rPr lang="en-US" b="1" dirty="0"/>
              <a:t/>
            </a:r>
            <a:br>
              <a:rPr lang="en-US" b="1" dirty="0"/>
            </a:br>
            <a:r>
              <a:rPr lang="en-US" sz="2700" b="1" dirty="0" smtClean="0"/>
              <a:t>Designing </a:t>
            </a:r>
            <a:r>
              <a:rPr lang="en-US" sz="2700" b="1" dirty="0"/>
              <a:t>a Label Set for a Translation Meta-Corpus </a:t>
            </a:r>
            <a:endParaRPr lang="de-AT" sz="2700" dirty="0">
              <a:latin typeface="Helvetica" panose="020B0504020202030204" pitchFamily="34" charset="0"/>
            </a:endParaRPr>
          </a:p>
        </p:txBody>
      </p:sp>
      <p:sp>
        <p:nvSpPr>
          <p:cNvPr id="3" name="Untertitel 2"/>
          <p:cNvSpPr>
            <a:spLocks noGrp="1"/>
          </p:cNvSpPr>
          <p:nvPr>
            <p:ph type="subTitle" idx="1"/>
          </p:nvPr>
        </p:nvSpPr>
        <p:spPr>
          <a:xfrm>
            <a:off x="1371600" y="4005064"/>
            <a:ext cx="6400800" cy="1752600"/>
          </a:xfrm>
        </p:spPr>
        <p:txBody>
          <a:bodyPr>
            <a:normAutofit/>
          </a:bodyPr>
          <a:lstStyle/>
          <a:p>
            <a:r>
              <a:rPr lang="de-AT" sz="2000" dirty="0" smtClean="0"/>
              <a:t>Andy Stauder</a:t>
            </a:r>
          </a:p>
          <a:p>
            <a:r>
              <a:rPr lang="de-AT" sz="2000" dirty="0" smtClean="0"/>
              <a:t>Michael </a:t>
            </a:r>
            <a:r>
              <a:rPr lang="de-AT" sz="2000" dirty="0" err="1" smtClean="0"/>
              <a:t>Ustaszewski</a:t>
            </a:r>
            <a:endParaRPr lang="de-AT" sz="2000" dirty="0" smtClean="0"/>
          </a:p>
          <a:p>
            <a:r>
              <a:rPr lang="de-AT" sz="2000" dirty="0" smtClean="0"/>
              <a:t>University </a:t>
            </a:r>
            <a:r>
              <a:rPr lang="de-AT" sz="2000" dirty="0" err="1" smtClean="0"/>
              <a:t>of</a:t>
            </a:r>
            <a:r>
              <a:rPr lang="de-AT" sz="2000" dirty="0" smtClean="0"/>
              <a:t> Innsbruck, Austria</a:t>
            </a:r>
          </a:p>
          <a:p>
            <a:r>
              <a:rPr lang="en-US" sz="2000" dirty="0"/>
              <a:t>Project funded by the </a:t>
            </a:r>
            <a:r>
              <a:rPr lang="en-US" sz="2000" i="1" dirty="0" err="1" smtClean="0"/>
              <a:t>go!digital</a:t>
            </a:r>
            <a:r>
              <a:rPr lang="en-US" sz="2000" i="1" dirty="0" smtClean="0"/>
              <a:t> 2</a:t>
            </a:r>
            <a:r>
              <a:rPr lang="en-US" sz="2000" i="1" dirty="0" smtClean="0">
                <a:solidFill>
                  <a:schemeClr val="tx2">
                    <a:lumMod val="60000"/>
                    <a:lumOff val="40000"/>
                  </a:schemeClr>
                </a:solidFill>
              </a:rPr>
              <a:t>.</a:t>
            </a:r>
            <a:r>
              <a:rPr lang="en-US" sz="2000" i="1" dirty="0" smtClean="0"/>
              <a:t>0</a:t>
            </a:r>
            <a:r>
              <a:rPr lang="en-US" sz="2000" dirty="0"/>
              <a:t> </a:t>
            </a:r>
            <a:r>
              <a:rPr lang="en-US" sz="2000" dirty="0" err="1"/>
              <a:t>programme</a:t>
            </a:r>
            <a:r>
              <a:rPr lang="en-US" sz="2000" dirty="0"/>
              <a:t> of </a:t>
            </a:r>
            <a:r>
              <a:rPr lang="en-US" sz="2000" dirty="0" smtClean="0"/>
              <a:t>the</a:t>
            </a:r>
          </a:p>
          <a:p>
            <a:endParaRPr lang="en-US" sz="2000" dirty="0"/>
          </a:p>
          <a:p>
            <a:endParaRPr lang="de-AT" sz="2000" dirty="0"/>
          </a:p>
        </p:txBody>
      </p:sp>
      <p:pic>
        <p:nvPicPr>
          <p:cNvPr id="1026" name="Picture 2" descr="https://transbank.info/wp-content/uploads/2017/02/logo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4325" y="2708920"/>
            <a:ext cx="3135350" cy="4297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i2.wp.com/transbank.info/wp-content/uploads/2017/02/oeaw-logo-en.png?resize=300%2C130&amp;ssl=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8053" y="5589240"/>
            <a:ext cx="1827895" cy="792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0506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lgn="ctr">
              <a:buNone/>
            </a:pPr>
            <a:endParaRPr lang="de-AT" dirty="0" smtClean="0">
              <a:solidFill>
                <a:srgbClr val="002060"/>
              </a:solidFill>
            </a:endParaRPr>
          </a:p>
          <a:p>
            <a:pPr marL="0" indent="0" algn="ctr">
              <a:buNone/>
            </a:pPr>
            <a:endParaRPr lang="en-US" dirty="0" smtClean="0"/>
          </a:p>
          <a:p>
            <a:pPr marL="0" indent="0" algn="ctr">
              <a:buNone/>
            </a:pPr>
            <a:r>
              <a:rPr lang="en-US" sz="3600" dirty="0" smtClean="0"/>
              <a:t>www</a:t>
            </a:r>
            <a:r>
              <a:rPr lang="en-US" sz="3600" dirty="0" smtClean="0">
                <a:solidFill>
                  <a:schemeClr val="tx2">
                    <a:lumMod val="60000"/>
                    <a:lumOff val="40000"/>
                  </a:schemeClr>
                </a:solidFill>
              </a:rPr>
              <a:t>.</a:t>
            </a:r>
            <a:r>
              <a:rPr lang="en-US" sz="3600" dirty="0" smtClean="0"/>
              <a:t>transbank</a:t>
            </a:r>
            <a:r>
              <a:rPr lang="en-US" sz="3600" dirty="0" smtClean="0">
                <a:solidFill>
                  <a:schemeClr val="tx2">
                    <a:lumMod val="60000"/>
                    <a:lumOff val="40000"/>
                  </a:schemeClr>
                </a:solidFill>
              </a:rPr>
              <a:t>.</a:t>
            </a:r>
            <a:r>
              <a:rPr lang="en-US" sz="3600" dirty="0" smtClean="0"/>
              <a:t>info</a:t>
            </a:r>
            <a:r>
              <a:rPr lang="en-US" sz="3600" dirty="0" smtClean="0">
                <a:solidFill>
                  <a:schemeClr val="tx2">
                    <a:lumMod val="60000"/>
                    <a:lumOff val="40000"/>
                  </a:schemeClr>
                </a:solidFill>
              </a:rPr>
              <a:t>/</a:t>
            </a:r>
            <a:r>
              <a:rPr lang="en-US" sz="3600" dirty="0" smtClean="0"/>
              <a:t>join </a:t>
            </a:r>
          </a:p>
          <a:p>
            <a:pPr marL="0" indent="0" algn="ctr">
              <a:buNone/>
            </a:pPr>
            <a:endParaRPr lang="en-US" sz="3600" dirty="0"/>
          </a:p>
          <a:p>
            <a:pPr marL="0" indent="0" algn="ctr">
              <a:buNone/>
            </a:pPr>
            <a:r>
              <a:rPr lang="en-US" sz="3600" dirty="0" smtClean="0"/>
              <a:t>www</a:t>
            </a:r>
            <a:r>
              <a:rPr lang="en-US" sz="3600" dirty="0">
                <a:solidFill>
                  <a:schemeClr val="tx2">
                    <a:lumMod val="60000"/>
                    <a:lumOff val="40000"/>
                  </a:schemeClr>
                </a:solidFill>
              </a:rPr>
              <a:t>.</a:t>
            </a:r>
            <a:r>
              <a:rPr lang="en-US" sz="3600" dirty="0" smtClean="0"/>
              <a:t>transbank</a:t>
            </a:r>
            <a:r>
              <a:rPr lang="en-US" sz="3600" dirty="0">
                <a:solidFill>
                  <a:schemeClr val="tx2">
                    <a:lumMod val="60000"/>
                    <a:lumOff val="40000"/>
                  </a:schemeClr>
                </a:solidFill>
              </a:rPr>
              <a:t>.</a:t>
            </a:r>
            <a:r>
              <a:rPr lang="en-US" sz="3600" dirty="0" smtClean="0"/>
              <a:t>info</a:t>
            </a:r>
            <a:r>
              <a:rPr lang="en-US" sz="3600" dirty="0">
                <a:solidFill>
                  <a:schemeClr val="tx2">
                    <a:lumMod val="60000"/>
                    <a:lumOff val="40000"/>
                  </a:schemeClr>
                </a:solidFill>
              </a:rPr>
              <a:t>/</a:t>
            </a:r>
            <a:r>
              <a:rPr lang="en-US" sz="3600" dirty="0" smtClean="0"/>
              <a:t>mockup</a:t>
            </a:r>
          </a:p>
          <a:p>
            <a:pPr marL="0" indent="0" algn="ctr">
              <a:buNone/>
            </a:pPr>
            <a:endParaRPr lang="de-AT" dirty="0" smtClean="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a:xfrm>
            <a:off x="3124200" y="6356350"/>
            <a:ext cx="2895600" cy="365125"/>
          </a:xfrm>
        </p:spPr>
        <p:txBody>
          <a:bodyPr/>
          <a:lstStyle/>
          <a:p>
            <a:r>
              <a:rPr lang="en-US" dirty="0" smtClean="0"/>
              <a:t>Metadata First!</a:t>
            </a:r>
            <a:endParaRPr lang="de-AT" dirty="0"/>
          </a:p>
        </p:txBody>
      </p:sp>
      <p:pic>
        <p:nvPicPr>
          <p:cNvPr id="6" name="Picture 2" descr="https://transbank.info/wp-content/uploads/2017/02/logo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16214" y="1271103"/>
            <a:ext cx="4711573" cy="645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3365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solidFill>
                  <a:schemeClr val="tx2">
                    <a:lumMod val="60000"/>
                    <a:lumOff val="40000"/>
                  </a:schemeClr>
                </a:solidFill>
              </a:rPr>
              <a:t>O</a:t>
            </a:r>
            <a:r>
              <a:rPr lang="de-AT" dirty="0" err="1" smtClean="0"/>
              <a:t>verview</a:t>
            </a:r>
            <a:endParaRPr lang="de-AT" dirty="0"/>
          </a:p>
        </p:txBody>
      </p:sp>
      <p:sp>
        <p:nvSpPr>
          <p:cNvPr id="3" name="Inhaltsplatzhalter 2"/>
          <p:cNvSpPr>
            <a:spLocks noGrp="1"/>
          </p:cNvSpPr>
          <p:nvPr>
            <p:ph idx="1"/>
          </p:nvPr>
        </p:nvSpPr>
        <p:spPr/>
        <p:txBody>
          <a:bodyPr>
            <a:normAutofit/>
          </a:bodyPr>
          <a:lstStyle/>
          <a:p>
            <a:pPr marL="0" indent="0" algn="ctr">
              <a:buNone/>
            </a:pPr>
            <a:endParaRPr lang="de-AT" dirty="0" smtClean="0">
              <a:solidFill>
                <a:schemeClr val="tx2">
                  <a:lumMod val="60000"/>
                  <a:lumOff val="40000"/>
                </a:schemeClr>
              </a:solidFill>
            </a:endParaRPr>
          </a:p>
          <a:p>
            <a:pPr marL="0" indent="0" algn="ctr">
              <a:buNone/>
            </a:pPr>
            <a:r>
              <a:rPr lang="de-AT" dirty="0" err="1" smtClean="0">
                <a:solidFill>
                  <a:schemeClr val="tx2">
                    <a:lumMod val="60000"/>
                    <a:lumOff val="40000"/>
                  </a:schemeClr>
                </a:solidFill>
              </a:rPr>
              <a:t>P</a:t>
            </a:r>
            <a:r>
              <a:rPr lang="de-AT" dirty="0" err="1" smtClean="0"/>
              <a:t>remises</a:t>
            </a:r>
            <a:endParaRPr lang="de-AT" dirty="0" smtClean="0"/>
          </a:p>
          <a:p>
            <a:pPr algn="ctr"/>
            <a:endParaRPr lang="de-AT" dirty="0" smtClean="0"/>
          </a:p>
          <a:p>
            <a:pPr marL="0" indent="0" algn="ctr">
              <a:buNone/>
            </a:pPr>
            <a:r>
              <a:rPr lang="de-AT" dirty="0" err="1" smtClean="0">
                <a:solidFill>
                  <a:schemeClr val="tx2">
                    <a:lumMod val="60000"/>
                    <a:lumOff val="40000"/>
                  </a:schemeClr>
                </a:solidFill>
              </a:rPr>
              <a:t>M</a:t>
            </a:r>
            <a:r>
              <a:rPr lang="de-AT" dirty="0" err="1" smtClean="0"/>
              <a:t>etadata</a:t>
            </a:r>
            <a:endParaRPr lang="de-AT" dirty="0" smtClean="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Tree>
    <p:extLst>
      <p:ext uri="{BB962C8B-B14F-4D97-AF65-F5344CB8AC3E}">
        <p14:creationId xmlns:p14="http://schemas.microsoft.com/office/powerpoint/2010/main" val="2680035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lgn="just">
              <a:buNone/>
            </a:pPr>
            <a:endParaRPr lang="de-AT" dirty="0" smtClean="0">
              <a:solidFill>
                <a:schemeClr val="tx2">
                  <a:lumMod val="60000"/>
                  <a:lumOff val="40000"/>
                </a:schemeClr>
              </a:solidFill>
            </a:endParaRPr>
          </a:p>
          <a:p>
            <a:pPr marL="0" indent="0" algn="just">
              <a:buNone/>
            </a:pPr>
            <a:endParaRPr lang="de-AT" dirty="0" smtClean="0">
              <a:solidFill>
                <a:schemeClr val="tx2">
                  <a:lumMod val="60000"/>
                  <a:lumOff val="40000"/>
                </a:schemeClr>
              </a:solidFill>
            </a:endParaRPr>
          </a:p>
          <a:p>
            <a:pPr marL="0" indent="0" algn="just">
              <a:buNone/>
            </a:pPr>
            <a:endParaRPr lang="de-AT" dirty="0" smtClean="0">
              <a:solidFill>
                <a:schemeClr val="tx2">
                  <a:lumMod val="60000"/>
                  <a:lumOff val="40000"/>
                </a:schemeClr>
              </a:solidFill>
            </a:endParaRPr>
          </a:p>
          <a:p>
            <a:pPr marL="0" indent="0" algn="just">
              <a:spcBef>
                <a:spcPts val="0"/>
              </a:spcBef>
              <a:buNone/>
            </a:pPr>
            <a:r>
              <a:rPr lang="de-AT" dirty="0" smtClean="0">
                <a:solidFill>
                  <a:schemeClr val="tx2">
                    <a:lumMod val="60000"/>
                    <a:lumOff val="40000"/>
                  </a:schemeClr>
                </a:solidFill>
              </a:rPr>
              <a:t>M</a:t>
            </a:r>
            <a:r>
              <a:rPr lang="de-AT" dirty="0" smtClean="0"/>
              <a:t>ain</a:t>
            </a:r>
            <a:r>
              <a:rPr lang="de-AT" dirty="0" smtClean="0">
                <a:solidFill>
                  <a:schemeClr val="tx2">
                    <a:lumMod val="60000"/>
                    <a:lumOff val="40000"/>
                  </a:schemeClr>
                </a:solidFill>
              </a:rPr>
              <a:t>:	</a:t>
            </a:r>
            <a:r>
              <a:rPr lang="de-AT" dirty="0" err="1" smtClean="0">
                <a:solidFill>
                  <a:schemeClr val="tx2">
                    <a:lumMod val="60000"/>
                    <a:lumOff val="40000"/>
                  </a:schemeClr>
                </a:solidFill>
              </a:rPr>
              <a:t>C</a:t>
            </a:r>
            <a:r>
              <a:rPr lang="de-AT" dirty="0" err="1" smtClean="0"/>
              <a:t>apturing</a:t>
            </a:r>
            <a:r>
              <a:rPr lang="de-AT" dirty="0" smtClean="0"/>
              <a:t> </a:t>
            </a:r>
            <a:r>
              <a:rPr lang="de-AT" dirty="0" smtClean="0">
                <a:solidFill>
                  <a:schemeClr val="tx2">
                    <a:lumMod val="60000"/>
                    <a:lumOff val="40000"/>
                  </a:schemeClr>
                </a:solidFill>
              </a:rPr>
              <a:t>E</a:t>
            </a:r>
            <a:r>
              <a:rPr lang="de-AT" dirty="0" smtClean="0"/>
              <a:t>xtreme </a:t>
            </a:r>
            <a:r>
              <a:rPr lang="de-AT" dirty="0" err="1" smtClean="0">
                <a:solidFill>
                  <a:schemeClr val="tx2">
                    <a:lumMod val="60000"/>
                    <a:lumOff val="40000"/>
                  </a:schemeClr>
                </a:solidFill>
              </a:rPr>
              <a:t>I</a:t>
            </a:r>
            <a:r>
              <a:rPr lang="de-AT" dirty="0" err="1" smtClean="0"/>
              <a:t>ntertextuality</a:t>
            </a:r>
            <a:endParaRPr lang="de-AT" dirty="0" smtClean="0"/>
          </a:p>
          <a:p>
            <a:pPr marL="457200" lvl="1" indent="0" algn="just">
              <a:buNone/>
            </a:pPr>
            <a:endParaRPr lang="de-AT" dirty="0">
              <a:solidFill>
                <a:schemeClr val="tx2">
                  <a:lumMod val="60000"/>
                  <a:lumOff val="40000"/>
                </a:schemeClr>
              </a:solidFill>
            </a:endParaRPr>
          </a:p>
          <a:p>
            <a:pPr lvl="1" algn="ctr"/>
            <a:endParaRPr lang="de-AT" dirty="0" smtClean="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7" name="Titel 1"/>
          <p:cNvSpPr>
            <a:spLocks noGrp="1"/>
          </p:cNvSpPr>
          <p:nvPr>
            <p:ph type="title"/>
          </p:nvPr>
        </p:nvSpPr>
        <p:spPr>
          <a:xfrm>
            <a:off x="457200" y="274638"/>
            <a:ext cx="8229600" cy="1143000"/>
          </a:xfrm>
        </p:spPr>
        <p:txBody>
          <a:bodyPr>
            <a:normAutofit fontScale="90000"/>
          </a:bodyPr>
          <a:lstStyle/>
          <a:p>
            <a:r>
              <a:rPr lang="de-AT" dirty="0" err="1" smtClean="0">
                <a:solidFill>
                  <a:schemeClr val="tx2">
                    <a:lumMod val="60000"/>
                    <a:lumOff val="40000"/>
                  </a:schemeClr>
                </a:solidFill>
              </a:rPr>
              <a:t>P</a:t>
            </a:r>
            <a:r>
              <a:rPr lang="de-AT" dirty="0" err="1" smtClean="0"/>
              <a:t>remises</a:t>
            </a:r>
            <a:r>
              <a:rPr lang="de-AT" dirty="0">
                <a:solidFill>
                  <a:schemeClr val="tx2">
                    <a:lumMod val="60000"/>
                    <a:lumOff val="40000"/>
                  </a:schemeClr>
                </a:solidFill>
              </a:rPr>
              <a:t> </a:t>
            </a:r>
            <a:r>
              <a:rPr lang="de-AT" dirty="0" smtClean="0">
                <a:solidFill>
                  <a:schemeClr val="tx2">
                    <a:lumMod val="60000"/>
                    <a:lumOff val="40000"/>
                  </a:schemeClr>
                </a:solidFill>
              </a:rPr>
              <a:t>I</a:t>
            </a:r>
            <a:br>
              <a:rPr lang="de-AT" dirty="0" smtClean="0">
                <a:solidFill>
                  <a:schemeClr val="tx2">
                    <a:lumMod val="60000"/>
                    <a:lumOff val="40000"/>
                  </a:schemeClr>
                </a:solidFill>
              </a:rPr>
            </a:br>
            <a:r>
              <a:rPr lang="de-AT" dirty="0">
                <a:solidFill>
                  <a:schemeClr val="tx2">
                    <a:lumMod val="60000"/>
                    <a:lumOff val="40000"/>
                  </a:schemeClr>
                </a:solidFill>
              </a:rPr>
              <a:t>T</a:t>
            </a:r>
            <a:r>
              <a:rPr lang="de-AT" dirty="0" smtClean="0"/>
              <a:t>rans</a:t>
            </a:r>
            <a:r>
              <a:rPr lang="de-AT" dirty="0">
                <a:solidFill>
                  <a:schemeClr val="tx2">
                    <a:lumMod val="60000"/>
                    <a:lumOff val="40000"/>
                  </a:schemeClr>
                </a:solidFill>
              </a:rPr>
              <a:t>B</a:t>
            </a:r>
            <a:r>
              <a:rPr lang="de-AT" dirty="0" smtClean="0"/>
              <a:t>ank</a:t>
            </a:r>
            <a:r>
              <a:rPr lang="de-AT" dirty="0">
                <a:solidFill>
                  <a:schemeClr val="tx2">
                    <a:lumMod val="60000"/>
                    <a:lumOff val="40000"/>
                  </a:schemeClr>
                </a:solidFill>
              </a:rPr>
              <a:t>:</a:t>
            </a:r>
            <a:r>
              <a:rPr lang="de-AT" dirty="0" smtClean="0"/>
              <a:t> </a:t>
            </a:r>
            <a:r>
              <a:rPr lang="de-AT" dirty="0" smtClean="0">
                <a:solidFill>
                  <a:schemeClr val="tx2">
                    <a:lumMod val="60000"/>
                    <a:lumOff val="40000"/>
                  </a:schemeClr>
                </a:solidFill>
              </a:rPr>
              <a:t>M</a:t>
            </a:r>
            <a:r>
              <a:rPr lang="de-AT" dirty="0" smtClean="0"/>
              <a:t>otivation</a:t>
            </a:r>
            <a:endParaRPr lang="de-AT" dirty="0"/>
          </a:p>
        </p:txBody>
      </p:sp>
    </p:spTree>
    <p:extLst>
      <p:ext uri="{BB962C8B-B14F-4D97-AF65-F5344CB8AC3E}">
        <p14:creationId xmlns:p14="http://schemas.microsoft.com/office/powerpoint/2010/main" val="2457641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err="1" smtClean="0">
                <a:solidFill>
                  <a:schemeClr val="tx2">
                    <a:lumMod val="60000"/>
                    <a:lumOff val="40000"/>
                  </a:schemeClr>
                </a:solidFill>
              </a:rPr>
              <a:t>P</a:t>
            </a:r>
            <a:r>
              <a:rPr lang="de-AT" dirty="0" err="1" smtClean="0"/>
              <a:t>remises</a:t>
            </a:r>
            <a:r>
              <a:rPr lang="de-AT" dirty="0">
                <a:solidFill>
                  <a:schemeClr val="tx2">
                    <a:lumMod val="60000"/>
                    <a:lumOff val="40000"/>
                  </a:schemeClr>
                </a:solidFill>
              </a:rPr>
              <a:t> </a:t>
            </a:r>
            <a:r>
              <a:rPr lang="de-AT" dirty="0" smtClean="0">
                <a:solidFill>
                  <a:schemeClr val="tx2">
                    <a:lumMod val="60000"/>
                    <a:lumOff val="40000"/>
                  </a:schemeClr>
                </a:solidFill>
              </a:rPr>
              <a:t>II</a:t>
            </a:r>
            <a:br>
              <a:rPr lang="de-AT" dirty="0" smtClean="0">
                <a:solidFill>
                  <a:schemeClr val="tx2">
                    <a:lumMod val="60000"/>
                    <a:lumOff val="40000"/>
                  </a:schemeClr>
                </a:solidFill>
              </a:rPr>
            </a:br>
            <a:r>
              <a:rPr lang="de-AT" dirty="0">
                <a:solidFill>
                  <a:schemeClr val="tx2">
                    <a:lumMod val="60000"/>
                    <a:lumOff val="40000"/>
                  </a:schemeClr>
                </a:solidFill>
              </a:rPr>
              <a:t>T</a:t>
            </a:r>
            <a:r>
              <a:rPr lang="de-AT" dirty="0" smtClean="0"/>
              <a:t>rans</a:t>
            </a:r>
            <a:r>
              <a:rPr lang="de-AT" dirty="0">
                <a:solidFill>
                  <a:schemeClr val="tx2">
                    <a:lumMod val="60000"/>
                    <a:lumOff val="40000"/>
                  </a:schemeClr>
                </a:solidFill>
              </a:rPr>
              <a:t>B</a:t>
            </a:r>
            <a:r>
              <a:rPr lang="de-AT" dirty="0" smtClean="0"/>
              <a:t>ank</a:t>
            </a:r>
            <a:r>
              <a:rPr lang="de-AT" dirty="0">
                <a:solidFill>
                  <a:schemeClr val="tx2">
                    <a:lumMod val="60000"/>
                    <a:lumOff val="40000"/>
                  </a:schemeClr>
                </a:solidFill>
              </a:rPr>
              <a:t>:</a:t>
            </a:r>
            <a:r>
              <a:rPr lang="de-AT" dirty="0" smtClean="0"/>
              <a:t> </a:t>
            </a:r>
            <a:r>
              <a:rPr lang="de-AT" dirty="0">
                <a:solidFill>
                  <a:schemeClr val="tx2">
                    <a:lumMod val="60000"/>
                    <a:lumOff val="40000"/>
                  </a:schemeClr>
                </a:solidFill>
              </a:rPr>
              <a:t>M</a:t>
            </a:r>
            <a:r>
              <a:rPr lang="de-AT" dirty="0" smtClean="0"/>
              <a:t>otivation</a:t>
            </a:r>
            <a:endParaRPr lang="de-AT" dirty="0"/>
          </a:p>
        </p:txBody>
      </p:sp>
      <p:sp>
        <p:nvSpPr>
          <p:cNvPr id="3" name="Inhaltsplatzhalter 2"/>
          <p:cNvSpPr>
            <a:spLocks noGrp="1"/>
          </p:cNvSpPr>
          <p:nvPr>
            <p:ph idx="1"/>
          </p:nvPr>
        </p:nvSpPr>
        <p:spPr/>
        <p:txBody>
          <a:bodyPr/>
          <a:lstStyle/>
          <a:p>
            <a:pPr algn="ctr"/>
            <a:endParaRPr lang="de-AT" dirty="0" smtClean="0"/>
          </a:p>
          <a:p>
            <a:pPr marL="0" indent="0" algn="ctr">
              <a:buNone/>
            </a:pPr>
            <a:r>
              <a:rPr lang="de-AT" dirty="0" smtClean="0">
                <a:solidFill>
                  <a:schemeClr val="tx2">
                    <a:lumMod val="60000"/>
                    <a:lumOff val="40000"/>
                  </a:schemeClr>
                </a:solidFill>
              </a:rPr>
              <a:t>C</a:t>
            </a:r>
            <a:r>
              <a:rPr lang="de-AT" dirty="0" smtClean="0"/>
              <a:t>omputer </a:t>
            </a:r>
            <a:r>
              <a:rPr lang="de-AT" dirty="0" smtClean="0">
                <a:solidFill>
                  <a:schemeClr val="tx2">
                    <a:lumMod val="60000"/>
                    <a:lumOff val="40000"/>
                  </a:schemeClr>
                </a:solidFill>
              </a:rPr>
              <a:t>S</a:t>
            </a:r>
            <a:r>
              <a:rPr lang="de-AT" dirty="0" smtClean="0"/>
              <a:t>cience</a:t>
            </a:r>
          </a:p>
          <a:p>
            <a:pPr marL="0" indent="0" algn="ctr">
              <a:buNone/>
            </a:pPr>
            <a:r>
              <a:rPr lang="de-AT" sz="6600" dirty="0" smtClean="0">
                <a:solidFill>
                  <a:schemeClr val="tx2">
                    <a:lumMod val="60000"/>
                    <a:lumOff val="40000"/>
                  </a:schemeClr>
                </a:solidFill>
              </a:rPr>
              <a:t>?</a:t>
            </a:r>
            <a:endParaRPr lang="de-AT" sz="6600" dirty="0">
              <a:solidFill>
                <a:schemeClr val="tx2">
                  <a:lumMod val="60000"/>
                  <a:lumOff val="40000"/>
                </a:schemeClr>
              </a:solidFill>
            </a:endParaRPr>
          </a:p>
          <a:p>
            <a:pPr marL="0" indent="0" algn="ctr">
              <a:buNone/>
            </a:pPr>
            <a:r>
              <a:rPr lang="de-AT" dirty="0" err="1" smtClean="0">
                <a:solidFill>
                  <a:schemeClr val="tx2">
                    <a:lumMod val="60000"/>
                    <a:lumOff val="40000"/>
                  </a:schemeClr>
                </a:solidFill>
              </a:rPr>
              <a:t>L</a:t>
            </a:r>
            <a:r>
              <a:rPr lang="de-AT" dirty="0" err="1" smtClean="0"/>
              <a:t>inguistics</a:t>
            </a:r>
            <a:r>
              <a:rPr lang="de-AT" dirty="0" smtClean="0"/>
              <a:t> 				</a:t>
            </a:r>
            <a:r>
              <a:rPr lang="de-AT" dirty="0" smtClean="0">
                <a:solidFill>
                  <a:schemeClr val="tx2">
                    <a:lumMod val="60000"/>
                    <a:lumOff val="40000"/>
                  </a:schemeClr>
                </a:solidFill>
              </a:rPr>
              <a:t>T</a:t>
            </a:r>
            <a:r>
              <a:rPr lang="de-AT" dirty="0" smtClean="0"/>
              <a:t>ranslation</a:t>
            </a:r>
            <a:endParaRPr lang="de-AT" dirty="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Tree>
    <p:extLst>
      <p:ext uri="{BB962C8B-B14F-4D97-AF65-F5344CB8AC3E}">
        <p14:creationId xmlns:p14="http://schemas.microsoft.com/office/powerpoint/2010/main" val="1823350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324000" lvl="1" indent="0" algn="just">
              <a:buNone/>
            </a:pPr>
            <a:endParaRPr lang="de-AT" dirty="0" smtClean="0">
              <a:solidFill>
                <a:schemeClr val="tx2">
                  <a:lumMod val="60000"/>
                  <a:lumOff val="40000"/>
                </a:schemeClr>
              </a:solidFill>
            </a:endParaRPr>
          </a:p>
          <a:p>
            <a:pPr marL="324000" lvl="1" indent="0" algn="just">
              <a:buNone/>
            </a:pPr>
            <a:r>
              <a:rPr lang="de-AT" dirty="0" smtClean="0">
                <a:solidFill>
                  <a:schemeClr val="tx2">
                    <a:lumMod val="60000"/>
                    <a:lumOff val="40000"/>
                  </a:schemeClr>
                </a:solidFill>
              </a:rPr>
              <a:t>		</a:t>
            </a:r>
            <a:r>
              <a:rPr lang="de-AT" dirty="0" err="1" smtClean="0">
                <a:solidFill>
                  <a:schemeClr val="tx2">
                    <a:lumMod val="60000"/>
                    <a:lumOff val="40000"/>
                  </a:schemeClr>
                </a:solidFill>
              </a:rPr>
              <a:t>B</a:t>
            </a:r>
            <a:r>
              <a:rPr lang="de-AT" dirty="0" err="1" smtClean="0"/>
              <a:t>uild</a:t>
            </a:r>
            <a:r>
              <a:rPr lang="de-AT" dirty="0" smtClean="0">
                <a:solidFill>
                  <a:schemeClr val="tx2">
                    <a:lumMod val="60000"/>
                    <a:lumOff val="40000"/>
                  </a:schemeClr>
                </a:solidFill>
              </a:rPr>
              <a:t>:</a:t>
            </a:r>
            <a:r>
              <a:rPr lang="de-AT" dirty="0" smtClean="0"/>
              <a:t> open</a:t>
            </a:r>
            <a:r>
              <a:rPr lang="de-AT" dirty="0" smtClean="0">
                <a:solidFill>
                  <a:schemeClr val="tx2">
                    <a:lumMod val="60000"/>
                    <a:lumOff val="40000"/>
                  </a:schemeClr>
                </a:solidFill>
              </a:rPr>
              <a:t>-</a:t>
            </a:r>
            <a:r>
              <a:rPr lang="de-AT" dirty="0" err="1" smtClean="0"/>
              <a:t>ended</a:t>
            </a:r>
            <a:r>
              <a:rPr lang="de-AT" dirty="0" smtClean="0"/>
              <a:t> </a:t>
            </a:r>
            <a:r>
              <a:rPr lang="de-AT" dirty="0" err="1" smtClean="0"/>
              <a:t>translation</a:t>
            </a:r>
            <a:r>
              <a:rPr lang="de-AT" dirty="0" smtClean="0"/>
              <a:t> </a:t>
            </a:r>
            <a:r>
              <a:rPr lang="de-AT" dirty="0" err="1" smtClean="0"/>
              <a:t>bank</a:t>
            </a:r>
            <a:endParaRPr lang="de-AT" dirty="0" smtClean="0"/>
          </a:p>
          <a:p>
            <a:pPr marL="457200" lvl="1" indent="0" algn="just">
              <a:spcBef>
                <a:spcPts val="1800"/>
              </a:spcBef>
              <a:buNone/>
            </a:pPr>
            <a:r>
              <a:rPr lang="de-AT" dirty="0" smtClean="0">
                <a:solidFill>
                  <a:schemeClr val="tx2">
                    <a:lumMod val="60000"/>
                    <a:lumOff val="40000"/>
                  </a:schemeClr>
                </a:solidFill>
              </a:rPr>
              <a:t>		</a:t>
            </a:r>
            <a:r>
              <a:rPr lang="de-AT" dirty="0" err="1" smtClean="0">
                <a:solidFill>
                  <a:schemeClr val="tx2">
                    <a:lumMod val="60000"/>
                    <a:lumOff val="40000"/>
                  </a:schemeClr>
                </a:solidFill>
              </a:rPr>
              <a:t>M</a:t>
            </a:r>
            <a:r>
              <a:rPr lang="de-AT" dirty="0" err="1" smtClean="0"/>
              <a:t>ake</a:t>
            </a:r>
            <a:r>
              <a:rPr lang="de-AT" dirty="0" smtClean="0">
                <a:solidFill>
                  <a:schemeClr val="tx2">
                    <a:lumMod val="60000"/>
                    <a:lumOff val="40000"/>
                  </a:schemeClr>
                </a:solidFill>
              </a:rPr>
              <a:t>:</a:t>
            </a:r>
            <a:r>
              <a:rPr lang="de-AT" dirty="0" smtClean="0"/>
              <a:t> </a:t>
            </a:r>
            <a:r>
              <a:rPr lang="de-AT" dirty="0" err="1" smtClean="0"/>
              <a:t>available</a:t>
            </a:r>
            <a:r>
              <a:rPr lang="de-AT" dirty="0" smtClean="0">
                <a:solidFill>
                  <a:schemeClr val="tx2">
                    <a:lumMod val="60000"/>
                    <a:lumOff val="40000"/>
                  </a:schemeClr>
                </a:solidFill>
              </a:rPr>
              <a:t>,</a:t>
            </a:r>
            <a:r>
              <a:rPr lang="de-AT" dirty="0" smtClean="0"/>
              <a:t> </a:t>
            </a:r>
            <a:r>
              <a:rPr lang="de-AT" dirty="0" err="1" smtClean="0"/>
              <a:t>usable</a:t>
            </a:r>
            <a:r>
              <a:rPr lang="de-AT" dirty="0" smtClean="0">
                <a:solidFill>
                  <a:schemeClr val="tx2">
                    <a:lumMod val="60000"/>
                    <a:lumOff val="40000"/>
                  </a:schemeClr>
                </a:solidFill>
              </a:rPr>
              <a:t>,</a:t>
            </a:r>
            <a:r>
              <a:rPr lang="de-AT" dirty="0" smtClean="0"/>
              <a:t> interoperable</a:t>
            </a:r>
          </a:p>
          <a:p>
            <a:pPr marL="457200" lvl="1" indent="0" algn="just">
              <a:spcBef>
                <a:spcPts val="1800"/>
              </a:spcBef>
              <a:buNone/>
            </a:pPr>
            <a:r>
              <a:rPr lang="de-AT" dirty="0"/>
              <a:t>	</a:t>
            </a:r>
            <a:r>
              <a:rPr lang="de-AT" dirty="0" smtClean="0"/>
              <a:t>	</a:t>
            </a:r>
            <a:r>
              <a:rPr lang="de-AT" dirty="0" err="1" smtClean="0">
                <a:solidFill>
                  <a:schemeClr val="tx2">
                    <a:lumMod val="60000"/>
                    <a:lumOff val="40000"/>
                  </a:schemeClr>
                </a:solidFill>
              </a:rPr>
              <a:t>P</a:t>
            </a:r>
            <a:r>
              <a:rPr lang="de-AT" dirty="0" err="1" smtClean="0"/>
              <a:t>rovide</a:t>
            </a:r>
            <a:r>
              <a:rPr lang="de-AT" dirty="0">
                <a:solidFill>
                  <a:schemeClr val="tx2">
                    <a:lumMod val="60000"/>
                    <a:lumOff val="40000"/>
                  </a:schemeClr>
                </a:solidFill>
              </a:rPr>
              <a:t>: </a:t>
            </a:r>
            <a:r>
              <a:rPr lang="de-AT" dirty="0" err="1" smtClean="0"/>
              <a:t>downloadable</a:t>
            </a:r>
            <a:r>
              <a:rPr lang="de-AT" dirty="0" smtClean="0"/>
              <a:t> sub</a:t>
            </a:r>
            <a:r>
              <a:rPr lang="de-AT" dirty="0">
                <a:solidFill>
                  <a:schemeClr val="tx2">
                    <a:lumMod val="60000"/>
                    <a:lumOff val="40000"/>
                  </a:schemeClr>
                </a:solidFill>
              </a:rPr>
              <a:t>-</a:t>
            </a:r>
            <a:r>
              <a:rPr lang="de-AT" dirty="0" err="1" smtClean="0"/>
              <a:t>corpora</a:t>
            </a:r>
            <a:endParaRPr lang="de-AT" dirty="0" smtClean="0"/>
          </a:p>
          <a:p>
            <a:endParaRPr lang="de-AT" dirty="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7" name="Titel 1"/>
          <p:cNvSpPr>
            <a:spLocks noGrp="1"/>
          </p:cNvSpPr>
          <p:nvPr>
            <p:ph type="title"/>
          </p:nvPr>
        </p:nvSpPr>
        <p:spPr>
          <a:xfrm>
            <a:off x="457200" y="274638"/>
            <a:ext cx="8229600" cy="1143000"/>
          </a:xfrm>
        </p:spPr>
        <p:txBody>
          <a:bodyPr>
            <a:normAutofit fontScale="90000"/>
          </a:bodyPr>
          <a:lstStyle/>
          <a:p>
            <a:r>
              <a:rPr lang="de-AT" dirty="0" err="1" smtClean="0">
                <a:solidFill>
                  <a:schemeClr val="tx2">
                    <a:lumMod val="60000"/>
                    <a:lumOff val="40000"/>
                  </a:schemeClr>
                </a:solidFill>
              </a:rPr>
              <a:t>P</a:t>
            </a:r>
            <a:r>
              <a:rPr lang="de-AT" dirty="0" err="1" smtClean="0"/>
              <a:t>remises</a:t>
            </a:r>
            <a:r>
              <a:rPr lang="de-AT" dirty="0">
                <a:solidFill>
                  <a:schemeClr val="tx2">
                    <a:lumMod val="60000"/>
                    <a:lumOff val="40000"/>
                  </a:schemeClr>
                </a:solidFill>
              </a:rPr>
              <a:t> </a:t>
            </a:r>
            <a:r>
              <a:rPr lang="de-AT" dirty="0" smtClean="0">
                <a:solidFill>
                  <a:schemeClr val="tx2">
                    <a:lumMod val="60000"/>
                    <a:lumOff val="40000"/>
                  </a:schemeClr>
                </a:solidFill>
              </a:rPr>
              <a:t>III</a:t>
            </a:r>
            <a:br>
              <a:rPr lang="de-AT" dirty="0" smtClean="0">
                <a:solidFill>
                  <a:schemeClr val="tx2">
                    <a:lumMod val="60000"/>
                    <a:lumOff val="40000"/>
                  </a:schemeClr>
                </a:solidFill>
              </a:rPr>
            </a:br>
            <a:r>
              <a:rPr lang="de-AT" dirty="0" smtClean="0">
                <a:solidFill>
                  <a:schemeClr val="tx2">
                    <a:lumMod val="60000"/>
                    <a:lumOff val="40000"/>
                  </a:schemeClr>
                </a:solidFill>
              </a:rPr>
              <a:t>T</a:t>
            </a:r>
            <a:r>
              <a:rPr lang="de-AT" dirty="0" smtClean="0"/>
              <a:t>rans</a:t>
            </a:r>
            <a:r>
              <a:rPr lang="de-AT" dirty="0" smtClean="0">
                <a:solidFill>
                  <a:schemeClr val="tx2">
                    <a:lumMod val="60000"/>
                    <a:lumOff val="40000"/>
                  </a:schemeClr>
                </a:solidFill>
              </a:rPr>
              <a:t>B</a:t>
            </a:r>
            <a:r>
              <a:rPr lang="de-AT" dirty="0" smtClean="0"/>
              <a:t>ank</a:t>
            </a:r>
            <a:r>
              <a:rPr lang="de-AT" dirty="0">
                <a:solidFill>
                  <a:schemeClr val="tx2">
                    <a:lumMod val="60000"/>
                    <a:lumOff val="40000"/>
                  </a:schemeClr>
                </a:solidFill>
              </a:rPr>
              <a:t>:</a:t>
            </a:r>
            <a:r>
              <a:rPr lang="de-AT" dirty="0" smtClean="0"/>
              <a:t> </a:t>
            </a:r>
            <a:r>
              <a:rPr lang="de-AT" dirty="0" smtClean="0">
                <a:solidFill>
                  <a:schemeClr val="tx2">
                    <a:lumMod val="60000"/>
                    <a:lumOff val="40000"/>
                  </a:schemeClr>
                </a:solidFill>
              </a:rPr>
              <a:t>G</a:t>
            </a:r>
            <a:r>
              <a:rPr lang="de-AT" dirty="0" smtClean="0"/>
              <a:t>oals</a:t>
            </a:r>
            <a:endParaRPr lang="de-AT" dirty="0"/>
          </a:p>
        </p:txBody>
      </p:sp>
    </p:spTree>
    <p:extLst>
      <p:ext uri="{BB962C8B-B14F-4D97-AF65-F5344CB8AC3E}">
        <p14:creationId xmlns:p14="http://schemas.microsoft.com/office/powerpoint/2010/main" val="2144447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355600" lvl="1" indent="0">
              <a:spcBef>
                <a:spcPts val="1800"/>
              </a:spcBef>
              <a:buNone/>
            </a:pPr>
            <a:endParaRPr lang="de-AT" dirty="0" smtClean="0">
              <a:solidFill>
                <a:schemeClr val="tx2">
                  <a:lumMod val="60000"/>
                  <a:lumOff val="40000"/>
                </a:schemeClr>
              </a:solidFill>
            </a:endParaRPr>
          </a:p>
          <a:p>
            <a:pPr marL="355600" lvl="1" indent="0">
              <a:spcBef>
                <a:spcPts val="1800"/>
              </a:spcBef>
              <a:buNone/>
            </a:pPr>
            <a:r>
              <a:rPr lang="de-AT" dirty="0" err="1" smtClean="0">
                <a:solidFill>
                  <a:schemeClr val="tx2">
                    <a:lumMod val="60000"/>
                    <a:lumOff val="40000"/>
                  </a:schemeClr>
                </a:solidFill>
              </a:rPr>
              <a:t>H</a:t>
            </a:r>
            <a:r>
              <a:rPr lang="de-AT" dirty="0" err="1" smtClean="0"/>
              <a:t>ow</a:t>
            </a:r>
            <a:r>
              <a:rPr lang="de-AT" dirty="0">
                <a:solidFill>
                  <a:schemeClr val="tx2">
                    <a:lumMod val="60000"/>
                    <a:lumOff val="40000"/>
                  </a:schemeClr>
                </a:solidFill>
              </a:rPr>
              <a:t>?</a:t>
            </a:r>
            <a:r>
              <a:rPr lang="de-AT" dirty="0" smtClean="0">
                <a:solidFill>
                  <a:schemeClr val="tx2">
                    <a:lumMod val="60000"/>
                    <a:lumOff val="40000"/>
                  </a:schemeClr>
                </a:solidFill>
              </a:rPr>
              <a:t>	</a:t>
            </a:r>
            <a:r>
              <a:rPr lang="de-AT" dirty="0" err="1" smtClean="0">
                <a:solidFill>
                  <a:schemeClr val="tx2">
                    <a:lumMod val="60000"/>
                    <a:lumOff val="40000"/>
                  </a:schemeClr>
                </a:solidFill>
              </a:rPr>
              <a:t>I</a:t>
            </a:r>
            <a:r>
              <a:rPr lang="de-AT" dirty="0" err="1" smtClean="0"/>
              <a:t>mplement</a:t>
            </a:r>
            <a:r>
              <a:rPr lang="de-AT" dirty="0">
                <a:solidFill>
                  <a:schemeClr val="tx2">
                    <a:lumMod val="60000"/>
                    <a:lumOff val="40000"/>
                  </a:schemeClr>
                </a:solidFill>
              </a:rPr>
              <a:t>:</a:t>
            </a:r>
            <a:r>
              <a:rPr lang="de-AT" dirty="0" smtClean="0"/>
              <a:t> </a:t>
            </a:r>
            <a:r>
              <a:rPr lang="de-AT" dirty="0" err="1" smtClean="0"/>
              <a:t>search</a:t>
            </a:r>
            <a:r>
              <a:rPr lang="de-AT" dirty="0" smtClean="0"/>
              <a:t> </a:t>
            </a:r>
            <a:r>
              <a:rPr lang="de-AT" dirty="0" err="1" smtClean="0"/>
              <a:t>technology</a:t>
            </a:r>
            <a:endParaRPr lang="de-AT" dirty="0" smtClean="0"/>
          </a:p>
          <a:p>
            <a:pPr marL="457200" lvl="1" indent="0" algn="just">
              <a:spcBef>
                <a:spcPts val="1800"/>
              </a:spcBef>
              <a:buNone/>
            </a:pPr>
            <a:r>
              <a:rPr lang="de-AT" dirty="0" smtClean="0"/>
              <a:t>		</a:t>
            </a:r>
            <a:r>
              <a:rPr lang="de-AT" dirty="0" err="1" smtClean="0">
                <a:solidFill>
                  <a:schemeClr val="tx2">
                    <a:lumMod val="60000"/>
                    <a:lumOff val="40000"/>
                  </a:schemeClr>
                </a:solidFill>
              </a:rPr>
              <a:t>D</a:t>
            </a:r>
            <a:r>
              <a:rPr lang="de-AT" dirty="0" err="1" smtClean="0"/>
              <a:t>efine</a:t>
            </a:r>
            <a:r>
              <a:rPr lang="de-AT" dirty="0">
                <a:solidFill>
                  <a:schemeClr val="tx2">
                    <a:lumMod val="60000"/>
                    <a:lumOff val="40000"/>
                  </a:schemeClr>
                </a:solidFill>
              </a:rPr>
              <a:t>:</a:t>
            </a:r>
            <a:r>
              <a:rPr lang="de-AT" dirty="0"/>
              <a:t> </a:t>
            </a:r>
            <a:r>
              <a:rPr lang="de-AT" dirty="0" err="1" smtClean="0"/>
              <a:t>metadata</a:t>
            </a:r>
            <a:r>
              <a:rPr lang="de-AT" dirty="0" smtClean="0"/>
              <a:t> </a:t>
            </a:r>
            <a:r>
              <a:rPr lang="de-AT" dirty="0" err="1"/>
              <a:t>labelset</a:t>
            </a:r>
            <a:endParaRPr lang="de-AT" dirty="0"/>
          </a:p>
          <a:p>
            <a:pPr marL="457200" lvl="1" indent="0" algn="just">
              <a:spcBef>
                <a:spcPts val="1800"/>
              </a:spcBef>
              <a:buNone/>
            </a:pPr>
            <a:r>
              <a:rPr lang="de-AT" dirty="0">
                <a:solidFill>
                  <a:schemeClr val="tx2">
                    <a:lumMod val="60000"/>
                    <a:lumOff val="40000"/>
                  </a:schemeClr>
                </a:solidFill>
              </a:rPr>
              <a:t>		L</a:t>
            </a:r>
            <a:r>
              <a:rPr lang="de-AT" dirty="0"/>
              <a:t>abel</a:t>
            </a:r>
            <a:r>
              <a:rPr lang="de-AT" dirty="0">
                <a:solidFill>
                  <a:schemeClr val="tx2">
                    <a:lumMod val="60000"/>
                    <a:lumOff val="40000"/>
                  </a:schemeClr>
                </a:solidFill>
              </a:rPr>
              <a:t>:</a:t>
            </a:r>
            <a:r>
              <a:rPr lang="de-AT" dirty="0"/>
              <a:t> </a:t>
            </a:r>
            <a:r>
              <a:rPr lang="de-AT" dirty="0" err="1"/>
              <a:t>texts</a:t>
            </a:r>
            <a:r>
              <a:rPr lang="de-AT" dirty="0"/>
              <a:t> in </a:t>
            </a:r>
            <a:r>
              <a:rPr lang="de-AT" dirty="0" err="1"/>
              <a:t>translation</a:t>
            </a:r>
            <a:r>
              <a:rPr lang="de-AT" dirty="0"/>
              <a:t> </a:t>
            </a:r>
            <a:r>
              <a:rPr lang="de-AT" dirty="0" err="1"/>
              <a:t>bank</a:t>
            </a:r>
            <a:endParaRPr lang="de-AT" dirty="0"/>
          </a:p>
          <a:p>
            <a:pPr marL="457200" lvl="1" indent="0" algn="just">
              <a:spcBef>
                <a:spcPts val="1800"/>
              </a:spcBef>
              <a:buNone/>
            </a:pPr>
            <a:endParaRPr lang="de-AT" dirty="0" smtClean="0"/>
          </a:p>
          <a:p>
            <a:endParaRPr lang="de-AT" dirty="0"/>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
        <p:nvSpPr>
          <p:cNvPr id="7" name="Titel 1"/>
          <p:cNvSpPr>
            <a:spLocks noGrp="1"/>
          </p:cNvSpPr>
          <p:nvPr>
            <p:ph type="title"/>
          </p:nvPr>
        </p:nvSpPr>
        <p:spPr>
          <a:xfrm>
            <a:off x="457200" y="274638"/>
            <a:ext cx="8229600" cy="1143000"/>
          </a:xfrm>
        </p:spPr>
        <p:txBody>
          <a:bodyPr>
            <a:normAutofit fontScale="90000"/>
          </a:bodyPr>
          <a:lstStyle/>
          <a:p>
            <a:r>
              <a:rPr lang="de-AT" dirty="0" err="1" smtClean="0">
                <a:solidFill>
                  <a:schemeClr val="tx2">
                    <a:lumMod val="60000"/>
                    <a:lumOff val="40000"/>
                  </a:schemeClr>
                </a:solidFill>
              </a:rPr>
              <a:t>P</a:t>
            </a:r>
            <a:r>
              <a:rPr lang="de-AT" dirty="0" err="1" smtClean="0"/>
              <a:t>remises</a:t>
            </a:r>
            <a:r>
              <a:rPr lang="de-AT" dirty="0">
                <a:solidFill>
                  <a:schemeClr val="tx2">
                    <a:lumMod val="60000"/>
                    <a:lumOff val="40000"/>
                  </a:schemeClr>
                </a:solidFill>
              </a:rPr>
              <a:t> </a:t>
            </a:r>
            <a:r>
              <a:rPr lang="de-AT" dirty="0" smtClean="0">
                <a:solidFill>
                  <a:schemeClr val="tx2">
                    <a:lumMod val="60000"/>
                    <a:lumOff val="40000"/>
                  </a:schemeClr>
                </a:solidFill>
              </a:rPr>
              <a:t>IV</a:t>
            </a:r>
            <a:br>
              <a:rPr lang="de-AT" dirty="0" smtClean="0">
                <a:solidFill>
                  <a:schemeClr val="tx2">
                    <a:lumMod val="60000"/>
                    <a:lumOff val="40000"/>
                  </a:schemeClr>
                </a:solidFill>
              </a:rPr>
            </a:br>
            <a:r>
              <a:rPr lang="de-AT" dirty="0">
                <a:solidFill>
                  <a:schemeClr val="tx2">
                    <a:lumMod val="60000"/>
                    <a:lumOff val="40000"/>
                  </a:schemeClr>
                </a:solidFill>
              </a:rPr>
              <a:t>T</a:t>
            </a:r>
            <a:r>
              <a:rPr lang="de-AT" dirty="0" smtClean="0"/>
              <a:t>rans</a:t>
            </a:r>
            <a:r>
              <a:rPr lang="de-AT" dirty="0">
                <a:solidFill>
                  <a:schemeClr val="tx2">
                    <a:lumMod val="60000"/>
                    <a:lumOff val="40000"/>
                  </a:schemeClr>
                </a:solidFill>
              </a:rPr>
              <a:t>B</a:t>
            </a:r>
            <a:r>
              <a:rPr lang="de-AT" dirty="0" smtClean="0"/>
              <a:t>ank</a:t>
            </a:r>
            <a:r>
              <a:rPr lang="de-AT" dirty="0">
                <a:solidFill>
                  <a:schemeClr val="tx2">
                    <a:lumMod val="60000"/>
                    <a:lumOff val="40000"/>
                  </a:schemeClr>
                </a:solidFill>
              </a:rPr>
              <a:t>:</a:t>
            </a:r>
            <a:r>
              <a:rPr lang="de-AT" dirty="0" smtClean="0"/>
              <a:t> </a:t>
            </a:r>
            <a:r>
              <a:rPr lang="de-AT" dirty="0" err="1" smtClean="0">
                <a:solidFill>
                  <a:schemeClr val="tx2">
                    <a:lumMod val="60000"/>
                    <a:lumOff val="40000"/>
                  </a:schemeClr>
                </a:solidFill>
              </a:rPr>
              <a:t>M</a:t>
            </a:r>
            <a:r>
              <a:rPr lang="de-AT" dirty="0" err="1" smtClean="0"/>
              <a:t>ethodology</a:t>
            </a:r>
            <a:endParaRPr lang="de-AT" dirty="0"/>
          </a:p>
        </p:txBody>
      </p:sp>
      <p:sp>
        <p:nvSpPr>
          <p:cNvPr id="2" name="Rechteck 1"/>
          <p:cNvSpPr/>
          <p:nvPr/>
        </p:nvSpPr>
        <p:spPr>
          <a:xfrm>
            <a:off x="1907704" y="2924944"/>
            <a:ext cx="5904656" cy="576064"/>
          </a:xfrm>
          <a:prstGeom prst="rect">
            <a:avLst/>
          </a:prstGeom>
          <a:noFill/>
          <a:ln w="38100">
            <a:solidFill>
              <a:schemeClr val="tx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168289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solidFill>
                  <a:schemeClr val="tx2">
                    <a:lumMod val="60000"/>
                    <a:lumOff val="40000"/>
                  </a:schemeClr>
                </a:solidFill>
              </a:rPr>
              <a:t>M</a:t>
            </a:r>
            <a:r>
              <a:rPr lang="de-AT" dirty="0" err="1" smtClean="0"/>
              <a:t>etadata</a:t>
            </a:r>
            <a:r>
              <a:rPr lang="de-AT" dirty="0" smtClean="0">
                <a:solidFill>
                  <a:schemeClr val="tx2">
                    <a:lumMod val="60000"/>
                    <a:lumOff val="40000"/>
                  </a:schemeClr>
                </a:solidFill>
              </a:rPr>
              <a:t>!</a:t>
            </a:r>
            <a:endParaRPr lang="de-AT" dirty="0">
              <a:solidFill>
                <a:schemeClr val="tx2">
                  <a:lumMod val="60000"/>
                  <a:lumOff val="40000"/>
                </a:schemeClr>
              </a:solidFill>
            </a:endParaRPr>
          </a:p>
        </p:txBody>
      </p:sp>
      <p:sp>
        <p:nvSpPr>
          <p:cNvPr id="3" name="Inhaltsplatzhalter 2"/>
          <p:cNvSpPr>
            <a:spLocks noGrp="1"/>
          </p:cNvSpPr>
          <p:nvPr>
            <p:ph idx="1"/>
          </p:nvPr>
        </p:nvSpPr>
        <p:spPr/>
        <p:txBody>
          <a:bodyPr>
            <a:normAutofit/>
          </a:bodyPr>
          <a:lstStyle/>
          <a:p>
            <a:pPr marL="0" indent="0">
              <a:buNone/>
            </a:pPr>
            <a:r>
              <a:rPr lang="de-AT" dirty="0" smtClean="0"/>
              <a:t>2 </a:t>
            </a:r>
            <a:r>
              <a:rPr lang="de-AT" dirty="0" err="1" smtClean="0"/>
              <a:t>factors</a:t>
            </a:r>
            <a:r>
              <a:rPr lang="de-AT" dirty="0" smtClean="0">
                <a:solidFill>
                  <a:schemeClr val="tx2">
                    <a:lumMod val="60000"/>
                    <a:lumOff val="40000"/>
                  </a:schemeClr>
                </a:solidFill>
              </a:rPr>
              <a:t>: </a:t>
            </a:r>
            <a:r>
              <a:rPr lang="de-AT" dirty="0" smtClean="0"/>
              <a:t>		</a:t>
            </a:r>
            <a:r>
              <a:rPr lang="de-AT" dirty="0" err="1" smtClean="0"/>
              <a:t>source</a:t>
            </a:r>
            <a:r>
              <a:rPr lang="de-AT" dirty="0" smtClean="0"/>
              <a:t> </a:t>
            </a:r>
            <a:r>
              <a:rPr lang="de-AT" dirty="0" err="1" smtClean="0"/>
              <a:t>text</a:t>
            </a:r>
            <a:endParaRPr lang="de-AT" dirty="0" smtClean="0"/>
          </a:p>
          <a:p>
            <a:pPr marL="0" indent="0">
              <a:buNone/>
            </a:pPr>
            <a:r>
              <a:rPr lang="de-AT" dirty="0"/>
              <a:t>	</a:t>
            </a:r>
            <a:r>
              <a:rPr lang="de-AT" dirty="0" smtClean="0"/>
              <a:t>		</a:t>
            </a:r>
            <a:r>
              <a:rPr lang="de-AT" dirty="0" err="1" smtClean="0"/>
              <a:t>target</a:t>
            </a:r>
            <a:r>
              <a:rPr lang="de-AT" dirty="0" smtClean="0"/>
              <a:t> </a:t>
            </a:r>
            <a:r>
              <a:rPr lang="de-AT" dirty="0" err="1" smtClean="0"/>
              <a:t>text</a:t>
            </a:r>
            <a:endParaRPr lang="de-AT" dirty="0" smtClean="0"/>
          </a:p>
          <a:p>
            <a:pPr marL="0" indent="0">
              <a:buNone/>
            </a:pPr>
            <a:r>
              <a:rPr lang="de-AT" dirty="0"/>
              <a:t>	</a:t>
            </a:r>
            <a:r>
              <a:rPr lang="de-AT" dirty="0" smtClean="0"/>
              <a:t>		</a:t>
            </a:r>
          </a:p>
          <a:p>
            <a:pPr marL="0" indent="0">
              <a:buNone/>
            </a:pPr>
            <a:r>
              <a:rPr lang="de-AT" dirty="0" smtClean="0"/>
              <a:t>4 </a:t>
            </a:r>
            <a:r>
              <a:rPr lang="de-AT" dirty="0" err="1" smtClean="0"/>
              <a:t>types</a:t>
            </a:r>
            <a:r>
              <a:rPr lang="de-AT" dirty="0">
                <a:solidFill>
                  <a:schemeClr val="tx2">
                    <a:lumMod val="60000"/>
                    <a:lumOff val="40000"/>
                  </a:schemeClr>
                </a:solidFill>
              </a:rPr>
              <a:t>:</a:t>
            </a:r>
            <a:r>
              <a:rPr lang="de-AT" dirty="0" smtClean="0">
                <a:solidFill>
                  <a:schemeClr val="tx2">
                    <a:lumMod val="60000"/>
                    <a:lumOff val="40000"/>
                  </a:schemeClr>
                </a:solidFill>
              </a:rPr>
              <a:t> </a:t>
            </a:r>
            <a:r>
              <a:rPr lang="de-AT" dirty="0" smtClean="0"/>
              <a:t>		</a:t>
            </a:r>
            <a:r>
              <a:rPr lang="de-AT" dirty="0" err="1" smtClean="0"/>
              <a:t>technical</a:t>
            </a:r>
            <a:endParaRPr lang="de-AT" dirty="0"/>
          </a:p>
          <a:p>
            <a:pPr marL="0" indent="0">
              <a:buNone/>
            </a:pPr>
            <a:r>
              <a:rPr lang="de-AT" dirty="0" smtClean="0"/>
              <a:t>			evident</a:t>
            </a:r>
          </a:p>
          <a:p>
            <a:pPr marL="0" indent="0">
              <a:buNone/>
            </a:pPr>
            <a:r>
              <a:rPr lang="de-AT" dirty="0"/>
              <a:t>	</a:t>
            </a:r>
            <a:r>
              <a:rPr lang="de-AT" dirty="0" smtClean="0"/>
              <a:t>		</a:t>
            </a:r>
            <a:r>
              <a:rPr lang="de-AT" dirty="0" err="1" smtClean="0"/>
              <a:t>intellectual</a:t>
            </a:r>
            <a:endParaRPr lang="de-AT" dirty="0"/>
          </a:p>
          <a:p>
            <a:pPr marL="0" indent="0">
              <a:buNone/>
            </a:pPr>
            <a:r>
              <a:rPr lang="de-AT" dirty="0" smtClean="0"/>
              <a:t>			</a:t>
            </a:r>
            <a:r>
              <a:rPr lang="de-AT" dirty="0" err="1" smtClean="0"/>
              <a:t>automatic</a:t>
            </a:r>
            <a:r>
              <a:rPr lang="de-AT" dirty="0" smtClean="0"/>
              <a:t> </a:t>
            </a:r>
            <a:r>
              <a:rPr lang="de-AT" dirty="0">
                <a:solidFill>
                  <a:schemeClr val="tx2">
                    <a:lumMod val="60000"/>
                    <a:lumOff val="40000"/>
                  </a:schemeClr>
                </a:solidFill>
              </a:rPr>
              <a:t>(?)</a:t>
            </a:r>
            <a:r>
              <a:rPr lang="de-AT" dirty="0" smtClean="0">
                <a:solidFill>
                  <a:schemeClr val="tx2">
                    <a:lumMod val="60000"/>
                    <a:lumOff val="40000"/>
                  </a:schemeClr>
                </a:solidFill>
              </a:rPr>
              <a:t> </a:t>
            </a:r>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Tree>
    <p:extLst>
      <p:ext uri="{BB962C8B-B14F-4D97-AF65-F5344CB8AC3E}">
        <p14:creationId xmlns:p14="http://schemas.microsoft.com/office/powerpoint/2010/main" val="2486032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solidFill>
                  <a:schemeClr val="tx2">
                    <a:lumMod val="60000"/>
                    <a:lumOff val="40000"/>
                  </a:schemeClr>
                </a:solidFill>
              </a:rPr>
              <a:t>M</a:t>
            </a:r>
            <a:r>
              <a:rPr lang="de-AT" dirty="0" err="1" smtClean="0"/>
              <a:t>etadata</a:t>
            </a:r>
            <a:r>
              <a:rPr lang="de-AT" dirty="0" smtClean="0">
                <a:solidFill>
                  <a:schemeClr val="tx2">
                    <a:lumMod val="60000"/>
                    <a:lumOff val="40000"/>
                  </a:schemeClr>
                </a:solidFill>
              </a:rPr>
              <a:t>!</a:t>
            </a:r>
            <a:endParaRPr lang="de-AT" dirty="0">
              <a:solidFill>
                <a:schemeClr val="tx2">
                  <a:lumMod val="60000"/>
                  <a:lumOff val="40000"/>
                </a:schemeClr>
              </a:solidFill>
            </a:endParaRPr>
          </a:p>
        </p:txBody>
      </p:sp>
      <p:sp>
        <p:nvSpPr>
          <p:cNvPr id="3" name="Inhaltsplatzhalter 2"/>
          <p:cNvSpPr>
            <a:spLocks noGrp="1"/>
          </p:cNvSpPr>
          <p:nvPr>
            <p:ph idx="1"/>
          </p:nvPr>
        </p:nvSpPr>
        <p:spPr/>
        <p:txBody>
          <a:bodyPr>
            <a:normAutofit/>
          </a:bodyPr>
          <a:lstStyle/>
          <a:p>
            <a:pPr marL="0" indent="0" algn="ctr">
              <a:buNone/>
            </a:pPr>
            <a:endParaRPr lang="de-AT" dirty="0" smtClean="0">
              <a:hlinkClick r:id="rId3"/>
            </a:endParaRPr>
          </a:p>
          <a:p>
            <a:pPr marL="0" indent="0" algn="ctr">
              <a:buNone/>
            </a:pPr>
            <a:r>
              <a:rPr lang="de-AT" dirty="0" smtClean="0">
                <a:hlinkClick r:id="rId3"/>
              </a:rPr>
              <a:t>Play with </a:t>
            </a:r>
            <a:r>
              <a:rPr lang="de-AT" dirty="0" err="1" smtClean="0">
                <a:hlinkClick r:id="rId3"/>
              </a:rPr>
              <a:t>me</a:t>
            </a:r>
            <a:r>
              <a:rPr lang="de-AT" dirty="0" smtClean="0">
                <a:solidFill>
                  <a:schemeClr val="tx2">
                    <a:lumMod val="60000"/>
                    <a:lumOff val="40000"/>
                  </a:schemeClr>
                </a:solidFill>
                <a:hlinkClick r:id="rId3"/>
              </a:rPr>
              <a:t>!</a:t>
            </a:r>
            <a:endParaRPr lang="de-AT" dirty="0" smtClean="0">
              <a:solidFill>
                <a:schemeClr val="tx2">
                  <a:lumMod val="60000"/>
                  <a:lumOff val="40000"/>
                </a:schemeClr>
              </a:solidFill>
            </a:endParaRPr>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Tree>
    <p:extLst>
      <p:ext uri="{BB962C8B-B14F-4D97-AF65-F5344CB8AC3E}">
        <p14:creationId xmlns:p14="http://schemas.microsoft.com/office/powerpoint/2010/main" val="3558649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smtClean="0">
                <a:solidFill>
                  <a:schemeClr val="tx2">
                    <a:lumMod val="60000"/>
                    <a:lumOff val="40000"/>
                  </a:schemeClr>
                </a:solidFill>
              </a:rPr>
              <a:t>M</a:t>
            </a:r>
            <a:r>
              <a:rPr lang="de-AT" dirty="0" err="1" smtClean="0"/>
              <a:t>etadata</a:t>
            </a:r>
            <a:r>
              <a:rPr lang="de-AT" dirty="0" smtClean="0">
                <a:solidFill>
                  <a:schemeClr val="tx2">
                    <a:lumMod val="60000"/>
                    <a:lumOff val="40000"/>
                  </a:schemeClr>
                </a:solidFill>
              </a:rPr>
              <a:t>!</a:t>
            </a:r>
            <a:endParaRPr lang="de-AT" dirty="0">
              <a:solidFill>
                <a:schemeClr val="tx2">
                  <a:lumMod val="60000"/>
                  <a:lumOff val="40000"/>
                </a:schemeClr>
              </a:solidFill>
            </a:endParaRPr>
          </a:p>
        </p:txBody>
      </p:sp>
      <p:sp>
        <p:nvSpPr>
          <p:cNvPr id="3" name="Inhaltsplatzhalter 2"/>
          <p:cNvSpPr>
            <a:spLocks noGrp="1"/>
          </p:cNvSpPr>
          <p:nvPr>
            <p:ph idx="1"/>
          </p:nvPr>
        </p:nvSpPr>
        <p:spPr/>
        <p:txBody>
          <a:bodyPr>
            <a:normAutofit/>
          </a:bodyPr>
          <a:lstStyle/>
          <a:p>
            <a:pPr marL="0" indent="0" algn="ctr">
              <a:buNone/>
            </a:pPr>
            <a:endParaRPr lang="de-AT" dirty="0" smtClean="0">
              <a:solidFill>
                <a:srgbClr val="002060"/>
              </a:solidFill>
            </a:endParaRPr>
          </a:p>
          <a:p>
            <a:pPr marL="0" indent="0" algn="ctr">
              <a:buNone/>
            </a:pPr>
            <a:r>
              <a:rPr lang="en-US" dirty="0">
                <a:solidFill>
                  <a:schemeClr val="tx2">
                    <a:lumMod val="60000"/>
                    <a:lumOff val="40000"/>
                  </a:schemeClr>
                </a:solidFill>
              </a:rPr>
              <a:t>“</a:t>
            </a:r>
            <a:r>
              <a:rPr lang="en-US" dirty="0" smtClean="0">
                <a:solidFill>
                  <a:schemeClr val="tx2">
                    <a:lumMod val="60000"/>
                    <a:lumOff val="40000"/>
                  </a:schemeClr>
                </a:solidFill>
              </a:rPr>
              <a:t>…</a:t>
            </a:r>
            <a:r>
              <a:rPr lang="en-US" dirty="0" smtClean="0"/>
              <a:t> describe on a large scale how</a:t>
            </a:r>
            <a:r>
              <a:rPr lang="en-US" dirty="0">
                <a:solidFill>
                  <a:schemeClr val="tx2">
                    <a:lumMod val="40000"/>
                    <a:lumOff val="60000"/>
                  </a:schemeClr>
                </a:solidFill>
              </a:rPr>
              <a:t>,</a:t>
            </a:r>
            <a:r>
              <a:rPr lang="en-US" dirty="0"/>
              <a:t> when and under what circumstances </a:t>
            </a:r>
            <a:r>
              <a:rPr lang="en-US" dirty="0" smtClean="0"/>
              <a:t>translations have been produced </a:t>
            </a:r>
            <a:r>
              <a:rPr lang="en-US" dirty="0" smtClean="0">
                <a:solidFill>
                  <a:schemeClr val="tx2">
                    <a:lumMod val="60000"/>
                    <a:lumOff val="40000"/>
                  </a:schemeClr>
                </a:solidFill>
              </a:rPr>
              <a:t>…”</a:t>
            </a:r>
            <a:endParaRPr lang="de-AT" dirty="0" smtClean="0">
              <a:solidFill>
                <a:schemeClr val="tx2">
                  <a:lumMod val="60000"/>
                  <a:lumOff val="40000"/>
                </a:schemeClr>
              </a:solidFill>
            </a:endParaRPr>
          </a:p>
        </p:txBody>
      </p:sp>
      <p:sp>
        <p:nvSpPr>
          <p:cNvPr id="4" name="Datumsplatzhalter 3"/>
          <p:cNvSpPr>
            <a:spLocks noGrp="1"/>
          </p:cNvSpPr>
          <p:nvPr>
            <p:ph type="dt" sz="half" idx="10"/>
          </p:nvPr>
        </p:nvSpPr>
        <p:spPr/>
        <p:txBody>
          <a:bodyPr/>
          <a:lstStyle/>
          <a:p>
            <a:r>
              <a:rPr lang="de-AT" dirty="0" smtClean="0"/>
              <a:t>04.12.2017</a:t>
            </a:r>
            <a:endParaRPr lang="de-AT" dirty="0"/>
          </a:p>
        </p:txBody>
      </p:sp>
      <p:sp>
        <p:nvSpPr>
          <p:cNvPr id="5" name="Fußzeilenplatzhalter 4"/>
          <p:cNvSpPr>
            <a:spLocks noGrp="1"/>
          </p:cNvSpPr>
          <p:nvPr>
            <p:ph type="ftr" sz="quarter" idx="11"/>
          </p:nvPr>
        </p:nvSpPr>
        <p:spPr/>
        <p:txBody>
          <a:bodyPr/>
          <a:lstStyle/>
          <a:p>
            <a:r>
              <a:rPr lang="en-US" dirty="0" smtClean="0"/>
              <a:t>Metadata First!</a:t>
            </a:r>
            <a:endParaRPr lang="de-AT" dirty="0"/>
          </a:p>
        </p:txBody>
      </p:sp>
    </p:spTree>
    <p:extLst>
      <p:ext uri="{BB962C8B-B14F-4D97-AF65-F5344CB8AC3E}">
        <p14:creationId xmlns:p14="http://schemas.microsoft.com/office/powerpoint/2010/main" val="879931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400</Words>
  <Application>Microsoft Office PowerPoint</Application>
  <PresentationFormat>Bildschirmpräsentation (4:3)</PresentationFormat>
  <Paragraphs>99</Paragraphs>
  <Slides>10</Slides>
  <Notes>5</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Larissa</vt:lpstr>
      <vt:lpstr> Metadata First!    Designing a Label Set for a Translation Meta-Corpus </vt:lpstr>
      <vt:lpstr>Overview</vt:lpstr>
      <vt:lpstr>Premises I TransBank: Motivation</vt:lpstr>
      <vt:lpstr>Premises II TransBank: Motivation</vt:lpstr>
      <vt:lpstr>Premises III TransBank: Goals</vt:lpstr>
      <vt:lpstr>Premises IV TransBank: Methodology</vt:lpstr>
      <vt:lpstr>Metadata!</vt:lpstr>
      <vt:lpstr>Metadata!</vt:lpstr>
      <vt:lpstr>Metadata!</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Meta-Corpus for Translation Research</dc:title>
  <dc:creator>Stauder Andy - IUI</dc:creator>
  <cp:lastModifiedBy>R01</cp:lastModifiedBy>
  <cp:revision>60</cp:revision>
  <dcterms:created xsi:type="dcterms:W3CDTF">2017-03-08T12:22:05Z</dcterms:created>
  <dcterms:modified xsi:type="dcterms:W3CDTF">2017-12-11T12:54:36Z</dcterms:modified>
</cp:coreProperties>
</file>