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34"/>
  </p:notesMasterIdLst>
  <p:sldIdLst>
    <p:sldId id="389" r:id="rId2"/>
    <p:sldId id="390" r:id="rId3"/>
    <p:sldId id="431" r:id="rId4"/>
    <p:sldId id="465" r:id="rId5"/>
    <p:sldId id="483" r:id="rId6"/>
    <p:sldId id="484" r:id="rId7"/>
    <p:sldId id="485" r:id="rId8"/>
    <p:sldId id="486" r:id="rId9"/>
    <p:sldId id="487" r:id="rId10"/>
    <p:sldId id="488" r:id="rId11"/>
    <p:sldId id="489" r:id="rId12"/>
    <p:sldId id="490" r:id="rId13"/>
    <p:sldId id="491" r:id="rId14"/>
    <p:sldId id="492" r:id="rId15"/>
    <p:sldId id="493" r:id="rId16"/>
    <p:sldId id="498" r:id="rId17"/>
    <p:sldId id="501" r:id="rId18"/>
    <p:sldId id="499" r:id="rId19"/>
    <p:sldId id="502" r:id="rId20"/>
    <p:sldId id="500" r:id="rId21"/>
    <p:sldId id="482" r:id="rId22"/>
    <p:sldId id="506" r:id="rId23"/>
    <p:sldId id="503" r:id="rId24"/>
    <p:sldId id="504" r:id="rId25"/>
    <p:sldId id="505" r:id="rId26"/>
    <p:sldId id="512" r:id="rId27"/>
    <p:sldId id="513" r:id="rId28"/>
    <p:sldId id="507" r:id="rId29"/>
    <p:sldId id="508" r:id="rId30"/>
    <p:sldId id="509" r:id="rId31"/>
    <p:sldId id="510" r:id="rId32"/>
    <p:sldId id="51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s Opfermann" initials="A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B0F0"/>
    <a:srgbClr val="83F1C4"/>
    <a:srgbClr val="BEECD6"/>
    <a:srgbClr val="93D050"/>
    <a:srgbClr val="B1FDAD"/>
    <a:srgbClr val="D3A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0" autoAdjust="0"/>
    <p:restoredTop sz="90812" autoAdjust="0"/>
  </p:normalViewPr>
  <p:slideViewPr>
    <p:cSldViewPr>
      <p:cViewPr varScale="1">
        <p:scale>
          <a:sx n="116" d="100"/>
          <a:sy n="116" d="100"/>
        </p:scale>
        <p:origin x="-126" y="-3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4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9F39B-B9DA-4A42-8513-5E762DCF0DC5}" type="datetimeFigureOut">
              <a:rPr lang="de-DE" smtClean="0"/>
              <a:t>30.11.2017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554B8-F921-440E-8C88-FAD8EFBB8D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897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Dezentrale Speicherung in über 100 Tabellen</a:t>
            </a:r>
          </a:p>
          <a:p>
            <a:endParaRPr lang="de-DE" dirty="0" smtClean="0">
              <a:solidFill>
                <a:prstClr val="black"/>
              </a:solidFill>
              <a:latin typeface="Century Gothic"/>
            </a:endParaRPr>
          </a:p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Vorteile: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Hohe Geschwindigkeit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Flexibilität bei der Generierung (</a:t>
            </a:r>
            <a:r>
              <a:rPr lang="de-DE" dirty="0" err="1" smtClean="0">
                <a:solidFill>
                  <a:prstClr val="black"/>
                </a:solidFill>
                <a:latin typeface="Century Gothic"/>
              </a:rPr>
              <a:t>Customisierung</a:t>
            </a:r>
            <a:r>
              <a:rPr lang="de-DE" dirty="0" smtClean="0">
                <a:solidFill>
                  <a:prstClr val="black"/>
                </a:solidFill>
                <a:latin typeface="Century Gothic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Dynamik (Dubletten etc.)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Neuordnung der Kapitelstruktur und </a:t>
            </a:r>
            <a:r>
              <a:rPr lang="de-DE" dirty="0" err="1" smtClean="0">
                <a:solidFill>
                  <a:prstClr val="black"/>
                </a:solidFill>
                <a:latin typeface="Century Gothic"/>
              </a:rPr>
              <a:t>Rekombinierung</a:t>
            </a:r>
            <a:r>
              <a:rPr lang="de-DE" dirty="0" smtClean="0">
                <a:solidFill>
                  <a:prstClr val="black"/>
                </a:solidFill>
                <a:latin typeface="Century Gothic"/>
              </a:rPr>
              <a:t> von Textbausteinen aus verschiedenen Lemmata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- Bausteine in XML, Grundlegende Struktur in SQL</a:t>
            </a:r>
          </a:p>
          <a:p>
            <a:pPr marL="285750" indent="-285750">
              <a:buFontTx/>
              <a:buChar char="-"/>
            </a:pPr>
            <a:endParaRPr lang="de-DE" dirty="0" smtClean="0">
              <a:solidFill>
                <a:prstClr val="black"/>
              </a:solidFill>
              <a:latin typeface="Century Gothic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54B8-F921-440E-8C88-FAD8EFBB8D7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690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Suchen nach</a:t>
            </a:r>
            <a:r>
              <a:rPr lang="de-DE" baseline="0" dirty="0" smtClean="0"/>
              <a:t> „DIVINE NAME“, Beispiel 5 nehmen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54B8-F921-440E-8C88-FAD8EFBB8D7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51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Eingekerbter Richtungspfeil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7586" y="1412776"/>
            <a:ext cx="11327026" cy="3108843"/>
          </a:xfrm>
        </p:spPr>
        <p:txBody>
          <a:bodyPr>
            <a:noAutofit/>
          </a:bodyPr>
          <a:lstStyle/>
          <a:p>
            <a:r>
              <a:rPr lang="de-DE" sz="4400" dirty="0" smtClean="0"/>
              <a:t/>
            </a:r>
            <a:br>
              <a:rPr lang="de-DE" sz="4400" dirty="0" smtClean="0"/>
            </a:br>
            <a:r>
              <a:rPr lang="de-DE" sz="4400" dirty="0"/>
              <a:t/>
            </a:r>
            <a:br>
              <a:rPr lang="de-DE" sz="4400" dirty="0"/>
            </a:br>
            <a:r>
              <a:rPr lang="de-DE" sz="4400" dirty="0" smtClean="0"/>
              <a:t/>
            </a:r>
            <a:br>
              <a:rPr lang="de-DE" sz="4400" dirty="0" smtClean="0"/>
            </a:br>
            <a:r>
              <a:rPr lang="de-DE" sz="4400" dirty="0"/>
              <a:t/>
            </a:r>
            <a:br>
              <a:rPr lang="de-DE" sz="4400" dirty="0"/>
            </a:br>
            <a:r>
              <a:rPr lang="de-DE" sz="4400" dirty="0" smtClean="0"/>
              <a:t/>
            </a:r>
            <a:br>
              <a:rPr lang="de-DE" sz="4400" dirty="0" smtClean="0"/>
            </a:br>
            <a:r>
              <a:rPr lang="de-DE" sz="4400" dirty="0" smtClean="0"/>
              <a:t>Digitale Lexikographie in den altanatolischen Sprachen</a:t>
            </a:r>
            <a:br>
              <a:rPr lang="de-DE" sz="4400" dirty="0" smtClean="0"/>
            </a:br>
            <a:r>
              <a:rPr lang="de-DE" sz="1800" dirty="0"/>
              <a:t>4th Digital </a:t>
            </a:r>
            <a:r>
              <a:rPr lang="de-DE" sz="1800" dirty="0" err="1"/>
              <a:t>Humanities</a:t>
            </a:r>
            <a:r>
              <a:rPr lang="de-DE" sz="1800" dirty="0"/>
              <a:t> Austria Conference - </a:t>
            </a:r>
            <a:r>
              <a:rPr lang="de-DE" sz="1800" dirty="0" smtClean="0"/>
              <a:t>dha2017 (Innsbruck)</a:t>
            </a:r>
            <a:endParaRPr lang="de-DE" sz="1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055440" y="4653136"/>
            <a:ext cx="10513168" cy="1199704"/>
          </a:xfrm>
        </p:spPr>
        <p:txBody>
          <a:bodyPr>
            <a:normAutofit/>
          </a:bodyPr>
          <a:lstStyle/>
          <a:p>
            <a:pPr algn="r"/>
            <a:r>
              <a:rPr lang="de-DE" sz="1600" dirty="0" smtClean="0"/>
              <a:t>Markus Frank M.A.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27" y="242653"/>
            <a:ext cx="2309241" cy="797584"/>
          </a:xfrm>
          <a:prstGeom prst="rect">
            <a:avLst/>
          </a:prstGeom>
        </p:spPr>
      </p:pic>
      <p:pic>
        <p:nvPicPr>
          <p:cNvPr id="8" name="Picture 2" descr="\\gwi-web1\web\ediana\html\PICTURES\GLOSS\doub_glo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3501008"/>
            <a:ext cx="528067" cy="60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04664"/>
            <a:ext cx="2719895" cy="3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Behandelte altanatolische Sprachen</a:t>
            </a:r>
            <a:endParaRPr lang="de-DE" sz="2400" dirty="0">
              <a:latin typeface="+mn-lt"/>
            </a:endParaRPr>
          </a:p>
        </p:txBody>
      </p:sp>
      <p:grpSp>
        <p:nvGrpSpPr>
          <p:cNvPr id="9" name="Gruppierung 3"/>
          <p:cNvGrpSpPr/>
          <p:nvPr/>
        </p:nvGrpSpPr>
        <p:grpSpPr>
          <a:xfrm>
            <a:off x="551384" y="3746237"/>
            <a:ext cx="1944216" cy="631679"/>
            <a:chOff x="1030941" y="1654321"/>
            <a:chExt cx="6439647" cy="631679"/>
          </a:xfrm>
        </p:grpSpPr>
        <p:sp>
          <p:nvSpPr>
            <p:cNvPr id="10" name="Abgerundetes Rechteck 9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Luwisch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endParaRPr>
            </a:p>
          </p:txBody>
        </p:sp>
      </p:grpSp>
      <p:grpSp>
        <p:nvGrpSpPr>
          <p:cNvPr id="13" name="Gruppierung 3"/>
          <p:cNvGrpSpPr/>
          <p:nvPr/>
        </p:nvGrpSpPr>
        <p:grpSpPr>
          <a:xfrm>
            <a:off x="4094563" y="1567531"/>
            <a:ext cx="3192851" cy="631679"/>
            <a:chOff x="1030941" y="1654321"/>
            <a:chExt cx="6439647" cy="631679"/>
          </a:xfrm>
        </p:grpSpPr>
        <p:sp>
          <p:nvSpPr>
            <p:cNvPr id="14" name="Abgerundetes Rechteck 13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Hieroglyphen-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Luwisch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endParaRPr>
            </a:p>
          </p:txBody>
        </p:sp>
      </p:grpSp>
      <p:grpSp>
        <p:nvGrpSpPr>
          <p:cNvPr id="16" name="Gruppierung 3"/>
          <p:cNvGrpSpPr/>
          <p:nvPr/>
        </p:nvGrpSpPr>
        <p:grpSpPr>
          <a:xfrm>
            <a:off x="4094563" y="2431627"/>
            <a:ext cx="3192851" cy="631679"/>
            <a:chOff x="1030941" y="1654321"/>
            <a:chExt cx="6439647" cy="631679"/>
          </a:xfrm>
        </p:grpSpPr>
        <p:sp>
          <p:nvSpPr>
            <p:cNvPr id="17" name="Abgerundetes Rechteck 16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Keilschrift-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Luwisch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endParaRPr>
            </a:p>
          </p:txBody>
        </p:sp>
      </p:grpSp>
      <p:grpSp>
        <p:nvGrpSpPr>
          <p:cNvPr id="19" name="Gruppierung 3"/>
          <p:cNvGrpSpPr/>
          <p:nvPr/>
        </p:nvGrpSpPr>
        <p:grpSpPr>
          <a:xfrm>
            <a:off x="4073119" y="3268467"/>
            <a:ext cx="4620761" cy="781397"/>
            <a:chOff x="1030941" y="1654321"/>
            <a:chExt cx="6439647" cy="781397"/>
          </a:xfrm>
        </p:grpSpPr>
        <p:sp>
          <p:nvSpPr>
            <p:cNvPr id="20" name="Abgerundetes Rechteck 19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1150472" y="1789387"/>
              <a:ext cx="6200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Luwisch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 (Hethitische Überlieferung)</a:t>
              </a:r>
            </a:p>
          </p:txBody>
        </p:sp>
      </p:grpSp>
      <p:grpSp>
        <p:nvGrpSpPr>
          <p:cNvPr id="22" name="Gruppierung 3"/>
          <p:cNvGrpSpPr/>
          <p:nvPr/>
        </p:nvGrpSpPr>
        <p:grpSpPr>
          <a:xfrm>
            <a:off x="4073119" y="4174204"/>
            <a:ext cx="4620761" cy="631679"/>
            <a:chOff x="1030941" y="1654321"/>
            <a:chExt cx="6439647" cy="631679"/>
          </a:xfrm>
        </p:grpSpPr>
        <p:sp>
          <p:nvSpPr>
            <p:cNvPr id="23" name="Abgerundetes Rechteck 22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1150472" y="1789387"/>
              <a:ext cx="6200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Glossenkeilwörter</a:t>
              </a:r>
            </a:p>
          </p:txBody>
        </p:sp>
      </p:grpSp>
      <p:grpSp>
        <p:nvGrpSpPr>
          <p:cNvPr id="25" name="Gruppierung 3"/>
          <p:cNvGrpSpPr/>
          <p:nvPr/>
        </p:nvGrpSpPr>
        <p:grpSpPr>
          <a:xfrm>
            <a:off x="4073118" y="5007199"/>
            <a:ext cx="6853010" cy="781397"/>
            <a:chOff x="1030941" y="1654321"/>
            <a:chExt cx="6439647" cy="781397"/>
          </a:xfrm>
        </p:grpSpPr>
        <p:sp>
          <p:nvSpPr>
            <p:cNvPr id="26" name="Abgerundetes Rechteck 25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150472" y="1789387"/>
              <a:ext cx="62005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Luwische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 Lehnwörter (altassyrische Überlieferung)</a:t>
              </a:r>
            </a:p>
          </p:txBody>
        </p:sp>
      </p:grpSp>
      <p:grpSp>
        <p:nvGrpSpPr>
          <p:cNvPr id="28" name="Gruppierung 3"/>
          <p:cNvGrpSpPr/>
          <p:nvPr/>
        </p:nvGrpSpPr>
        <p:grpSpPr>
          <a:xfrm>
            <a:off x="4071671" y="5843808"/>
            <a:ext cx="4256577" cy="781397"/>
            <a:chOff x="1030941" y="1654321"/>
            <a:chExt cx="6439647" cy="781397"/>
          </a:xfrm>
        </p:grpSpPr>
        <p:sp>
          <p:nvSpPr>
            <p:cNvPr id="29" name="Abgerundetes Rechteck 28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150472" y="1789387"/>
              <a:ext cx="6200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Luwisch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 (sonstige Überlieferung)</a:t>
              </a:r>
            </a:p>
          </p:txBody>
        </p:sp>
      </p:grpSp>
      <p:cxnSp>
        <p:nvCxnSpPr>
          <p:cNvPr id="31" name="Gerade Verbindung mit Pfeil 30"/>
          <p:cNvCxnSpPr>
            <a:stCxn id="10" idx="3"/>
            <a:endCxn id="14" idx="1"/>
          </p:cNvCxnSpPr>
          <p:nvPr/>
        </p:nvCxnSpPr>
        <p:spPr>
          <a:xfrm flipV="1">
            <a:off x="2495600" y="1883371"/>
            <a:ext cx="1598963" cy="2178706"/>
          </a:xfrm>
          <a:prstGeom prst="straightConnector1">
            <a:avLst/>
          </a:prstGeom>
          <a:noFill/>
          <a:ln w="19050" cap="rnd" cmpd="sng" algn="ctr">
            <a:solidFill>
              <a:srgbClr val="353535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32" name="Gerade Verbindung mit Pfeil 31"/>
          <p:cNvCxnSpPr>
            <a:stCxn id="10" idx="3"/>
            <a:endCxn id="17" idx="1"/>
          </p:cNvCxnSpPr>
          <p:nvPr/>
        </p:nvCxnSpPr>
        <p:spPr>
          <a:xfrm flipV="1">
            <a:off x="2495600" y="2747467"/>
            <a:ext cx="1598963" cy="1314610"/>
          </a:xfrm>
          <a:prstGeom prst="straightConnector1">
            <a:avLst/>
          </a:prstGeom>
          <a:noFill/>
          <a:ln w="19050" cap="rnd" cmpd="sng" algn="ctr">
            <a:solidFill>
              <a:srgbClr val="353535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33" name="Gerade Verbindung mit Pfeil 32"/>
          <p:cNvCxnSpPr>
            <a:stCxn id="10" idx="3"/>
            <a:endCxn id="20" idx="1"/>
          </p:cNvCxnSpPr>
          <p:nvPr/>
        </p:nvCxnSpPr>
        <p:spPr>
          <a:xfrm flipV="1">
            <a:off x="2495600" y="3584307"/>
            <a:ext cx="1577519" cy="477770"/>
          </a:xfrm>
          <a:prstGeom prst="straightConnector1">
            <a:avLst/>
          </a:prstGeom>
          <a:noFill/>
          <a:ln w="19050" cap="rnd" cmpd="sng" algn="ctr">
            <a:solidFill>
              <a:srgbClr val="353535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34" name="Gerade Verbindung mit Pfeil 33"/>
          <p:cNvCxnSpPr>
            <a:stCxn id="10" idx="3"/>
            <a:endCxn id="23" idx="1"/>
          </p:cNvCxnSpPr>
          <p:nvPr/>
        </p:nvCxnSpPr>
        <p:spPr>
          <a:xfrm>
            <a:off x="2495600" y="4062077"/>
            <a:ext cx="1577519" cy="427967"/>
          </a:xfrm>
          <a:prstGeom prst="straightConnector1">
            <a:avLst/>
          </a:prstGeom>
          <a:noFill/>
          <a:ln w="19050" cap="rnd" cmpd="sng" algn="ctr">
            <a:solidFill>
              <a:srgbClr val="353535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35" name="Gerade Verbindung mit Pfeil 34"/>
          <p:cNvCxnSpPr>
            <a:stCxn id="10" idx="3"/>
            <a:endCxn id="26" idx="1"/>
          </p:cNvCxnSpPr>
          <p:nvPr/>
        </p:nvCxnSpPr>
        <p:spPr>
          <a:xfrm>
            <a:off x="2495600" y="4062077"/>
            <a:ext cx="1577518" cy="1260962"/>
          </a:xfrm>
          <a:prstGeom prst="straightConnector1">
            <a:avLst/>
          </a:prstGeom>
          <a:noFill/>
          <a:ln w="19050" cap="rnd" cmpd="sng" algn="ctr">
            <a:solidFill>
              <a:srgbClr val="353535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36" name="Gerade Verbindung mit Pfeil 35"/>
          <p:cNvCxnSpPr>
            <a:stCxn id="10" idx="3"/>
            <a:endCxn id="29" idx="1"/>
          </p:cNvCxnSpPr>
          <p:nvPr/>
        </p:nvCxnSpPr>
        <p:spPr>
          <a:xfrm>
            <a:off x="2495600" y="4062077"/>
            <a:ext cx="1576071" cy="2097571"/>
          </a:xfrm>
          <a:prstGeom prst="straightConnector1">
            <a:avLst/>
          </a:prstGeom>
          <a:noFill/>
          <a:ln w="19050" cap="rnd" cmpd="sng" algn="ctr">
            <a:solidFill>
              <a:srgbClr val="353535">
                <a:shade val="90000"/>
              </a:srgbClr>
            </a:solidFill>
            <a:prstDash val="solid"/>
            <a:tailEnd type="arrow"/>
          </a:ln>
          <a:effectLst/>
        </p:spPr>
      </p:cxnSp>
      <p:pic>
        <p:nvPicPr>
          <p:cNvPr id="37" name="Picture 2" descr="\\gwi-web1\web\ediana\html\PICTURES\GLOSS\doub_glo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198" y="3986055"/>
            <a:ext cx="504056" cy="58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\\gwi-web1\web\ediana\html\PICTURES\GLOSS\sing_glos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4377916"/>
            <a:ext cx="449014" cy="55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uppierung 3"/>
          <p:cNvGrpSpPr/>
          <p:nvPr/>
        </p:nvGrpSpPr>
        <p:grpSpPr>
          <a:xfrm>
            <a:off x="7982613" y="2431626"/>
            <a:ext cx="3192851" cy="631679"/>
            <a:chOff x="1030941" y="1654321"/>
            <a:chExt cx="6439647" cy="631679"/>
          </a:xfrm>
        </p:grpSpPr>
        <p:sp>
          <p:nvSpPr>
            <p:cNvPr id="40" name="Abgerundetes Rechteck 39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00B0F0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16001 Wörter</a:t>
              </a:r>
            </a:p>
          </p:txBody>
        </p:sp>
      </p:grpSp>
      <p:grpSp>
        <p:nvGrpSpPr>
          <p:cNvPr id="42" name="Gruppierung 3"/>
          <p:cNvGrpSpPr/>
          <p:nvPr/>
        </p:nvGrpSpPr>
        <p:grpSpPr>
          <a:xfrm>
            <a:off x="7982612" y="1605810"/>
            <a:ext cx="3192851" cy="631679"/>
            <a:chOff x="1030941" y="1654321"/>
            <a:chExt cx="6439647" cy="631679"/>
          </a:xfrm>
        </p:grpSpPr>
        <p:sp>
          <p:nvSpPr>
            <p:cNvPr id="43" name="Abgerundetes Rechteck 42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00B0F0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12017 Wörter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08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Behandelte altanatolische Sprachen</a:t>
            </a:r>
            <a:endParaRPr lang="de-DE" sz="2400" dirty="0">
              <a:latin typeface="+mn-lt"/>
            </a:endParaRPr>
          </a:p>
        </p:txBody>
      </p:sp>
      <p:grpSp>
        <p:nvGrpSpPr>
          <p:cNvPr id="45" name="Gruppierung 3"/>
          <p:cNvGrpSpPr/>
          <p:nvPr/>
        </p:nvGrpSpPr>
        <p:grpSpPr>
          <a:xfrm>
            <a:off x="1559496" y="1895572"/>
            <a:ext cx="1944216" cy="631679"/>
            <a:chOff x="1030941" y="1654321"/>
            <a:chExt cx="6439647" cy="631679"/>
          </a:xfrm>
        </p:grpSpPr>
        <p:sp>
          <p:nvSpPr>
            <p:cNvPr id="46" name="Abgerundetes Rechteck 45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Lykisch</a:t>
              </a:r>
            </a:p>
          </p:txBody>
        </p:sp>
      </p:grpSp>
      <p:grpSp>
        <p:nvGrpSpPr>
          <p:cNvPr id="48" name="Gruppierung 3"/>
          <p:cNvGrpSpPr/>
          <p:nvPr/>
        </p:nvGrpSpPr>
        <p:grpSpPr>
          <a:xfrm>
            <a:off x="8418518" y="3866977"/>
            <a:ext cx="3192851" cy="631679"/>
            <a:chOff x="1030941" y="1654321"/>
            <a:chExt cx="6439647" cy="631679"/>
          </a:xfrm>
        </p:grpSpPr>
        <p:sp>
          <p:nvSpPr>
            <p:cNvPr id="49" name="Abgerundetes Rechteck 48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00B0F0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266 Wörter</a:t>
              </a:r>
            </a:p>
          </p:txBody>
        </p:sp>
      </p:grpSp>
      <p:grpSp>
        <p:nvGrpSpPr>
          <p:cNvPr id="51" name="Gruppierung 3"/>
          <p:cNvGrpSpPr/>
          <p:nvPr/>
        </p:nvGrpSpPr>
        <p:grpSpPr>
          <a:xfrm>
            <a:off x="7359929" y="1416293"/>
            <a:ext cx="3192851" cy="631679"/>
            <a:chOff x="1030941" y="1654321"/>
            <a:chExt cx="6439647" cy="631679"/>
          </a:xfrm>
        </p:grpSpPr>
        <p:sp>
          <p:nvSpPr>
            <p:cNvPr id="52" name="Abgerundetes Rechteck 51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00B0F0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5238 Wörter</a:t>
              </a:r>
            </a:p>
          </p:txBody>
        </p:sp>
      </p:grpSp>
      <p:grpSp>
        <p:nvGrpSpPr>
          <p:cNvPr id="54" name="Gruppierung 3"/>
          <p:cNvGrpSpPr/>
          <p:nvPr/>
        </p:nvGrpSpPr>
        <p:grpSpPr>
          <a:xfrm>
            <a:off x="4331720" y="1416293"/>
            <a:ext cx="1944216" cy="631679"/>
            <a:chOff x="1030941" y="1654321"/>
            <a:chExt cx="6439647" cy="631679"/>
          </a:xfrm>
        </p:grpSpPr>
        <p:sp>
          <p:nvSpPr>
            <p:cNvPr id="55" name="Abgerundetes Rechteck 54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Lykisch A</a:t>
              </a:r>
            </a:p>
          </p:txBody>
        </p:sp>
      </p:grpSp>
      <p:grpSp>
        <p:nvGrpSpPr>
          <p:cNvPr id="57" name="Gruppierung 3"/>
          <p:cNvGrpSpPr/>
          <p:nvPr/>
        </p:nvGrpSpPr>
        <p:grpSpPr>
          <a:xfrm>
            <a:off x="4322227" y="2376628"/>
            <a:ext cx="1944216" cy="631679"/>
            <a:chOff x="1030941" y="1654321"/>
            <a:chExt cx="6439647" cy="631679"/>
          </a:xfrm>
        </p:grpSpPr>
        <p:sp>
          <p:nvSpPr>
            <p:cNvPr id="58" name="Abgerundetes Rechteck 57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Lykisch B</a:t>
              </a:r>
            </a:p>
          </p:txBody>
        </p:sp>
      </p:grpSp>
      <p:grpSp>
        <p:nvGrpSpPr>
          <p:cNvPr id="60" name="Gruppierung 3"/>
          <p:cNvGrpSpPr/>
          <p:nvPr/>
        </p:nvGrpSpPr>
        <p:grpSpPr>
          <a:xfrm>
            <a:off x="530500" y="3866977"/>
            <a:ext cx="1944216" cy="631679"/>
            <a:chOff x="1030941" y="1654321"/>
            <a:chExt cx="6439647" cy="631679"/>
          </a:xfrm>
        </p:grpSpPr>
        <p:sp>
          <p:nvSpPr>
            <p:cNvPr id="61" name="Abgerundetes Rechteck 60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Pisidisch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endParaRPr>
            </a:p>
          </p:txBody>
        </p:sp>
      </p:grpSp>
      <p:grpSp>
        <p:nvGrpSpPr>
          <p:cNvPr id="63" name="Gruppierung 3"/>
          <p:cNvGrpSpPr/>
          <p:nvPr/>
        </p:nvGrpSpPr>
        <p:grpSpPr>
          <a:xfrm>
            <a:off x="530500" y="4731073"/>
            <a:ext cx="1944216" cy="631679"/>
            <a:chOff x="1030941" y="1654321"/>
            <a:chExt cx="6439647" cy="631679"/>
          </a:xfrm>
        </p:grpSpPr>
        <p:sp>
          <p:nvSpPr>
            <p:cNvPr id="64" name="Abgerundetes Rechteck 63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Sidetisch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endParaRPr>
            </a:p>
          </p:txBody>
        </p:sp>
      </p:grpSp>
      <p:grpSp>
        <p:nvGrpSpPr>
          <p:cNvPr id="66" name="Gruppierung 3"/>
          <p:cNvGrpSpPr/>
          <p:nvPr/>
        </p:nvGrpSpPr>
        <p:grpSpPr>
          <a:xfrm>
            <a:off x="538566" y="5623834"/>
            <a:ext cx="1944216" cy="631679"/>
            <a:chOff x="1030941" y="1654321"/>
            <a:chExt cx="6439647" cy="631679"/>
          </a:xfrm>
        </p:grpSpPr>
        <p:sp>
          <p:nvSpPr>
            <p:cNvPr id="67" name="Abgerundetes Rechteck 66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Karisch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endParaRPr>
            </a:p>
          </p:txBody>
        </p:sp>
      </p:grpSp>
      <p:cxnSp>
        <p:nvCxnSpPr>
          <p:cNvPr id="69" name="Gerade Verbindung mit Pfeil 68"/>
          <p:cNvCxnSpPr>
            <a:stCxn id="46" idx="3"/>
            <a:endCxn id="55" idx="1"/>
          </p:cNvCxnSpPr>
          <p:nvPr/>
        </p:nvCxnSpPr>
        <p:spPr>
          <a:xfrm flipV="1">
            <a:off x="3503712" y="1732133"/>
            <a:ext cx="828008" cy="479279"/>
          </a:xfrm>
          <a:prstGeom prst="straightConnector1">
            <a:avLst/>
          </a:prstGeom>
          <a:noFill/>
          <a:ln w="19050" cap="rnd" cmpd="sng" algn="ctr">
            <a:solidFill>
              <a:srgbClr val="353535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70" name="Gerade Verbindung mit Pfeil 69"/>
          <p:cNvCxnSpPr>
            <a:stCxn id="46" idx="3"/>
            <a:endCxn id="58" idx="1"/>
          </p:cNvCxnSpPr>
          <p:nvPr/>
        </p:nvCxnSpPr>
        <p:spPr>
          <a:xfrm>
            <a:off x="3503712" y="2211412"/>
            <a:ext cx="818515" cy="481056"/>
          </a:xfrm>
          <a:prstGeom prst="straightConnector1">
            <a:avLst/>
          </a:prstGeom>
          <a:noFill/>
          <a:ln w="19050" cap="rnd" cmpd="sng" algn="ctr">
            <a:solidFill>
              <a:srgbClr val="353535">
                <a:shade val="90000"/>
              </a:srgbClr>
            </a:solidFill>
            <a:prstDash val="solid"/>
            <a:tailEnd type="arrow"/>
          </a:ln>
          <a:effectLst/>
        </p:spPr>
      </p:cxnSp>
      <p:grpSp>
        <p:nvGrpSpPr>
          <p:cNvPr id="71" name="Gruppierung 3"/>
          <p:cNvGrpSpPr/>
          <p:nvPr/>
        </p:nvGrpSpPr>
        <p:grpSpPr>
          <a:xfrm>
            <a:off x="7359928" y="2367020"/>
            <a:ext cx="3192851" cy="631679"/>
            <a:chOff x="1030941" y="1654321"/>
            <a:chExt cx="6439647" cy="631679"/>
          </a:xfrm>
        </p:grpSpPr>
        <p:sp>
          <p:nvSpPr>
            <p:cNvPr id="72" name="Abgerundetes Rechteck 71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00B0F0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762 Wörter</a:t>
              </a:r>
            </a:p>
          </p:txBody>
        </p:sp>
      </p:grpSp>
      <p:grpSp>
        <p:nvGrpSpPr>
          <p:cNvPr id="74" name="Gruppierung 3"/>
          <p:cNvGrpSpPr/>
          <p:nvPr/>
        </p:nvGrpSpPr>
        <p:grpSpPr>
          <a:xfrm>
            <a:off x="6317292" y="3863085"/>
            <a:ext cx="1944216" cy="631679"/>
            <a:chOff x="1030941" y="1654321"/>
            <a:chExt cx="6439647" cy="631679"/>
          </a:xfrm>
        </p:grpSpPr>
        <p:sp>
          <p:nvSpPr>
            <p:cNvPr id="75" name="Abgerundetes Rechteck 74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Lydisch</a:t>
              </a:r>
            </a:p>
          </p:txBody>
        </p:sp>
      </p:grpSp>
      <p:grpSp>
        <p:nvGrpSpPr>
          <p:cNvPr id="77" name="Gruppierung 3"/>
          <p:cNvGrpSpPr/>
          <p:nvPr/>
        </p:nvGrpSpPr>
        <p:grpSpPr>
          <a:xfrm>
            <a:off x="2741440" y="3873851"/>
            <a:ext cx="3192851" cy="631679"/>
            <a:chOff x="1030941" y="1654321"/>
            <a:chExt cx="6439647" cy="631679"/>
          </a:xfrm>
        </p:grpSpPr>
        <p:sp>
          <p:nvSpPr>
            <p:cNvPr id="78" name="Abgerundetes Rechteck 77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00B0F0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1694 Wörter</a:t>
              </a:r>
            </a:p>
          </p:txBody>
        </p:sp>
      </p:grpSp>
      <p:grpSp>
        <p:nvGrpSpPr>
          <p:cNvPr id="80" name="Gruppierung 3"/>
          <p:cNvGrpSpPr/>
          <p:nvPr/>
        </p:nvGrpSpPr>
        <p:grpSpPr>
          <a:xfrm>
            <a:off x="8421780" y="4689624"/>
            <a:ext cx="3192851" cy="631679"/>
            <a:chOff x="1030941" y="1654321"/>
            <a:chExt cx="6439647" cy="631679"/>
          </a:xfrm>
        </p:grpSpPr>
        <p:sp>
          <p:nvSpPr>
            <p:cNvPr id="81" name="Abgerundetes Rechteck 80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00B0F0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2051 Wörter</a:t>
              </a:r>
            </a:p>
          </p:txBody>
        </p:sp>
      </p:grpSp>
      <p:grpSp>
        <p:nvGrpSpPr>
          <p:cNvPr id="83" name="Gruppierung 3"/>
          <p:cNvGrpSpPr/>
          <p:nvPr/>
        </p:nvGrpSpPr>
        <p:grpSpPr>
          <a:xfrm>
            <a:off x="6317292" y="4677986"/>
            <a:ext cx="1944216" cy="631679"/>
            <a:chOff x="1030941" y="1654321"/>
            <a:chExt cx="6439647" cy="631679"/>
          </a:xfrm>
        </p:grpSpPr>
        <p:sp>
          <p:nvSpPr>
            <p:cNvPr id="84" name="Abgerundetes Rechteck 83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Palaisch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endParaRPr>
            </a:p>
          </p:txBody>
        </p:sp>
      </p:grpSp>
      <p:grpSp>
        <p:nvGrpSpPr>
          <p:cNvPr id="86" name="Gruppierung 3"/>
          <p:cNvGrpSpPr/>
          <p:nvPr/>
        </p:nvGrpSpPr>
        <p:grpSpPr>
          <a:xfrm>
            <a:off x="6305168" y="5615517"/>
            <a:ext cx="1944216" cy="631679"/>
            <a:chOff x="1030941" y="1654321"/>
            <a:chExt cx="6439647" cy="631679"/>
          </a:xfrm>
        </p:grpSpPr>
        <p:sp>
          <p:nvSpPr>
            <p:cNvPr id="87" name="Abgerundetes Rechteck 86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Hethitisch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63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Die Lemma-Struktur</a:t>
            </a:r>
            <a:endParaRPr lang="de-DE" sz="2400" dirty="0">
              <a:latin typeface="+mn-lt"/>
            </a:endParaRPr>
          </a:p>
        </p:txBody>
      </p:sp>
      <p:grpSp>
        <p:nvGrpSpPr>
          <p:cNvPr id="112" name="Gruppierung 3"/>
          <p:cNvGrpSpPr/>
          <p:nvPr/>
        </p:nvGrpSpPr>
        <p:grpSpPr>
          <a:xfrm>
            <a:off x="1263314" y="1597817"/>
            <a:ext cx="6439647" cy="631679"/>
            <a:chOff x="1030941" y="1654321"/>
            <a:chExt cx="6439647" cy="631679"/>
          </a:xfrm>
        </p:grpSpPr>
        <p:sp>
          <p:nvSpPr>
            <p:cNvPr id="113" name="Abgerundetes Rechteck 112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4" name="Textfeld 113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Meta-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Rekonstrukt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 (zumeist Protoanatolisch)</a:t>
              </a:r>
            </a:p>
          </p:txBody>
        </p:sp>
      </p:grpSp>
      <p:grpSp>
        <p:nvGrpSpPr>
          <p:cNvPr id="115" name="Gruppierung 3"/>
          <p:cNvGrpSpPr/>
          <p:nvPr/>
        </p:nvGrpSpPr>
        <p:grpSpPr>
          <a:xfrm>
            <a:off x="3673863" y="2387705"/>
            <a:ext cx="6439647" cy="631679"/>
            <a:chOff x="1030941" y="1654321"/>
            <a:chExt cx="6439647" cy="631679"/>
          </a:xfrm>
        </p:grpSpPr>
        <p:sp>
          <p:nvSpPr>
            <p:cNvPr id="116" name="Abgerundetes Rechteck 115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7" name="Textfeld 116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Part 1: Altanatolische Einzelsprachen</a:t>
              </a:r>
            </a:p>
          </p:txBody>
        </p:sp>
      </p:grpSp>
      <p:grpSp>
        <p:nvGrpSpPr>
          <p:cNvPr id="118" name="Gruppierung 3"/>
          <p:cNvGrpSpPr/>
          <p:nvPr/>
        </p:nvGrpSpPr>
        <p:grpSpPr>
          <a:xfrm>
            <a:off x="6015842" y="3142013"/>
            <a:ext cx="4855470" cy="631679"/>
            <a:chOff x="1030941" y="1654321"/>
            <a:chExt cx="6439647" cy="631679"/>
          </a:xfrm>
        </p:grpSpPr>
        <p:sp>
          <p:nvSpPr>
            <p:cNvPr id="119" name="Abgerundetes Rechteck 118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0" name="Textfeld 119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1. Hieroglyphen-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Luwisch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endParaRPr>
            </a:p>
          </p:txBody>
        </p:sp>
      </p:grpSp>
      <p:grpSp>
        <p:nvGrpSpPr>
          <p:cNvPr id="121" name="Gruppierung 3"/>
          <p:cNvGrpSpPr/>
          <p:nvPr/>
        </p:nvGrpSpPr>
        <p:grpSpPr>
          <a:xfrm>
            <a:off x="6021157" y="3903558"/>
            <a:ext cx="4855470" cy="631679"/>
            <a:chOff x="1030941" y="1654321"/>
            <a:chExt cx="6439647" cy="631679"/>
          </a:xfrm>
        </p:grpSpPr>
        <p:sp>
          <p:nvSpPr>
            <p:cNvPr id="122" name="Abgerundetes Rechteck 121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3" name="Textfeld 122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2.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Pisidisch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endParaRPr>
            </a:p>
          </p:txBody>
        </p:sp>
      </p:grpSp>
      <p:grpSp>
        <p:nvGrpSpPr>
          <p:cNvPr id="124" name="Gruppierung 3"/>
          <p:cNvGrpSpPr/>
          <p:nvPr/>
        </p:nvGrpSpPr>
        <p:grpSpPr>
          <a:xfrm>
            <a:off x="6021158" y="4636481"/>
            <a:ext cx="4855470" cy="631679"/>
            <a:chOff x="1030941" y="1654321"/>
            <a:chExt cx="6439647" cy="631679"/>
          </a:xfrm>
        </p:grpSpPr>
        <p:sp>
          <p:nvSpPr>
            <p:cNvPr id="125" name="Abgerundetes Rechteck 124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6" name="Textfeld 125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grpSp>
        <p:nvGrpSpPr>
          <p:cNvPr id="127" name="Gruppierung 3"/>
          <p:cNvGrpSpPr/>
          <p:nvPr/>
        </p:nvGrpSpPr>
        <p:grpSpPr>
          <a:xfrm>
            <a:off x="3673862" y="5590838"/>
            <a:ext cx="6439647" cy="631679"/>
            <a:chOff x="1030941" y="1654321"/>
            <a:chExt cx="6439647" cy="631679"/>
          </a:xfrm>
        </p:grpSpPr>
        <p:sp>
          <p:nvSpPr>
            <p:cNvPr id="128" name="Abgerundetes Rechteck 127"/>
            <p:cNvSpPr/>
            <p:nvPr/>
          </p:nvSpPr>
          <p:spPr>
            <a:xfrm>
              <a:off x="1030941" y="1654321"/>
              <a:ext cx="6439647" cy="631679"/>
            </a:xfrm>
            <a:prstGeom prst="roundRect">
              <a:avLst/>
            </a:prstGeom>
            <a:solidFill>
              <a:srgbClr val="D3AEA8">
                <a:alpha val="40000"/>
              </a:srgbClr>
            </a:solidFill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9" name="Textfeld 128"/>
            <p:cNvSpPr txBox="1"/>
            <p:nvPr/>
          </p:nvSpPr>
          <p:spPr>
            <a:xfrm>
              <a:off x="1150472" y="1789387"/>
              <a:ext cx="620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Part 2: Proto-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Indo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rPr>
                <a:t>-Europäische Etymologie</a:t>
              </a:r>
            </a:p>
          </p:txBody>
        </p:sp>
      </p:grpSp>
      <p:cxnSp>
        <p:nvCxnSpPr>
          <p:cNvPr id="130" name="Gewinkelte Verbindung 129"/>
          <p:cNvCxnSpPr>
            <a:endCxn id="116" idx="1"/>
          </p:cNvCxnSpPr>
          <p:nvPr/>
        </p:nvCxnSpPr>
        <p:spPr>
          <a:xfrm>
            <a:off x="1479338" y="2229496"/>
            <a:ext cx="2194525" cy="474049"/>
          </a:xfrm>
          <a:prstGeom prst="bentConnector3">
            <a:avLst/>
          </a:prstGeom>
          <a:noFill/>
          <a:ln w="19050" cap="rnd" cmpd="sng" algn="ctr">
            <a:solidFill>
              <a:srgbClr val="353535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131" name="Gewinkelte Verbindung 130"/>
          <p:cNvCxnSpPr/>
          <p:nvPr/>
        </p:nvCxnSpPr>
        <p:spPr>
          <a:xfrm>
            <a:off x="4071626" y="3019384"/>
            <a:ext cx="1958853" cy="494719"/>
          </a:xfrm>
          <a:prstGeom prst="bentConnector3">
            <a:avLst/>
          </a:prstGeom>
          <a:noFill/>
          <a:ln w="19050" cap="rnd" cmpd="sng" algn="ctr">
            <a:solidFill>
              <a:srgbClr val="353535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132" name="Gewinkelte Verbindung 131"/>
          <p:cNvCxnSpPr/>
          <p:nvPr/>
        </p:nvCxnSpPr>
        <p:spPr>
          <a:xfrm>
            <a:off x="4071626" y="3019384"/>
            <a:ext cx="1953917" cy="1203906"/>
          </a:xfrm>
          <a:prstGeom prst="bentConnector3">
            <a:avLst/>
          </a:prstGeom>
          <a:noFill/>
          <a:ln w="19050" cap="rnd" cmpd="sng" algn="ctr">
            <a:solidFill>
              <a:srgbClr val="353535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133" name="Gewinkelte Verbindung 132"/>
          <p:cNvCxnSpPr/>
          <p:nvPr/>
        </p:nvCxnSpPr>
        <p:spPr>
          <a:xfrm>
            <a:off x="4066690" y="3019384"/>
            <a:ext cx="1963789" cy="1936829"/>
          </a:xfrm>
          <a:prstGeom prst="bentConnector3">
            <a:avLst/>
          </a:prstGeom>
          <a:noFill/>
          <a:ln w="19050" cap="rnd" cmpd="sng" algn="ctr">
            <a:solidFill>
              <a:srgbClr val="353535">
                <a:shade val="90000"/>
              </a:srgbClr>
            </a:solidFill>
            <a:prstDash val="solid"/>
            <a:tailEnd type="arrow"/>
          </a:ln>
          <a:effectLst/>
        </p:spPr>
      </p:cxnSp>
      <p:cxnSp>
        <p:nvCxnSpPr>
          <p:cNvPr id="134" name="Gewinkelte Verbindung 133"/>
          <p:cNvCxnSpPr>
            <a:endCxn id="128" idx="1"/>
          </p:cNvCxnSpPr>
          <p:nvPr/>
        </p:nvCxnSpPr>
        <p:spPr>
          <a:xfrm rot="16200000" flipH="1">
            <a:off x="1287591" y="3520407"/>
            <a:ext cx="3677180" cy="1095362"/>
          </a:xfrm>
          <a:prstGeom prst="bentConnector2">
            <a:avLst/>
          </a:prstGeom>
          <a:noFill/>
          <a:ln w="19050" cap="rnd" cmpd="sng" algn="ctr">
            <a:solidFill>
              <a:srgbClr val="353535">
                <a:shade val="90000"/>
              </a:srgbClr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5971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Der </a:t>
            </a:r>
            <a:r>
              <a:rPr lang="de-DE" i="1" dirty="0" smtClean="0"/>
              <a:t>Workflow</a:t>
            </a:r>
            <a:r>
              <a:rPr lang="de-DE" dirty="0" smtClean="0"/>
              <a:t> der Projektmodule</a:t>
            </a:r>
            <a:endParaRPr lang="de-DE" sz="2400" dirty="0">
              <a:latin typeface="+mn-lt"/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551384" y="1556792"/>
            <a:ext cx="10710909" cy="2051092"/>
          </a:xfrm>
          <a:prstGeom prst="roundRect">
            <a:avLst/>
          </a:prstGeom>
          <a:solidFill>
            <a:srgbClr val="D3AEA8">
              <a:alpha val="40000"/>
            </a:srgbClr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554316" y="3846942"/>
            <a:ext cx="10712824" cy="2151530"/>
          </a:xfrm>
          <a:prstGeom prst="roundRect">
            <a:avLst/>
          </a:prstGeom>
          <a:solidFill>
            <a:srgbClr val="92D050">
              <a:alpha val="40000"/>
            </a:srgbClr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feld 29"/>
          <p:cNvSpPr txBox="1">
            <a:spLocks/>
          </p:cNvSpPr>
          <p:nvPr/>
        </p:nvSpPr>
        <p:spPr>
          <a:xfrm>
            <a:off x="6231963" y="2349787"/>
            <a:ext cx="4586942" cy="1004096"/>
          </a:xfrm>
          <a:prstGeom prst="rect">
            <a:avLst/>
          </a:prstGeom>
          <a:solidFill>
            <a:srgbClr val="00B0F0"/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Modul 2/1 (MAR):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Lykisch A, Lykisch B, Lydisch,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Palaisch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,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Pisidisch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,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Hieroglyphenluwisch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1" name="Textfeld 30"/>
          <p:cNvSpPr txBox="1">
            <a:spLocks/>
          </p:cNvSpPr>
          <p:nvPr/>
        </p:nvSpPr>
        <p:spPr>
          <a:xfrm>
            <a:off x="6306670" y="4673472"/>
            <a:ext cx="4512234" cy="1008112"/>
          </a:xfrm>
          <a:prstGeom prst="rect">
            <a:avLst/>
          </a:prstGeom>
          <a:solidFill>
            <a:srgbClr val="92D050"/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Modul 2/2 (PAN):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Uranatolische Etymologie</a:t>
            </a:r>
          </a:p>
        </p:txBody>
      </p:sp>
      <p:sp>
        <p:nvSpPr>
          <p:cNvPr id="32" name="Textfeld 31"/>
          <p:cNvSpPr txBox="1">
            <a:spLocks/>
          </p:cNvSpPr>
          <p:nvPr/>
        </p:nvSpPr>
        <p:spPr>
          <a:xfrm>
            <a:off x="897962" y="2349787"/>
            <a:ext cx="4721413" cy="1033978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Modul 1 (MUC):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Karisch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,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Sidetisch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,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Keilschriftluwisch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 (</a:t>
            </a:r>
            <a:r>
              <a:rPr kumimoji="0" lang="de-DE" sz="18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sensu</a:t>
            </a:r>
            <a:r>
              <a:rPr kumimoji="0" lang="de-DE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de-DE" sz="18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lato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), Glossenkeilwörter</a:t>
            </a:r>
          </a:p>
        </p:txBody>
      </p:sp>
      <p:cxnSp>
        <p:nvCxnSpPr>
          <p:cNvPr id="33" name="Gerade Verbindung mit Pfeil 11"/>
          <p:cNvCxnSpPr>
            <a:stCxn id="28" idx="2"/>
            <a:endCxn id="31" idx="0"/>
          </p:cNvCxnSpPr>
          <p:nvPr/>
        </p:nvCxnSpPr>
        <p:spPr>
          <a:xfrm rot="16200000" flipH="1">
            <a:off x="6702019" y="2812704"/>
            <a:ext cx="1065588" cy="2655948"/>
          </a:xfrm>
          <a:prstGeom prst="bentConnector3">
            <a:avLst>
              <a:gd name="adj1" fmla="val 35979"/>
            </a:avLst>
          </a:prstGeom>
          <a:noFill/>
          <a:ln w="28575" cap="rnd" cmpd="sng" algn="ctr">
            <a:solidFill>
              <a:sysClr val="windowText" lastClr="000000">
                <a:shade val="90000"/>
              </a:sysClr>
            </a:solidFill>
            <a:prstDash val="solid"/>
            <a:tailEnd type="arrow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897963" y="1706799"/>
            <a:ext cx="767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prstClr val="black"/>
                </a:solidFill>
                <a:latin typeface="Century Gothic"/>
              </a:rPr>
              <a:t>Philologische und lexikographische Aufbereitung der Lemmata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cxnSp>
        <p:nvCxnSpPr>
          <p:cNvPr id="35" name="Gerade Verbindung mit Pfeil 34"/>
          <p:cNvCxnSpPr>
            <a:stCxn id="31" idx="1"/>
            <a:endCxn id="36" idx="3"/>
          </p:cNvCxnSpPr>
          <p:nvPr/>
        </p:nvCxnSpPr>
        <p:spPr>
          <a:xfrm flipH="1" flipV="1">
            <a:off x="5619376" y="5176706"/>
            <a:ext cx="687294" cy="822"/>
          </a:xfrm>
          <a:prstGeom prst="straightConnector1">
            <a:avLst/>
          </a:prstGeom>
          <a:noFill/>
          <a:ln w="28575" cap="rnd" cmpd="sng" algn="ctr">
            <a:solidFill>
              <a:sysClr val="windowText" lastClr="000000">
                <a:shade val="90000"/>
              </a:sysClr>
            </a:solidFill>
            <a:prstDash val="solid"/>
            <a:tailEnd type="arrow"/>
          </a:ln>
          <a:effectLst/>
        </p:spPr>
      </p:cxnSp>
      <p:sp>
        <p:nvSpPr>
          <p:cNvPr id="36" name="Textfeld 35"/>
          <p:cNvSpPr txBox="1">
            <a:spLocks/>
          </p:cNvSpPr>
          <p:nvPr/>
        </p:nvSpPr>
        <p:spPr>
          <a:xfrm>
            <a:off x="897964" y="4668706"/>
            <a:ext cx="4721412" cy="1016000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Modul 3 (PIE):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Urindogermanische Etymologie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897963" y="4040611"/>
            <a:ext cx="766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prstClr val="black"/>
                </a:solidFill>
                <a:latin typeface="Century Gothic"/>
              </a:rPr>
              <a:t>Etymologisierung der Lemmata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cxnSp>
        <p:nvCxnSpPr>
          <p:cNvPr id="38" name="Gerade Verbindung mit Pfeil 37"/>
          <p:cNvCxnSpPr>
            <a:endCxn id="28" idx="2"/>
          </p:cNvCxnSpPr>
          <p:nvPr/>
        </p:nvCxnSpPr>
        <p:spPr>
          <a:xfrm>
            <a:off x="5619375" y="3383765"/>
            <a:ext cx="287464" cy="224119"/>
          </a:xfrm>
          <a:prstGeom prst="straightConnector1">
            <a:avLst/>
          </a:prstGeom>
          <a:noFill/>
          <a:ln w="28575" cap="rnd" cmpd="sng" algn="ctr">
            <a:solidFill>
              <a:sysClr val="windowText" lastClr="000000">
                <a:shade val="90000"/>
              </a:sysClr>
            </a:solidFill>
            <a:prstDash val="solid"/>
            <a:tailEnd type="arrow"/>
          </a:ln>
          <a:effectLst/>
        </p:spPr>
      </p:cxnSp>
      <p:cxnSp>
        <p:nvCxnSpPr>
          <p:cNvPr id="39" name="Gerade Verbindung mit Pfeil 38"/>
          <p:cNvCxnSpPr>
            <a:endCxn id="28" idx="2"/>
          </p:cNvCxnSpPr>
          <p:nvPr/>
        </p:nvCxnSpPr>
        <p:spPr>
          <a:xfrm flipH="1">
            <a:off x="5906839" y="3353883"/>
            <a:ext cx="325125" cy="254001"/>
          </a:xfrm>
          <a:prstGeom prst="straightConnector1">
            <a:avLst/>
          </a:prstGeom>
          <a:noFill/>
          <a:ln w="28575" cap="rnd" cmpd="sng" algn="ctr">
            <a:solidFill>
              <a:sysClr val="windowText" lastClr="000000">
                <a:shade val="90000"/>
              </a:sysClr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8742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/>
      <p:bldP spid="36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7586" y="1412776"/>
            <a:ext cx="11327026" cy="3364603"/>
          </a:xfrm>
        </p:spPr>
        <p:txBody>
          <a:bodyPr>
            <a:noAutofit/>
          </a:bodyPr>
          <a:lstStyle/>
          <a:p>
            <a:pPr algn="r"/>
            <a:r>
              <a:rPr lang="de-DE" sz="4400" dirty="0" smtClean="0"/>
              <a:t>Zur technischen Konzeption</a:t>
            </a:r>
            <a:br>
              <a:rPr lang="de-DE" sz="4400" dirty="0" smtClean="0"/>
            </a:br>
            <a:endParaRPr lang="de-DE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0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Basis-Struktur</a:t>
            </a:r>
            <a:endParaRPr lang="de-DE" sz="2400" dirty="0">
              <a:latin typeface="+mn-lt"/>
            </a:endParaRPr>
          </a:p>
        </p:txBody>
      </p:sp>
      <p:sp>
        <p:nvSpPr>
          <p:cNvPr id="40" name="Abgerundetes Rechteck 39"/>
          <p:cNvSpPr/>
          <p:nvPr/>
        </p:nvSpPr>
        <p:spPr>
          <a:xfrm>
            <a:off x="1028009" y="1639380"/>
            <a:ext cx="10710909" cy="2088232"/>
          </a:xfrm>
          <a:prstGeom prst="roundRect">
            <a:avLst/>
          </a:prstGeom>
          <a:solidFill>
            <a:srgbClr val="D3AEA8">
              <a:alpha val="40000"/>
            </a:srgbClr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Abgerundetes Rechteck 40"/>
          <p:cNvSpPr/>
          <p:nvPr/>
        </p:nvSpPr>
        <p:spPr>
          <a:xfrm>
            <a:off x="8722117" y="1974053"/>
            <a:ext cx="2687288" cy="4599742"/>
          </a:xfrm>
          <a:prstGeom prst="roundRect">
            <a:avLst/>
          </a:prstGeom>
          <a:solidFill>
            <a:srgbClr val="92D050">
              <a:alpha val="40000"/>
            </a:srgbClr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2" name="Textfeld 41"/>
          <p:cNvSpPr txBox="1">
            <a:spLocks/>
          </p:cNvSpPr>
          <p:nvPr/>
        </p:nvSpPr>
        <p:spPr>
          <a:xfrm>
            <a:off x="4791116" y="2432375"/>
            <a:ext cx="2507607" cy="1008112"/>
          </a:xfrm>
          <a:prstGeom prst="rect">
            <a:avLst/>
          </a:prstGeom>
          <a:solidFill>
            <a:srgbClr val="00B0F0"/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Lemmadatenbank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 smtClean="0">
                <a:solidFill>
                  <a:prstClr val="black"/>
                </a:solidFill>
                <a:latin typeface="Century Gothic"/>
              </a:rPr>
              <a:t>(SQL + XML)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3" name="Textfeld 42"/>
          <p:cNvSpPr txBox="1">
            <a:spLocks/>
          </p:cNvSpPr>
          <p:nvPr/>
        </p:nvSpPr>
        <p:spPr>
          <a:xfrm>
            <a:off x="8866133" y="2431468"/>
            <a:ext cx="2376264" cy="100811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Literaturdatenbank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 smtClean="0">
                <a:solidFill>
                  <a:prstClr val="black"/>
                </a:solidFill>
                <a:latin typeface="Century Gothic"/>
              </a:rPr>
              <a:t>(SQL)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4" name="Textfeld 43"/>
          <p:cNvSpPr txBox="1">
            <a:spLocks/>
          </p:cNvSpPr>
          <p:nvPr/>
        </p:nvSpPr>
        <p:spPr>
          <a:xfrm>
            <a:off x="8880397" y="4591708"/>
            <a:ext cx="2362000" cy="1008112"/>
          </a:xfrm>
          <a:prstGeom prst="rect">
            <a:avLst/>
          </a:prstGeom>
          <a:solidFill>
            <a:srgbClr val="92D050"/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Exzerptdatenbank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 smtClean="0">
                <a:solidFill>
                  <a:prstClr val="black"/>
                </a:solidFill>
                <a:latin typeface="Century Gothic"/>
              </a:rPr>
              <a:t>(SQL)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5" name="Textfeld 44"/>
          <p:cNvSpPr txBox="1">
            <a:spLocks/>
          </p:cNvSpPr>
          <p:nvPr/>
        </p:nvSpPr>
        <p:spPr>
          <a:xfrm>
            <a:off x="1316042" y="2432375"/>
            <a:ext cx="2232248" cy="1008112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Korpusdatenbank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 smtClean="0">
                <a:solidFill>
                  <a:prstClr val="black"/>
                </a:solidFill>
                <a:latin typeface="Century Gothic"/>
              </a:rPr>
              <a:t>(SQL)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cxnSp>
        <p:nvCxnSpPr>
          <p:cNvPr id="46" name="Gerade Verbindung mit Pfeil 45"/>
          <p:cNvCxnSpPr>
            <a:stCxn id="45" idx="3"/>
            <a:endCxn id="42" idx="1"/>
          </p:cNvCxnSpPr>
          <p:nvPr/>
        </p:nvCxnSpPr>
        <p:spPr>
          <a:xfrm>
            <a:off x="3548290" y="2936431"/>
            <a:ext cx="1242826" cy="0"/>
          </a:xfrm>
          <a:prstGeom prst="straightConnector1">
            <a:avLst/>
          </a:prstGeom>
          <a:noFill/>
          <a:ln w="28575" cap="rnd" cmpd="sng" algn="ctr">
            <a:solidFill>
              <a:sysClr val="windowText" lastClr="000000">
                <a:shade val="90000"/>
              </a:sysClr>
            </a:solidFill>
            <a:prstDash val="solid"/>
            <a:tailEnd type="arrow"/>
          </a:ln>
          <a:effectLst/>
        </p:spPr>
      </p:cxnSp>
      <p:cxnSp>
        <p:nvCxnSpPr>
          <p:cNvPr id="47" name="Gerade Verbindung mit Pfeil 46"/>
          <p:cNvCxnSpPr>
            <a:endCxn id="42" idx="3"/>
          </p:cNvCxnSpPr>
          <p:nvPr/>
        </p:nvCxnSpPr>
        <p:spPr>
          <a:xfrm flipH="1">
            <a:off x="7298723" y="2935524"/>
            <a:ext cx="1567410" cy="907"/>
          </a:xfrm>
          <a:prstGeom prst="straightConnector1">
            <a:avLst/>
          </a:prstGeom>
          <a:noFill/>
          <a:ln w="28575" cap="rnd" cmpd="sng" algn="ctr">
            <a:solidFill>
              <a:sysClr val="windowText" lastClr="000000">
                <a:shade val="90000"/>
              </a:sysClr>
            </a:solidFill>
            <a:prstDash val="solid"/>
            <a:tailEnd type="arrow"/>
          </a:ln>
          <a:effectLst/>
        </p:spPr>
      </p:cxnSp>
      <p:cxnSp>
        <p:nvCxnSpPr>
          <p:cNvPr id="48" name="Gerade Verbindung mit Pfeil 47"/>
          <p:cNvCxnSpPr>
            <a:stCxn id="44" idx="0"/>
            <a:endCxn id="43" idx="2"/>
          </p:cNvCxnSpPr>
          <p:nvPr/>
        </p:nvCxnSpPr>
        <p:spPr>
          <a:xfrm flipH="1" flipV="1">
            <a:off x="10054265" y="3439580"/>
            <a:ext cx="7132" cy="1152128"/>
          </a:xfrm>
          <a:prstGeom prst="straightConnector1">
            <a:avLst/>
          </a:prstGeom>
          <a:noFill/>
          <a:ln w="28575" cap="rnd" cmpd="sng" algn="ctr">
            <a:solidFill>
              <a:sysClr val="windowText" lastClr="000000">
                <a:shade val="90000"/>
              </a:sysClr>
            </a:solidFill>
            <a:prstDash val="solid"/>
            <a:tailEnd type="arrow"/>
          </a:ln>
          <a:effectLst/>
        </p:spPr>
      </p:cxnSp>
      <p:sp>
        <p:nvSpPr>
          <p:cNvPr id="49" name="Textfeld 48"/>
          <p:cNvSpPr txBox="1"/>
          <p:nvPr/>
        </p:nvSpPr>
        <p:spPr>
          <a:xfrm>
            <a:off x="5504859" y="178938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Lexikon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9514205" y="57438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Literatur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67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Arbeitsinterface - Ausgabeinterface</a:t>
            </a:r>
            <a:endParaRPr lang="de-DE" sz="2400" dirty="0">
              <a:latin typeface="+mn-lt"/>
            </a:endParaRPr>
          </a:p>
        </p:txBody>
      </p:sp>
      <p:sp>
        <p:nvSpPr>
          <p:cNvPr id="40" name="Abgerundetes Rechteck 39"/>
          <p:cNvSpPr/>
          <p:nvPr/>
        </p:nvSpPr>
        <p:spPr>
          <a:xfrm>
            <a:off x="372808" y="1260000"/>
            <a:ext cx="5673150" cy="5481368"/>
          </a:xfrm>
          <a:prstGeom prst="roundRect">
            <a:avLst/>
          </a:prstGeom>
          <a:solidFill>
            <a:srgbClr val="D3AEA8">
              <a:alpha val="40000"/>
            </a:srgbClr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Abgerundetes Rechteck 40"/>
          <p:cNvSpPr/>
          <p:nvPr/>
        </p:nvSpPr>
        <p:spPr>
          <a:xfrm>
            <a:off x="6312024" y="1260000"/>
            <a:ext cx="5616624" cy="5481368"/>
          </a:xfrm>
          <a:prstGeom prst="roundRect">
            <a:avLst/>
          </a:prstGeom>
          <a:solidFill>
            <a:srgbClr val="92D050">
              <a:alpha val="40000"/>
            </a:srgbClr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2135560" y="131279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Arbeitsinterface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022910" y="131279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Ausgabeinterface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664844"/>
            <a:ext cx="5266921" cy="270591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51384" y="1999815"/>
            <a:ext cx="5398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Century Gothic"/>
              </a:rPr>
              <a:t>WordPress</a:t>
            </a:r>
            <a:r>
              <a:rPr lang="de-DE" dirty="0" smtClean="0">
                <a:solidFill>
                  <a:prstClr val="black"/>
                </a:solidFill>
                <a:latin typeface="Century Gothic"/>
              </a:rPr>
              <a:t>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Zentrale Arbeits- und Verwaltungsplattform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Funktionalität stark mithilfe von </a:t>
            </a:r>
            <a:r>
              <a:rPr lang="de-DE" dirty="0" err="1" smtClean="0">
                <a:solidFill>
                  <a:prstClr val="black"/>
                </a:solidFill>
                <a:latin typeface="Century Gothic"/>
              </a:rPr>
              <a:t>Plugins</a:t>
            </a:r>
            <a:r>
              <a:rPr lang="de-DE" dirty="0" smtClean="0">
                <a:solidFill>
                  <a:prstClr val="black"/>
                </a:solidFill>
                <a:latin typeface="Century Gothic"/>
              </a:rPr>
              <a:t> erweitert (auch spezifisch für das Projekt entwickelte </a:t>
            </a:r>
            <a:r>
              <a:rPr lang="de-DE" dirty="0" err="1" smtClean="0">
                <a:solidFill>
                  <a:prstClr val="black"/>
                </a:solidFill>
                <a:latin typeface="Century Gothic"/>
              </a:rPr>
              <a:t>Plugins</a:t>
            </a:r>
            <a:r>
              <a:rPr lang="de-DE" dirty="0" smtClean="0">
                <a:solidFill>
                  <a:prstClr val="black"/>
                </a:solidFill>
                <a:latin typeface="Century Gothic"/>
              </a:rPr>
              <a:t>, z.B. Editor-Funktionen)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669" y="3510261"/>
            <a:ext cx="5085333" cy="286049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501934" y="1967753"/>
            <a:ext cx="5398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Projektspezifische Entwicklung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Serverseitig: PHP, SQL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Clientseitig: JavaScript (</a:t>
            </a:r>
            <a:r>
              <a:rPr lang="de-DE" dirty="0" err="1" smtClean="0">
                <a:solidFill>
                  <a:prstClr val="black"/>
                </a:solidFill>
                <a:latin typeface="Century Gothic"/>
              </a:rPr>
              <a:t>JQuery</a:t>
            </a:r>
            <a:r>
              <a:rPr lang="de-DE" dirty="0" smtClean="0">
                <a:solidFill>
                  <a:prstClr val="black"/>
                </a:solidFill>
                <a:latin typeface="Century Gothic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Interface: Bootstrap 4 (aktuell Umstellung)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257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9" grpId="0"/>
      <p:bldP spid="9" grpId="0"/>
      <p:bldP spid="10" grpId="0" build="p"/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SQL – XML Hybrid</a:t>
            </a:r>
            <a:endParaRPr lang="de-DE" sz="2400" dirty="0">
              <a:latin typeface="+mn-lt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372808" y="1260000"/>
            <a:ext cx="5673150" cy="5481368"/>
          </a:xfrm>
          <a:prstGeom prst="roundRect">
            <a:avLst/>
          </a:prstGeom>
          <a:solidFill>
            <a:srgbClr val="D3AEA8">
              <a:alpha val="40000"/>
            </a:srgbClr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72808" y="1312792"/>
            <a:ext cx="567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prstClr val="black"/>
                </a:solidFill>
                <a:latin typeface="Century Gothic"/>
              </a:rPr>
              <a:t>Metastruktur: SQL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6312024" y="1260000"/>
            <a:ext cx="5616624" cy="5481368"/>
          </a:xfrm>
          <a:prstGeom prst="roundRect">
            <a:avLst/>
          </a:prstGeom>
          <a:solidFill>
            <a:srgbClr val="92D050">
              <a:alpha val="40000"/>
            </a:srgbClr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312024" y="131279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prstClr val="black"/>
                </a:solidFill>
                <a:latin typeface="Century Gothic"/>
              </a:rPr>
              <a:t>Baustein: XML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10211" y="1844824"/>
            <a:ext cx="5398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Hierarchische Baumstruktur, von einer Kerntabelle aus bis zu den einzelnen Kapiteln hin verästelnd (ca. 100 Tabellen).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421163" y="1847364"/>
            <a:ext cx="539834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XML-Bausteine liegen über den gesamten Baum verteilt, vor allem aber an den unteren Endknoten des Baumes.</a:t>
            </a:r>
          </a:p>
          <a:p>
            <a:endParaRPr lang="de-DE" dirty="0">
              <a:solidFill>
                <a:prstClr val="black"/>
              </a:solidFill>
              <a:latin typeface="Century Gothic"/>
            </a:endParaRPr>
          </a:p>
          <a:p>
            <a:endParaRPr lang="de-DE" dirty="0" smtClean="0">
              <a:solidFill>
                <a:prstClr val="black"/>
              </a:solidFill>
              <a:latin typeface="Century Gothic"/>
            </a:endParaRPr>
          </a:p>
          <a:p>
            <a:endParaRPr lang="de-DE" dirty="0">
              <a:solidFill>
                <a:prstClr val="black"/>
              </a:solidFill>
              <a:latin typeface="Century Gothic"/>
            </a:endParaRPr>
          </a:p>
          <a:p>
            <a:endParaRPr lang="de-DE" dirty="0" smtClean="0">
              <a:solidFill>
                <a:prstClr val="black"/>
              </a:solidFill>
              <a:latin typeface="Century Gothic"/>
            </a:endParaRPr>
          </a:p>
          <a:p>
            <a:endParaRPr lang="de-DE" dirty="0">
              <a:solidFill>
                <a:prstClr val="black"/>
              </a:solidFill>
              <a:latin typeface="Century Gothic"/>
            </a:endParaRPr>
          </a:p>
          <a:p>
            <a:endParaRPr lang="de-DE" dirty="0" smtClean="0">
              <a:solidFill>
                <a:prstClr val="black"/>
              </a:solidFill>
              <a:latin typeface="Century Gothic"/>
            </a:endParaRPr>
          </a:p>
          <a:p>
            <a:endParaRPr lang="de-DE" dirty="0">
              <a:solidFill>
                <a:prstClr val="black"/>
              </a:solidFill>
              <a:latin typeface="Century Gothic"/>
            </a:endParaRPr>
          </a:p>
          <a:p>
            <a:endParaRPr lang="de-DE" dirty="0" smtClean="0">
              <a:solidFill>
                <a:prstClr val="black"/>
              </a:solidFill>
              <a:latin typeface="Century Gothic"/>
            </a:endParaRPr>
          </a:p>
          <a:p>
            <a:endParaRPr lang="de-DE" dirty="0">
              <a:solidFill>
                <a:prstClr val="black"/>
              </a:solidFill>
              <a:latin typeface="Century Gothic"/>
            </a:endParaRPr>
          </a:p>
          <a:p>
            <a:endParaRPr lang="de-DE" dirty="0" smtClean="0">
              <a:solidFill>
                <a:prstClr val="black"/>
              </a:solidFill>
              <a:latin typeface="Century Gothic"/>
            </a:endParaRPr>
          </a:p>
          <a:p>
            <a:endParaRPr lang="de-DE" dirty="0">
              <a:solidFill>
                <a:prstClr val="black"/>
              </a:solidFill>
              <a:latin typeface="Century Gothic"/>
            </a:endParaRPr>
          </a:p>
          <a:p>
            <a:endParaRPr lang="de-DE" dirty="0" smtClean="0">
              <a:solidFill>
                <a:prstClr val="black"/>
              </a:solidFill>
              <a:latin typeface="Century Gothic"/>
            </a:endParaRPr>
          </a:p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Beispiel: Kapitel </a:t>
            </a:r>
            <a:r>
              <a:rPr lang="de-DE" i="1" dirty="0" err="1" smtClean="0">
                <a:solidFill>
                  <a:prstClr val="black"/>
                </a:solidFill>
                <a:latin typeface="Century Gothic"/>
              </a:rPr>
              <a:t>Meaning</a:t>
            </a:r>
            <a:r>
              <a:rPr lang="de-DE" dirty="0" smtClean="0">
                <a:solidFill>
                  <a:prstClr val="black"/>
                </a:solidFill>
                <a:latin typeface="Century Gothic"/>
              </a:rPr>
              <a:t> im Lemma </a:t>
            </a:r>
            <a:r>
              <a:rPr lang="de-DE" dirty="0" err="1"/>
              <a:t>āššūtti</a:t>
            </a:r>
            <a:r>
              <a:rPr lang="de-DE" dirty="0"/>
              <a:t>(-)</a:t>
            </a:r>
            <a:endParaRPr lang="de-DE" dirty="0" smtClean="0">
              <a:solidFill>
                <a:prstClr val="black"/>
              </a:solidFill>
              <a:latin typeface="Century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1026" name="Picture 2" descr="C:\Users\MaFrank\Desktop\DH Nebenfach\DHA 2017\Lemma Metastruktu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46" y="2926170"/>
            <a:ext cx="3778272" cy="372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600054" y="2780928"/>
            <a:ext cx="5040560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&lt;p&gt;&lt;span class="</a:t>
            </a:r>
            <a:r>
              <a:rPr lang="en-US" sz="900" dirty="0" err="1"/>
              <a:t>o_ref</a:t>
            </a:r>
            <a:r>
              <a:rPr lang="en-US" sz="900" dirty="0"/>
              <a:t>"&gt;[&lt;id&gt;2044&lt;/id&gt;] Starke 1995a&lt;/span&gt;: 118, 153 assumes a meaning ‘horse’ (followed by &lt;span class="</a:t>
            </a:r>
            <a:r>
              <a:rPr lang="en-US" sz="900" dirty="0" err="1"/>
              <a:t>o_ref</a:t>
            </a:r>
            <a:r>
              <a:rPr lang="en-US" sz="900" dirty="0"/>
              <a:t>"&gt;[&lt;id&gt;5872&lt;/id&gt;] </a:t>
            </a:r>
            <a:r>
              <a:rPr lang="en-US" sz="900" dirty="0" err="1"/>
              <a:t>Tischler</a:t>
            </a:r>
            <a:r>
              <a:rPr lang="en-US" sz="900" dirty="0"/>
              <a:t> 2008a&lt;/span&gt;: 31, with question mark). &lt;span class="</a:t>
            </a:r>
            <a:r>
              <a:rPr lang="en-US" sz="900" dirty="0" err="1"/>
              <a:t>o_ref</a:t>
            </a:r>
            <a:r>
              <a:rPr lang="en-US" sz="900" dirty="0"/>
              <a:t>"&gt;[&lt;id&gt;1750&lt;/id&gt;] CLL&lt;/span&gt; 39 strictly rejects this idea, referring to &lt;span class="</a:t>
            </a:r>
            <a:r>
              <a:rPr lang="en-US" sz="900" dirty="0" err="1"/>
              <a:t>L_CuneLuw</a:t>
            </a:r>
            <a:r>
              <a:rPr lang="en-US" sz="900" dirty="0"/>
              <a:t>"&gt;</a:t>
            </a:r>
            <a:r>
              <a:rPr lang="en-US" sz="900" dirty="0" err="1"/>
              <a:t>azzu</a:t>
            </a:r>
            <a:r>
              <a:rPr lang="en-US" sz="900" dirty="0"/>
              <a:t>(</a:t>
            </a:r>
            <a:r>
              <a:rPr lang="en-US" sz="900" dirty="0" err="1"/>
              <a:t>wa</a:t>
            </a:r>
            <a:r>
              <a:rPr lang="en-US" sz="900" dirty="0"/>
              <a:t>)&lt;/span&gt;- meaning ‘horse’ according to him. The meaning of &lt;span class="</a:t>
            </a:r>
            <a:r>
              <a:rPr lang="en-US" sz="900" dirty="0" err="1"/>
              <a:t>L_CuneLuw</a:t>
            </a:r>
            <a:r>
              <a:rPr lang="en-US" sz="900" dirty="0"/>
              <a:t>"&gt;</a:t>
            </a:r>
            <a:r>
              <a:rPr lang="en-US" sz="900" dirty="0" err="1"/>
              <a:t>azzu</a:t>
            </a:r>
            <a:r>
              <a:rPr lang="en-US" sz="900" dirty="0"/>
              <a:t>(</a:t>
            </a:r>
            <a:r>
              <a:rPr lang="en-US" sz="900" dirty="0" err="1"/>
              <a:t>wa</a:t>
            </a:r>
            <a:r>
              <a:rPr lang="en-US" sz="900" dirty="0"/>
              <a:t>)&lt;/span&gt;- is, however, unknown (see </a:t>
            </a:r>
            <a:r>
              <a:rPr lang="en-US" sz="900" dirty="0" err="1"/>
              <a:t>s.v</a:t>
            </a:r>
            <a:r>
              <a:rPr lang="en-US" sz="900" dirty="0"/>
              <a:t>. &lt;span class="</a:t>
            </a:r>
            <a:r>
              <a:rPr lang="en-US" sz="900" dirty="0" err="1"/>
              <a:t>o_llink_ext</a:t>
            </a:r>
            <a:r>
              <a:rPr lang="en-US" sz="900" dirty="0"/>
              <a:t>"&gt;[&lt;id&gt;208&lt;/id&gt;] </a:t>
            </a:r>
            <a:r>
              <a:rPr lang="en-US" sz="900" dirty="0" err="1"/>
              <a:t>azzu</a:t>
            </a:r>
            <a:r>
              <a:rPr lang="en-US" sz="900" dirty="0"/>
              <a:t>(</a:t>
            </a:r>
            <a:r>
              <a:rPr lang="en-US" sz="900" dirty="0" err="1"/>
              <a:t>wa</a:t>
            </a:r>
            <a:r>
              <a:rPr lang="en-US" sz="900" dirty="0"/>
              <a:t>)-&lt;/span&gt;). Starke’s assumption is based on his reconstruction of the </a:t>
            </a:r>
            <a:r>
              <a:rPr lang="en-US" sz="900" dirty="0" err="1"/>
              <a:t>Luwian</a:t>
            </a:r>
            <a:r>
              <a:rPr lang="en-US" sz="900" dirty="0"/>
              <a:t> word for ‘horse’ as *&lt;</a:t>
            </a:r>
            <a:r>
              <a:rPr lang="en-US" sz="900" dirty="0" err="1"/>
              <a:t>em</a:t>
            </a:r>
            <a:r>
              <a:rPr lang="en-US" sz="900" dirty="0"/>
              <a:t>&gt;</a:t>
            </a:r>
            <a:r>
              <a:rPr lang="en-US" sz="900" dirty="0" err="1"/>
              <a:t>āššu</a:t>
            </a:r>
            <a:r>
              <a:rPr lang="en-US" sz="900" dirty="0"/>
              <a:t>&lt;/</a:t>
            </a:r>
            <a:r>
              <a:rPr lang="en-US" sz="900" dirty="0" err="1"/>
              <a:t>em</a:t>
            </a:r>
            <a:r>
              <a:rPr lang="en-US" sz="900" dirty="0"/>
              <a:t>&gt;-, which is in turn based on the misreading of the Hieroglyphic </a:t>
            </a:r>
            <a:r>
              <a:rPr lang="en-US" sz="900" dirty="0" err="1"/>
              <a:t>Luwian</a:t>
            </a:r>
            <a:r>
              <a:rPr lang="en-US" sz="900" dirty="0"/>
              <a:t> sign *448 as &amp;</a:t>
            </a:r>
            <a:r>
              <a:rPr lang="en-US" sz="900" dirty="0" err="1"/>
              <a:t>lt;sù&amp;gt</a:t>
            </a:r>
            <a:r>
              <a:rPr lang="en-US" sz="900" dirty="0"/>
              <a:t>; instead of &amp;</a:t>
            </a:r>
            <a:r>
              <a:rPr lang="en-US" sz="900" dirty="0" err="1"/>
              <a:t>lt;zú&amp;gt</a:t>
            </a:r>
            <a:r>
              <a:rPr lang="en-US" sz="900" dirty="0"/>
              <a:t>; (on the reading of this sign see &lt;span class="</a:t>
            </a:r>
            <a:r>
              <a:rPr lang="en-US" sz="900" dirty="0" err="1"/>
              <a:t>o_ref</a:t>
            </a:r>
            <a:r>
              <a:rPr lang="en-US" sz="900" dirty="0"/>
              <a:t>"&gt;[&lt;id&gt;1742&lt;/id&gt;] </a:t>
            </a:r>
            <a:r>
              <a:rPr lang="en-US" sz="900" dirty="0" err="1"/>
              <a:t>Melchert</a:t>
            </a:r>
            <a:r>
              <a:rPr lang="en-US" sz="900" dirty="0"/>
              <a:t> 1987a&lt;/span&gt;: 201-202, &lt;span class="</a:t>
            </a:r>
            <a:r>
              <a:rPr lang="en-US" sz="900" dirty="0" err="1"/>
              <a:t>o_ref</a:t>
            </a:r>
            <a:r>
              <a:rPr lang="en-US" sz="900" dirty="0"/>
              <a:t>"&gt;[&lt;id&gt;1797&lt;/id&gt;] </a:t>
            </a:r>
            <a:r>
              <a:rPr lang="en-US" sz="900" dirty="0" err="1"/>
              <a:t>Melchert</a:t>
            </a:r>
            <a:r>
              <a:rPr lang="en-US" sz="900" dirty="0"/>
              <a:t> 2012a&lt;/span&gt;: 210 and &lt;span class="</a:t>
            </a:r>
            <a:r>
              <a:rPr lang="en-US" sz="900" dirty="0" err="1"/>
              <a:t>o_ref</a:t>
            </a:r>
            <a:r>
              <a:rPr lang="en-US" sz="900" dirty="0"/>
              <a:t>"&gt;[&lt;id&gt;1870&lt;/id&gt;] Simon 2008a&lt;/span&gt;: 21-26). Whatever the reading of this sign may be, the unexplained &amp;</a:t>
            </a:r>
            <a:r>
              <a:rPr lang="en-US" sz="900" dirty="0" err="1"/>
              <a:t>lt;ū&amp;gt</a:t>
            </a:r>
            <a:r>
              <a:rPr lang="en-US" sz="900" dirty="0"/>
              <a:t>; also argues against this connection. Thus and since the context is too fragmentary, the meaning of this word is unknown (&lt;span class="</a:t>
            </a:r>
            <a:r>
              <a:rPr lang="en-US" sz="900" dirty="0" err="1"/>
              <a:t>o_ref</a:t>
            </a:r>
            <a:r>
              <a:rPr lang="en-US" sz="900" dirty="0"/>
              <a:t>"&gt;[&lt;id&gt;3398&lt;/id&gt;] </a:t>
            </a:r>
            <a:r>
              <a:rPr lang="en-US" sz="900" dirty="0" err="1"/>
              <a:t>Laroche</a:t>
            </a:r>
            <a:r>
              <a:rPr lang="en-US" sz="900" dirty="0"/>
              <a:t> 1959a&lt;/span&gt;: 34 does not translate it either). Accordingly, the assumption of &lt;span class="</a:t>
            </a:r>
            <a:r>
              <a:rPr lang="en-US" sz="900" dirty="0" err="1"/>
              <a:t>o_ref</a:t>
            </a:r>
            <a:r>
              <a:rPr lang="en-US" sz="900" dirty="0"/>
              <a:t>"&gt;[&lt;id&gt;2044&lt;/id&gt;] Starke 1995a&lt;/span&gt;: 118 of a “-&lt;</a:t>
            </a:r>
            <a:r>
              <a:rPr lang="en-US" sz="900" dirty="0" err="1"/>
              <a:t>em</a:t>
            </a:r>
            <a:r>
              <a:rPr lang="en-US" sz="900" dirty="0"/>
              <a:t>&gt;</a:t>
            </a:r>
            <a:r>
              <a:rPr lang="en-US" sz="900" dirty="0" err="1"/>
              <a:t>tti</a:t>
            </a:r>
            <a:r>
              <a:rPr lang="en-US" sz="900" dirty="0"/>
              <a:t>&lt;/</a:t>
            </a:r>
            <a:r>
              <a:rPr lang="en-US" sz="900" dirty="0" err="1"/>
              <a:t>em</a:t>
            </a:r>
            <a:r>
              <a:rPr lang="en-US" sz="900" dirty="0"/>
              <a:t>&gt;-</a:t>
            </a:r>
            <a:r>
              <a:rPr lang="en-US" sz="900" dirty="0" err="1"/>
              <a:t>Ableitung</a:t>
            </a:r>
            <a:r>
              <a:rPr lang="en-US" sz="900" dirty="0"/>
              <a:t>” (followed by </a:t>
            </a:r>
            <a:r>
              <a:rPr lang="en-US" sz="900" dirty="0" err="1"/>
              <a:t>Neu</a:t>
            </a:r>
            <a:r>
              <a:rPr lang="en-US" sz="900" dirty="0"/>
              <a:t> &lt;</a:t>
            </a:r>
            <a:r>
              <a:rPr lang="en-US" sz="900" dirty="0" err="1"/>
              <a:t>em</a:t>
            </a:r>
            <a:r>
              <a:rPr lang="en-US" sz="900" dirty="0"/>
              <a:t>&gt;</a:t>
            </a:r>
            <a:r>
              <a:rPr lang="en-US" sz="900" dirty="0" err="1"/>
              <a:t>apud</a:t>
            </a:r>
            <a:r>
              <a:rPr lang="en-US" sz="900" dirty="0"/>
              <a:t>&lt;/</a:t>
            </a:r>
            <a:r>
              <a:rPr lang="en-US" sz="900" dirty="0" err="1"/>
              <a:t>em</a:t>
            </a:r>
            <a:r>
              <a:rPr lang="en-US" sz="900" dirty="0"/>
              <a:t>&gt; &lt;span class="</a:t>
            </a:r>
            <a:r>
              <a:rPr lang="en-US" sz="900" dirty="0" err="1"/>
              <a:t>o_ref</a:t>
            </a:r>
            <a:r>
              <a:rPr lang="en-US" sz="900" dirty="0"/>
              <a:t>"&gt;[&lt;id&gt;5866&lt;/id&gt;] </a:t>
            </a:r>
            <a:r>
              <a:rPr lang="en-US" sz="900" dirty="0" err="1"/>
              <a:t>Raulwing</a:t>
            </a:r>
            <a:r>
              <a:rPr lang="en-US" sz="900" dirty="0"/>
              <a:t> - Schmitt 1998a&lt;/span&gt;: 690 n. 125) cannot be verified due to the unknown meaning of the word.&lt;/p&gt;</a:t>
            </a:r>
            <a:br>
              <a:rPr lang="en-US" sz="900" dirty="0"/>
            </a:br>
            <a:r>
              <a:rPr lang="en-US" sz="900" dirty="0"/>
              <a:t>&lt;p&gt;&lt;span class="</a:t>
            </a:r>
            <a:r>
              <a:rPr lang="en-US" sz="900" dirty="0" err="1"/>
              <a:t>o_sigel</a:t>
            </a:r>
            <a:r>
              <a:rPr lang="en-US" sz="900" dirty="0"/>
              <a:t>"&gt;[</a:t>
            </a:r>
            <a:r>
              <a:rPr lang="en-US" sz="900" dirty="0" err="1"/>
              <a:t>Zs.S</a:t>
            </a:r>
            <a:r>
              <a:rPr lang="en-US" sz="900" dirty="0"/>
              <a:t>.]&lt;/span&gt;&lt;/p&gt;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96535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 animBg="1"/>
      <p:bldP spid="13" grpId="0"/>
      <p:bldP spid="14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On </a:t>
            </a:r>
            <a:r>
              <a:rPr lang="de-DE" dirty="0" err="1" smtClean="0"/>
              <a:t>the</a:t>
            </a:r>
            <a:r>
              <a:rPr lang="de-DE" dirty="0" smtClean="0"/>
              <a:t> Fly - Generierung</a:t>
            </a:r>
            <a:endParaRPr lang="de-DE" sz="2400" dirty="0"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2248"/>
            <a:ext cx="5712985" cy="550223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431704" y="1804174"/>
            <a:ext cx="242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Manueller Baustein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Geschweifte Klammer links 4"/>
          <p:cNvSpPr/>
          <p:nvPr/>
        </p:nvSpPr>
        <p:spPr>
          <a:xfrm>
            <a:off x="5879976" y="1484784"/>
            <a:ext cx="144016" cy="1008112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Geschweifte Klammer links 15"/>
          <p:cNvSpPr/>
          <p:nvPr/>
        </p:nvSpPr>
        <p:spPr>
          <a:xfrm>
            <a:off x="5871738" y="3584775"/>
            <a:ext cx="152253" cy="121237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Geschweifte Klammer links 16"/>
          <p:cNvSpPr/>
          <p:nvPr/>
        </p:nvSpPr>
        <p:spPr>
          <a:xfrm>
            <a:off x="5875856" y="2492896"/>
            <a:ext cx="148135" cy="1080120"/>
          </a:xfrm>
          <a:prstGeom prst="lef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eschweifte Klammer links 9"/>
          <p:cNvSpPr/>
          <p:nvPr/>
        </p:nvSpPr>
        <p:spPr>
          <a:xfrm>
            <a:off x="5871737" y="4797153"/>
            <a:ext cx="152253" cy="1080119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3431704" y="2848290"/>
            <a:ext cx="2426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Korpus Baustein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431704" y="4006298"/>
            <a:ext cx="243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Manueller Baustein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431704" y="5152546"/>
            <a:ext cx="241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Manueller Baustein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9" name="Geschweifte Klammer links 18"/>
          <p:cNvSpPr/>
          <p:nvPr/>
        </p:nvSpPr>
        <p:spPr>
          <a:xfrm>
            <a:off x="3287688" y="1804174"/>
            <a:ext cx="144016" cy="385707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119336" y="1370962"/>
            <a:ext cx="31556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black"/>
                </a:solidFill>
                <a:latin typeface="Century Gothic"/>
              </a:rPr>
              <a:t>Konstruktionsfunktion</a:t>
            </a:r>
          </a:p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(PHP, JS)</a:t>
            </a:r>
          </a:p>
          <a:p>
            <a:endParaRPr lang="de-DE" dirty="0">
              <a:solidFill>
                <a:prstClr val="black"/>
              </a:solidFill>
              <a:latin typeface="Century Gothic"/>
            </a:endParaRPr>
          </a:p>
          <a:p>
            <a:r>
              <a:rPr lang="de-DE" b="1" dirty="0" smtClean="0">
                <a:solidFill>
                  <a:prstClr val="black"/>
                </a:solidFill>
                <a:latin typeface="Century Gothic"/>
              </a:rPr>
              <a:t>2 Parameter:</a:t>
            </a:r>
          </a:p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ID, C_TEMPLATE</a:t>
            </a:r>
          </a:p>
          <a:p>
            <a:endParaRPr lang="de-DE" dirty="0" smtClean="0">
              <a:solidFill>
                <a:prstClr val="black"/>
              </a:solidFill>
              <a:latin typeface="Century Gothic"/>
            </a:endParaRPr>
          </a:p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ID der Lemma-Kerntabelle, in der die Bausteine des Lemmas verzeichnet sind.</a:t>
            </a:r>
          </a:p>
          <a:p>
            <a:endParaRPr lang="de-DE" dirty="0">
              <a:solidFill>
                <a:prstClr val="black"/>
              </a:solidFill>
              <a:latin typeface="Century Gothic"/>
            </a:endParaRPr>
          </a:p>
          <a:p>
            <a:r>
              <a:rPr lang="de-DE" dirty="0" smtClean="0">
                <a:solidFill>
                  <a:prstClr val="black"/>
                </a:solidFill>
                <a:latin typeface="Century Gothic"/>
              </a:rPr>
              <a:t>C_TEMPLATE optionaler Parameter, der die Konstruktion (Linearstruktur, Fremdbausteine) steuert, wenn sie vom Standard abweichen soll.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2679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  <p:bldP spid="16" grpId="0" animBg="1"/>
      <p:bldP spid="17" grpId="0" animBg="1"/>
      <p:bldP spid="10" grpId="0" animBg="1"/>
      <p:bldP spid="13" grpId="0"/>
      <p:bldP spid="14" grpId="0"/>
      <p:bldP spid="18" grpId="0"/>
      <p:bldP spid="19" grpId="0" animBg="1"/>
      <p:bldP spid="2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On </a:t>
            </a:r>
            <a:r>
              <a:rPr lang="de-DE" dirty="0" err="1" smtClean="0"/>
              <a:t>the</a:t>
            </a:r>
            <a:r>
              <a:rPr lang="de-DE" dirty="0" smtClean="0"/>
              <a:t> Fly - Generierung</a:t>
            </a:r>
            <a:endParaRPr lang="de-DE" sz="2400" dirty="0"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83" y="1073784"/>
            <a:ext cx="5712985" cy="5502237"/>
          </a:xfrm>
          <a:prstGeom prst="rect">
            <a:avLst/>
          </a:prstGeom>
        </p:spPr>
      </p:pic>
      <p:sp>
        <p:nvSpPr>
          <p:cNvPr id="21" name="Geschweifte Klammer links 20"/>
          <p:cNvSpPr/>
          <p:nvPr/>
        </p:nvSpPr>
        <p:spPr>
          <a:xfrm flipH="1">
            <a:off x="8936523" y="1073784"/>
            <a:ext cx="144016" cy="275111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eschweifte Klammer links 21"/>
          <p:cNvSpPr/>
          <p:nvPr/>
        </p:nvSpPr>
        <p:spPr>
          <a:xfrm flipH="1">
            <a:off x="8944907" y="3824903"/>
            <a:ext cx="144016" cy="275111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9080539" y="1772816"/>
            <a:ext cx="2871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Century Gothic"/>
              </a:rPr>
              <a:t>Posthoc</a:t>
            </a:r>
            <a:r>
              <a:rPr lang="de-DE" dirty="0" smtClean="0">
                <a:solidFill>
                  <a:prstClr val="black"/>
                </a:solidFill>
                <a:latin typeface="Century Gothic"/>
              </a:rPr>
              <a:t> (JS): Generierung eines Index auf der tatsächlichen Struktur des Lemmas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9088923" y="4046300"/>
            <a:ext cx="2871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Century Gothic"/>
              </a:rPr>
              <a:t>Posthoc</a:t>
            </a:r>
            <a:r>
              <a:rPr lang="de-DE" dirty="0" smtClean="0">
                <a:solidFill>
                  <a:prstClr val="black"/>
                </a:solidFill>
                <a:latin typeface="Century Gothic"/>
              </a:rPr>
              <a:t> (JS): Verzeichnis aller Autoren, bibliographischen Daten, </a:t>
            </a:r>
            <a:r>
              <a:rPr lang="de-DE" dirty="0" err="1" smtClean="0">
                <a:solidFill>
                  <a:prstClr val="black"/>
                </a:solidFill>
                <a:latin typeface="Century Gothic"/>
              </a:rPr>
              <a:t>Korpusstellen</a:t>
            </a:r>
            <a:r>
              <a:rPr lang="de-DE" dirty="0" smtClean="0">
                <a:solidFill>
                  <a:prstClr val="black"/>
                </a:solidFill>
                <a:latin typeface="Century Gothic"/>
              </a:rPr>
              <a:t>, Links, und weiterer Sonderfunktionen des Lemmas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19336" y="1698418"/>
            <a:ext cx="2871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Century Gothic"/>
              </a:rPr>
              <a:t>Posthoc</a:t>
            </a:r>
            <a:r>
              <a:rPr lang="de-DE" dirty="0" smtClean="0">
                <a:solidFill>
                  <a:prstClr val="black"/>
                </a:solidFill>
                <a:latin typeface="Century Gothic"/>
              </a:rPr>
              <a:t> (JS): Nachverarbeitung des Textes, Anbringung diverser Handler für AJAX-Events: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Autoren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Literaturen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prstClr val="black"/>
                </a:solidFill>
                <a:latin typeface="Century Gothic"/>
              </a:rPr>
              <a:t>Korpusstellen</a:t>
            </a:r>
            <a:endParaRPr lang="de-DE" dirty="0" smtClean="0">
              <a:solidFill>
                <a:prstClr val="black"/>
              </a:solidFill>
              <a:latin typeface="Century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Optionale Kommentare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Externe 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Century Gothic"/>
              </a:rPr>
              <a:t>Formen &amp; Morpheme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6" name="Geschweifte Klammer links 25"/>
          <p:cNvSpPr/>
          <p:nvPr/>
        </p:nvSpPr>
        <p:spPr>
          <a:xfrm>
            <a:off x="2919264" y="1085629"/>
            <a:ext cx="144016" cy="5490392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4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/>
      <p:bldP spid="25" grpId="0" uiExpand="1" build="p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1343472" y="242652"/>
            <a:ext cx="9289032" cy="26823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Vortragsinhalte</a:t>
            </a:r>
            <a:endParaRPr lang="de-DE" sz="2400" dirty="0"/>
          </a:p>
        </p:txBody>
      </p:sp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2639616" y="1040236"/>
            <a:ext cx="7416824" cy="5413100"/>
          </a:xfrm>
        </p:spPr>
        <p:txBody>
          <a:bodyPr>
            <a:normAutofit/>
          </a:bodyPr>
          <a:lstStyle/>
          <a:p>
            <a:r>
              <a:rPr lang="de-DE" sz="2400" dirty="0" smtClean="0"/>
              <a:t>Der Gegenstand des Projektes</a:t>
            </a:r>
          </a:p>
          <a:p>
            <a:pPr lvl="1"/>
            <a:r>
              <a:rPr lang="de-DE" sz="2000" dirty="0" smtClean="0"/>
              <a:t>Eckdaten</a:t>
            </a:r>
          </a:p>
          <a:p>
            <a:pPr lvl="1"/>
            <a:r>
              <a:rPr lang="de-DE" sz="2000" dirty="0" smtClean="0"/>
              <a:t>Altanatolische Sprachen</a:t>
            </a:r>
          </a:p>
          <a:p>
            <a:pPr lvl="1"/>
            <a:r>
              <a:rPr lang="de-DE" sz="2000" dirty="0" err="1" smtClean="0"/>
              <a:t>Lemmastruktur</a:t>
            </a:r>
            <a:r>
              <a:rPr lang="de-DE" sz="2000" dirty="0" smtClean="0"/>
              <a:t> &amp; Workflow</a:t>
            </a:r>
          </a:p>
          <a:p>
            <a:r>
              <a:rPr lang="de-DE" sz="2400" dirty="0" smtClean="0"/>
              <a:t>Zur technischen Konzeption</a:t>
            </a:r>
          </a:p>
          <a:p>
            <a:pPr lvl="1"/>
            <a:r>
              <a:rPr lang="de-DE" sz="2000" dirty="0" smtClean="0"/>
              <a:t>Struktur des Lexikons</a:t>
            </a:r>
          </a:p>
          <a:p>
            <a:pPr lvl="1"/>
            <a:r>
              <a:rPr lang="de-DE" sz="2000" dirty="0" smtClean="0"/>
              <a:t>SQL-XML Hybrid</a:t>
            </a:r>
          </a:p>
          <a:p>
            <a:pPr lvl="1"/>
            <a:r>
              <a:rPr lang="de-DE" sz="2000" dirty="0" smtClean="0"/>
              <a:t>„On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fly</a:t>
            </a:r>
            <a:r>
              <a:rPr lang="de-DE" sz="2000" dirty="0" smtClean="0"/>
              <a:t>“ Lemma-Generierung</a:t>
            </a:r>
          </a:p>
          <a:p>
            <a:r>
              <a:rPr lang="de-DE" sz="2400" b="1" dirty="0" smtClean="0"/>
              <a:t>Demonstration</a:t>
            </a:r>
            <a:endParaRPr lang="de-DE" sz="2400" b="1" dirty="0"/>
          </a:p>
          <a:p>
            <a:r>
              <a:rPr lang="de-DE" sz="2400" dirty="0" smtClean="0"/>
              <a:t>(OPTIONAL</a:t>
            </a:r>
            <a:r>
              <a:rPr lang="de-DE" sz="2400" dirty="0"/>
              <a:t>)</a:t>
            </a:r>
            <a:endParaRPr lang="de-DE" sz="2400" dirty="0" smtClean="0"/>
          </a:p>
          <a:p>
            <a:pPr lvl="1"/>
            <a:r>
              <a:rPr lang="de-DE" sz="2000" dirty="0" smtClean="0"/>
              <a:t>Exportfunktionen (</a:t>
            </a:r>
            <a:r>
              <a:rPr lang="de-DE" sz="2000" dirty="0" err="1" smtClean="0"/>
              <a:t>LaTeX</a:t>
            </a:r>
            <a:r>
              <a:rPr lang="de-DE" sz="2000" dirty="0" smtClean="0"/>
              <a:t>, TEI P5, API)</a:t>
            </a:r>
          </a:p>
          <a:p>
            <a:pPr lvl="1"/>
            <a:r>
              <a:rPr lang="de-DE" sz="2000" dirty="0" smtClean="0"/>
              <a:t>Google Analytics</a:t>
            </a:r>
          </a:p>
          <a:p>
            <a:pPr lvl="1"/>
            <a:r>
              <a:rPr lang="de-DE" sz="2000" dirty="0" err="1" smtClean="0"/>
              <a:t>Tagging</a:t>
            </a:r>
            <a:r>
              <a:rPr lang="de-DE" sz="2000" dirty="0" smtClean="0"/>
              <a:t>, Formatierung</a:t>
            </a:r>
          </a:p>
          <a:p>
            <a:pPr lvl="1"/>
            <a:r>
              <a:rPr lang="de-DE" sz="2000" dirty="0" smtClean="0"/>
              <a:t>Suchfunktionen</a:t>
            </a:r>
          </a:p>
        </p:txBody>
      </p:sp>
    </p:spTree>
    <p:extLst>
      <p:ext uri="{BB962C8B-B14F-4D97-AF65-F5344CB8AC3E}">
        <p14:creationId xmlns:p14="http://schemas.microsoft.com/office/powerpoint/2010/main" val="255572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Herausforderungen</a:t>
            </a:r>
            <a:endParaRPr lang="de-DE" sz="2400" dirty="0">
              <a:latin typeface="+mn-lt"/>
            </a:endParaRPr>
          </a:p>
        </p:txBody>
      </p:sp>
      <p:sp>
        <p:nvSpPr>
          <p:cNvPr id="5" name="Inhaltsplatzhalter 5"/>
          <p:cNvSpPr>
            <a:spLocks noGrp="1"/>
          </p:cNvSpPr>
          <p:nvPr>
            <p:ph idx="1"/>
          </p:nvPr>
        </p:nvSpPr>
        <p:spPr>
          <a:xfrm>
            <a:off x="335360" y="1260000"/>
            <a:ext cx="11247040" cy="5409360"/>
          </a:xfrm>
        </p:spPr>
        <p:txBody>
          <a:bodyPr/>
          <a:lstStyle/>
          <a:p>
            <a:pPr marL="109728" indent="0">
              <a:buNone/>
            </a:pPr>
            <a:r>
              <a:rPr lang="de-DE" b="1" dirty="0" smtClean="0"/>
              <a:t>Primär: </a:t>
            </a:r>
            <a:r>
              <a:rPr lang="de-DE" dirty="0" smtClean="0"/>
              <a:t>Umstellung von konventioneller Arbeit auf digitale Lexikographie</a:t>
            </a:r>
          </a:p>
          <a:p>
            <a:r>
              <a:rPr lang="de-DE" dirty="0" smtClean="0"/>
              <a:t>Mehrarbeit durch </a:t>
            </a:r>
            <a:r>
              <a:rPr lang="de-DE" dirty="0" err="1" smtClean="0"/>
              <a:t>Tagging</a:t>
            </a:r>
            <a:r>
              <a:rPr lang="de-DE" dirty="0" smtClean="0"/>
              <a:t> der Lemma-Funktionen und graphematischen Sonderformatierungen</a:t>
            </a:r>
          </a:p>
          <a:p>
            <a:r>
              <a:rPr lang="de-DE" dirty="0" smtClean="0"/>
              <a:t>Nicht-lineares Verfassen der Lemmata (Struktur wird erst später sichtbar)</a:t>
            </a:r>
            <a:endParaRPr lang="de-DE" dirty="0"/>
          </a:p>
          <a:p>
            <a:r>
              <a:rPr lang="de-DE" dirty="0" smtClean="0"/>
              <a:t>„Misstrauen“ der automatischen </a:t>
            </a:r>
            <a:r>
              <a:rPr lang="de-DE" dirty="0" err="1" smtClean="0"/>
              <a:t>Aggregierungsfunktionen</a:t>
            </a:r>
            <a:endParaRPr lang="de-DE" dirty="0" smtClean="0"/>
          </a:p>
          <a:p>
            <a:r>
              <a:rPr lang="de-DE" dirty="0" smtClean="0"/>
              <a:t>Umgewöhnung auf ungewohnte Arbeitsplattformen (</a:t>
            </a:r>
            <a:r>
              <a:rPr lang="de-DE" dirty="0" err="1" smtClean="0"/>
              <a:t>WordPress</a:t>
            </a:r>
            <a:r>
              <a:rPr lang="de-DE" dirty="0" smtClean="0"/>
              <a:t>)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375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7586" y="1412776"/>
            <a:ext cx="11327026" cy="3364603"/>
          </a:xfrm>
        </p:spPr>
        <p:txBody>
          <a:bodyPr>
            <a:noAutofit/>
          </a:bodyPr>
          <a:lstStyle/>
          <a:p>
            <a:pPr algn="r"/>
            <a:r>
              <a:rPr lang="de-DE" sz="4400" dirty="0" smtClean="0"/>
              <a:t>Vielen Dank für Ihre Aufmerksamkeit</a:t>
            </a:r>
            <a:br>
              <a:rPr lang="de-DE" sz="4400" dirty="0" smtClean="0"/>
            </a:br>
            <a:endParaRPr lang="de-DE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pic>
        <p:nvPicPr>
          <p:cNvPr id="9" name="Picture 3" descr="C:\Users\MaFrank\Desktop\DH Nebenfach\EDIANA PRAES\LOGO_téchnē_CN_moosgrü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1892"/>
            <a:ext cx="2807342" cy="8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97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7586" y="1412776"/>
            <a:ext cx="11327026" cy="3364603"/>
          </a:xfrm>
        </p:spPr>
        <p:txBody>
          <a:bodyPr>
            <a:noAutofit/>
          </a:bodyPr>
          <a:lstStyle/>
          <a:p>
            <a:pPr algn="r"/>
            <a:r>
              <a:rPr lang="de-DE" sz="4400" dirty="0" smtClean="0"/>
              <a:t>Optional</a:t>
            </a:r>
            <a:br>
              <a:rPr lang="de-DE" sz="4400" dirty="0" smtClean="0"/>
            </a:br>
            <a:endParaRPr lang="de-DE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pic>
        <p:nvPicPr>
          <p:cNvPr id="9" name="Picture 3" descr="C:\Users\MaFrank\Desktop\DH Nebenfach\EDIANA PRAES\LOGO_téchnē_CN_moosgrü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1892"/>
            <a:ext cx="2807342" cy="8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18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Exportfunktionen (geplant)</a:t>
            </a:r>
            <a:endParaRPr lang="de-DE" sz="2400" dirty="0">
              <a:latin typeface="+mn-lt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13" name="Picture 2" descr="\\gwi-web1\web\ediana\html\PICTURES\ICONS\DICT_pd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475" y="1340768"/>
            <a:ext cx="1342342" cy="130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\\gwi-web1\web\ediana\html\PICTURES\ICONS\DICT_te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84" y="2944241"/>
            <a:ext cx="1450219" cy="145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\\gwi-web1\web\ediana\html\PICTURES\ICONS\DICT_xm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92" y="4720132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Inhaltsplatzhalter 2"/>
          <p:cNvSpPr>
            <a:spLocks noGrp="1"/>
          </p:cNvSpPr>
          <p:nvPr>
            <p:ph idx="1"/>
          </p:nvPr>
        </p:nvSpPr>
        <p:spPr>
          <a:xfrm>
            <a:off x="2999656" y="1556792"/>
            <a:ext cx="8206269" cy="1230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Lexikoneinträge als PDF, generiert mithilfe von </a:t>
            </a:r>
            <a:r>
              <a:rPr lang="de-DE" sz="2400" dirty="0" err="1" smtClean="0"/>
              <a:t>LaTeX</a:t>
            </a:r>
            <a:r>
              <a:rPr lang="de-DE" sz="2400" dirty="0" smtClean="0"/>
              <a:t> aus der Lemma- sowie der bibliographischen Datenbank.</a:t>
            </a:r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2927648" y="3054318"/>
            <a:ext cx="8206269" cy="1230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de-DE" sz="2400" dirty="0" smtClean="0"/>
              <a:t>Rohdaten für den manuellen Satz in </a:t>
            </a:r>
            <a:r>
              <a:rPr lang="de-DE" sz="2400" dirty="0" err="1" smtClean="0"/>
              <a:t>LaTeX</a:t>
            </a:r>
            <a:r>
              <a:rPr lang="de-DE" sz="2400" dirty="0" smtClean="0"/>
              <a:t>. Bestehend aus der </a:t>
            </a:r>
            <a:r>
              <a:rPr lang="de-DE" sz="2400" dirty="0" err="1" smtClean="0"/>
              <a:t>Bib</a:t>
            </a:r>
            <a:r>
              <a:rPr lang="de-DE" sz="2400" dirty="0" smtClean="0"/>
              <a:t>.-Datei, der Präambel sowie einzelnen Lexikoneinträgen als einzelne </a:t>
            </a:r>
            <a:r>
              <a:rPr lang="de-DE" sz="2400" dirty="0" err="1" smtClean="0"/>
              <a:t>TeX</a:t>
            </a:r>
            <a:r>
              <a:rPr lang="de-DE" sz="2400" dirty="0" smtClean="0"/>
              <a:t>-Dateien.</a:t>
            </a:r>
          </a:p>
        </p:txBody>
      </p:sp>
      <p:sp>
        <p:nvSpPr>
          <p:cNvPr id="18" name="Inhaltsplatzhalter 2"/>
          <p:cNvSpPr txBox="1">
            <a:spLocks/>
          </p:cNvSpPr>
          <p:nvPr/>
        </p:nvSpPr>
        <p:spPr>
          <a:xfrm>
            <a:off x="2958484" y="4896186"/>
            <a:ext cx="8206269" cy="1230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de-DE" sz="2400" dirty="0" smtClean="0"/>
              <a:t>Lexikoneinträge als (einzelne) XML-Datei. Die Kodierung soll </a:t>
            </a:r>
            <a:r>
              <a:rPr lang="de-DE" sz="2400" b="1" dirty="0" smtClean="0"/>
              <a:t>TEI P5</a:t>
            </a:r>
            <a:r>
              <a:rPr lang="de-DE" sz="2400" dirty="0" smtClean="0"/>
              <a:t>-Standards für Wörterbücher entsprechen.</a:t>
            </a:r>
          </a:p>
        </p:txBody>
      </p:sp>
    </p:spTree>
    <p:extLst>
      <p:ext uri="{BB962C8B-B14F-4D97-AF65-F5344CB8AC3E}">
        <p14:creationId xmlns:p14="http://schemas.microsoft.com/office/powerpoint/2010/main" val="332342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Exportfunktionen (geplant)</a:t>
            </a:r>
            <a:endParaRPr lang="de-DE" sz="2400" dirty="0">
              <a:latin typeface="+mn-lt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sp>
        <p:nvSpPr>
          <p:cNvPr id="32" name="Abgerundetes Rechteck 31"/>
          <p:cNvSpPr/>
          <p:nvPr/>
        </p:nvSpPr>
        <p:spPr>
          <a:xfrm>
            <a:off x="507401" y="1207111"/>
            <a:ext cx="3032315" cy="5165075"/>
          </a:xfrm>
          <a:prstGeom prst="roundRect">
            <a:avLst/>
          </a:prstGeom>
          <a:solidFill>
            <a:srgbClr val="D3AEA8">
              <a:alpha val="40000"/>
            </a:srgbClr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67" y="1386130"/>
            <a:ext cx="1944216" cy="972108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72" y="2690313"/>
            <a:ext cx="2574206" cy="1231142"/>
          </a:xfrm>
          <a:prstGeom prst="rect">
            <a:avLst/>
          </a:prstGeom>
        </p:spPr>
      </p:pic>
      <p:sp>
        <p:nvSpPr>
          <p:cNvPr id="35" name="Textfeld 34"/>
          <p:cNvSpPr txBox="1">
            <a:spLocks/>
          </p:cNvSpPr>
          <p:nvPr/>
        </p:nvSpPr>
        <p:spPr>
          <a:xfrm>
            <a:off x="803411" y="4821893"/>
            <a:ext cx="2376264" cy="100811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Literaturdatenbank</a:t>
            </a:r>
          </a:p>
        </p:txBody>
      </p:sp>
      <p:sp>
        <p:nvSpPr>
          <p:cNvPr id="36" name="Textfeld 35"/>
          <p:cNvSpPr txBox="1">
            <a:spLocks/>
          </p:cNvSpPr>
          <p:nvPr/>
        </p:nvSpPr>
        <p:spPr>
          <a:xfrm>
            <a:off x="803412" y="2122337"/>
            <a:ext cx="2363659" cy="1008112"/>
          </a:xfrm>
          <a:prstGeom prst="rect">
            <a:avLst/>
          </a:prstGeom>
          <a:solidFill>
            <a:srgbClr val="00B0F0"/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Lemmadatenbank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7" name="Textfeld 36"/>
          <p:cNvSpPr txBox="1">
            <a:spLocks/>
          </p:cNvSpPr>
          <p:nvPr/>
        </p:nvSpPr>
        <p:spPr>
          <a:xfrm>
            <a:off x="803412" y="3493938"/>
            <a:ext cx="2376264" cy="1008112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Korpusdatenbank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8" name="Textfeld 37"/>
          <p:cNvSpPr txBox="1">
            <a:spLocks/>
          </p:cNvSpPr>
          <p:nvPr/>
        </p:nvSpPr>
        <p:spPr>
          <a:xfrm>
            <a:off x="8220235" y="2614313"/>
            <a:ext cx="3312367" cy="1451702"/>
          </a:xfrm>
          <a:prstGeom prst="rect">
            <a:avLst/>
          </a:prstGeom>
          <a:solidFill>
            <a:srgbClr val="31B4E6">
              <a:lumMod val="60000"/>
              <a:lumOff val="4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Externes fachwissenschaftliches Portal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71013" y="1415414"/>
            <a:ext cx="240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prstClr val="black"/>
                </a:solidFill>
                <a:latin typeface="Century Gothic"/>
              </a:rPr>
              <a:t>eDiAna</a:t>
            </a:r>
            <a:endParaRPr lang="de-DE" dirty="0">
              <a:solidFill>
                <a:prstClr val="black"/>
              </a:solidFill>
              <a:latin typeface="Century Gothic"/>
            </a:endParaRPr>
          </a:p>
        </p:txBody>
      </p:sp>
      <p:cxnSp>
        <p:nvCxnSpPr>
          <p:cNvPr id="40" name="Gerade Verbindung mit Pfeil 39"/>
          <p:cNvCxnSpPr/>
          <p:nvPr/>
        </p:nvCxnSpPr>
        <p:spPr>
          <a:xfrm>
            <a:off x="3179676" y="2626393"/>
            <a:ext cx="1413196" cy="343786"/>
          </a:xfrm>
          <a:prstGeom prst="straightConnector1">
            <a:avLst/>
          </a:prstGeom>
          <a:noFill/>
          <a:ln w="28575" cap="rnd" cmpd="sng" algn="ctr">
            <a:solidFill>
              <a:sysClr val="windowText" lastClr="000000">
                <a:shade val="90000"/>
              </a:sysClr>
            </a:solidFill>
            <a:prstDash val="solid"/>
            <a:tailEnd type="arrow"/>
          </a:ln>
          <a:effectLst/>
        </p:spPr>
      </p:cxnSp>
      <p:cxnSp>
        <p:nvCxnSpPr>
          <p:cNvPr id="41" name="Gerade Verbindung mit Pfeil 40"/>
          <p:cNvCxnSpPr>
            <a:stCxn id="37" idx="3"/>
          </p:cNvCxnSpPr>
          <p:nvPr/>
        </p:nvCxnSpPr>
        <p:spPr>
          <a:xfrm flipV="1">
            <a:off x="3179676" y="3340164"/>
            <a:ext cx="1224136" cy="657830"/>
          </a:xfrm>
          <a:prstGeom prst="straightConnector1">
            <a:avLst/>
          </a:prstGeom>
          <a:noFill/>
          <a:ln w="28575" cap="rnd" cmpd="sng" algn="ctr">
            <a:solidFill>
              <a:sysClr val="windowText" lastClr="000000">
                <a:shade val="90000"/>
              </a:sysClr>
            </a:solidFill>
            <a:prstDash val="solid"/>
            <a:tailEnd type="arrow"/>
          </a:ln>
          <a:effectLst/>
        </p:spPr>
      </p:cxnSp>
      <p:cxnSp>
        <p:nvCxnSpPr>
          <p:cNvPr id="42" name="Gerade Verbindung mit Pfeil 41"/>
          <p:cNvCxnSpPr>
            <a:stCxn id="35" idx="3"/>
          </p:cNvCxnSpPr>
          <p:nvPr/>
        </p:nvCxnSpPr>
        <p:spPr>
          <a:xfrm flipV="1">
            <a:off x="3179675" y="3669079"/>
            <a:ext cx="1413197" cy="1656870"/>
          </a:xfrm>
          <a:prstGeom prst="straightConnector1">
            <a:avLst/>
          </a:prstGeom>
          <a:noFill/>
          <a:ln w="28575" cap="rnd" cmpd="sng" algn="ctr">
            <a:solidFill>
              <a:sysClr val="windowText" lastClr="000000">
                <a:shade val="90000"/>
              </a:sysClr>
            </a:solidFill>
            <a:prstDash val="solid"/>
            <a:tailEnd type="arrow"/>
          </a:ln>
          <a:effectLst/>
        </p:spPr>
      </p:cxnSp>
      <p:cxnSp>
        <p:nvCxnSpPr>
          <p:cNvPr id="43" name="Gerade Verbindung mit Pfeil 42"/>
          <p:cNvCxnSpPr/>
          <p:nvPr/>
        </p:nvCxnSpPr>
        <p:spPr>
          <a:xfrm>
            <a:off x="7356139" y="3305884"/>
            <a:ext cx="720080" cy="0"/>
          </a:xfrm>
          <a:prstGeom prst="straightConnector1">
            <a:avLst/>
          </a:prstGeom>
          <a:noFill/>
          <a:ln w="28575" cap="rnd" cmpd="sng" algn="ctr">
            <a:solidFill>
              <a:sysClr val="windowText" lastClr="000000">
                <a:shade val="90000"/>
              </a:sysClr>
            </a:solidFill>
            <a:prstDash val="solid"/>
            <a:tailEnd type="arrow"/>
          </a:ln>
          <a:effectLst/>
        </p:spPr>
      </p:cxnSp>
      <p:pic>
        <p:nvPicPr>
          <p:cNvPr id="44" name="Picture 2" descr="C:\Users\MaFrank\Desktop\Frank + Miller Presentation\tab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40" y="3921455"/>
            <a:ext cx="3238844" cy="24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7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 animBg="1"/>
      <p:bldP spid="37" grpId="0" animBg="1"/>
      <p:bldP spid="38" grpId="0" animBg="1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Google Analytics</a:t>
            </a:r>
            <a:endParaRPr lang="de-DE" sz="2400" dirty="0">
              <a:latin typeface="+mn-lt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97798"/>
            <a:ext cx="6778661" cy="4091442"/>
          </a:xfrm>
          <a:prstGeom prst="rect">
            <a:avLst/>
          </a:prstGeom>
        </p:spPr>
      </p:pic>
      <p:sp>
        <p:nvSpPr>
          <p:cNvPr id="19" name="Inhaltsplatzhalter 2"/>
          <p:cNvSpPr>
            <a:spLocks noGrp="1"/>
          </p:cNvSpPr>
          <p:nvPr>
            <p:ph idx="1"/>
          </p:nvPr>
        </p:nvSpPr>
        <p:spPr>
          <a:xfrm>
            <a:off x="7729500" y="1664846"/>
            <a:ext cx="3983123" cy="3492346"/>
          </a:xfrm>
        </p:spPr>
        <p:txBody>
          <a:bodyPr>
            <a:normAutofit/>
          </a:bodyPr>
          <a:lstStyle/>
          <a:p>
            <a:r>
              <a:rPr lang="de-DE" sz="2400" dirty="0" smtClean="0"/>
              <a:t>Benutzer</a:t>
            </a:r>
          </a:p>
          <a:p>
            <a:r>
              <a:rPr lang="de-DE" sz="2400" dirty="0" smtClean="0"/>
              <a:t>Reichweite</a:t>
            </a:r>
          </a:p>
          <a:p>
            <a:r>
              <a:rPr lang="de-DE" sz="2400" dirty="0" smtClean="0"/>
              <a:t>Nutzungsverhalten</a:t>
            </a:r>
          </a:p>
          <a:p>
            <a:r>
              <a:rPr lang="de-DE" sz="2400" dirty="0" smtClean="0"/>
              <a:t>Zielgruppenanalyse</a:t>
            </a:r>
            <a:endParaRPr lang="de-DE" sz="2400" dirty="0"/>
          </a:p>
          <a:p>
            <a:r>
              <a:rPr lang="de-DE" sz="2400" dirty="0" smtClean="0"/>
              <a:t>Eventanalyse (aufgerufene Lemmata, Korpora, Literatur</a:t>
            </a:r>
          </a:p>
        </p:txBody>
      </p:sp>
      <p:sp>
        <p:nvSpPr>
          <p:cNvPr id="20" name="Inhaltsplatzhalter 2"/>
          <p:cNvSpPr txBox="1">
            <a:spLocks/>
          </p:cNvSpPr>
          <p:nvPr/>
        </p:nvSpPr>
        <p:spPr>
          <a:xfrm>
            <a:off x="2639616" y="5589240"/>
            <a:ext cx="6912768" cy="9361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/>
              <a:t>IP-Anonymisierung ist aktiviert</a:t>
            </a:r>
          </a:p>
          <a:p>
            <a:r>
              <a:rPr lang="de-DE" sz="2400" dirty="0" smtClean="0"/>
              <a:t>Über die Datenschutzerklärung abstellbar</a:t>
            </a:r>
          </a:p>
        </p:txBody>
      </p:sp>
    </p:spTree>
    <p:extLst>
      <p:ext uri="{BB962C8B-B14F-4D97-AF65-F5344CB8AC3E}">
        <p14:creationId xmlns:p14="http://schemas.microsoft.com/office/powerpoint/2010/main" val="419371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 smtClean="0"/>
              <a:t>Tagging</a:t>
            </a:r>
            <a:r>
              <a:rPr lang="de-DE" dirty="0" smtClean="0"/>
              <a:t>/Formatierung</a:t>
            </a:r>
            <a:endParaRPr lang="de-DE" sz="2400" dirty="0">
              <a:latin typeface="+mn-lt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2050" name="Picture 2" descr="C:\Users\MaFrank\Desktop\DH Nebenfach\DHA 2017\Tagg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260000"/>
            <a:ext cx="7312869" cy="353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7608168" y="1304565"/>
            <a:ext cx="4392488" cy="349234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de-DE" sz="2000" dirty="0" smtClean="0"/>
          </a:p>
          <a:p>
            <a:pPr marL="109728" indent="0">
              <a:buNone/>
            </a:pPr>
            <a:r>
              <a:rPr lang="de-DE" sz="2000" dirty="0" err="1" smtClean="0"/>
              <a:t>WordPress</a:t>
            </a:r>
            <a:r>
              <a:rPr lang="de-DE" sz="2000" dirty="0" smtClean="0"/>
              <a:t> Editor-</a:t>
            </a:r>
            <a:r>
              <a:rPr lang="de-DE" sz="2000" dirty="0" err="1" smtClean="0"/>
              <a:t>Plugin</a:t>
            </a:r>
            <a:r>
              <a:rPr lang="de-DE" sz="2000" dirty="0" smtClean="0"/>
              <a:t>:</a:t>
            </a:r>
          </a:p>
          <a:p>
            <a:pPr marL="109728" indent="0">
              <a:buNone/>
            </a:pPr>
            <a:endParaRPr lang="de-DE" sz="2000" dirty="0"/>
          </a:p>
          <a:p>
            <a:pPr marL="109728" indent="0">
              <a:buNone/>
            </a:pPr>
            <a:r>
              <a:rPr lang="de-DE" sz="2000" dirty="0" smtClean="0"/>
              <a:t>Auswahl von über 300 speziellen XML-Tags für das </a:t>
            </a:r>
            <a:r>
              <a:rPr lang="de-DE" sz="2000" dirty="0" err="1" smtClean="0"/>
              <a:t>Tagging</a:t>
            </a:r>
            <a:r>
              <a:rPr lang="de-DE" sz="2000" dirty="0" smtClean="0"/>
              <a:t> von sprachspezifischen (graphematischen) Sonderformatierungen und sprachlichen Zuweisungen.</a:t>
            </a:r>
          </a:p>
        </p:txBody>
      </p:sp>
    </p:spTree>
    <p:extLst>
      <p:ext uri="{BB962C8B-B14F-4D97-AF65-F5344CB8AC3E}">
        <p14:creationId xmlns:p14="http://schemas.microsoft.com/office/powerpoint/2010/main" val="5058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 smtClean="0"/>
              <a:t>Tagging</a:t>
            </a:r>
            <a:r>
              <a:rPr lang="de-DE" dirty="0" smtClean="0"/>
              <a:t>/Formatierung</a:t>
            </a:r>
            <a:endParaRPr lang="de-DE" sz="2400" dirty="0">
              <a:latin typeface="+mn-lt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215680" y="1260000"/>
            <a:ext cx="478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dirty="0" smtClean="0"/>
              <a:t>GRAPHEMATIC </a:t>
            </a:r>
            <a:r>
              <a:rPr lang="de-DE" sz="2000" dirty="0" err="1" smtClean="0"/>
              <a:t>Functions</a:t>
            </a:r>
            <a:r>
              <a:rPr lang="de-DE" sz="2000" dirty="0" smtClean="0"/>
              <a:t>: Beispiel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43372" y="1909366"/>
            <a:ext cx="11125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70C0"/>
                </a:solidFill>
              </a:rPr>
              <a:t>&lt;span </a:t>
            </a:r>
            <a:r>
              <a:rPr lang="de-DE" sz="2000" dirty="0" err="1">
                <a:solidFill>
                  <a:srgbClr val="0070C0"/>
                </a:solidFill>
              </a:rPr>
              <a:t>class</a:t>
            </a:r>
            <a:r>
              <a:rPr lang="de-DE" sz="2000" dirty="0" smtClean="0">
                <a:solidFill>
                  <a:srgbClr val="0070C0"/>
                </a:solidFill>
              </a:rPr>
              <a:t>=„</a:t>
            </a:r>
            <a:r>
              <a:rPr lang="de-DE" sz="2000" dirty="0" err="1" smtClean="0">
                <a:solidFill>
                  <a:srgbClr val="0070C0"/>
                </a:solidFill>
              </a:rPr>
              <a:t>L_HierLuwunc</a:t>
            </a:r>
            <a:r>
              <a:rPr lang="de-DE" sz="2000" dirty="0">
                <a:solidFill>
                  <a:srgbClr val="0070C0"/>
                </a:solidFill>
              </a:rPr>
              <a:t>"&gt;</a:t>
            </a:r>
            <a:r>
              <a:rPr lang="de-DE" sz="2000" dirty="0">
                <a:solidFill>
                  <a:srgbClr val="C00000"/>
                </a:solidFill>
              </a:rPr>
              <a:t>&lt;span </a:t>
            </a:r>
            <a:r>
              <a:rPr lang="de-DE" sz="2000" dirty="0" err="1">
                <a:solidFill>
                  <a:srgbClr val="C00000"/>
                </a:solidFill>
              </a:rPr>
              <a:t>class</a:t>
            </a:r>
            <a:r>
              <a:rPr lang="de-DE" sz="2000" dirty="0">
                <a:solidFill>
                  <a:srgbClr val="C00000"/>
                </a:solidFill>
              </a:rPr>
              <a:t>="</a:t>
            </a:r>
            <a:r>
              <a:rPr lang="de-DE" sz="2000" dirty="0" err="1">
                <a:solidFill>
                  <a:srgbClr val="C00000"/>
                </a:solidFill>
              </a:rPr>
              <a:t>g_sumGram</a:t>
            </a:r>
            <a:r>
              <a:rPr lang="de-DE" sz="2000" dirty="0">
                <a:solidFill>
                  <a:srgbClr val="C00000"/>
                </a:solidFill>
              </a:rPr>
              <a:t>"&gt;</a:t>
            </a:r>
            <a:r>
              <a:rPr lang="de-DE" sz="2000" dirty="0"/>
              <a:t>ABC</a:t>
            </a:r>
            <a:r>
              <a:rPr lang="de-DE" sz="2000" dirty="0">
                <a:solidFill>
                  <a:srgbClr val="C00000"/>
                </a:solidFill>
              </a:rPr>
              <a:t>&lt;/span&gt;</a:t>
            </a:r>
            <a:r>
              <a:rPr lang="de-DE" sz="2000" dirty="0">
                <a:solidFill>
                  <a:srgbClr val="00B050"/>
                </a:solidFill>
              </a:rPr>
              <a:t>&lt;span </a:t>
            </a:r>
            <a:r>
              <a:rPr lang="de-DE" sz="2000" dirty="0" err="1">
                <a:solidFill>
                  <a:srgbClr val="00B050"/>
                </a:solidFill>
              </a:rPr>
              <a:t>class</a:t>
            </a:r>
            <a:r>
              <a:rPr lang="de-DE" sz="2000" dirty="0">
                <a:solidFill>
                  <a:srgbClr val="00B050"/>
                </a:solidFill>
              </a:rPr>
              <a:t>="</a:t>
            </a:r>
            <a:r>
              <a:rPr lang="de-DE" sz="2000" dirty="0" err="1">
                <a:solidFill>
                  <a:srgbClr val="00B050"/>
                </a:solidFill>
              </a:rPr>
              <a:t>g_Materlec</a:t>
            </a:r>
            <a:r>
              <a:rPr lang="de-DE" sz="2000" dirty="0">
                <a:solidFill>
                  <a:srgbClr val="00B050"/>
                </a:solidFill>
              </a:rPr>
              <a:t>"&gt;</a:t>
            </a:r>
            <a:r>
              <a:rPr lang="de-DE" sz="2000" dirty="0"/>
              <a:t>DEF</a:t>
            </a:r>
            <a:r>
              <a:rPr lang="de-DE" sz="2000" dirty="0">
                <a:solidFill>
                  <a:srgbClr val="00B050"/>
                </a:solidFill>
              </a:rPr>
              <a:t>&lt;/span&gt;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&lt;span </a:t>
            </a:r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class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="</a:t>
            </a:r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g_HLuwreb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"&gt;</a:t>
            </a:r>
            <a:r>
              <a:rPr lang="de-DE" sz="2000" dirty="0"/>
              <a:t>GHI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&lt;/span&gt;</a:t>
            </a:r>
            <a:r>
              <a:rPr lang="de-DE" sz="2000" dirty="0">
                <a:solidFill>
                  <a:srgbClr val="7030A0"/>
                </a:solidFill>
              </a:rPr>
              <a:t>&lt;span </a:t>
            </a:r>
            <a:r>
              <a:rPr lang="de-DE" sz="2000" dirty="0" err="1">
                <a:solidFill>
                  <a:srgbClr val="7030A0"/>
                </a:solidFill>
              </a:rPr>
              <a:t>class</a:t>
            </a:r>
            <a:r>
              <a:rPr lang="de-DE" sz="2000" dirty="0">
                <a:solidFill>
                  <a:srgbClr val="7030A0"/>
                </a:solidFill>
              </a:rPr>
              <a:t>="</a:t>
            </a:r>
            <a:r>
              <a:rPr lang="de-DE" sz="2000" dirty="0" err="1">
                <a:solidFill>
                  <a:srgbClr val="7030A0"/>
                </a:solidFill>
              </a:rPr>
              <a:t>g_class</a:t>
            </a:r>
            <a:r>
              <a:rPr lang="de-DE" sz="2000" dirty="0">
                <a:solidFill>
                  <a:srgbClr val="7030A0"/>
                </a:solidFill>
              </a:rPr>
              <a:t>"&gt;</a:t>
            </a:r>
            <a:r>
              <a:rPr lang="de-DE" sz="2000" dirty="0"/>
              <a:t>JKLMN</a:t>
            </a:r>
            <a:r>
              <a:rPr lang="de-DE" sz="2000" dirty="0">
                <a:solidFill>
                  <a:srgbClr val="7030A0"/>
                </a:solidFill>
              </a:rPr>
              <a:t>&lt;/span&gt;</a:t>
            </a:r>
            <a:r>
              <a:rPr lang="de-DE" sz="2000" dirty="0">
                <a:solidFill>
                  <a:srgbClr val="0070C0"/>
                </a:solidFill>
              </a:rPr>
              <a:t>&lt;/span</a:t>
            </a:r>
            <a:r>
              <a:rPr lang="de-DE" sz="2000" dirty="0" smtClean="0">
                <a:solidFill>
                  <a:srgbClr val="0070C0"/>
                </a:solidFill>
              </a:rPr>
              <a:t>&gt;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423592" y="3356992"/>
            <a:ext cx="84495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DE" sz="2000" dirty="0" smtClean="0"/>
              <a:t>Gesamtes Wort: </a:t>
            </a:r>
            <a:r>
              <a:rPr lang="de-DE" sz="2000" dirty="0" err="1" smtClean="0">
                <a:solidFill>
                  <a:srgbClr val="0070C0"/>
                </a:solidFill>
              </a:rPr>
              <a:t>Hieroglyphic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</a:rPr>
              <a:t>Luwian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</a:rPr>
              <a:t>unclassified</a:t>
            </a:r>
            <a:endParaRPr lang="de-DE" sz="2000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DE" sz="2000" dirty="0" smtClean="0"/>
              <a:t>ABC: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Sumerogram</a:t>
            </a:r>
            <a:endParaRPr lang="de-DE" sz="2000" dirty="0" smtClean="0">
              <a:solidFill>
                <a:srgbClr val="C0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DE" sz="2000" dirty="0" smtClean="0"/>
              <a:t>DEF: </a:t>
            </a:r>
            <a:r>
              <a:rPr lang="de-DE" sz="2000" dirty="0" smtClean="0">
                <a:solidFill>
                  <a:srgbClr val="00B050"/>
                </a:solidFill>
              </a:rPr>
              <a:t>Mater </a:t>
            </a:r>
            <a:r>
              <a:rPr lang="de-DE" sz="2000" dirty="0" err="1" smtClean="0">
                <a:solidFill>
                  <a:srgbClr val="00B050"/>
                </a:solidFill>
              </a:rPr>
              <a:t>lectionis</a:t>
            </a:r>
            <a:endParaRPr lang="de-DE" sz="2000" dirty="0" smtClean="0">
              <a:solidFill>
                <a:srgbClr val="00B05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DE" sz="2000" dirty="0" smtClean="0"/>
              <a:t>GHI: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</a:rPr>
              <a:t>Hluw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</a:rPr>
              <a:t>rebus</a:t>
            </a:r>
            <a:endParaRPr lang="de-DE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DE" sz="2000" dirty="0" smtClean="0"/>
              <a:t>JKLMN: </a:t>
            </a:r>
            <a:r>
              <a:rPr lang="de-DE" sz="2000" dirty="0" err="1" smtClean="0">
                <a:solidFill>
                  <a:srgbClr val="7030A0"/>
                </a:solidFill>
              </a:rPr>
              <a:t>Classificator</a:t>
            </a:r>
            <a:endParaRPr lang="de-DE" sz="2000" dirty="0" smtClean="0">
              <a:solidFill>
                <a:srgbClr val="7030A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727848" y="5791918"/>
            <a:ext cx="436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de-DE" sz="28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de-DE" sz="2800" i="1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jklmn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079776" y="5167776"/>
            <a:ext cx="4874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Beispielformatierung (hier klein):</a:t>
            </a:r>
          </a:p>
        </p:txBody>
      </p:sp>
    </p:spTree>
    <p:extLst>
      <p:ext uri="{BB962C8B-B14F-4D97-AF65-F5344CB8AC3E}">
        <p14:creationId xmlns:p14="http://schemas.microsoft.com/office/powerpoint/2010/main" val="39401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1343472" y="242652"/>
            <a:ext cx="9289032" cy="26823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Suchfunktionen</a:t>
            </a:r>
            <a:endParaRPr lang="de-DE" sz="2400" dirty="0"/>
          </a:p>
        </p:txBody>
      </p:sp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407368" y="1040236"/>
            <a:ext cx="10729192" cy="541310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de-DE" sz="2400" b="1" dirty="0" smtClean="0"/>
              <a:t>Problem: </a:t>
            </a:r>
            <a:r>
              <a:rPr lang="de-DE" sz="2400" dirty="0" smtClean="0"/>
              <a:t>Diakritische Zeichen erschweren Suche.</a:t>
            </a:r>
          </a:p>
          <a:p>
            <a:pPr marL="109728" indent="0">
              <a:buNone/>
            </a:pPr>
            <a:endParaRPr lang="de-DE" sz="2400" dirty="0"/>
          </a:p>
          <a:p>
            <a:pPr marL="109728" indent="0">
              <a:buNone/>
            </a:pPr>
            <a:r>
              <a:rPr lang="de-DE" sz="2400" dirty="0" smtClean="0"/>
              <a:t>4 Suchfunktionen mit </a:t>
            </a:r>
            <a:r>
              <a:rPr lang="de-DE" sz="2400" dirty="0" err="1" smtClean="0"/>
              <a:t>adhoc</a:t>
            </a:r>
            <a:r>
              <a:rPr lang="de-DE" sz="2400" dirty="0" smtClean="0"/>
              <a:t> Vorschlagfunktion (AJAX):</a:t>
            </a:r>
          </a:p>
          <a:p>
            <a:r>
              <a:rPr lang="de-DE" sz="2400" b="1" dirty="0" smtClean="0"/>
              <a:t>AP-S</a:t>
            </a:r>
            <a:r>
              <a:rPr lang="de-DE" sz="2400" dirty="0" smtClean="0"/>
              <a:t>: Doppelte Speicherung in Original- und Simplex-Form, z.B.</a:t>
            </a:r>
          </a:p>
          <a:p>
            <a:pPr lvl="1"/>
            <a:r>
              <a:rPr lang="de-DE" sz="2000" dirty="0" smtClean="0">
                <a:cs typeface="Arial"/>
              </a:rPr>
              <a:t>*</a:t>
            </a:r>
            <a:r>
              <a:rPr lang="de-DE" sz="2000" dirty="0" err="1" smtClean="0">
                <a:cs typeface="Arial"/>
              </a:rPr>
              <a:t>nḗ</a:t>
            </a:r>
            <a:r>
              <a:rPr lang="de-DE" sz="2000" dirty="0" smtClean="0">
                <a:cs typeface="Arial"/>
              </a:rPr>
              <a:t>/</a:t>
            </a:r>
            <a:r>
              <a:rPr lang="de-DE" sz="2000" dirty="0" err="1" smtClean="0">
                <a:cs typeface="Arial"/>
              </a:rPr>
              <a:t>éb</a:t>
            </a:r>
            <a:r>
              <a:rPr lang="de-DE" sz="2000" baseline="30000" dirty="0" err="1" smtClean="0">
                <a:cs typeface="Arial"/>
              </a:rPr>
              <a:t>h</a:t>
            </a:r>
            <a:r>
              <a:rPr lang="de-DE" sz="2000" dirty="0" err="1" smtClean="0">
                <a:cs typeface="Arial"/>
              </a:rPr>
              <a:t>es</a:t>
            </a:r>
            <a:r>
              <a:rPr lang="de-DE" sz="2000" dirty="0" smtClean="0">
                <a:cs typeface="Arial"/>
              </a:rPr>
              <a:t>- gespeichert als </a:t>
            </a:r>
            <a:r>
              <a:rPr lang="de-DE" sz="2000" dirty="0" err="1">
                <a:cs typeface="Arial"/>
              </a:rPr>
              <a:t>neebhes</a:t>
            </a:r>
            <a:r>
              <a:rPr lang="de-DE" sz="2000" dirty="0">
                <a:cs typeface="Arial"/>
              </a:rPr>
              <a:t>-</a:t>
            </a:r>
          </a:p>
          <a:p>
            <a:pPr lvl="1"/>
            <a:r>
              <a:rPr lang="el-GR" sz="2000" dirty="0" smtClean="0">
                <a:cs typeface="Arial"/>
              </a:rPr>
              <a:t>Ερμολαδας</a:t>
            </a:r>
            <a:r>
              <a:rPr lang="de-DE" sz="2000" dirty="0" smtClean="0">
                <a:cs typeface="Arial"/>
              </a:rPr>
              <a:t> gespeichert als </a:t>
            </a:r>
            <a:r>
              <a:rPr lang="el-GR" sz="2000" dirty="0">
                <a:cs typeface="Arial"/>
              </a:rPr>
              <a:t>Ε</a:t>
            </a:r>
            <a:r>
              <a:rPr lang="de-DE" sz="2000" dirty="0" err="1">
                <a:cs typeface="Arial"/>
              </a:rPr>
              <a:t>rmoladas</a:t>
            </a:r>
            <a:endParaRPr lang="de-DE" sz="2000" dirty="0">
              <a:cs typeface="Arial"/>
            </a:endParaRPr>
          </a:p>
          <a:p>
            <a:r>
              <a:rPr lang="de-DE" sz="2400" b="1" dirty="0" smtClean="0">
                <a:cs typeface="Arial"/>
              </a:rPr>
              <a:t>EX</a:t>
            </a:r>
            <a:r>
              <a:rPr lang="de-DE" sz="2400" dirty="0" smtClean="0">
                <a:cs typeface="Arial"/>
              </a:rPr>
              <a:t>: Exakte Suche, Virtuelles Keyboard mit diakritischen Zeichen wird bereitgestellt.</a:t>
            </a:r>
          </a:p>
          <a:p>
            <a:r>
              <a:rPr lang="de-DE" sz="2400" b="1" dirty="0" smtClean="0">
                <a:cs typeface="Arial"/>
              </a:rPr>
              <a:t>REGEXP</a:t>
            </a:r>
            <a:r>
              <a:rPr lang="de-DE" sz="2400" dirty="0" smtClean="0">
                <a:cs typeface="Arial"/>
              </a:rPr>
              <a:t>: Suche mit regulären Ausdrücken (Standard-Syntax)</a:t>
            </a:r>
          </a:p>
          <a:p>
            <a:r>
              <a:rPr lang="de-DE" sz="2400" b="1" dirty="0" smtClean="0">
                <a:cs typeface="Arial"/>
              </a:rPr>
              <a:t>AP-K</a:t>
            </a:r>
            <a:r>
              <a:rPr lang="de-DE" sz="2400" dirty="0" smtClean="0">
                <a:cs typeface="Arial"/>
              </a:rPr>
              <a:t>: Scoring-Mechanismus für wahrscheinlichste Suchpattern (rechenintensiv).</a:t>
            </a:r>
            <a:endParaRPr lang="de-DE" sz="2400" dirty="0">
              <a:cs typeface="Arial"/>
            </a:endParaRPr>
          </a:p>
          <a:p>
            <a:pPr lvl="1"/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662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1343472" y="242652"/>
            <a:ext cx="9289032" cy="26823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Suchfunktionen</a:t>
            </a:r>
            <a:endParaRPr lang="de-DE" sz="2400" dirty="0"/>
          </a:p>
        </p:txBody>
      </p:sp>
      <p:sp>
        <p:nvSpPr>
          <p:cNvPr id="21" name="Textfeld 20"/>
          <p:cNvSpPr txBox="1"/>
          <p:nvPr/>
        </p:nvSpPr>
        <p:spPr>
          <a:xfrm>
            <a:off x="5318214" y="1206359"/>
            <a:ext cx="1447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 err="1" smtClean="0"/>
              <a:t>ebh</a:t>
            </a:r>
            <a:endParaRPr lang="de-DE" sz="2400" i="1" dirty="0"/>
          </a:p>
        </p:txBody>
      </p:sp>
      <p:sp>
        <p:nvSpPr>
          <p:cNvPr id="22" name="Textfeld 21"/>
          <p:cNvSpPr txBox="1"/>
          <p:nvPr/>
        </p:nvSpPr>
        <p:spPr>
          <a:xfrm>
            <a:off x="1626567" y="2605332"/>
            <a:ext cx="1447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e</a:t>
            </a:r>
            <a:endParaRPr lang="de-DE" sz="2400" dirty="0"/>
          </a:p>
        </p:txBody>
      </p:sp>
      <p:sp>
        <p:nvSpPr>
          <p:cNvPr id="23" name="Textfeld 22"/>
          <p:cNvSpPr txBox="1"/>
          <p:nvPr/>
        </p:nvSpPr>
        <p:spPr>
          <a:xfrm>
            <a:off x="5318214" y="2608860"/>
            <a:ext cx="1447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b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9132831" y="2590805"/>
            <a:ext cx="1447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h</a:t>
            </a:r>
            <a:endParaRPr lang="de-DE" sz="2400" dirty="0"/>
          </a:p>
        </p:txBody>
      </p:sp>
      <p:sp>
        <p:nvSpPr>
          <p:cNvPr id="25" name="Textfeld 24"/>
          <p:cNvSpPr txBox="1"/>
          <p:nvPr/>
        </p:nvSpPr>
        <p:spPr>
          <a:xfrm>
            <a:off x="723789" y="3632583"/>
            <a:ext cx="3252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/>
                <a:cs typeface="Arial"/>
              </a:rPr>
              <a:t>… </a:t>
            </a:r>
            <a:r>
              <a:rPr lang="de-DE" sz="2400" dirty="0" err="1" smtClean="0">
                <a:latin typeface="Arial"/>
                <a:cs typeface="Arial"/>
              </a:rPr>
              <a:t>e|ee|ḗ|é</a:t>
            </a:r>
            <a:r>
              <a:rPr lang="de-DE" sz="2400" dirty="0" smtClean="0">
                <a:latin typeface="Arial"/>
                <a:cs typeface="Arial"/>
              </a:rPr>
              <a:t>|</a:t>
            </a:r>
            <a:r>
              <a:rPr lang="el-GR" sz="2400" dirty="0" smtClean="0">
                <a:latin typeface="Arial"/>
                <a:cs typeface="Arial"/>
              </a:rPr>
              <a:t>ε</a:t>
            </a:r>
            <a:r>
              <a:rPr lang="de-DE" sz="2400" dirty="0" smtClean="0">
                <a:latin typeface="Arial"/>
                <a:cs typeface="Arial"/>
              </a:rPr>
              <a:t> …</a:t>
            </a:r>
            <a:endParaRPr lang="de-DE" sz="2400" dirty="0">
              <a:latin typeface="Arial"/>
              <a:cs typeface="Arial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383964" y="3632583"/>
            <a:ext cx="3252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/>
                <a:cs typeface="Arial"/>
              </a:rPr>
              <a:t>… </a:t>
            </a:r>
            <a:r>
              <a:rPr lang="de-DE" sz="2400" dirty="0" err="1" smtClean="0">
                <a:latin typeface="Arial"/>
                <a:cs typeface="Arial"/>
              </a:rPr>
              <a:t>b|bb</a:t>
            </a:r>
            <a:r>
              <a:rPr lang="de-DE" sz="2400" dirty="0" smtClean="0">
                <a:latin typeface="Arial"/>
                <a:cs typeface="Arial"/>
              </a:rPr>
              <a:t>|</a:t>
            </a:r>
            <a:r>
              <a:rPr lang="el-GR" sz="2400" dirty="0" smtClean="0">
                <a:latin typeface="Arial"/>
                <a:cs typeface="Arial"/>
              </a:rPr>
              <a:t>β</a:t>
            </a:r>
            <a:r>
              <a:rPr lang="de-DE" sz="2400" dirty="0" smtClean="0">
                <a:latin typeface="Arial"/>
                <a:cs typeface="Arial"/>
              </a:rPr>
              <a:t>|p …</a:t>
            </a:r>
            <a:endParaRPr lang="de-DE" sz="2400" dirty="0">
              <a:latin typeface="Arial"/>
              <a:cs typeface="Arial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668063" y="3605943"/>
            <a:ext cx="4376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/>
                <a:cs typeface="Arial"/>
              </a:rPr>
              <a:t>… </a:t>
            </a:r>
            <a:r>
              <a:rPr lang="de-DE" sz="2400" dirty="0" err="1" smtClean="0">
                <a:latin typeface="Arial"/>
                <a:cs typeface="Arial"/>
              </a:rPr>
              <a:t>h|hh</a:t>
            </a:r>
            <a:r>
              <a:rPr lang="de-DE" sz="2400" dirty="0" smtClean="0">
                <a:latin typeface="Arial"/>
                <a:cs typeface="Arial"/>
              </a:rPr>
              <a:t>|&lt;</a:t>
            </a:r>
            <a:r>
              <a:rPr lang="de-DE" sz="2400" dirty="0" err="1" smtClean="0">
                <a:latin typeface="Arial"/>
                <a:cs typeface="Arial"/>
              </a:rPr>
              <a:t>sup</a:t>
            </a:r>
            <a:r>
              <a:rPr lang="de-DE" sz="2400" dirty="0" smtClean="0">
                <a:latin typeface="Arial"/>
                <a:cs typeface="Arial"/>
              </a:rPr>
              <a:t>&gt;h&lt;/</a:t>
            </a:r>
            <a:r>
              <a:rPr lang="de-DE" sz="2400" dirty="0" err="1" smtClean="0">
                <a:latin typeface="Arial"/>
                <a:cs typeface="Arial"/>
              </a:rPr>
              <a:t>sup</a:t>
            </a:r>
            <a:r>
              <a:rPr lang="de-DE" sz="2400" dirty="0" smtClean="0">
                <a:latin typeface="Arial"/>
                <a:cs typeface="Arial"/>
              </a:rPr>
              <a:t>&gt; …</a:t>
            </a:r>
            <a:endParaRPr lang="de-DE" sz="2400" dirty="0">
              <a:latin typeface="Arial"/>
              <a:cs typeface="Arial"/>
            </a:endParaRPr>
          </a:p>
        </p:txBody>
      </p:sp>
      <p:cxnSp>
        <p:nvCxnSpPr>
          <p:cNvPr id="28" name="Gerade Verbindung mit Pfeil 27"/>
          <p:cNvCxnSpPr/>
          <p:nvPr/>
        </p:nvCxnSpPr>
        <p:spPr>
          <a:xfrm flipH="1">
            <a:off x="2570927" y="1565752"/>
            <a:ext cx="2921892" cy="1143168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>
            <a:stCxn id="21" idx="2"/>
            <a:endCxn id="23" idx="0"/>
          </p:cNvCxnSpPr>
          <p:nvPr/>
        </p:nvCxnSpPr>
        <p:spPr>
          <a:xfrm>
            <a:off x="6041750" y="1668024"/>
            <a:ext cx="0" cy="940836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6600056" y="1565752"/>
            <a:ext cx="2954100" cy="1122868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stCxn id="22" idx="2"/>
            <a:endCxn id="25" idx="0"/>
          </p:cNvCxnSpPr>
          <p:nvPr/>
        </p:nvCxnSpPr>
        <p:spPr>
          <a:xfrm>
            <a:off x="2350103" y="3066997"/>
            <a:ext cx="0" cy="565586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>
            <a:off x="6041750" y="3091151"/>
            <a:ext cx="0" cy="565586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9856367" y="3066997"/>
            <a:ext cx="0" cy="565586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Inhaltsplatzhalter 2"/>
          <p:cNvSpPr>
            <a:spLocks noGrp="1"/>
          </p:cNvSpPr>
          <p:nvPr>
            <p:ph idx="1"/>
          </p:nvPr>
        </p:nvSpPr>
        <p:spPr>
          <a:xfrm>
            <a:off x="1847528" y="4422639"/>
            <a:ext cx="9218505" cy="2174713"/>
          </a:xfrm>
        </p:spPr>
        <p:txBody>
          <a:bodyPr>
            <a:noAutofit/>
          </a:bodyPr>
          <a:lstStyle/>
          <a:p>
            <a:r>
              <a:rPr lang="de-DE" dirty="0" smtClean="0"/>
              <a:t>PATTERNSUCHE:</a:t>
            </a:r>
          </a:p>
          <a:p>
            <a:pPr lvl="1"/>
            <a:r>
              <a:rPr lang="de-DE" dirty="0" smtClean="0"/>
              <a:t>SUCHE 1: Alle Formen mit Allographen von e</a:t>
            </a:r>
          </a:p>
          <a:p>
            <a:pPr lvl="1"/>
            <a:r>
              <a:rPr lang="de-DE" dirty="0" smtClean="0"/>
              <a:t>SUCHE 2: Alle Formen mit Allographen von e &amp; b</a:t>
            </a:r>
          </a:p>
          <a:p>
            <a:pPr lvl="1"/>
            <a:r>
              <a:rPr lang="de-DE" dirty="0"/>
              <a:t>SUCHE </a:t>
            </a:r>
            <a:r>
              <a:rPr lang="de-DE" dirty="0" smtClean="0"/>
              <a:t>3: </a:t>
            </a:r>
            <a:r>
              <a:rPr lang="de-DE" dirty="0"/>
              <a:t>Alle Formen mit Allographen von </a:t>
            </a:r>
            <a:r>
              <a:rPr lang="de-DE" dirty="0" smtClean="0"/>
              <a:t>b</a:t>
            </a:r>
          </a:p>
          <a:p>
            <a:pPr lvl="1"/>
            <a:r>
              <a:rPr lang="de-DE" dirty="0"/>
              <a:t>SUCHE </a:t>
            </a:r>
            <a:r>
              <a:rPr lang="de-DE" dirty="0" smtClean="0"/>
              <a:t>4: </a:t>
            </a:r>
            <a:r>
              <a:rPr lang="de-DE" dirty="0"/>
              <a:t>Alle Formen mit Allographen von e &amp; </a:t>
            </a:r>
            <a:r>
              <a:rPr lang="de-DE" dirty="0" smtClean="0"/>
              <a:t>b &amp; h</a:t>
            </a:r>
          </a:p>
          <a:p>
            <a:pPr lvl="1"/>
            <a:r>
              <a:rPr lang="de-DE" dirty="0" smtClean="0"/>
              <a:t>…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11243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3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7586" y="1412776"/>
            <a:ext cx="11327026" cy="3364603"/>
          </a:xfrm>
        </p:spPr>
        <p:txBody>
          <a:bodyPr>
            <a:noAutofit/>
          </a:bodyPr>
          <a:lstStyle/>
          <a:p>
            <a:pPr algn="r"/>
            <a:r>
              <a:rPr lang="de-DE" sz="4400" dirty="0" smtClean="0"/>
              <a:t>Der Gegenstand des Projektes</a:t>
            </a:r>
            <a:br>
              <a:rPr lang="de-DE" sz="4400" dirty="0" smtClean="0"/>
            </a:br>
            <a:endParaRPr lang="de-DE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1343472" y="242652"/>
            <a:ext cx="9289032" cy="26823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Suchfunktionen</a:t>
            </a:r>
            <a:endParaRPr lang="de-DE" sz="2400" dirty="0"/>
          </a:p>
        </p:txBody>
      </p:sp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407368" y="1340768"/>
            <a:ext cx="11017224" cy="2971350"/>
          </a:xfrm>
        </p:spPr>
        <p:txBody>
          <a:bodyPr>
            <a:noAutofit/>
          </a:bodyPr>
          <a:lstStyle/>
          <a:p>
            <a:r>
              <a:rPr lang="de-DE" dirty="0" smtClean="0"/>
              <a:t>RESULT-SCORING, Bewertung der Ergebnisse mit Ranking:</a:t>
            </a:r>
          </a:p>
          <a:p>
            <a:pPr lvl="1"/>
            <a:r>
              <a:rPr lang="el-GR" dirty="0" smtClean="0">
                <a:latin typeface="Arial"/>
                <a:cs typeface="Arial"/>
              </a:rPr>
              <a:t>α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smtClean="0"/>
              <a:t>: Lineare Ordnung von e, b und h </a:t>
            </a:r>
            <a:r>
              <a:rPr lang="de-DE" b="1" dirty="0" smtClean="0"/>
              <a:t>(</a:t>
            </a:r>
            <a:r>
              <a:rPr lang="de-DE" b="1" dirty="0" err="1" smtClean="0"/>
              <a:t>ebh</a:t>
            </a:r>
            <a:r>
              <a:rPr lang="de-DE" b="1" dirty="0" smtClean="0"/>
              <a:t> &gt; </a:t>
            </a:r>
            <a:r>
              <a:rPr lang="de-DE" b="1" dirty="0" err="1" smtClean="0"/>
              <a:t>hbe</a:t>
            </a:r>
            <a:r>
              <a:rPr lang="de-DE" b="1" dirty="0" smtClean="0"/>
              <a:t>)</a:t>
            </a:r>
          </a:p>
          <a:p>
            <a:pPr lvl="1"/>
            <a:r>
              <a:rPr lang="el-GR" dirty="0" smtClean="0">
                <a:latin typeface="Arial"/>
                <a:cs typeface="Arial"/>
              </a:rPr>
              <a:t>β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smtClean="0"/>
              <a:t>: Distanz zwischen e, b und h </a:t>
            </a:r>
            <a:r>
              <a:rPr lang="de-DE" b="1" dirty="0" smtClean="0"/>
              <a:t>(</a:t>
            </a:r>
            <a:r>
              <a:rPr lang="de-DE" b="1" dirty="0" err="1" smtClean="0"/>
              <a:t>eb</a:t>
            </a:r>
            <a:r>
              <a:rPr lang="de-DE" b="1" dirty="0" smtClean="0"/>
              <a:t> &gt; </a:t>
            </a:r>
            <a:r>
              <a:rPr lang="de-DE" b="1" dirty="0" err="1" smtClean="0"/>
              <a:t>eXXb</a:t>
            </a:r>
            <a:r>
              <a:rPr lang="de-DE" b="1" dirty="0" smtClean="0"/>
              <a:t>)</a:t>
            </a:r>
          </a:p>
          <a:p>
            <a:pPr lvl="1"/>
            <a:r>
              <a:rPr lang="el-GR" dirty="0" smtClean="0">
                <a:latin typeface="Arial"/>
                <a:cs typeface="Arial"/>
              </a:rPr>
              <a:t>γ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smtClean="0"/>
              <a:t>: Zahl der enthaltenen Allographe </a:t>
            </a:r>
            <a:r>
              <a:rPr lang="de-DE" b="1" dirty="0" smtClean="0"/>
              <a:t>(3 &gt; 2 &gt; 1)</a:t>
            </a:r>
          </a:p>
          <a:p>
            <a:pPr lvl="1"/>
            <a:r>
              <a:rPr lang="el-GR" dirty="0" smtClean="0">
                <a:latin typeface="Arial"/>
                <a:cs typeface="Arial"/>
              </a:rPr>
              <a:t>δ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smtClean="0"/>
              <a:t>: Häufigkeit des Allographs </a:t>
            </a:r>
            <a:r>
              <a:rPr lang="de-DE" b="1" dirty="0" smtClean="0"/>
              <a:t>(</a:t>
            </a:r>
            <a:r>
              <a:rPr lang="de-DE" b="1" dirty="0" smtClean="0">
                <a:latin typeface="Arial"/>
                <a:cs typeface="Arial"/>
              </a:rPr>
              <a:t>e &gt; ḗ</a:t>
            </a:r>
            <a:r>
              <a:rPr lang="de-DE" b="1" dirty="0" smtClean="0"/>
              <a:t>)</a:t>
            </a:r>
          </a:p>
          <a:p>
            <a:pPr lvl="1"/>
            <a:r>
              <a:rPr lang="de-DE" b="1" dirty="0" smtClean="0"/>
              <a:t>…</a:t>
            </a:r>
          </a:p>
          <a:p>
            <a:pPr lvl="1"/>
            <a:r>
              <a:rPr lang="de-DE" dirty="0" smtClean="0">
                <a:latin typeface="Arial"/>
                <a:cs typeface="Arial"/>
              </a:rPr>
              <a:t>ω</a:t>
            </a:r>
            <a:r>
              <a:rPr lang="de-DE" dirty="0" smtClean="0"/>
              <a:t> : Verhältnis Suchpattern : Grapheme des Ergebnisses </a:t>
            </a:r>
            <a:r>
              <a:rPr lang="de-DE" b="1" dirty="0" smtClean="0"/>
              <a:t>(3:5 &gt; 3:8)</a:t>
            </a:r>
            <a:endParaRPr lang="de-D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2351584" y="4618140"/>
                <a:ext cx="6552728" cy="4287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β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de-DE" sz="2400" b="0" dirty="0" smtClean="0"/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4618140"/>
                <a:ext cx="6552728" cy="42870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/>
              <p:cNvSpPr txBox="1"/>
              <p:nvPr/>
            </p:nvSpPr>
            <p:spPr>
              <a:xfrm>
                <a:off x="4558435" y="5448086"/>
                <a:ext cx="2139026" cy="1008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α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p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sz="2400" b="0" dirty="0" smtClean="0"/>
              </a:p>
            </p:txBody>
          </p:sp>
        </mc:Choice>
        <mc:Fallback xmlns="">
          <p:sp>
            <p:nvSpPr>
              <p:cNvPr id="36" name="Textfeld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435" y="5448086"/>
                <a:ext cx="2139026" cy="100867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63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35" grpId="0"/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1343472" y="242652"/>
            <a:ext cx="9289032" cy="26823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Suchfunktionen</a:t>
            </a:r>
            <a:endParaRPr lang="de-DE" sz="2400" dirty="0"/>
          </a:p>
        </p:txBody>
      </p:sp>
      <p:sp>
        <p:nvSpPr>
          <p:cNvPr id="10" name="Textfeld 9"/>
          <p:cNvSpPr txBox="1"/>
          <p:nvPr/>
        </p:nvSpPr>
        <p:spPr>
          <a:xfrm>
            <a:off x="3287688" y="1276917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prstClr val="black"/>
                </a:solidFill>
                <a:latin typeface="Century Gothic"/>
              </a:rPr>
              <a:t>Suchpattern: </a:t>
            </a:r>
            <a:r>
              <a:rPr lang="de-DE" sz="2400" i="1" dirty="0" err="1" smtClean="0">
                <a:solidFill>
                  <a:prstClr val="black"/>
                </a:solidFill>
                <a:latin typeface="Century Gothic"/>
              </a:rPr>
              <a:t>asuai</a:t>
            </a:r>
            <a:endParaRPr lang="de-DE" sz="2400" i="1" dirty="0">
              <a:solidFill>
                <a:prstClr val="black"/>
              </a:solidFill>
              <a:latin typeface="Century Gothic"/>
            </a:endParaRP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37502"/>
              </p:ext>
            </p:extLst>
          </p:nvPr>
        </p:nvGraphicFramePr>
        <p:xfrm>
          <a:off x="767408" y="1943930"/>
          <a:ext cx="10153128" cy="3476880"/>
        </p:xfrm>
        <a:graphic>
          <a:graphicData uri="http://schemas.openxmlformats.org/drawingml/2006/table">
            <a:tbl>
              <a:tblPr firstRow="1" bandRow="1"/>
              <a:tblGrid>
                <a:gridCol w="2592288"/>
                <a:gridCol w="3096344"/>
                <a:gridCol w="3096344"/>
                <a:gridCol w="1368152"/>
              </a:tblGrid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Faktoren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āššūtti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(-)</a:t>
                      </a:r>
                      <a:endParaRPr lang="de-DE" sz="1800" i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āššuššanni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(-)</a:t>
                      </a:r>
                      <a:endParaRPr lang="de-DE" sz="1800" i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i="1" dirty="0" err="1" smtClean="0">
                          <a:solidFill>
                            <a:schemeClr val="tx1"/>
                          </a:solidFill>
                        </a:rPr>
                        <a:t>Weighting</a:t>
                      </a:r>
                      <a:endParaRPr lang="de-DE" sz="18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>
                          <a:latin typeface="Arial"/>
                          <a:cs typeface="Arial"/>
                        </a:rPr>
                        <a:t>α</a:t>
                      </a:r>
                      <a:r>
                        <a:rPr lang="de-DE" dirty="0" smtClean="0"/>
                        <a:t> : Linear</a:t>
                      </a:r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[1]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[1]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l-GR" dirty="0" smtClean="0">
                          <a:latin typeface="Arial"/>
                          <a:cs typeface="Arial"/>
                        </a:rPr>
                        <a:t>β</a:t>
                      </a:r>
                      <a:r>
                        <a:rPr lang="de-DE" dirty="0" smtClean="0"/>
                        <a:t> : Distanz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&lt;0,1,2&gt; </a:t>
                      </a:r>
                      <a:r>
                        <a:rPr lang="de-DE" dirty="0" smtClean="0">
                          <a:sym typeface="Wingdings" panose="05000000000000000000" pitchFamily="2" charset="2"/>
                        </a:rPr>
                        <a:t> [0.33]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&lt;0,1,2,2&gt; </a:t>
                      </a:r>
                      <a:r>
                        <a:rPr lang="de-DE" dirty="0" smtClean="0">
                          <a:sym typeface="Wingdings" panose="05000000000000000000" pitchFamily="2" charset="2"/>
                        </a:rPr>
                        <a:t> [0.2]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0.8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l-GR" dirty="0" smtClean="0">
                          <a:latin typeface="Arial"/>
                          <a:cs typeface="Arial"/>
                        </a:rPr>
                        <a:t>γ</a:t>
                      </a:r>
                      <a:r>
                        <a:rPr lang="de-DE" dirty="0" smtClean="0"/>
                        <a:t> : Zahl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4 </a:t>
                      </a:r>
                      <a:r>
                        <a:rPr lang="de-DE" dirty="0" smtClean="0">
                          <a:sym typeface="Wingdings" panose="05000000000000000000" pitchFamily="2" charset="2"/>
                        </a:rPr>
                        <a:t> [0.8]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5 </a:t>
                      </a:r>
                      <a:r>
                        <a:rPr lang="de-DE" dirty="0" smtClean="0">
                          <a:sym typeface="Wingdings" panose="05000000000000000000" pitchFamily="2" charset="2"/>
                        </a:rPr>
                        <a:t> [</a:t>
                      </a:r>
                      <a:r>
                        <a:rPr lang="de-DE" dirty="0" smtClean="0"/>
                        <a:t>1]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1.5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l-GR" dirty="0" smtClean="0">
                          <a:latin typeface="Arial"/>
                          <a:cs typeface="Arial"/>
                        </a:rPr>
                        <a:t>δ</a:t>
                      </a:r>
                      <a:r>
                        <a:rPr lang="de-DE" dirty="0" smtClean="0"/>
                        <a:t> : Häufigkeit All.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&lt;0.5, 0.5, 0.5, 1&gt; </a:t>
                      </a:r>
                      <a:r>
                        <a:rPr lang="de-DE" dirty="0" smtClean="0">
                          <a:sym typeface="Wingdings" panose="05000000000000000000" pitchFamily="2" charset="2"/>
                        </a:rPr>
                        <a:t> [0.62]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&lt;0.5, 0.5, 1, 1, 1&gt; </a:t>
                      </a:r>
                      <a:r>
                        <a:rPr lang="de-DE" dirty="0" smtClean="0">
                          <a:sym typeface="Wingdings" panose="05000000000000000000" pitchFamily="2" charset="2"/>
                        </a:rPr>
                        <a:t> [0.8]</a:t>
                      </a:r>
                      <a:r>
                        <a:rPr lang="de-DE" dirty="0" smtClean="0"/>
                        <a:t> 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0.8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de-DE" dirty="0" smtClean="0">
                          <a:latin typeface="Arial"/>
                          <a:cs typeface="Arial"/>
                        </a:rPr>
                        <a:t>ω</a:t>
                      </a:r>
                      <a:r>
                        <a:rPr lang="de-DE" dirty="0" smtClean="0"/>
                        <a:t> : Pattern | </a:t>
                      </a:r>
                      <a:r>
                        <a:rPr lang="de-DE" dirty="0" err="1" smtClean="0"/>
                        <a:t>Result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4:7 </a:t>
                      </a:r>
                      <a:r>
                        <a:rPr lang="de-DE" dirty="0" smtClean="0">
                          <a:sym typeface="Wingdings" panose="05000000000000000000" pitchFamily="2" charset="2"/>
                        </a:rPr>
                        <a:t> [0.57]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5:10 </a:t>
                      </a:r>
                      <a:r>
                        <a:rPr lang="de-DE" dirty="0" smtClean="0">
                          <a:sym typeface="Wingdings" panose="05000000000000000000" pitchFamily="2" charset="2"/>
                        </a:rPr>
                        <a:t> [0.5]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0.5</a:t>
                      </a:r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1 + 0.26 + 1.2 + 0.49 + 0.28</a:t>
                      </a:r>
                    </a:p>
                    <a:p>
                      <a:pPr algn="ctr"/>
                      <a:endParaRPr lang="de-DE" b="1" dirty="0" smtClean="0"/>
                    </a:p>
                    <a:p>
                      <a:pPr algn="ctr"/>
                      <a:r>
                        <a:rPr lang="de-DE" b="1" dirty="0" smtClean="0"/>
                        <a:t>r = 3.23</a:t>
                      </a:r>
                      <a:endParaRPr lang="de-DE" b="1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de-DE" dirty="0" smtClean="0"/>
                        <a:t>1 + 0.16 + 1.5 + 0.64 + 0.25</a:t>
                      </a:r>
                    </a:p>
                    <a:p>
                      <a:pPr algn="ctr"/>
                      <a:endParaRPr lang="de-DE" b="1" dirty="0" smtClean="0"/>
                    </a:p>
                    <a:p>
                      <a:pPr algn="ctr"/>
                      <a:r>
                        <a:rPr lang="de-DE" b="1" dirty="0" smtClean="0"/>
                        <a:t>r = 3.55</a:t>
                      </a:r>
                      <a:endParaRPr lang="de-DE" b="1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de-DE" dirty="0"/>
                    </a:p>
                  </a:txBody>
                  <a:tcPr marT="72000" marB="72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4E6">
                        <a:lumMod val="40000"/>
                        <a:lumOff val="60000"/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" name="Textfeld 12"/>
          <p:cNvSpPr txBox="1"/>
          <p:nvPr/>
        </p:nvSpPr>
        <p:spPr>
          <a:xfrm>
            <a:off x="1199456" y="5892211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b="1" dirty="0" err="1">
                <a:solidFill>
                  <a:prstClr val="black"/>
                </a:solidFill>
                <a:latin typeface="Arial"/>
                <a:cs typeface="Arial"/>
              </a:rPr>
              <a:t>āššuššanni</a:t>
            </a:r>
            <a:r>
              <a:rPr lang="de-DE" sz="2400" b="1" dirty="0" smtClean="0">
                <a:solidFill>
                  <a:prstClr val="black"/>
                </a:solidFill>
                <a:latin typeface="Arial"/>
                <a:cs typeface="Arial"/>
              </a:rPr>
              <a:t>(-)</a:t>
            </a:r>
            <a:r>
              <a:rPr lang="de-DE" sz="2400" dirty="0" smtClean="0">
                <a:solidFill>
                  <a:prstClr val="black"/>
                </a:solidFill>
                <a:latin typeface="Century Gothic"/>
              </a:rPr>
              <a:t> wird vor </a:t>
            </a:r>
            <a:r>
              <a:rPr lang="de-DE" sz="2400" b="1" dirty="0" err="1">
                <a:solidFill>
                  <a:prstClr val="black"/>
                </a:solidFill>
                <a:latin typeface="Arial"/>
                <a:cs typeface="Arial"/>
              </a:rPr>
              <a:t>āššūtti</a:t>
            </a:r>
            <a:r>
              <a:rPr lang="de-DE" sz="2400" b="1" dirty="0" smtClean="0">
                <a:solidFill>
                  <a:prstClr val="black"/>
                </a:solidFill>
                <a:latin typeface="Arial"/>
                <a:cs typeface="Arial"/>
              </a:rPr>
              <a:t>(-)</a:t>
            </a:r>
            <a:r>
              <a:rPr lang="de-DE" sz="2400" dirty="0" smtClean="0">
                <a:solidFill>
                  <a:prstClr val="black"/>
                </a:solidFill>
                <a:latin typeface="Century Gothic"/>
              </a:rPr>
              <a:t> gerankt. </a:t>
            </a:r>
            <a:endParaRPr lang="de-DE" sz="2400" i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4" name="Geschweifte Klammer links 13"/>
          <p:cNvSpPr/>
          <p:nvPr/>
        </p:nvSpPr>
        <p:spPr>
          <a:xfrm rot="16200000">
            <a:off x="5715079" y="561986"/>
            <a:ext cx="257785" cy="10153128"/>
          </a:xfrm>
          <a:prstGeom prst="leftBrace">
            <a:avLst/>
          </a:prstGeom>
          <a:noFill/>
          <a:ln w="22225" cap="rnd" cmpd="sng" algn="ctr">
            <a:solidFill>
              <a:srgbClr val="353535">
                <a:shade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7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1343472" y="242652"/>
            <a:ext cx="9289032" cy="26823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/>
              <a:t>Suchfunktionen</a:t>
            </a:r>
            <a:endParaRPr lang="de-DE" sz="240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07368" y="1340768"/>
            <a:ext cx="11017224" cy="4968552"/>
          </a:xfrm>
        </p:spPr>
        <p:txBody>
          <a:bodyPr>
            <a:noAutofit/>
          </a:bodyPr>
          <a:lstStyle/>
          <a:p>
            <a:r>
              <a:rPr lang="de-DE" dirty="0" smtClean="0"/>
              <a:t>RESULT-SCORING, weitere </a:t>
            </a:r>
            <a:r>
              <a:rPr lang="de-DE" dirty="0" err="1" smtClean="0"/>
              <a:t>probabilistische</a:t>
            </a:r>
            <a:r>
              <a:rPr lang="de-DE" dirty="0" smtClean="0"/>
              <a:t> Marker für das Ranking der Ergebnisse:</a:t>
            </a:r>
          </a:p>
          <a:p>
            <a:pPr lvl="1"/>
            <a:r>
              <a:rPr lang="de-DE" dirty="0" smtClean="0"/>
              <a:t>Häufigkeit der Allographe im Korpus</a:t>
            </a:r>
          </a:p>
          <a:p>
            <a:pPr lvl="1"/>
            <a:r>
              <a:rPr lang="de-DE" dirty="0" smtClean="0"/>
              <a:t>Häufigkeit des gesuchten Zielwortes im Gesamtkorpus</a:t>
            </a:r>
          </a:p>
          <a:p>
            <a:pPr lvl="1"/>
            <a:r>
              <a:rPr lang="de-DE" dirty="0" smtClean="0"/>
              <a:t>Prominenz des Musters in den tatsächlichen Suchabfragen (Google Analytics)</a:t>
            </a:r>
          </a:p>
        </p:txBody>
      </p:sp>
    </p:spTree>
    <p:extLst>
      <p:ext uri="{BB962C8B-B14F-4D97-AF65-F5344CB8AC3E}">
        <p14:creationId xmlns:p14="http://schemas.microsoft.com/office/powerpoint/2010/main" val="169513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>
                <a:latin typeface="+mn-lt"/>
              </a:rPr>
              <a:t>Eckdaten des Projektes</a:t>
            </a:r>
            <a:endParaRPr lang="de-DE" sz="2400" dirty="0">
              <a:latin typeface="+mn-lt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35360" y="1895572"/>
            <a:ext cx="11247040" cy="4111720"/>
          </a:xfrm>
        </p:spPr>
        <p:txBody>
          <a:bodyPr/>
          <a:lstStyle/>
          <a:p>
            <a:r>
              <a:rPr lang="de-DE" sz="2400" b="1" dirty="0"/>
              <a:t>DFG-Projekt:</a:t>
            </a:r>
            <a:r>
              <a:rPr lang="de-DE" sz="2400" dirty="0"/>
              <a:t> „Digitales etymologisch-philologisches Wörterbuch der altanatolischen </a:t>
            </a:r>
            <a:r>
              <a:rPr lang="de-DE" sz="2400" dirty="0" err="1"/>
              <a:t>Kleinkorpussprachen</a:t>
            </a:r>
            <a:r>
              <a:rPr lang="de-DE" sz="2400" dirty="0"/>
              <a:t>“</a:t>
            </a:r>
          </a:p>
          <a:p>
            <a:r>
              <a:rPr lang="de-DE" sz="2400" b="1" dirty="0"/>
              <a:t>Laufzeit</a:t>
            </a:r>
            <a:r>
              <a:rPr lang="de-DE" sz="2400" dirty="0"/>
              <a:t>: 10/2014 – 09/2017 (1. FP); </a:t>
            </a:r>
            <a:r>
              <a:rPr lang="de-DE" sz="2400" dirty="0" smtClean="0"/>
              <a:t>2. Förderphase im Antrag</a:t>
            </a:r>
          </a:p>
          <a:p>
            <a:r>
              <a:rPr lang="de-DE" sz="2400" b="1" dirty="0" smtClean="0"/>
              <a:t>Projektmodule</a:t>
            </a:r>
            <a:r>
              <a:rPr lang="de-DE" sz="2400" dirty="0" smtClean="0"/>
              <a:t>:</a:t>
            </a:r>
          </a:p>
          <a:p>
            <a:pPr lvl="1"/>
            <a:r>
              <a:rPr lang="de-DE" sz="2400" dirty="0"/>
              <a:t>München 1: Jared Miller, Zsolt Simon, Anja Busse</a:t>
            </a:r>
          </a:p>
          <a:p>
            <a:pPr lvl="1"/>
            <a:r>
              <a:rPr lang="de-DE" sz="2400" dirty="0"/>
              <a:t>München 2: Olav Hackstein, Thomas </a:t>
            </a:r>
            <a:r>
              <a:rPr lang="de-DE" sz="2400" dirty="0" err="1"/>
              <a:t>Steer</a:t>
            </a:r>
            <a:r>
              <a:rPr lang="de-DE" sz="2400" dirty="0"/>
              <a:t>, Andreas Opfermann</a:t>
            </a:r>
          </a:p>
          <a:p>
            <a:pPr lvl="1"/>
            <a:r>
              <a:rPr lang="de-DE" sz="2400" dirty="0"/>
              <a:t>Marburg 1: Elisabeth Rieken, David </a:t>
            </a:r>
            <a:r>
              <a:rPr lang="de-DE" sz="2400" dirty="0" err="1"/>
              <a:t>Sasseville</a:t>
            </a:r>
            <a:r>
              <a:rPr lang="de-DE" sz="2400" dirty="0"/>
              <a:t>, Ilya </a:t>
            </a:r>
            <a:r>
              <a:rPr lang="de-DE" sz="2400" dirty="0" err="1"/>
              <a:t>Yakubovich</a:t>
            </a:r>
            <a:endParaRPr lang="de-DE" sz="2400" dirty="0"/>
          </a:p>
          <a:p>
            <a:pPr lvl="1"/>
            <a:r>
              <a:rPr lang="de-DE" sz="2400" dirty="0" smtClean="0"/>
              <a:t>IT (ITG): </a:t>
            </a:r>
            <a:r>
              <a:rPr lang="de-DE" sz="2400" dirty="0"/>
              <a:t>Markus </a:t>
            </a:r>
            <a:r>
              <a:rPr lang="de-DE" sz="2400" dirty="0" smtClean="0"/>
              <a:t>Frank, Katharina </a:t>
            </a:r>
            <a:r>
              <a:rPr lang="de-DE" sz="2400" dirty="0" err="1" smtClean="0"/>
              <a:t>Smiatek</a:t>
            </a:r>
            <a:endParaRPr lang="de-DE" sz="2400" dirty="0"/>
          </a:p>
          <a:p>
            <a:r>
              <a:rPr lang="de-DE" dirty="0" smtClean="0"/>
              <a:t>Lizenzform: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1" y="5157192"/>
            <a:ext cx="1224136" cy="43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9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>
                <a:latin typeface="+mn-lt"/>
              </a:rPr>
              <a:t>Altanatolische Sprachen (Eisenzeit)</a:t>
            </a:r>
            <a:endParaRPr lang="de-DE" sz="2400" dirty="0">
              <a:latin typeface="+mn-lt"/>
            </a:endParaRPr>
          </a:p>
        </p:txBody>
      </p:sp>
      <p:pic>
        <p:nvPicPr>
          <p:cNvPr id="7" name="Inhaltsplatzhalt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brightnessContrast bright="-28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440" y="1124744"/>
            <a:ext cx="9289032" cy="54681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Oval 13"/>
          <p:cNvSpPr/>
          <p:nvPr/>
        </p:nvSpPr>
        <p:spPr>
          <a:xfrm>
            <a:off x="5231904" y="1587320"/>
            <a:ext cx="1625581" cy="509766"/>
          </a:xfrm>
          <a:prstGeom prst="ellipse">
            <a:avLst/>
          </a:prstGeom>
          <a:solidFill>
            <a:srgbClr val="D3AEA8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18"/>
          <p:cNvSpPr/>
          <p:nvPr/>
        </p:nvSpPr>
        <p:spPr>
          <a:xfrm>
            <a:off x="2214938" y="3349073"/>
            <a:ext cx="1625581" cy="509766"/>
          </a:xfrm>
          <a:prstGeom prst="ellipse">
            <a:avLst/>
          </a:prstGeom>
          <a:solidFill>
            <a:srgbClr val="D3AEA8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9"/>
          <p:cNvSpPr/>
          <p:nvPr/>
        </p:nvSpPr>
        <p:spPr>
          <a:xfrm>
            <a:off x="2628092" y="4016236"/>
            <a:ext cx="1625581" cy="509766"/>
          </a:xfrm>
          <a:prstGeom prst="ellipse">
            <a:avLst/>
          </a:prstGeom>
          <a:solidFill>
            <a:srgbClr val="D3AEA8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20"/>
          <p:cNvSpPr/>
          <p:nvPr/>
        </p:nvSpPr>
        <p:spPr>
          <a:xfrm>
            <a:off x="3357258" y="4562333"/>
            <a:ext cx="1625581" cy="509766"/>
          </a:xfrm>
          <a:prstGeom prst="ellipse">
            <a:avLst/>
          </a:prstGeom>
          <a:solidFill>
            <a:srgbClr val="D3AEA8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21"/>
          <p:cNvSpPr/>
          <p:nvPr/>
        </p:nvSpPr>
        <p:spPr>
          <a:xfrm rot="624457">
            <a:off x="4844861" y="3652118"/>
            <a:ext cx="4025247" cy="1238002"/>
          </a:xfrm>
          <a:prstGeom prst="ellipse">
            <a:avLst/>
          </a:prstGeom>
          <a:solidFill>
            <a:srgbClr val="D3AEA8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960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smtClean="0">
                <a:latin typeface="+mn-lt"/>
              </a:rPr>
              <a:t>Antike hethitische Siedlung</a:t>
            </a:r>
            <a:endParaRPr lang="de-DE" sz="2400" dirty="0">
              <a:latin typeface="+mn-lt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1202248"/>
            <a:ext cx="7092280" cy="5319210"/>
          </a:xfrm>
          <a:prstGeom prst="rect">
            <a:avLst/>
          </a:prstGeom>
        </p:spPr>
      </p:pic>
      <p:pic>
        <p:nvPicPr>
          <p:cNvPr id="16" name="Picture 3" descr="C:\Users\MaFrank\Desktop\WAKS\BILDER Hintergrund\Zsolt\AlacaHöyükHethSiedlung\DSCN09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94" y="1202246"/>
            <a:ext cx="4046438" cy="539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94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 smtClean="0">
                <a:latin typeface="+mn-lt"/>
              </a:rPr>
              <a:t>Yazilikaya</a:t>
            </a:r>
            <a:r>
              <a:rPr lang="de-DE" dirty="0" smtClean="0">
                <a:latin typeface="+mn-lt"/>
              </a:rPr>
              <a:t>, </a:t>
            </a:r>
            <a:r>
              <a:rPr lang="de-DE" dirty="0">
                <a:latin typeface="+mn-lt"/>
              </a:rPr>
              <a:t>hethitisches Heiligtum</a:t>
            </a:r>
            <a:endParaRPr lang="de-DE" sz="2400" dirty="0">
              <a:latin typeface="+mn-lt"/>
            </a:endParaRPr>
          </a:p>
        </p:txBody>
      </p:sp>
      <p:pic>
        <p:nvPicPr>
          <p:cNvPr id="5" name="Picture 2" descr="C:\Users\MaFrank\Desktop\WAKS\BILDER Hintergrund\Zsolt\YazilikayaHethHeiligtumMitHierLuwNamen\P61200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214853"/>
            <a:ext cx="4032448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aFrank\Desktop\WAKS\BILDER Hintergrund\Zsolt\YazilikayaHethHeiligtumMitHierLuwNamen\P61200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1205128"/>
            <a:ext cx="7128792" cy="534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16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>
                <a:latin typeface="+mn-lt"/>
              </a:rPr>
              <a:t>Karatepe</a:t>
            </a:r>
            <a:r>
              <a:rPr lang="de-DE" dirty="0">
                <a:latin typeface="+mn-lt"/>
              </a:rPr>
              <a:t>: </a:t>
            </a:r>
            <a:r>
              <a:rPr lang="de-DE" dirty="0" err="1">
                <a:latin typeface="+mn-lt"/>
              </a:rPr>
              <a:t>Luwische</a:t>
            </a:r>
            <a:r>
              <a:rPr lang="de-DE" dirty="0">
                <a:latin typeface="+mn-lt"/>
              </a:rPr>
              <a:t> Inschriften</a:t>
            </a:r>
            <a:endParaRPr lang="de-DE" sz="2400" dirty="0">
              <a:latin typeface="+mn-lt"/>
            </a:endParaRPr>
          </a:p>
        </p:txBody>
      </p:sp>
      <p:pic>
        <p:nvPicPr>
          <p:cNvPr id="5" name="Picture 3" descr="C:\Users\MaFrank\Desktop\WAKS\BILDER Hintergrund\Zsolt\KaratepeHierLuwInschriftReliefs\Turkey 56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1" b="8183"/>
          <a:stretch/>
        </p:blipFill>
        <p:spPr bwMode="auto">
          <a:xfrm>
            <a:off x="263352" y="1600199"/>
            <a:ext cx="7200800" cy="42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aFrank\Desktop\WAKS\BILDER Hintergrund\Zsolt\KaratepeHierLuwInschriftReliefs\Turkey 65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 t="5145" b="8873"/>
          <a:stretch/>
        </p:blipFill>
        <p:spPr bwMode="auto">
          <a:xfrm>
            <a:off x="5620387" y="1423358"/>
            <a:ext cx="6547585" cy="464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3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0" t="-25839" r="23430" b="25839"/>
          <a:stretch/>
        </p:blipFill>
        <p:spPr>
          <a:xfrm>
            <a:off x="6768000" y="1260000"/>
            <a:ext cx="5426714" cy="560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42652"/>
            <a:ext cx="1584176" cy="79758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9416" y="404664"/>
            <a:ext cx="9793088" cy="252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/>
              <a:t>Luwische</a:t>
            </a:r>
            <a:r>
              <a:rPr lang="de-DE" dirty="0"/>
              <a:t> Inschriften</a:t>
            </a:r>
            <a:endParaRPr lang="de-DE" sz="2400" dirty="0">
              <a:latin typeface="+mn-lt"/>
            </a:endParaRPr>
          </a:p>
        </p:txBody>
      </p:sp>
      <p:pic>
        <p:nvPicPr>
          <p:cNvPr id="5" name="Picture 2" descr="C:\Users\MaFrank\Desktop\WAKS\BILDER Hintergrund\Zsolt\SüdburgHierLuwInschrift\DSCN1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194927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aFrank\Desktop\WAKS\BILDER Hintergrund\Zsolt\SüdburgHierLuwInschrift\DSCN1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62" y="1232410"/>
            <a:ext cx="6992709" cy="524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6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1464</Words>
  <Application>Microsoft Office PowerPoint</Application>
  <PresentationFormat>Benutzerdefiniert</PresentationFormat>
  <Paragraphs>264</Paragraphs>
  <Slides>32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Deimos</vt:lpstr>
      <vt:lpstr>     Digitale Lexikographie in den altanatolischen Sprachen 4th Digital Humanities Austria Conference - dha2017 (Innsbruck)</vt:lpstr>
      <vt:lpstr>PowerPoint-Präsentation</vt:lpstr>
      <vt:lpstr>Der Gegenstand des Projektes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Zur technischen Konzeption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Ihre Aufmerksamkeit </vt:lpstr>
      <vt:lpstr>Optional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Digitales etymologisch-philologisches Wörterbuch der altanatolischen Kleinkorpussprachen</dc:title>
  <dc:creator>User</dc:creator>
  <cp:lastModifiedBy>itg</cp:lastModifiedBy>
  <cp:revision>754</cp:revision>
  <dcterms:created xsi:type="dcterms:W3CDTF">2016-04-23T10:50:22Z</dcterms:created>
  <dcterms:modified xsi:type="dcterms:W3CDTF">2017-11-30T16:36:22Z</dcterms:modified>
</cp:coreProperties>
</file>