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9" r:id="rId2"/>
    <p:sldId id="263" r:id="rId3"/>
    <p:sldId id="257" r:id="rId4"/>
    <p:sldId id="260" r:id="rId5"/>
    <p:sldId id="264" r:id="rId6"/>
    <p:sldId id="283" r:id="rId7"/>
    <p:sldId id="291" r:id="rId8"/>
    <p:sldId id="290" r:id="rId9"/>
    <p:sldId id="292" r:id="rId10"/>
    <p:sldId id="293" r:id="rId11"/>
    <p:sldId id="284" r:id="rId12"/>
    <p:sldId id="286" r:id="rId13"/>
    <p:sldId id="287" r:id="rId14"/>
    <p:sldId id="285" r:id="rId15"/>
    <p:sldId id="288" r:id="rId16"/>
    <p:sldId id="28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65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bsch, Clemens" initials="GC" lastIdx="1" clrIdx="0">
    <p:extLst>
      <p:ext uri="{19B8F6BF-5375-455C-9EA6-DF929625EA0E}">
        <p15:presenceInfo xmlns:p15="http://schemas.microsoft.com/office/powerpoint/2012/main" userId="Gubsch, Cleme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3E7"/>
    <a:srgbClr val="CBBF75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5395" autoAdjust="0"/>
  </p:normalViewPr>
  <p:slideViewPr>
    <p:cSldViewPr snapToGrid="0">
      <p:cViewPr varScale="1">
        <p:scale>
          <a:sx n="40" d="100"/>
          <a:sy n="40" d="100"/>
        </p:scale>
        <p:origin x="104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82F46-6D82-4BB0-AB78-2B157DE5FFB6}" type="datetimeFigureOut">
              <a:rPr lang="de-DE" smtClean="0"/>
              <a:t>05.12.2017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34C65-3348-45B4-AC1E-A90F03479B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11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34C65-3348-45B4-AC1E-A90F03479B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189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34C65-3348-45B4-AC1E-A90F03479B5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751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34C65-3348-45B4-AC1E-A90F03479B5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186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34C65-3348-45B4-AC1E-A90F03479B5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182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34C65-3348-45B4-AC1E-A90F03479B5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134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34C65-3348-45B4-AC1E-A90F03479B5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4946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34C65-3348-45B4-AC1E-A90F03479B5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9778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34C65-3348-45B4-AC1E-A90F03479B54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89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34C65-3348-45B4-AC1E-A90F03479B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000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34C65-3348-45B4-AC1E-A90F03479B54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0849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34C65-3348-45B4-AC1E-A90F03479B54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560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34C65-3348-45B4-AC1E-A90F03479B54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381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34C65-3348-45B4-AC1E-A90F03479B54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0028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34C65-3348-45B4-AC1E-A90F03479B54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5148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34C65-3348-45B4-AC1E-A90F03479B5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555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34C65-3348-45B4-AC1E-A90F03479B5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5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A92F-E3DD-4ED2-855C-8A93AEEC2C4A}" type="datetime1">
              <a:rPr lang="de-DE" smtClean="0"/>
              <a:t>05.12.2017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7A0E-5129-40CC-B571-89042EA7C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60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F52-D669-495F-8989-4ECC1D53CD1E}" type="datetime1">
              <a:rPr lang="de-DE" smtClean="0"/>
              <a:t>05.12.2017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7A0E-5129-40CC-B571-89042EA7C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28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D7F1-E6C8-4F42-80DA-4CA33ED7585C}" type="datetime1">
              <a:rPr lang="de-DE" smtClean="0"/>
              <a:t>05.12.2017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7A0E-5129-40CC-B571-89042EA7C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301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116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ED02-93AC-495E-AD18-4A7987438005}" type="datetime1">
              <a:rPr lang="de-DE" smtClean="0"/>
              <a:t>05.12.2017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7A0E-5129-40CC-B571-89042EA7C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63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B5CA-07C5-478D-854E-85AA48FAB1C2}" type="datetime1">
              <a:rPr lang="de-DE" smtClean="0"/>
              <a:t>05.12.2017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7A0E-5129-40CC-B571-89042EA7C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71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BE9B-DF80-4996-9925-493494B58AEB}" type="datetime1">
              <a:rPr lang="de-DE" smtClean="0"/>
              <a:t>05.12.2017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7A0E-5129-40CC-B571-89042EA7C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205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7BFE-E894-4E7F-B527-7710C7034FFD}" type="datetime1">
              <a:rPr lang="de-DE" smtClean="0"/>
              <a:t>05.12.2017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7A0E-5129-40CC-B571-89042EA7C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64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498A-48E7-449A-81E3-B3AD2613D896}" type="datetime1">
              <a:rPr lang="de-DE" smtClean="0"/>
              <a:t>05.12.2017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7A0E-5129-40CC-B571-89042EA7C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76C4-5C7D-4CCC-ACED-1A3E5BFBF03B}" type="datetime1">
              <a:rPr lang="de-DE" smtClean="0"/>
              <a:t>05.12.2017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7A0E-5129-40CC-B571-89042EA7C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68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DD75-AC20-41A2-94B9-EC2383A840AB}" type="datetime1">
              <a:rPr lang="de-DE" smtClean="0"/>
              <a:t>05.12.2017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7A0E-5129-40CC-B571-89042EA7C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40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D085-0571-482A-8C9F-3CF239087FC7}" type="datetime1">
              <a:rPr lang="de-DE" smtClean="0"/>
              <a:t>05.12.2017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7A0E-5129-40CC-B571-89042EA7C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73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fld id="{8EB03796-0433-491D-ABFF-3031205071DA}" type="datetime1">
              <a:rPr lang="de-DE" smtClean="0"/>
              <a:pPr/>
              <a:t>05.12.2017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fld id="{BB747A0E-5129-40CC-B571-89042EA7C45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302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uckner-online.at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13"/>
          <a:stretch/>
        </p:blipFill>
        <p:spPr>
          <a:xfrm>
            <a:off x="174770" y="765817"/>
            <a:ext cx="2056416" cy="2742558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637476" y="6655241"/>
            <a:ext cx="6554524" cy="210710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Institut für kunst- und musikhistorische Forschungen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634124" y="591404"/>
            <a:ext cx="8488217" cy="5478423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Digitales Werkverzeichnis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Anton Bruckner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Werkverzeichnis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Anton Bruckner (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WAB) und Publikation in digitaler Form (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MerMEId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Abteilung Musikwissenschaft der Österreichischen Akademie der Wissenschaften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und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Königliche Bibliothek Kopenhagen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/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de-A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ÖAW-ACDH</a:t>
            </a:r>
            <a:endParaRPr kumimoji="0" lang="de-AT" sz="2400" b="0" i="0" u="none" strike="noStrike" kern="1200" cap="none" spc="0" normalizeH="0" baseline="0" noProof="0" dirty="0" smtClean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Projektleitung: Robert Klugseder</a:t>
            </a:r>
            <a:endParaRPr kumimoji="0" lang="de-A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Mitarbeiter: </a:t>
            </a: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Desiree </a:t>
            </a:r>
            <a:r>
              <a:rPr kumimoji="0" lang="de-A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Mayer, </a:t>
            </a: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Clemens </a:t>
            </a:r>
            <a:r>
              <a:rPr kumimoji="0" lang="de-A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Gubsch und Marek Cupák,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Science Board: </a:t>
            </a: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Benjamin-Gunnar Cohrs, Andrea </a:t>
            </a:r>
            <a:r>
              <a:rPr kumimoji="0" lang="de-A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Harrandt</a:t>
            </a: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</a:t>
            </a:r>
            <a:r>
              <a:rPr kumimoji="0" lang="de-A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Paul </a:t>
            </a:r>
            <a:r>
              <a:rPr kumimoji="0" lang="de-A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Hawkshaw</a:t>
            </a: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</a:t>
            </a:r>
            <a:r>
              <a:rPr kumimoji="0" lang="de-A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Hans-Joachim Hinrichsen, Thomas Leibnitz und Klaus </a:t>
            </a:r>
            <a:r>
              <a:rPr kumimoji="0" lang="de-A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Petermayr</a:t>
            </a:r>
            <a:endParaRPr kumimoji="0" lang="de-AT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Laufzeit: Mai 2017 – April 2019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Finanzierung: FWF ORD</a:t>
            </a: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" y="6655241"/>
            <a:ext cx="1741335" cy="210710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de-AT" sz="1000" dirty="0" smtClean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</a:t>
            </a:r>
            <a:r>
              <a:rPr lang="de-AT" sz="1000" dirty="0" err="1" smtClean="0">
                <a:solidFill>
                  <a:prstClr val="white"/>
                </a:solidFill>
                <a:latin typeface="Palatino Linotype" panose="02040502050505030304" pitchFamily="18" charset="0"/>
              </a:rPr>
              <a:t>ha</a:t>
            </a:r>
            <a:r>
              <a:rPr lang="de-AT" sz="1000" dirty="0" smtClean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  <a:endParaRPr lang="de-AT" sz="1000" dirty="0">
              <a:solidFill>
                <a:prstClr val="whit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741336" y="6655241"/>
            <a:ext cx="3896139" cy="210710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637476" y="0"/>
            <a:ext cx="6554524" cy="500932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de-DE" sz="2400" dirty="0">
                <a:solidFill>
                  <a:prstClr val="white"/>
                </a:solidFill>
                <a:latin typeface="Palatino Linotype" panose="02040502050505030304" pitchFamily="18" charset="0"/>
              </a:rPr>
              <a:t>Digitales Werkverzeichnis Anton Bruckner</a:t>
            </a:r>
          </a:p>
        </p:txBody>
      </p:sp>
      <p:sp>
        <p:nvSpPr>
          <p:cNvPr id="16" name="Rechteck 15"/>
          <p:cNvSpPr/>
          <p:nvPr/>
        </p:nvSpPr>
        <p:spPr>
          <a:xfrm>
            <a:off x="1" y="0"/>
            <a:ext cx="1741335" cy="500932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741336" y="0"/>
            <a:ext cx="3896139" cy="500932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" y="-8124"/>
            <a:ext cx="1162874" cy="504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05" y="5954943"/>
            <a:ext cx="624490" cy="612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12" y="5954943"/>
            <a:ext cx="1555933" cy="612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774" y="5867020"/>
            <a:ext cx="109611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6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797">
        <p14:prism isContent="1" isInverted="1"/>
      </p:transition>
    </mc:Choice>
    <mc:Fallback xmlns="">
      <p:transition spd="slow" advClick="0" advTm="207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637476" y="6655241"/>
            <a:ext cx="6554524" cy="210710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Institut für kunst- und musikhistorische Forschungen</a:t>
            </a:r>
          </a:p>
        </p:txBody>
      </p:sp>
      <p:sp>
        <p:nvSpPr>
          <p:cNvPr id="8" name="Rechteck 7"/>
          <p:cNvSpPr/>
          <p:nvPr/>
        </p:nvSpPr>
        <p:spPr>
          <a:xfrm>
            <a:off x="1" y="6655241"/>
            <a:ext cx="1741335" cy="210710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dha</a:t>
            </a: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</a:p>
        </p:txBody>
      </p:sp>
      <p:sp>
        <p:nvSpPr>
          <p:cNvPr id="14" name="Rechteck 13"/>
          <p:cNvSpPr/>
          <p:nvPr/>
        </p:nvSpPr>
        <p:spPr>
          <a:xfrm>
            <a:off x="1741336" y="6655241"/>
            <a:ext cx="3896139" cy="210710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" y="0"/>
            <a:ext cx="1741335" cy="500932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741336" y="0"/>
            <a:ext cx="3896139" cy="500932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" y="-8124"/>
            <a:ext cx="1162874" cy="504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023589" y="1107262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 smtClean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219363" y="0"/>
            <a:ext cx="6972637" cy="500932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Digitales Werkverzeichnis Anton Bruckner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424255" y="2082923"/>
            <a:ext cx="635210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Entwickelt von der Dänischen Königlichen</a:t>
            </a: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Bibliothek in der Abteilung </a:t>
            </a:r>
            <a:r>
              <a:rPr lang="en-US" dirty="0">
                <a:solidFill>
                  <a:prstClr val="black"/>
                </a:solidFill>
                <a:latin typeface="Palatino Linotype" panose="02040502050505030304" pitchFamily="18" charset="0"/>
              </a:rPr>
              <a:t>Danish Centre for Music Editing</a:t>
            </a: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(DCM) 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U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</a:rPr>
              <a:t>mfassende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Eingabemaske für Metadaten</a:t>
            </a:r>
            <a:endParaRPr lang="de-DE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Implementierung des FRBR-Modells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MARC 21 Format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Einbindung von Normdaten</a:t>
            </a:r>
            <a:r>
              <a:rPr lang="de-DE" dirty="0">
                <a:solidFill>
                  <a:prstClr val="black"/>
                </a:solidFill>
                <a:latin typeface="Palatino Linotype" panose="02040502050505030304" pitchFamily="18" charset="0"/>
              </a:rPr>
              <a:t> (</a:t>
            </a:r>
            <a:r>
              <a:rPr lang="de-DE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RISM, GND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VIAF und LCNAF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7" y="1947010"/>
            <a:ext cx="4915968" cy="368183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161105" y="1107262"/>
            <a:ext cx="10311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MerMEId</a:t>
            </a:r>
            <a:r>
              <a:rPr lang="de-DE" sz="2400" dirty="0">
                <a:solidFill>
                  <a:schemeClr val="accent5"/>
                </a:solidFill>
                <a:latin typeface="Palatino Linotype" panose="02040502050505030304" pitchFamily="18" charset="0"/>
              </a:rPr>
              <a:t> (</a:t>
            </a:r>
            <a:r>
              <a:rPr lang="en-US" sz="2400" dirty="0">
                <a:solidFill>
                  <a:schemeClr val="accent5"/>
                </a:solidFill>
                <a:latin typeface="Palatino Linotype" panose="02040502050505030304" pitchFamily="18" charset="0"/>
              </a:rPr>
              <a:t>Metadata Editor and Repository for MEI Data</a:t>
            </a:r>
            <a:r>
              <a:rPr lang="en-US" sz="2400" dirty="0" smtClean="0">
                <a:solidFill>
                  <a:schemeClr val="accent5"/>
                </a:solidFill>
                <a:latin typeface="Palatino Linotype" panose="02040502050505030304" pitchFamily="18" charset="0"/>
              </a:rPr>
              <a:t>)</a:t>
            </a:r>
            <a:endParaRPr lang="de-DE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2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237"/>
    </mc:Choice>
    <mc:Fallback xmlns="">
      <p:transition advClick="0" advTm="823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637476" y="6655241"/>
            <a:ext cx="6554524" cy="210710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Institut für kunst- und musikhistorische Forschungen</a:t>
            </a:r>
          </a:p>
        </p:txBody>
      </p:sp>
      <p:sp>
        <p:nvSpPr>
          <p:cNvPr id="8" name="Rechteck 7"/>
          <p:cNvSpPr/>
          <p:nvPr/>
        </p:nvSpPr>
        <p:spPr>
          <a:xfrm>
            <a:off x="1" y="6655241"/>
            <a:ext cx="1741335" cy="210710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dha</a:t>
            </a: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</a:p>
        </p:txBody>
      </p:sp>
      <p:sp>
        <p:nvSpPr>
          <p:cNvPr id="14" name="Rechteck 13"/>
          <p:cNvSpPr/>
          <p:nvPr/>
        </p:nvSpPr>
        <p:spPr>
          <a:xfrm>
            <a:off x="1741336" y="6655241"/>
            <a:ext cx="3896139" cy="210710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" y="0"/>
            <a:ext cx="1741335" cy="500932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741336" y="0"/>
            <a:ext cx="3896139" cy="500932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" y="-8124"/>
            <a:ext cx="1162874" cy="504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023589" y="1107262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 smtClean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219363" y="0"/>
            <a:ext cx="6972637" cy="500932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Digitales Werkverzeichnis Anton Bruckner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489361" y="715764"/>
            <a:ext cx="54155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MerMEId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-Editor: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Works-Ebene: Allgemeine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erkinformationen, Nummerierung, Nomenklatur und Einordnung in die Werksystematik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0" y="903354"/>
            <a:ext cx="6113301" cy="52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237">
        <p14:prism isContent="1" isInverted="1"/>
      </p:transition>
    </mc:Choice>
    <mc:Fallback xmlns="">
      <p:transition spd="slow" advClick="0" advTm="82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637476" y="6655241"/>
            <a:ext cx="6554524" cy="210710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Institut für kunst- und musikhistorische Forschungen</a:t>
            </a:r>
          </a:p>
        </p:txBody>
      </p:sp>
      <p:sp>
        <p:nvSpPr>
          <p:cNvPr id="8" name="Rechteck 7"/>
          <p:cNvSpPr/>
          <p:nvPr/>
        </p:nvSpPr>
        <p:spPr>
          <a:xfrm>
            <a:off x="1" y="6655241"/>
            <a:ext cx="1741335" cy="210710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dha</a:t>
            </a: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</a:p>
        </p:txBody>
      </p:sp>
      <p:sp>
        <p:nvSpPr>
          <p:cNvPr id="14" name="Rechteck 13"/>
          <p:cNvSpPr/>
          <p:nvPr/>
        </p:nvSpPr>
        <p:spPr>
          <a:xfrm>
            <a:off x="1741336" y="6655241"/>
            <a:ext cx="3896139" cy="210710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" y="0"/>
            <a:ext cx="1741335" cy="500932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741336" y="0"/>
            <a:ext cx="3896139" cy="500932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" y="-8124"/>
            <a:ext cx="1162874" cy="504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023589" y="1107262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 smtClean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219363" y="0"/>
            <a:ext cx="6972637" cy="500932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Digitales Werkverzeichnis Anton Bruckner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489361" y="715764"/>
            <a:ext cx="541554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MerMEId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-Editor: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Works-Ebene: Allgemeine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erkinformationen, Nummerierung, Nomenklatur und Einordnung in die Werksystematik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Music-Ebene: Musikalischer Inhalt (Besetzungsangaben, Tonart, Taktart und mögliche Fassungen)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31" y="715764"/>
            <a:ext cx="5202469" cy="570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237"/>
    </mc:Choice>
    <mc:Fallback xmlns="">
      <p:transition advClick="0" advTm="823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637476" y="6655241"/>
            <a:ext cx="6554524" cy="210710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Institut für kunst- und musikhistorische Forschungen</a:t>
            </a:r>
          </a:p>
        </p:txBody>
      </p:sp>
      <p:sp>
        <p:nvSpPr>
          <p:cNvPr id="8" name="Rechteck 7"/>
          <p:cNvSpPr/>
          <p:nvPr/>
        </p:nvSpPr>
        <p:spPr>
          <a:xfrm>
            <a:off x="1" y="6655241"/>
            <a:ext cx="1741335" cy="210710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dha</a:t>
            </a: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</a:p>
        </p:txBody>
      </p:sp>
      <p:sp>
        <p:nvSpPr>
          <p:cNvPr id="14" name="Rechteck 13"/>
          <p:cNvSpPr/>
          <p:nvPr/>
        </p:nvSpPr>
        <p:spPr>
          <a:xfrm>
            <a:off x="1741336" y="6655241"/>
            <a:ext cx="3896139" cy="210710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" y="0"/>
            <a:ext cx="1741335" cy="500932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741336" y="0"/>
            <a:ext cx="3896139" cy="500932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" y="-8124"/>
            <a:ext cx="1162874" cy="504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023589" y="1107262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 smtClean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219363" y="0"/>
            <a:ext cx="6972637" cy="500932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Digitales Werkverzeichnis Anton Bruckner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489361" y="715764"/>
            <a:ext cx="541554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MerMEId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-Editor: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Works-Ebene: Allgemeine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erkinformationen, Nummerierung, Nomenklatur und Einordnung in die Werksystematik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Music-Ebene: Musikalischer Inhalt (Besetzungsangaben, Tonart, Taktart und mögliche Fassungen)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Sources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-Ebene: Erfassung der Quellenlage sowie Hierarchisierung der Quellen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5" y="841829"/>
            <a:ext cx="6083642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2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237"/>
    </mc:Choice>
    <mc:Fallback xmlns="">
      <p:transition advClick="0" advTm="823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637476" y="6655241"/>
            <a:ext cx="6554524" cy="210710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Institut für kunst- und musikhistorische Forschungen</a:t>
            </a:r>
          </a:p>
        </p:txBody>
      </p:sp>
      <p:sp>
        <p:nvSpPr>
          <p:cNvPr id="8" name="Rechteck 7"/>
          <p:cNvSpPr/>
          <p:nvPr/>
        </p:nvSpPr>
        <p:spPr>
          <a:xfrm>
            <a:off x="1" y="6655241"/>
            <a:ext cx="1741335" cy="210710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dha</a:t>
            </a: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</a:p>
        </p:txBody>
      </p:sp>
      <p:sp>
        <p:nvSpPr>
          <p:cNvPr id="14" name="Rechteck 13"/>
          <p:cNvSpPr/>
          <p:nvPr/>
        </p:nvSpPr>
        <p:spPr>
          <a:xfrm>
            <a:off x="1741336" y="6655241"/>
            <a:ext cx="3896139" cy="210710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" y="0"/>
            <a:ext cx="1741335" cy="500932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741336" y="0"/>
            <a:ext cx="3896139" cy="500932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" y="-8124"/>
            <a:ext cx="1162874" cy="504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023589" y="1107262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 smtClean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219363" y="0"/>
            <a:ext cx="6972637" cy="500932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Digitales Werkverzeichnis Anton Bruckner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455256" y="3045042"/>
            <a:ext cx="5523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Quellen-Ebene: Ort für detaillierte Quellenbeschreibung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Inhaltliche Beschreibung und Kategorisierung der Quelle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Provenienz der Quelle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Beschreibung der physischen Eigenschaften, z.B.: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Papierbeschaffenheit und Schreiberhände.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5" y="697598"/>
            <a:ext cx="6244522" cy="520971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678" y="697598"/>
            <a:ext cx="4730538" cy="221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0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237">
        <p14:prism isContent="1" isInverted="1"/>
      </p:transition>
    </mc:Choice>
    <mc:Fallback xmlns="">
      <p:transition spd="slow" advClick="0" advTm="82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637476" y="6655241"/>
            <a:ext cx="6554524" cy="210710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Institut für kunst- und musikhistorische Forschungen</a:t>
            </a:r>
          </a:p>
        </p:txBody>
      </p:sp>
      <p:sp>
        <p:nvSpPr>
          <p:cNvPr id="8" name="Rechteck 7"/>
          <p:cNvSpPr/>
          <p:nvPr/>
        </p:nvSpPr>
        <p:spPr>
          <a:xfrm>
            <a:off x="1" y="6655241"/>
            <a:ext cx="1741335" cy="210710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dha</a:t>
            </a: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</a:p>
        </p:txBody>
      </p:sp>
      <p:sp>
        <p:nvSpPr>
          <p:cNvPr id="14" name="Rechteck 13"/>
          <p:cNvSpPr/>
          <p:nvPr/>
        </p:nvSpPr>
        <p:spPr>
          <a:xfrm>
            <a:off x="1741336" y="6655241"/>
            <a:ext cx="3896139" cy="210710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" y="0"/>
            <a:ext cx="1741335" cy="500932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741336" y="0"/>
            <a:ext cx="3896139" cy="500932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" y="-8124"/>
            <a:ext cx="1162874" cy="504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023589" y="1107262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 smtClean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219363" y="0"/>
            <a:ext cx="6972637" cy="500932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Digitales Werkverzeichnis Anton Bruckner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489361" y="715764"/>
            <a:ext cx="54155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MerMEId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-Editor: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Works-Ebene: Allgemeine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erkinformationen, Nummerierung, Nomenklatur und Einordnung in die Werksystematik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Music-Ebene: Musikalischer Inhalt (Besetzungsangaben, Tonart, Taktart und mögliche Fassungen)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Sources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-Ebene: Erfassung der Quellenlage sowie Hierarchisierung der Quellen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History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-Ebene: Datierung, Werkgenese, Verzeichnis wichtiger Aufführungen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8" y="856350"/>
            <a:ext cx="5995016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5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237">
        <p14:switch dir="r"/>
      </p:transition>
    </mc:Choice>
    <mc:Fallback xmlns="">
      <p:transition spd="slow" advClick="0" advTm="82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637476" y="6655241"/>
            <a:ext cx="6554524" cy="210710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Institut für kunst- und musikhistorische Forschungen</a:t>
            </a:r>
          </a:p>
        </p:txBody>
      </p:sp>
      <p:sp>
        <p:nvSpPr>
          <p:cNvPr id="8" name="Rechteck 7"/>
          <p:cNvSpPr/>
          <p:nvPr/>
        </p:nvSpPr>
        <p:spPr>
          <a:xfrm>
            <a:off x="1" y="6655241"/>
            <a:ext cx="1741335" cy="210710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dha</a:t>
            </a: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</a:p>
        </p:txBody>
      </p:sp>
      <p:sp>
        <p:nvSpPr>
          <p:cNvPr id="14" name="Rechteck 13"/>
          <p:cNvSpPr/>
          <p:nvPr/>
        </p:nvSpPr>
        <p:spPr>
          <a:xfrm>
            <a:off x="1741336" y="6655241"/>
            <a:ext cx="3896139" cy="210710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" y="0"/>
            <a:ext cx="1741335" cy="500932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741336" y="0"/>
            <a:ext cx="3896139" cy="500932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" y="-8124"/>
            <a:ext cx="1162874" cy="504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023589" y="1107262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 smtClean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219363" y="0"/>
            <a:ext cx="6972637" cy="500932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Digitales Werkverzeichnis Anton Bruckner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489361" y="715764"/>
            <a:ext cx="541554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MerMEId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-Editor: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Works-Ebene: Allgemeine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erkinformationen, Nummerierung, Nomenklatur und Einordnung in die Werksystematik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Music-Ebene: Musikalischer Inhalt (Besetzungsangaben, Tonart, Taktart und mögliche Fassungen)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Sources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-Ebene: Erfassung der Quellenlage sowie Hierarchisierung der Quellen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History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-Ebene: Datierung, Werkgenese, Verzeichnis wichtiger Aufführungen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File-Ebene: Zuständigkeiten,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Versionierung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Notizen </a:t>
            </a: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0" y="812128"/>
            <a:ext cx="6142291" cy="52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9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237"/>
    </mc:Choice>
    <mc:Fallback xmlns="">
      <p:transition advClick="0" advTm="823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5637600" y="6655320"/>
            <a:ext cx="6554160" cy="210240"/>
          </a:xfrm>
          <a:prstGeom prst="rect">
            <a:avLst/>
          </a:prstGeom>
          <a:solidFill>
            <a:srgbClr val="D8BE8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Palatino Linotype"/>
              </a:rPr>
              <a:t>Institut für kunst- und musikhistorische Forschungen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0" y="6655320"/>
            <a:ext cx="1740960" cy="210240"/>
          </a:xfrm>
          <a:prstGeom prst="rect">
            <a:avLst/>
          </a:prstGeom>
          <a:solidFill>
            <a:srgbClr val="0047B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lvl="0">
              <a:defRPr/>
            </a:pP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dha</a:t>
            </a: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</a:p>
        </p:txBody>
      </p:sp>
      <p:sp>
        <p:nvSpPr>
          <p:cNvPr id="162" name="CustomShape 3"/>
          <p:cNvSpPr/>
          <p:nvPr/>
        </p:nvSpPr>
        <p:spPr>
          <a:xfrm>
            <a:off x="1741320" y="6655320"/>
            <a:ext cx="3895920" cy="210240"/>
          </a:xfrm>
          <a:prstGeom prst="rect">
            <a:avLst/>
          </a:prstGeom>
          <a:solidFill>
            <a:srgbClr val="69B3E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4"/>
          <p:cNvSpPr/>
          <p:nvPr/>
        </p:nvSpPr>
        <p:spPr>
          <a:xfrm>
            <a:off x="0" y="0"/>
            <a:ext cx="1740960" cy="500400"/>
          </a:xfrm>
          <a:prstGeom prst="rect">
            <a:avLst/>
          </a:prstGeom>
          <a:solidFill>
            <a:srgbClr val="0047B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5"/>
          <p:cNvSpPr/>
          <p:nvPr/>
        </p:nvSpPr>
        <p:spPr>
          <a:xfrm>
            <a:off x="1741320" y="0"/>
            <a:ext cx="3895920" cy="500400"/>
          </a:xfrm>
          <a:prstGeom prst="rect">
            <a:avLst/>
          </a:prstGeom>
          <a:solidFill>
            <a:srgbClr val="69B3E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5" name="Grafik 4"/>
          <p:cNvPicPr/>
          <p:nvPr/>
        </p:nvPicPr>
        <p:blipFill>
          <a:blip r:embed="rId3"/>
          <a:stretch/>
        </p:blipFill>
        <p:spPr>
          <a:xfrm>
            <a:off x="-1800" y="-8280"/>
            <a:ext cx="1162440" cy="503640"/>
          </a:xfrm>
          <a:prstGeom prst="rect">
            <a:avLst/>
          </a:prstGeom>
          <a:ln>
            <a:noFill/>
          </a:ln>
        </p:spPr>
      </p:pic>
      <p:sp>
        <p:nvSpPr>
          <p:cNvPr id="166" name="CustomShape 6"/>
          <p:cNvSpPr/>
          <p:nvPr/>
        </p:nvSpPr>
        <p:spPr>
          <a:xfrm>
            <a:off x="6024960" y="1107360"/>
            <a:ext cx="18108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167" name="CustomShape 7"/>
          <p:cNvSpPr/>
          <p:nvPr/>
        </p:nvSpPr>
        <p:spPr>
          <a:xfrm>
            <a:off x="5219280" y="0"/>
            <a:ext cx="6972120" cy="500400"/>
          </a:xfrm>
          <a:prstGeom prst="rect">
            <a:avLst/>
          </a:prstGeom>
          <a:solidFill>
            <a:srgbClr val="D8BE8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Palatino Linotype"/>
              </a:rPr>
              <a:t>Digitales Werkverzeichnis Anton Bruckner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68" name="TextShape 8"/>
          <p:cNvSpPr txBox="1"/>
          <p:nvPr/>
        </p:nvSpPr>
        <p:spPr>
          <a:xfrm>
            <a:off x="91440" y="1005839"/>
            <a:ext cx="5669280" cy="525291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trike="noStrike" spc="-1" dirty="0">
                <a:solidFill>
                  <a:schemeClr val="accent5"/>
                </a:solidFill>
                <a:latin typeface="Palatino Linotype" panose="02040502050505030304" pitchFamily="18" charset="0"/>
              </a:rPr>
              <a:t>mysql2meiHeads</a:t>
            </a:r>
          </a:p>
          <a:p>
            <a:endParaRPr lang="en-US" sz="22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MerMEId-Inhaltsgenerator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und 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Batch-Manipulator</a:t>
            </a:r>
          </a:p>
        </p:txBody>
      </p:sp>
      <p:pic>
        <p:nvPicPr>
          <p:cNvPr id="169" name="Grafik 168"/>
          <p:cNvPicPr/>
          <p:nvPr/>
        </p:nvPicPr>
        <p:blipFill>
          <a:blip r:embed="rId4"/>
          <a:stretch/>
        </p:blipFill>
        <p:spPr>
          <a:xfrm>
            <a:off x="5760720" y="1005840"/>
            <a:ext cx="5760720" cy="4745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56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5637600" y="6655320"/>
            <a:ext cx="6554160" cy="210240"/>
          </a:xfrm>
          <a:prstGeom prst="rect">
            <a:avLst/>
          </a:prstGeom>
          <a:solidFill>
            <a:srgbClr val="D8BE8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Palatino Linotype"/>
              </a:rPr>
              <a:t>Institut für kunst- und musikhistorische Forschungen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0" y="6655320"/>
            <a:ext cx="1740960" cy="210240"/>
          </a:xfrm>
          <a:prstGeom prst="rect">
            <a:avLst/>
          </a:prstGeom>
          <a:solidFill>
            <a:srgbClr val="0047B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lvl="0">
              <a:defRPr/>
            </a:pP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dha</a:t>
            </a: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</a:p>
        </p:txBody>
      </p:sp>
      <p:sp>
        <p:nvSpPr>
          <p:cNvPr id="172" name="CustomShape 3"/>
          <p:cNvSpPr/>
          <p:nvPr/>
        </p:nvSpPr>
        <p:spPr>
          <a:xfrm>
            <a:off x="1741320" y="6655320"/>
            <a:ext cx="3895920" cy="210240"/>
          </a:xfrm>
          <a:prstGeom prst="rect">
            <a:avLst/>
          </a:prstGeom>
          <a:solidFill>
            <a:srgbClr val="69B3E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4"/>
          <p:cNvSpPr/>
          <p:nvPr/>
        </p:nvSpPr>
        <p:spPr>
          <a:xfrm>
            <a:off x="0" y="0"/>
            <a:ext cx="1740960" cy="500400"/>
          </a:xfrm>
          <a:prstGeom prst="rect">
            <a:avLst/>
          </a:prstGeom>
          <a:solidFill>
            <a:srgbClr val="0047B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5"/>
          <p:cNvSpPr/>
          <p:nvPr/>
        </p:nvSpPr>
        <p:spPr>
          <a:xfrm>
            <a:off x="1741320" y="0"/>
            <a:ext cx="3895920" cy="500400"/>
          </a:xfrm>
          <a:prstGeom prst="rect">
            <a:avLst/>
          </a:prstGeom>
          <a:solidFill>
            <a:srgbClr val="69B3E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5" name="Grafik 4"/>
          <p:cNvPicPr/>
          <p:nvPr/>
        </p:nvPicPr>
        <p:blipFill>
          <a:blip r:embed="rId2"/>
          <a:stretch/>
        </p:blipFill>
        <p:spPr>
          <a:xfrm>
            <a:off x="-1800" y="-8280"/>
            <a:ext cx="1162440" cy="503640"/>
          </a:xfrm>
          <a:prstGeom prst="rect">
            <a:avLst/>
          </a:prstGeom>
          <a:ln>
            <a:noFill/>
          </a:ln>
        </p:spPr>
      </p:pic>
      <p:sp>
        <p:nvSpPr>
          <p:cNvPr id="176" name="CustomShape 6"/>
          <p:cNvSpPr/>
          <p:nvPr/>
        </p:nvSpPr>
        <p:spPr>
          <a:xfrm>
            <a:off x="6024960" y="1107360"/>
            <a:ext cx="18108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177" name="CustomShape 7"/>
          <p:cNvSpPr/>
          <p:nvPr/>
        </p:nvSpPr>
        <p:spPr>
          <a:xfrm>
            <a:off x="5219280" y="0"/>
            <a:ext cx="6972120" cy="500400"/>
          </a:xfrm>
          <a:prstGeom prst="rect">
            <a:avLst/>
          </a:prstGeom>
          <a:solidFill>
            <a:srgbClr val="D8BE8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Palatino Linotype"/>
              </a:rPr>
              <a:t>Digitales Werkverzeichnis Anton Bruckner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78" name="TextShape 8"/>
          <p:cNvSpPr txBox="1"/>
          <p:nvPr/>
        </p:nvSpPr>
        <p:spPr>
          <a:xfrm>
            <a:off x="91441" y="1000800"/>
            <a:ext cx="6815386" cy="259465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trike="noStrike" spc="-1" dirty="0">
                <a:solidFill>
                  <a:schemeClr val="accent5"/>
                </a:solidFill>
                <a:latin typeface="Palatino Linotype" panose="02040502050505030304" pitchFamily="18" charset="0"/>
              </a:rPr>
              <a:t>mysql2meiHeads</a:t>
            </a:r>
          </a:p>
          <a:p>
            <a:endParaRPr lang="en-US" sz="22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MerMEId-Inhaltsgenerator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und 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Batch-Manipulator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Palatino Linotype" panose="02040502050505030304" pitchFamily="18" charset="0"/>
              </a:rPr>
              <a:t>MySQL-XML-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Speicherauszugs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-Parser</a:t>
            </a:r>
          </a:p>
          <a:p>
            <a:endParaRPr lang="en-US" sz="1800" b="0" strike="noStrike" spc="-1" dirty="0">
              <a:latin typeface="Palatino Linotype" panose="02040502050505030304" pitchFamily="18" charset="0"/>
            </a:endParaRPr>
          </a:p>
        </p:txBody>
      </p:sp>
      <p:pic>
        <p:nvPicPr>
          <p:cNvPr id="179" name="Grafik 178"/>
          <p:cNvPicPr/>
          <p:nvPr/>
        </p:nvPicPr>
        <p:blipFill>
          <a:blip r:embed="rId3"/>
          <a:stretch/>
        </p:blipFill>
        <p:spPr>
          <a:xfrm>
            <a:off x="5760720" y="1005840"/>
            <a:ext cx="6217920" cy="4590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22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5637600" y="6655320"/>
            <a:ext cx="6554160" cy="210240"/>
          </a:xfrm>
          <a:prstGeom prst="rect">
            <a:avLst/>
          </a:prstGeom>
          <a:solidFill>
            <a:srgbClr val="D8BE8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Palatino Linotype"/>
              </a:rPr>
              <a:t>Institut für kunst- und musikhistorische Forschungen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0" y="6655320"/>
            <a:ext cx="1740960" cy="210240"/>
          </a:xfrm>
          <a:prstGeom prst="rect">
            <a:avLst/>
          </a:prstGeom>
          <a:solidFill>
            <a:srgbClr val="0047B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lvl="0">
              <a:defRPr/>
            </a:pP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dha</a:t>
            </a: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</a:p>
        </p:txBody>
      </p:sp>
      <p:sp>
        <p:nvSpPr>
          <p:cNvPr id="182" name="CustomShape 3"/>
          <p:cNvSpPr/>
          <p:nvPr/>
        </p:nvSpPr>
        <p:spPr>
          <a:xfrm>
            <a:off x="1741320" y="6655320"/>
            <a:ext cx="3895920" cy="210240"/>
          </a:xfrm>
          <a:prstGeom prst="rect">
            <a:avLst/>
          </a:prstGeom>
          <a:solidFill>
            <a:srgbClr val="69B3E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4"/>
          <p:cNvSpPr/>
          <p:nvPr/>
        </p:nvSpPr>
        <p:spPr>
          <a:xfrm>
            <a:off x="0" y="0"/>
            <a:ext cx="1740960" cy="500400"/>
          </a:xfrm>
          <a:prstGeom prst="rect">
            <a:avLst/>
          </a:prstGeom>
          <a:solidFill>
            <a:srgbClr val="0047B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5"/>
          <p:cNvSpPr/>
          <p:nvPr/>
        </p:nvSpPr>
        <p:spPr>
          <a:xfrm>
            <a:off x="1741320" y="0"/>
            <a:ext cx="3895920" cy="500400"/>
          </a:xfrm>
          <a:prstGeom prst="rect">
            <a:avLst/>
          </a:prstGeom>
          <a:solidFill>
            <a:srgbClr val="69B3E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5" name="Grafik 4"/>
          <p:cNvPicPr/>
          <p:nvPr/>
        </p:nvPicPr>
        <p:blipFill>
          <a:blip r:embed="rId2"/>
          <a:stretch/>
        </p:blipFill>
        <p:spPr>
          <a:xfrm>
            <a:off x="-1800" y="-8280"/>
            <a:ext cx="1162440" cy="503640"/>
          </a:xfrm>
          <a:prstGeom prst="rect">
            <a:avLst/>
          </a:prstGeom>
          <a:ln>
            <a:noFill/>
          </a:ln>
        </p:spPr>
      </p:pic>
      <p:sp>
        <p:nvSpPr>
          <p:cNvPr id="186" name="CustomShape 6"/>
          <p:cNvSpPr/>
          <p:nvPr/>
        </p:nvSpPr>
        <p:spPr>
          <a:xfrm>
            <a:off x="6024960" y="1107360"/>
            <a:ext cx="18108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187" name="CustomShape 7"/>
          <p:cNvSpPr/>
          <p:nvPr/>
        </p:nvSpPr>
        <p:spPr>
          <a:xfrm>
            <a:off x="5219280" y="0"/>
            <a:ext cx="6972120" cy="500400"/>
          </a:xfrm>
          <a:prstGeom prst="rect">
            <a:avLst/>
          </a:prstGeom>
          <a:solidFill>
            <a:srgbClr val="D8BE8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Palatino Linotype"/>
              </a:rPr>
              <a:t>Digitales Werkverzeichnis Anton Bruckner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88" name="TextShape 8"/>
          <p:cNvSpPr txBox="1"/>
          <p:nvPr/>
        </p:nvSpPr>
        <p:spPr>
          <a:xfrm>
            <a:off x="91439" y="1005839"/>
            <a:ext cx="5669281" cy="499546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pc="-1" dirty="0">
                <a:solidFill>
                  <a:schemeClr val="accent5"/>
                </a:solidFill>
                <a:latin typeface="Palatino Linotype" panose="02040502050505030304" pitchFamily="18" charset="0"/>
              </a:rPr>
              <a:t>mysql2meiHeads</a:t>
            </a:r>
          </a:p>
          <a:p>
            <a:endParaRPr lang="en-US" sz="22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MerMEId-Inhaltsgenerator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und 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Batch-Manipulator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Palatino Linotype" panose="02040502050505030304" pitchFamily="18" charset="0"/>
              </a:rPr>
              <a:t>MySQL-XML-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Speicherauszugs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-Parser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 err="1">
                <a:latin typeface="Palatino Linotype" panose="02040502050505030304" pitchFamily="18" charset="0"/>
              </a:rPr>
              <a:t>G</a:t>
            </a: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eneriert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MEI-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codierte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Informationen</a:t>
            </a: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endParaRPr lang="en-US" sz="1800" b="0" strike="noStrike" spc="-1" dirty="0">
              <a:latin typeface="Palatino Linotype" panose="02040502050505030304" pitchFamily="18" charset="0"/>
            </a:endParaRPr>
          </a:p>
        </p:txBody>
      </p:sp>
      <p:pic>
        <p:nvPicPr>
          <p:cNvPr id="189" name="Grafik 188"/>
          <p:cNvPicPr/>
          <p:nvPr/>
        </p:nvPicPr>
        <p:blipFill>
          <a:blip r:embed="rId3"/>
          <a:stretch/>
        </p:blipFill>
        <p:spPr>
          <a:xfrm>
            <a:off x="5760720" y="1005840"/>
            <a:ext cx="6217920" cy="5111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04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637476" y="6655241"/>
            <a:ext cx="6554524" cy="210710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Institut für kunst- und musikhistorische Forschungen</a:t>
            </a:r>
          </a:p>
        </p:txBody>
      </p:sp>
      <p:sp>
        <p:nvSpPr>
          <p:cNvPr id="8" name="Rechteck 7"/>
          <p:cNvSpPr/>
          <p:nvPr/>
        </p:nvSpPr>
        <p:spPr>
          <a:xfrm>
            <a:off x="1" y="6655241"/>
            <a:ext cx="1741335" cy="210710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dha</a:t>
            </a: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</a:p>
        </p:txBody>
      </p:sp>
      <p:sp>
        <p:nvSpPr>
          <p:cNvPr id="14" name="Rechteck 13"/>
          <p:cNvSpPr/>
          <p:nvPr/>
        </p:nvSpPr>
        <p:spPr>
          <a:xfrm>
            <a:off x="1741336" y="6655241"/>
            <a:ext cx="3896139" cy="210710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637476" y="0"/>
            <a:ext cx="6554524" cy="500932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de-DE" sz="2400">
                <a:solidFill>
                  <a:prstClr val="white"/>
                </a:solidFill>
                <a:latin typeface="Palatino Linotype" panose="02040502050505030304" pitchFamily="18" charset="0"/>
              </a:rPr>
              <a:t>Digitales Werkverzeichnis Anton Bruckner</a:t>
            </a:r>
            <a:endParaRPr lang="de-DE" sz="2400" dirty="0">
              <a:solidFill>
                <a:prstClr val="whit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" y="0"/>
            <a:ext cx="1741335" cy="500932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741336" y="0"/>
            <a:ext cx="3896139" cy="500932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" y="-8124"/>
            <a:ext cx="1162874" cy="504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2" r="39202"/>
          <a:stretch/>
        </p:blipFill>
        <p:spPr>
          <a:xfrm>
            <a:off x="80736" y="637076"/>
            <a:ext cx="5285591" cy="578271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637475" y="681675"/>
            <a:ext cx="6554526" cy="5832366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Palatino Linotype" panose="02040502050505030304" pitchFamily="18" charset="0"/>
              </a:rPr>
              <a:t>Data First!?</a:t>
            </a:r>
          </a:p>
          <a:p>
            <a:r>
              <a:rPr lang="de-DE" sz="1600" dirty="0" smtClean="0">
                <a:latin typeface="Palatino Linotype" panose="02040502050505030304" pitchFamily="18" charset="0"/>
              </a:rPr>
              <a:t>4. Digital </a:t>
            </a:r>
            <a:r>
              <a:rPr lang="de-DE" sz="1600" dirty="0" err="1" smtClean="0">
                <a:latin typeface="Palatino Linotype" panose="02040502050505030304" pitchFamily="18" charset="0"/>
              </a:rPr>
              <a:t>Humanities</a:t>
            </a:r>
            <a:r>
              <a:rPr lang="de-DE" sz="1600" dirty="0" smtClean="0">
                <a:latin typeface="Palatino Linotype" panose="02040502050505030304" pitchFamily="18" charset="0"/>
              </a:rPr>
              <a:t> Austria Konferenz</a:t>
            </a:r>
          </a:p>
          <a:p>
            <a:r>
              <a:rPr lang="de-DE" sz="1600" dirty="0" smtClean="0">
                <a:latin typeface="Palatino Linotype" panose="02040502050505030304" pitchFamily="18" charset="0"/>
              </a:rPr>
              <a:t>4.–6. Dezember 2017 Innsbruck</a:t>
            </a:r>
            <a:endParaRPr lang="de-DE" sz="1600" dirty="0">
              <a:latin typeface="Palatino Linotype" panose="02040502050505030304" pitchFamily="18" charset="0"/>
            </a:endParaRPr>
          </a:p>
          <a:p>
            <a:endParaRPr lang="de-DE" sz="2000" dirty="0">
              <a:latin typeface="Palatino Linotype" panose="02040502050505030304" pitchFamily="18" charset="0"/>
            </a:endParaRPr>
          </a:p>
          <a:p>
            <a:endParaRPr lang="de-DE" sz="2000" dirty="0">
              <a:latin typeface="Palatino Linotype" panose="02040502050505030304" pitchFamily="18" charset="0"/>
            </a:endParaRPr>
          </a:p>
          <a:p>
            <a:r>
              <a:rPr lang="de-DE" sz="2400" b="1" dirty="0" smtClean="0">
                <a:solidFill>
                  <a:schemeClr val="accent5"/>
                </a:solidFill>
                <a:latin typeface="Palatino Linotype" panose="02040502050505030304" pitchFamily="18" charset="0"/>
              </a:rPr>
              <a:t>Gliederung des Vortrags:</a:t>
            </a:r>
          </a:p>
          <a:p>
            <a:pPr>
              <a:lnSpc>
                <a:spcPct val="150000"/>
              </a:lnSpc>
            </a:pPr>
            <a:endParaRPr lang="de-DE" dirty="0" smtClean="0">
              <a:latin typeface="Palatino Linotype" panose="0204050205050503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Desiree Mayer: Das Digitale Werkverzeichnis Anton Bruckner aus </a:t>
            </a:r>
            <a:r>
              <a:rPr lang="de-DE" dirty="0" smtClean="0">
                <a:latin typeface="Palatino Linotype" panose="02040502050505030304" pitchFamily="18" charset="0"/>
              </a:rPr>
              <a:t>musikwissenschaftlicher Sicht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Palatino Linotype" panose="0204050205050503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Palatino Linotype" panose="02040502050505030304" pitchFamily="18" charset="0"/>
              </a:rPr>
              <a:t>Clemens Gubsch: Der </a:t>
            </a:r>
            <a:r>
              <a:rPr lang="de-DE" dirty="0" err="1" smtClean="0">
                <a:latin typeface="Palatino Linotype" panose="02040502050505030304" pitchFamily="18" charset="0"/>
              </a:rPr>
              <a:t>MerMEId</a:t>
            </a:r>
            <a:r>
              <a:rPr lang="de-DE" dirty="0" smtClean="0">
                <a:latin typeface="Palatino Linotype" panose="02040502050505030304" pitchFamily="18" charset="0"/>
              </a:rPr>
              <a:t>-Editor im Kontext von Bruckners Werken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Palatino Linotype" panose="0204050205050503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Palatino Linotype" panose="02040502050505030304" pitchFamily="18" charset="0"/>
              </a:rPr>
              <a:t>Marek Cupák: Die MEI-Datenhaltung und das MerMEId2git-Tool</a:t>
            </a:r>
          </a:p>
          <a:p>
            <a:endParaRPr lang="de-DE" dirty="0">
              <a:latin typeface="Palatino Linotype" panose="0204050205050503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831" y="681675"/>
            <a:ext cx="904861" cy="74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4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583">
        <p14:prism isContent="1" isInverted="1"/>
      </p:transition>
    </mc:Choice>
    <mc:Fallback xmlns="">
      <p:transition spd="slow" advTm="115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5637600" y="6655320"/>
            <a:ext cx="6554160" cy="210240"/>
          </a:xfrm>
          <a:prstGeom prst="rect">
            <a:avLst/>
          </a:prstGeom>
          <a:solidFill>
            <a:srgbClr val="D8BE8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Palatino Linotype"/>
              </a:rPr>
              <a:t>Institut für kunst- und musikhistorische Forschungen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0" y="6655320"/>
            <a:ext cx="1740960" cy="210240"/>
          </a:xfrm>
          <a:prstGeom prst="rect">
            <a:avLst/>
          </a:prstGeom>
          <a:solidFill>
            <a:srgbClr val="0047B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lvl="0">
              <a:defRPr/>
            </a:pP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dha</a:t>
            </a: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</a:p>
        </p:txBody>
      </p:sp>
      <p:sp>
        <p:nvSpPr>
          <p:cNvPr id="192" name="CustomShape 3"/>
          <p:cNvSpPr/>
          <p:nvPr/>
        </p:nvSpPr>
        <p:spPr>
          <a:xfrm>
            <a:off x="1741320" y="6655320"/>
            <a:ext cx="3895920" cy="210240"/>
          </a:xfrm>
          <a:prstGeom prst="rect">
            <a:avLst/>
          </a:prstGeom>
          <a:solidFill>
            <a:srgbClr val="69B3E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4"/>
          <p:cNvSpPr/>
          <p:nvPr/>
        </p:nvSpPr>
        <p:spPr>
          <a:xfrm>
            <a:off x="0" y="0"/>
            <a:ext cx="1740960" cy="500400"/>
          </a:xfrm>
          <a:prstGeom prst="rect">
            <a:avLst/>
          </a:prstGeom>
          <a:solidFill>
            <a:srgbClr val="0047B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5"/>
          <p:cNvSpPr/>
          <p:nvPr/>
        </p:nvSpPr>
        <p:spPr>
          <a:xfrm>
            <a:off x="1741320" y="0"/>
            <a:ext cx="3895920" cy="500400"/>
          </a:xfrm>
          <a:prstGeom prst="rect">
            <a:avLst/>
          </a:prstGeom>
          <a:solidFill>
            <a:srgbClr val="69B3E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5" name="Grafik 4"/>
          <p:cNvPicPr/>
          <p:nvPr/>
        </p:nvPicPr>
        <p:blipFill>
          <a:blip r:embed="rId3"/>
          <a:stretch/>
        </p:blipFill>
        <p:spPr>
          <a:xfrm>
            <a:off x="-1800" y="-8280"/>
            <a:ext cx="1162440" cy="503640"/>
          </a:xfrm>
          <a:prstGeom prst="rect">
            <a:avLst/>
          </a:prstGeom>
          <a:ln>
            <a:noFill/>
          </a:ln>
        </p:spPr>
      </p:pic>
      <p:sp>
        <p:nvSpPr>
          <p:cNvPr id="196" name="CustomShape 6"/>
          <p:cNvSpPr/>
          <p:nvPr/>
        </p:nvSpPr>
        <p:spPr>
          <a:xfrm>
            <a:off x="6024960" y="1107360"/>
            <a:ext cx="18108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197" name="CustomShape 7"/>
          <p:cNvSpPr/>
          <p:nvPr/>
        </p:nvSpPr>
        <p:spPr>
          <a:xfrm>
            <a:off x="5219280" y="0"/>
            <a:ext cx="6972120" cy="500400"/>
          </a:xfrm>
          <a:prstGeom prst="rect">
            <a:avLst/>
          </a:prstGeom>
          <a:solidFill>
            <a:srgbClr val="D8BE8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Palatino Linotype"/>
              </a:rPr>
              <a:t>Digitales Werkverzeichnis Anton Bruckner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98" name="TextShape 8"/>
          <p:cNvSpPr txBox="1"/>
          <p:nvPr/>
        </p:nvSpPr>
        <p:spPr>
          <a:xfrm>
            <a:off x="91440" y="1005840"/>
            <a:ext cx="5669280" cy="396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pc="-1" dirty="0">
                <a:solidFill>
                  <a:schemeClr val="accent5"/>
                </a:solidFill>
                <a:latin typeface="Palatino Linotype" panose="02040502050505030304" pitchFamily="18" charset="0"/>
              </a:rPr>
              <a:t>mysql2meiHeads</a:t>
            </a:r>
          </a:p>
          <a:p>
            <a:endParaRPr lang="en-US" sz="22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MerMEId-Inhaltsgenerator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und 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Batch-Manipulator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Palatino Linotype" panose="02040502050505030304" pitchFamily="18" charset="0"/>
              </a:rPr>
              <a:t>MySQL-XML-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Speicherauszugs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-Parser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 err="1">
                <a:latin typeface="Palatino Linotype" panose="02040502050505030304" pitchFamily="18" charset="0"/>
              </a:rPr>
              <a:t>G</a:t>
            </a: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eneriert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MEI-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codierte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Informationen</a:t>
            </a: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>
                <a:latin typeface="Palatino Linotype" panose="02040502050505030304" pitchFamily="18" charset="0"/>
              </a:rPr>
              <a:t>eXist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-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db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-Client,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geeignet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zum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Hochladen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von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MerMEId-Inhalten</a:t>
            </a:r>
            <a:endParaRPr lang="en-US" sz="1800" b="0" strike="noStrike" spc="-1" dirty="0">
              <a:latin typeface="Palatino Linotype" panose="02040502050505030304" pitchFamily="18" charset="0"/>
            </a:endParaRPr>
          </a:p>
        </p:txBody>
      </p:sp>
      <p:pic>
        <p:nvPicPr>
          <p:cNvPr id="199" name="Grafik 198"/>
          <p:cNvPicPr/>
          <p:nvPr/>
        </p:nvPicPr>
        <p:blipFill>
          <a:blip r:embed="rId4"/>
          <a:stretch/>
        </p:blipFill>
        <p:spPr>
          <a:xfrm>
            <a:off x="5760720" y="1005840"/>
            <a:ext cx="6217920" cy="5111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73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5637600" y="6655320"/>
            <a:ext cx="6554160" cy="210240"/>
          </a:xfrm>
          <a:prstGeom prst="rect">
            <a:avLst/>
          </a:prstGeom>
          <a:solidFill>
            <a:srgbClr val="D8BE8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Palatino Linotype"/>
              </a:rPr>
              <a:t>Institut für kunst- und musikhistorische Forschungen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0" y="6655320"/>
            <a:ext cx="1740960" cy="210240"/>
          </a:xfrm>
          <a:prstGeom prst="rect">
            <a:avLst/>
          </a:prstGeom>
          <a:solidFill>
            <a:srgbClr val="0047B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lvl="0">
              <a:defRPr/>
            </a:pP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dha</a:t>
            </a: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</a:p>
        </p:txBody>
      </p:sp>
      <p:sp>
        <p:nvSpPr>
          <p:cNvPr id="202" name="CustomShape 3"/>
          <p:cNvSpPr/>
          <p:nvPr/>
        </p:nvSpPr>
        <p:spPr>
          <a:xfrm>
            <a:off x="1741320" y="6655320"/>
            <a:ext cx="3895920" cy="210240"/>
          </a:xfrm>
          <a:prstGeom prst="rect">
            <a:avLst/>
          </a:prstGeom>
          <a:solidFill>
            <a:srgbClr val="69B3E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4"/>
          <p:cNvSpPr/>
          <p:nvPr/>
        </p:nvSpPr>
        <p:spPr>
          <a:xfrm>
            <a:off x="0" y="0"/>
            <a:ext cx="1740960" cy="500400"/>
          </a:xfrm>
          <a:prstGeom prst="rect">
            <a:avLst/>
          </a:prstGeom>
          <a:solidFill>
            <a:srgbClr val="0047B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5"/>
          <p:cNvSpPr/>
          <p:nvPr/>
        </p:nvSpPr>
        <p:spPr>
          <a:xfrm>
            <a:off x="1741320" y="0"/>
            <a:ext cx="3895920" cy="500400"/>
          </a:xfrm>
          <a:prstGeom prst="rect">
            <a:avLst/>
          </a:prstGeom>
          <a:solidFill>
            <a:srgbClr val="69B3E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" name="Grafik 4"/>
          <p:cNvPicPr/>
          <p:nvPr/>
        </p:nvPicPr>
        <p:blipFill>
          <a:blip r:embed="rId2"/>
          <a:stretch/>
        </p:blipFill>
        <p:spPr>
          <a:xfrm>
            <a:off x="-1800" y="-8280"/>
            <a:ext cx="1162440" cy="503640"/>
          </a:xfrm>
          <a:prstGeom prst="rect">
            <a:avLst/>
          </a:prstGeom>
          <a:ln>
            <a:noFill/>
          </a:ln>
        </p:spPr>
      </p:pic>
      <p:sp>
        <p:nvSpPr>
          <p:cNvPr id="206" name="CustomShape 6"/>
          <p:cNvSpPr/>
          <p:nvPr/>
        </p:nvSpPr>
        <p:spPr>
          <a:xfrm>
            <a:off x="6024960" y="1107360"/>
            <a:ext cx="18108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07" name="CustomShape 7"/>
          <p:cNvSpPr/>
          <p:nvPr/>
        </p:nvSpPr>
        <p:spPr>
          <a:xfrm>
            <a:off x="5219280" y="0"/>
            <a:ext cx="6972120" cy="500400"/>
          </a:xfrm>
          <a:prstGeom prst="rect">
            <a:avLst/>
          </a:prstGeom>
          <a:solidFill>
            <a:srgbClr val="D8BE8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Palatino Linotype"/>
              </a:rPr>
              <a:t>Digitales Werkverzeichnis Anton Bruckner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08" name="TextShape 8"/>
          <p:cNvSpPr txBox="1"/>
          <p:nvPr/>
        </p:nvSpPr>
        <p:spPr>
          <a:xfrm>
            <a:off x="91440" y="1005840"/>
            <a:ext cx="5669280" cy="513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pc="-1" dirty="0">
                <a:solidFill>
                  <a:schemeClr val="accent5"/>
                </a:solidFill>
                <a:latin typeface="Palatino Linotype" panose="02040502050505030304" pitchFamily="18" charset="0"/>
              </a:rPr>
              <a:t>mysql2meiHeads</a:t>
            </a:r>
          </a:p>
          <a:p>
            <a:endParaRPr lang="en-US" sz="22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MerMEId-Inhaltsgenerator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und 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Batch-Manipulator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Palatino Linotype" panose="02040502050505030304" pitchFamily="18" charset="0"/>
              </a:rPr>
              <a:t>MySQL-XML-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Speicherauszugs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-Parser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 err="1">
                <a:latin typeface="Palatino Linotype" panose="02040502050505030304" pitchFamily="18" charset="0"/>
              </a:rPr>
              <a:t>G</a:t>
            </a: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eneriert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MEI-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codierte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Informationen</a:t>
            </a: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>
                <a:latin typeface="Palatino Linotype" panose="02040502050505030304" pitchFamily="18" charset="0"/>
              </a:rPr>
              <a:t>eXist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-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db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-Client,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geeignet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zum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Hochladen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und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Herunterladen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von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MerMEId-Inhalten</a:t>
            </a: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Manipuliert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MEI-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codierte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Informationen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in Batches:</a:t>
            </a: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>
                <a:latin typeface="Palatino Linotype" panose="02040502050505030304" pitchFamily="18" charset="0"/>
              </a:rPr>
              <a:t>Neukatalogisierung</a:t>
            </a: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Leerzeichen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Autokorrektur</a:t>
            </a: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Palatino Linotype" panose="02040502050505030304" pitchFamily="18" charset="0"/>
              </a:rPr>
              <a:t>RISM-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Daten</a:t>
            </a: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endParaRPr lang="en-US" sz="1800" b="0" strike="noStrike" spc="-1" dirty="0">
              <a:latin typeface="Palatino Linotype" panose="02040502050505030304" pitchFamily="18" charset="0"/>
            </a:endParaRPr>
          </a:p>
        </p:txBody>
      </p:sp>
      <p:pic>
        <p:nvPicPr>
          <p:cNvPr id="209" name="Grafik 208"/>
          <p:cNvPicPr/>
          <p:nvPr/>
        </p:nvPicPr>
        <p:blipFill>
          <a:blip r:embed="rId3"/>
          <a:stretch/>
        </p:blipFill>
        <p:spPr>
          <a:xfrm>
            <a:off x="5760720" y="1005840"/>
            <a:ext cx="6217920" cy="5111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34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5637600" y="6655320"/>
            <a:ext cx="6554160" cy="210240"/>
          </a:xfrm>
          <a:prstGeom prst="rect">
            <a:avLst/>
          </a:prstGeom>
          <a:solidFill>
            <a:srgbClr val="D8BE8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Palatino Linotype"/>
              </a:rPr>
              <a:t>Institut für kunst- und musikhistorische Forschungen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0" y="6655320"/>
            <a:ext cx="1740960" cy="210240"/>
          </a:xfrm>
          <a:prstGeom prst="rect">
            <a:avLst/>
          </a:prstGeom>
          <a:solidFill>
            <a:srgbClr val="0047B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lvl="0">
              <a:defRPr/>
            </a:pP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dha</a:t>
            </a: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</a:p>
        </p:txBody>
      </p:sp>
      <p:sp>
        <p:nvSpPr>
          <p:cNvPr id="212" name="CustomShape 3"/>
          <p:cNvSpPr/>
          <p:nvPr/>
        </p:nvSpPr>
        <p:spPr>
          <a:xfrm>
            <a:off x="1741320" y="6655320"/>
            <a:ext cx="3895920" cy="210240"/>
          </a:xfrm>
          <a:prstGeom prst="rect">
            <a:avLst/>
          </a:prstGeom>
          <a:solidFill>
            <a:srgbClr val="69B3E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4"/>
          <p:cNvSpPr/>
          <p:nvPr/>
        </p:nvSpPr>
        <p:spPr>
          <a:xfrm>
            <a:off x="0" y="0"/>
            <a:ext cx="1740960" cy="500400"/>
          </a:xfrm>
          <a:prstGeom prst="rect">
            <a:avLst/>
          </a:prstGeom>
          <a:solidFill>
            <a:srgbClr val="0047B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1741320" y="0"/>
            <a:ext cx="3895920" cy="500400"/>
          </a:xfrm>
          <a:prstGeom prst="rect">
            <a:avLst/>
          </a:prstGeom>
          <a:solidFill>
            <a:srgbClr val="69B3E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5" name="Grafik 4"/>
          <p:cNvPicPr/>
          <p:nvPr/>
        </p:nvPicPr>
        <p:blipFill>
          <a:blip r:embed="rId2"/>
          <a:stretch/>
        </p:blipFill>
        <p:spPr>
          <a:xfrm>
            <a:off x="-1800" y="-8280"/>
            <a:ext cx="1162440" cy="503640"/>
          </a:xfrm>
          <a:prstGeom prst="rect">
            <a:avLst/>
          </a:prstGeom>
          <a:ln>
            <a:noFill/>
          </a:ln>
        </p:spPr>
      </p:pic>
      <p:sp>
        <p:nvSpPr>
          <p:cNvPr id="216" name="CustomShape 6"/>
          <p:cNvSpPr/>
          <p:nvPr/>
        </p:nvSpPr>
        <p:spPr>
          <a:xfrm>
            <a:off x="6024960" y="1107360"/>
            <a:ext cx="18108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17" name="CustomShape 7"/>
          <p:cNvSpPr/>
          <p:nvPr/>
        </p:nvSpPr>
        <p:spPr>
          <a:xfrm>
            <a:off x="5219280" y="0"/>
            <a:ext cx="6972120" cy="500400"/>
          </a:xfrm>
          <a:prstGeom prst="rect">
            <a:avLst/>
          </a:prstGeom>
          <a:solidFill>
            <a:srgbClr val="D8BE8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Palatino Linotype"/>
              </a:rPr>
              <a:t>Digitales Werkverzeichnis Anton Bruckner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18" name="TextShape 8"/>
          <p:cNvSpPr txBox="1"/>
          <p:nvPr/>
        </p:nvSpPr>
        <p:spPr>
          <a:xfrm>
            <a:off x="91440" y="548640"/>
            <a:ext cx="5029200" cy="590542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pc="-1" dirty="0">
                <a:solidFill>
                  <a:schemeClr val="accent5"/>
                </a:solidFill>
                <a:latin typeface="Palatino Linotype" panose="02040502050505030304" pitchFamily="18" charset="0"/>
              </a:rPr>
              <a:t>mysql2meiHeads</a:t>
            </a:r>
          </a:p>
          <a:p>
            <a:endParaRPr lang="en-US" sz="22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MerMEId-Inhaltsgenerator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und 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Batch-Manipulator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Palatino Linotype" panose="02040502050505030304" pitchFamily="18" charset="0"/>
              </a:rPr>
              <a:t>MySQL-XML-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Speicherauszugs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-Parser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 err="1">
                <a:latin typeface="Palatino Linotype" panose="02040502050505030304" pitchFamily="18" charset="0"/>
              </a:rPr>
              <a:t>G</a:t>
            </a: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eneriert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MEI-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codierte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Informationen</a:t>
            </a: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>
                <a:latin typeface="Palatino Linotype" panose="02040502050505030304" pitchFamily="18" charset="0"/>
              </a:rPr>
              <a:t>eXist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-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db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-Client,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geeignet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zum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Herunterladen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und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Hochladen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von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MerMEId-Inhalten</a:t>
            </a: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Manipuliert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MEI-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codierte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Informationen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in Batches:</a:t>
            </a: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>
                <a:latin typeface="Palatino Linotype" panose="02040502050505030304" pitchFamily="18" charset="0"/>
              </a:rPr>
              <a:t>Neukatalogisierung</a:t>
            </a: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Leerzeichen-Autokorrektur</a:t>
            </a: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Palatino Linotype" panose="02040502050505030304" pitchFamily="18" charset="0"/>
              </a:rPr>
              <a:t>RISM-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Daten</a:t>
            </a: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Palatino Linotype" panose="02040502050505030304" pitchFamily="18" charset="0"/>
              </a:rPr>
              <a:t>Links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zu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ABLO</a:t>
            </a: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Palatino Linotype" panose="02040502050505030304" pitchFamily="18" charset="0"/>
              </a:rPr>
              <a:t>ABLO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Datenparser</a:t>
            </a: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endParaRPr lang="en-US" sz="1800" b="0" strike="noStrike" spc="-1" dirty="0">
              <a:latin typeface="Palatino Linotype" panose="02040502050505030304" pitchFamily="18" charset="0"/>
            </a:endParaRPr>
          </a:p>
        </p:txBody>
      </p:sp>
      <p:pic>
        <p:nvPicPr>
          <p:cNvPr id="219" name="Grafik 218"/>
          <p:cNvPicPr/>
          <p:nvPr/>
        </p:nvPicPr>
        <p:blipFill>
          <a:blip r:embed="rId3"/>
          <a:stretch/>
        </p:blipFill>
        <p:spPr>
          <a:xfrm>
            <a:off x="4974480" y="1280160"/>
            <a:ext cx="7187040" cy="4563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65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5637600" y="6655320"/>
            <a:ext cx="6554160" cy="210240"/>
          </a:xfrm>
          <a:prstGeom prst="rect">
            <a:avLst/>
          </a:prstGeom>
          <a:solidFill>
            <a:srgbClr val="D8BE8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Palatino Linotype"/>
              </a:rPr>
              <a:t>Institut für kunst- und musikhistorische Forschungen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0" y="6655320"/>
            <a:ext cx="1740960" cy="210240"/>
          </a:xfrm>
          <a:prstGeom prst="rect">
            <a:avLst/>
          </a:prstGeom>
          <a:solidFill>
            <a:srgbClr val="0047B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lvl="0">
              <a:defRPr/>
            </a:pP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dha</a:t>
            </a: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</a:p>
        </p:txBody>
      </p:sp>
      <p:sp>
        <p:nvSpPr>
          <p:cNvPr id="222" name="CustomShape 3"/>
          <p:cNvSpPr/>
          <p:nvPr/>
        </p:nvSpPr>
        <p:spPr>
          <a:xfrm>
            <a:off x="1741320" y="6655320"/>
            <a:ext cx="3895920" cy="210240"/>
          </a:xfrm>
          <a:prstGeom prst="rect">
            <a:avLst/>
          </a:prstGeom>
          <a:solidFill>
            <a:srgbClr val="69B3E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4"/>
          <p:cNvSpPr/>
          <p:nvPr/>
        </p:nvSpPr>
        <p:spPr>
          <a:xfrm>
            <a:off x="0" y="0"/>
            <a:ext cx="1740960" cy="500400"/>
          </a:xfrm>
          <a:prstGeom prst="rect">
            <a:avLst/>
          </a:prstGeom>
          <a:solidFill>
            <a:srgbClr val="0047B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5"/>
          <p:cNvSpPr/>
          <p:nvPr/>
        </p:nvSpPr>
        <p:spPr>
          <a:xfrm>
            <a:off x="1741320" y="0"/>
            <a:ext cx="3895920" cy="500400"/>
          </a:xfrm>
          <a:prstGeom prst="rect">
            <a:avLst/>
          </a:prstGeom>
          <a:solidFill>
            <a:srgbClr val="69B3E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5" name="Grafik 4"/>
          <p:cNvPicPr/>
          <p:nvPr/>
        </p:nvPicPr>
        <p:blipFill>
          <a:blip r:embed="rId2"/>
          <a:stretch/>
        </p:blipFill>
        <p:spPr>
          <a:xfrm>
            <a:off x="-1800" y="-8280"/>
            <a:ext cx="1162440" cy="503640"/>
          </a:xfrm>
          <a:prstGeom prst="rect">
            <a:avLst/>
          </a:prstGeom>
          <a:ln>
            <a:noFill/>
          </a:ln>
        </p:spPr>
      </p:pic>
      <p:sp>
        <p:nvSpPr>
          <p:cNvPr id="226" name="CustomShape 6"/>
          <p:cNvSpPr/>
          <p:nvPr/>
        </p:nvSpPr>
        <p:spPr>
          <a:xfrm>
            <a:off x="6024960" y="1107360"/>
            <a:ext cx="18108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27" name="CustomShape 7"/>
          <p:cNvSpPr/>
          <p:nvPr/>
        </p:nvSpPr>
        <p:spPr>
          <a:xfrm>
            <a:off x="5219280" y="0"/>
            <a:ext cx="6972120" cy="500400"/>
          </a:xfrm>
          <a:prstGeom prst="rect">
            <a:avLst/>
          </a:prstGeom>
          <a:solidFill>
            <a:srgbClr val="D8BE8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Palatino Linotype"/>
              </a:rPr>
              <a:t>Digitales Werkverzeichnis Anton Bruckner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28" name="TextShape 8"/>
          <p:cNvSpPr txBox="1"/>
          <p:nvPr/>
        </p:nvSpPr>
        <p:spPr>
          <a:xfrm>
            <a:off x="91440" y="1463040"/>
            <a:ext cx="5029200" cy="396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pc="-1" dirty="0">
                <a:solidFill>
                  <a:schemeClr val="accent5"/>
                </a:solidFill>
                <a:latin typeface="Palatino Linotype" panose="02040502050505030304" pitchFamily="18" charset="0"/>
              </a:rPr>
              <a:t>mysql2meiHeads</a:t>
            </a:r>
          </a:p>
          <a:p>
            <a:endParaRPr lang="en-US" sz="22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pc="-1" dirty="0" smtClean="0">
                <a:latin typeface="Palatino Linotype" panose="02040502050505030304" pitchFamily="18" charset="0"/>
              </a:rPr>
              <a:t>Programmiert</a:t>
            </a:r>
            <a:r>
              <a:rPr lang="de-DE" sz="1800" b="0" strike="noStrike" spc="-1" dirty="0" smtClean="0">
                <a:latin typeface="Palatino Linotype" panose="02040502050505030304" pitchFamily="18" charset="0"/>
              </a:rPr>
              <a:t> in Java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de-DE" sz="1800" b="0" strike="noStrike" spc="-1" dirty="0" smtClean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pc="-1" dirty="0">
                <a:latin typeface="Palatino Linotype" panose="02040502050505030304" pitchFamily="18" charset="0"/>
              </a:rPr>
              <a:t>P</a:t>
            </a:r>
            <a:r>
              <a:rPr lang="de-DE" sz="1800" b="0" strike="noStrike" spc="-1" dirty="0" smtClean="0">
                <a:latin typeface="Palatino Linotype" panose="02040502050505030304" pitchFamily="18" charset="0"/>
              </a:rPr>
              <a:t>lattformunabhängig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de-DE" sz="1800" b="0" strike="noStrike" spc="-1" dirty="0" smtClean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pc="-1" dirty="0">
                <a:latin typeface="Palatino Linotype" panose="02040502050505030304" pitchFamily="18" charset="0"/>
              </a:rPr>
              <a:t>G</a:t>
            </a:r>
            <a:r>
              <a:rPr lang="de-DE" sz="1800" b="0" strike="noStrike" spc="-1" dirty="0" smtClean="0">
                <a:latin typeface="Palatino Linotype" panose="02040502050505030304" pitchFamily="18" charset="0"/>
              </a:rPr>
              <a:t>etestet unter JRE 8 und Linux (Ubuntu 16.04 LTS)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de-DE" sz="1800" b="0" strike="noStrike" spc="-1" dirty="0" smtClean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 dirty="0" smtClean="0">
                <a:latin typeface="Palatino Linotype" panose="02040502050505030304" pitchFamily="18" charset="0"/>
              </a:rPr>
              <a:t>Java 7 Abwärtskompatibilität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de-DE" sz="1800" b="0" strike="noStrike" spc="-1" dirty="0" smtClean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pc="-1" dirty="0">
                <a:latin typeface="Palatino Linotype" panose="02040502050505030304" pitchFamily="18" charset="0"/>
              </a:rPr>
              <a:t>S</a:t>
            </a:r>
            <a:r>
              <a:rPr lang="de-DE" sz="1800" b="0" strike="noStrike" spc="-1" dirty="0" smtClean="0">
                <a:latin typeface="Palatino Linotype" panose="02040502050505030304" pitchFamily="18" charset="0"/>
              </a:rPr>
              <a:t>trenge CLI (Befehlszeilenschnittstelle), skriptfähig</a:t>
            </a:r>
            <a:endParaRPr lang="de-DE" sz="1800" b="0" strike="noStrike" spc="-1" dirty="0">
              <a:latin typeface="Palatino Linotype" panose="02040502050505030304" pitchFamily="18" charset="0"/>
            </a:endParaRPr>
          </a:p>
        </p:txBody>
      </p:sp>
      <p:pic>
        <p:nvPicPr>
          <p:cNvPr id="229" name="Grafik 228"/>
          <p:cNvPicPr/>
          <p:nvPr/>
        </p:nvPicPr>
        <p:blipFill>
          <a:blip r:embed="rId3"/>
          <a:stretch/>
        </p:blipFill>
        <p:spPr>
          <a:xfrm>
            <a:off x="4983480" y="585360"/>
            <a:ext cx="7113960" cy="5980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20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8000">
        <p14:prism isInverted="1"/>
      </p:transition>
    </mc:Choice>
    <mc:Fallback xmlns="" xmlns:p15="http://schemas.microsoft.com/office/powerpoint/2012/main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5637600" y="6655320"/>
            <a:ext cx="6554160" cy="210240"/>
          </a:xfrm>
          <a:prstGeom prst="rect">
            <a:avLst/>
          </a:prstGeom>
          <a:solidFill>
            <a:srgbClr val="D8BE8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Palatino Linotype"/>
              </a:rPr>
              <a:t>Institut für kunst- und musikhistorische Forschungen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0" y="6655320"/>
            <a:ext cx="1740960" cy="210240"/>
          </a:xfrm>
          <a:prstGeom prst="rect">
            <a:avLst/>
          </a:prstGeom>
          <a:solidFill>
            <a:srgbClr val="0047B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lvl="0">
              <a:defRPr/>
            </a:pP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dha</a:t>
            </a: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</a:p>
        </p:txBody>
      </p:sp>
      <p:sp>
        <p:nvSpPr>
          <p:cNvPr id="232" name="CustomShape 3"/>
          <p:cNvSpPr/>
          <p:nvPr/>
        </p:nvSpPr>
        <p:spPr>
          <a:xfrm>
            <a:off x="1741320" y="6655320"/>
            <a:ext cx="3895920" cy="210240"/>
          </a:xfrm>
          <a:prstGeom prst="rect">
            <a:avLst/>
          </a:prstGeom>
          <a:solidFill>
            <a:srgbClr val="69B3E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4"/>
          <p:cNvSpPr/>
          <p:nvPr/>
        </p:nvSpPr>
        <p:spPr>
          <a:xfrm>
            <a:off x="0" y="0"/>
            <a:ext cx="1740960" cy="500400"/>
          </a:xfrm>
          <a:prstGeom prst="rect">
            <a:avLst/>
          </a:prstGeom>
          <a:solidFill>
            <a:srgbClr val="0047B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5"/>
          <p:cNvSpPr/>
          <p:nvPr/>
        </p:nvSpPr>
        <p:spPr>
          <a:xfrm>
            <a:off x="1741320" y="0"/>
            <a:ext cx="3895920" cy="500400"/>
          </a:xfrm>
          <a:prstGeom prst="rect">
            <a:avLst/>
          </a:prstGeom>
          <a:solidFill>
            <a:srgbClr val="69B3E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5" name="Grafik 4"/>
          <p:cNvPicPr/>
          <p:nvPr/>
        </p:nvPicPr>
        <p:blipFill>
          <a:blip r:embed="rId2"/>
          <a:stretch/>
        </p:blipFill>
        <p:spPr>
          <a:xfrm>
            <a:off x="-1800" y="-8280"/>
            <a:ext cx="1162440" cy="503640"/>
          </a:xfrm>
          <a:prstGeom prst="rect">
            <a:avLst/>
          </a:prstGeom>
          <a:ln>
            <a:noFill/>
          </a:ln>
        </p:spPr>
      </p:pic>
      <p:sp>
        <p:nvSpPr>
          <p:cNvPr id="236" name="CustomShape 6"/>
          <p:cNvSpPr/>
          <p:nvPr/>
        </p:nvSpPr>
        <p:spPr>
          <a:xfrm>
            <a:off x="6024960" y="1107360"/>
            <a:ext cx="18108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37" name="CustomShape 7"/>
          <p:cNvSpPr/>
          <p:nvPr/>
        </p:nvSpPr>
        <p:spPr>
          <a:xfrm>
            <a:off x="5219280" y="0"/>
            <a:ext cx="6972120" cy="500400"/>
          </a:xfrm>
          <a:prstGeom prst="rect">
            <a:avLst/>
          </a:prstGeom>
          <a:solidFill>
            <a:srgbClr val="D8BE8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Palatino Linotype"/>
              </a:rPr>
              <a:t>Digitales Werkverzeichnis Anton Bruckner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38" name="TextShape 8"/>
          <p:cNvSpPr txBox="1"/>
          <p:nvPr/>
        </p:nvSpPr>
        <p:spPr>
          <a:xfrm>
            <a:off x="91440" y="1005840"/>
            <a:ext cx="5760720" cy="4023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trike="noStrike" spc="-1" dirty="0">
                <a:solidFill>
                  <a:schemeClr val="accent5"/>
                </a:solidFill>
                <a:latin typeface="Palatino Linotype" panose="02040502050505030304" pitchFamily="18" charset="0"/>
              </a:rPr>
              <a:t>merMEId2git</a:t>
            </a:r>
          </a:p>
          <a:p>
            <a:endParaRPr lang="en-US" sz="22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>
                <a:latin typeface="Palatino Linotype" panose="02040502050505030304" pitchFamily="18" charset="0"/>
              </a:rPr>
              <a:t>erleichtert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die </a:t>
            </a: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händisch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durchzuführende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MerMEId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de-D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git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Datenübertragung</a:t>
            </a:r>
            <a:endParaRPr lang="en-US" sz="1800" b="0" strike="noStrike" spc="-1" dirty="0" smtClean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endParaRPr lang="en-US" sz="1800" b="0" strike="noStrike" spc="-1" dirty="0">
              <a:latin typeface="Palatino Linotype" panose="02040502050505030304" pitchFamily="18" charset="0"/>
            </a:endParaRPr>
          </a:p>
        </p:txBody>
      </p:sp>
      <p:pic>
        <p:nvPicPr>
          <p:cNvPr id="239" name="Grafik 238"/>
          <p:cNvPicPr/>
          <p:nvPr/>
        </p:nvPicPr>
        <p:blipFill>
          <a:blip r:embed="rId3"/>
          <a:stretch/>
        </p:blipFill>
        <p:spPr>
          <a:xfrm>
            <a:off x="5760720" y="1005840"/>
            <a:ext cx="5852160" cy="4818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8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prism isContent="1" isInverted="1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5637600" y="6655320"/>
            <a:ext cx="6554160" cy="210240"/>
          </a:xfrm>
          <a:prstGeom prst="rect">
            <a:avLst/>
          </a:prstGeom>
          <a:solidFill>
            <a:srgbClr val="D8BE8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Palatino Linotype"/>
              </a:rPr>
              <a:t>Institut für kunst- und musikhistorische Forschungen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0" y="6655320"/>
            <a:ext cx="1740960" cy="210240"/>
          </a:xfrm>
          <a:prstGeom prst="rect">
            <a:avLst/>
          </a:prstGeom>
          <a:solidFill>
            <a:srgbClr val="0047B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lvl="0">
              <a:defRPr/>
            </a:pP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dha</a:t>
            </a: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</a:p>
        </p:txBody>
      </p:sp>
      <p:sp>
        <p:nvSpPr>
          <p:cNvPr id="242" name="CustomShape 3"/>
          <p:cNvSpPr/>
          <p:nvPr/>
        </p:nvSpPr>
        <p:spPr>
          <a:xfrm>
            <a:off x="1741320" y="6655320"/>
            <a:ext cx="3895920" cy="210240"/>
          </a:xfrm>
          <a:prstGeom prst="rect">
            <a:avLst/>
          </a:prstGeom>
          <a:solidFill>
            <a:srgbClr val="69B3E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4"/>
          <p:cNvSpPr/>
          <p:nvPr/>
        </p:nvSpPr>
        <p:spPr>
          <a:xfrm>
            <a:off x="0" y="0"/>
            <a:ext cx="1740960" cy="500400"/>
          </a:xfrm>
          <a:prstGeom prst="rect">
            <a:avLst/>
          </a:prstGeom>
          <a:solidFill>
            <a:srgbClr val="0047B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5"/>
          <p:cNvSpPr/>
          <p:nvPr/>
        </p:nvSpPr>
        <p:spPr>
          <a:xfrm>
            <a:off x="1741320" y="0"/>
            <a:ext cx="3895920" cy="500400"/>
          </a:xfrm>
          <a:prstGeom prst="rect">
            <a:avLst/>
          </a:prstGeom>
          <a:solidFill>
            <a:srgbClr val="69B3E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5" name="Grafik 4"/>
          <p:cNvPicPr/>
          <p:nvPr/>
        </p:nvPicPr>
        <p:blipFill>
          <a:blip r:embed="rId2"/>
          <a:stretch/>
        </p:blipFill>
        <p:spPr>
          <a:xfrm>
            <a:off x="-1800" y="-8280"/>
            <a:ext cx="1162440" cy="503640"/>
          </a:xfrm>
          <a:prstGeom prst="rect">
            <a:avLst/>
          </a:prstGeom>
          <a:ln>
            <a:noFill/>
          </a:ln>
        </p:spPr>
      </p:pic>
      <p:sp>
        <p:nvSpPr>
          <p:cNvPr id="246" name="CustomShape 6"/>
          <p:cNvSpPr/>
          <p:nvPr/>
        </p:nvSpPr>
        <p:spPr>
          <a:xfrm>
            <a:off x="6024960" y="1107360"/>
            <a:ext cx="18108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47" name="CustomShape 7"/>
          <p:cNvSpPr/>
          <p:nvPr/>
        </p:nvSpPr>
        <p:spPr>
          <a:xfrm>
            <a:off x="5219280" y="0"/>
            <a:ext cx="6972120" cy="500400"/>
          </a:xfrm>
          <a:prstGeom prst="rect">
            <a:avLst/>
          </a:prstGeom>
          <a:solidFill>
            <a:srgbClr val="D8BE8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Palatino Linotype"/>
              </a:rPr>
              <a:t>Digitales Werkverzeichnis Anton Bruckner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249" name="Grafik 248"/>
          <p:cNvPicPr/>
          <p:nvPr/>
        </p:nvPicPr>
        <p:blipFill>
          <a:blip r:embed="rId3"/>
          <a:stretch/>
        </p:blipFill>
        <p:spPr>
          <a:xfrm>
            <a:off x="5760720" y="1005840"/>
            <a:ext cx="6126480" cy="4827960"/>
          </a:xfrm>
          <a:prstGeom prst="rect">
            <a:avLst/>
          </a:prstGeom>
          <a:ln>
            <a:noFill/>
          </a:ln>
        </p:spPr>
      </p:pic>
      <p:sp>
        <p:nvSpPr>
          <p:cNvPr id="12" name="TextShape 8"/>
          <p:cNvSpPr txBox="1"/>
          <p:nvPr/>
        </p:nvSpPr>
        <p:spPr>
          <a:xfrm>
            <a:off x="91440" y="1005840"/>
            <a:ext cx="5760720" cy="4023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pc="-1" dirty="0">
                <a:solidFill>
                  <a:schemeClr val="accent5"/>
                </a:solidFill>
                <a:latin typeface="Palatino Linotype" panose="02040502050505030304" pitchFamily="18" charset="0"/>
              </a:rPr>
              <a:t>merMEId2git</a:t>
            </a:r>
          </a:p>
          <a:p>
            <a:endParaRPr lang="en-US" sz="22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>
                <a:latin typeface="Palatino Linotype" panose="02040502050505030304" pitchFamily="18" charset="0"/>
              </a:rPr>
              <a:t>erleichtert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die </a:t>
            </a: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händisch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durchzuführende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MerMEId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de-D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git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Datenübertragung</a:t>
            </a:r>
            <a:endParaRPr lang="en-US" sz="1800" b="0" strike="noStrike" spc="-1" dirty="0" smtClean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 err="1">
                <a:latin typeface="Palatino Linotype" panose="02040502050505030304" pitchFamily="18" charset="0"/>
              </a:rPr>
              <a:t>eXist</a:t>
            </a:r>
            <a:r>
              <a:rPr lang="en-US" spc="-1" dirty="0">
                <a:latin typeface="Palatino Linotype" panose="02040502050505030304" pitchFamily="18" charset="0"/>
              </a:rPr>
              <a:t>-</a:t>
            </a:r>
            <a:r>
              <a:rPr lang="en-US" spc="-1" dirty="0" err="1">
                <a:latin typeface="Palatino Linotype" panose="02040502050505030304" pitchFamily="18" charset="0"/>
              </a:rPr>
              <a:t>db</a:t>
            </a:r>
            <a:r>
              <a:rPr lang="en-US" spc="-1" dirty="0">
                <a:latin typeface="Palatino Linotype" panose="02040502050505030304" pitchFamily="18" charset="0"/>
              </a:rPr>
              <a:t>-Client, </a:t>
            </a:r>
            <a:r>
              <a:rPr lang="en-US" spc="-1" dirty="0" err="1">
                <a:latin typeface="Palatino Linotype" panose="02040502050505030304" pitchFamily="18" charset="0"/>
              </a:rPr>
              <a:t>geeignet</a:t>
            </a:r>
            <a:r>
              <a:rPr lang="en-US" spc="-1" dirty="0">
                <a:latin typeface="Palatino Linotype" panose="02040502050505030304" pitchFamily="18" charset="0"/>
              </a:rPr>
              <a:t> </a:t>
            </a:r>
            <a:r>
              <a:rPr lang="en-US" spc="-1" dirty="0" err="1">
                <a:latin typeface="Palatino Linotype" panose="02040502050505030304" pitchFamily="18" charset="0"/>
              </a:rPr>
              <a:t>zum</a:t>
            </a:r>
            <a:r>
              <a:rPr lang="en-US" spc="-1" dirty="0">
                <a:latin typeface="Palatino Linotype" panose="02040502050505030304" pitchFamily="18" charset="0"/>
              </a:rPr>
              <a:t> </a:t>
            </a:r>
            <a:r>
              <a:rPr lang="en-US" spc="-1" dirty="0" err="1">
                <a:latin typeface="Palatino Linotype" panose="02040502050505030304" pitchFamily="18" charset="0"/>
              </a:rPr>
              <a:t>Herunterladen</a:t>
            </a:r>
            <a:r>
              <a:rPr lang="en-US" spc="-1" dirty="0">
                <a:latin typeface="Palatino Linotype" panose="02040502050505030304" pitchFamily="18" charset="0"/>
              </a:rPr>
              <a:t> von </a:t>
            </a:r>
            <a:r>
              <a:rPr lang="en-US" spc="-1" dirty="0" err="1">
                <a:latin typeface="Palatino Linotype" panose="02040502050505030304" pitchFamily="18" charset="0"/>
              </a:rPr>
              <a:t>MerMEId-Inhalten</a:t>
            </a:r>
            <a:endParaRPr lang="en-US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endParaRPr lang="en-US" sz="1800" b="0" strike="noStrike" spc="-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5637600" y="6655320"/>
            <a:ext cx="6554160" cy="210240"/>
          </a:xfrm>
          <a:prstGeom prst="rect">
            <a:avLst/>
          </a:prstGeom>
          <a:solidFill>
            <a:srgbClr val="D8BE8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Palatino Linotype"/>
              </a:rPr>
              <a:t>Institut für kunst- und musikhistorische Forschungen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0" y="6655320"/>
            <a:ext cx="1740960" cy="210240"/>
          </a:xfrm>
          <a:prstGeom prst="rect">
            <a:avLst/>
          </a:prstGeom>
          <a:solidFill>
            <a:srgbClr val="0047B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lvl="0">
              <a:defRPr/>
            </a:pP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dha</a:t>
            </a: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</a:p>
        </p:txBody>
      </p:sp>
      <p:sp>
        <p:nvSpPr>
          <p:cNvPr id="252" name="CustomShape 3"/>
          <p:cNvSpPr/>
          <p:nvPr/>
        </p:nvSpPr>
        <p:spPr>
          <a:xfrm>
            <a:off x="1741320" y="6655320"/>
            <a:ext cx="3895920" cy="210240"/>
          </a:xfrm>
          <a:prstGeom prst="rect">
            <a:avLst/>
          </a:prstGeom>
          <a:solidFill>
            <a:srgbClr val="69B3E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4"/>
          <p:cNvSpPr/>
          <p:nvPr/>
        </p:nvSpPr>
        <p:spPr>
          <a:xfrm>
            <a:off x="0" y="0"/>
            <a:ext cx="1740960" cy="500400"/>
          </a:xfrm>
          <a:prstGeom prst="rect">
            <a:avLst/>
          </a:prstGeom>
          <a:solidFill>
            <a:srgbClr val="0047B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5"/>
          <p:cNvSpPr/>
          <p:nvPr/>
        </p:nvSpPr>
        <p:spPr>
          <a:xfrm>
            <a:off x="1741320" y="0"/>
            <a:ext cx="3895920" cy="500400"/>
          </a:xfrm>
          <a:prstGeom prst="rect">
            <a:avLst/>
          </a:prstGeom>
          <a:solidFill>
            <a:srgbClr val="69B3E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5" name="Grafik 4"/>
          <p:cNvPicPr/>
          <p:nvPr/>
        </p:nvPicPr>
        <p:blipFill>
          <a:blip r:embed="rId2"/>
          <a:stretch/>
        </p:blipFill>
        <p:spPr>
          <a:xfrm>
            <a:off x="-1800" y="-8280"/>
            <a:ext cx="1162440" cy="503640"/>
          </a:xfrm>
          <a:prstGeom prst="rect">
            <a:avLst/>
          </a:prstGeom>
          <a:ln>
            <a:noFill/>
          </a:ln>
        </p:spPr>
      </p:pic>
      <p:sp>
        <p:nvSpPr>
          <p:cNvPr id="256" name="CustomShape 6"/>
          <p:cNvSpPr/>
          <p:nvPr/>
        </p:nvSpPr>
        <p:spPr>
          <a:xfrm>
            <a:off x="6024960" y="1107360"/>
            <a:ext cx="18108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57" name="CustomShape 7"/>
          <p:cNvSpPr/>
          <p:nvPr/>
        </p:nvSpPr>
        <p:spPr>
          <a:xfrm>
            <a:off x="5219280" y="0"/>
            <a:ext cx="6972120" cy="500400"/>
          </a:xfrm>
          <a:prstGeom prst="rect">
            <a:avLst/>
          </a:prstGeom>
          <a:solidFill>
            <a:srgbClr val="D8BE8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Palatino Linotype"/>
              </a:rPr>
              <a:t>Digitales Werkverzeichnis Anton Bruckner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58" name="TextShape 8"/>
          <p:cNvSpPr txBox="1"/>
          <p:nvPr/>
        </p:nvSpPr>
        <p:spPr>
          <a:xfrm>
            <a:off x="91440" y="1005840"/>
            <a:ext cx="5760720" cy="4023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pc="-1" dirty="0">
                <a:solidFill>
                  <a:schemeClr val="accent5"/>
                </a:solidFill>
                <a:latin typeface="Palatino Linotype" panose="02040502050505030304" pitchFamily="18" charset="0"/>
              </a:rPr>
              <a:t>merMEId2git</a:t>
            </a:r>
          </a:p>
          <a:p>
            <a:endParaRPr lang="en-US" sz="22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 err="1">
                <a:latin typeface="Palatino Linotype" panose="02040502050505030304" pitchFamily="18" charset="0"/>
              </a:rPr>
              <a:t>erleichtert</a:t>
            </a:r>
            <a:r>
              <a:rPr lang="en-US" spc="-1" dirty="0">
                <a:latin typeface="Palatino Linotype" panose="02040502050505030304" pitchFamily="18" charset="0"/>
              </a:rPr>
              <a:t> die </a:t>
            </a:r>
            <a:r>
              <a:rPr lang="en-US" spc="-1" dirty="0" err="1">
                <a:latin typeface="Palatino Linotype" panose="02040502050505030304" pitchFamily="18" charset="0"/>
              </a:rPr>
              <a:t>händisch</a:t>
            </a:r>
            <a:r>
              <a:rPr lang="en-US" spc="-1" dirty="0">
                <a:latin typeface="Palatino Linotype" panose="02040502050505030304" pitchFamily="18" charset="0"/>
              </a:rPr>
              <a:t> </a:t>
            </a:r>
            <a:r>
              <a:rPr lang="en-US" spc="-1" dirty="0" err="1">
                <a:latin typeface="Palatino Linotype" panose="02040502050505030304" pitchFamily="18" charset="0"/>
              </a:rPr>
              <a:t>durchzuführende</a:t>
            </a:r>
            <a:r>
              <a:rPr lang="en-US" spc="-1" dirty="0">
                <a:latin typeface="Palatino Linotype" panose="02040502050505030304" pitchFamily="18" charset="0"/>
              </a:rPr>
              <a:t> </a:t>
            </a:r>
            <a:r>
              <a:rPr lang="en-US" spc="-1" dirty="0" err="1">
                <a:latin typeface="Palatino Linotype" panose="02040502050505030304" pitchFamily="18" charset="0"/>
              </a:rPr>
              <a:t>MerMEId</a:t>
            </a:r>
            <a:r>
              <a:rPr lang="en-US" spc="-1" dirty="0">
                <a:latin typeface="Palatino Linotype" panose="02040502050505030304" pitchFamily="18" charset="0"/>
              </a:rPr>
              <a:t> </a:t>
            </a:r>
            <a:r>
              <a:rPr lang="de-D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pc="-1" dirty="0">
                <a:latin typeface="Palatino Linotype" panose="02040502050505030304" pitchFamily="18" charset="0"/>
              </a:rPr>
              <a:t> </a:t>
            </a:r>
            <a:r>
              <a:rPr lang="en-US" spc="-1" dirty="0" err="1">
                <a:latin typeface="Palatino Linotype" panose="02040502050505030304" pitchFamily="18" charset="0"/>
              </a:rPr>
              <a:t>git</a:t>
            </a:r>
            <a:r>
              <a:rPr lang="en-US" spc="-1" dirty="0">
                <a:latin typeface="Palatino Linotype" panose="02040502050505030304" pitchFamily="18" charset="0"/>
              </a:rPr>
              <a:t> </a:t>
            </a:r>
            <a:r>
              <a:rPr lang="en-US" spc="-1" dirty="0" err="1">
                <a:latin typeface="Palatino Linotype" panose="02040502050505030304" pitchFamily="18" charset="0"/>
              </a:rPr>
              <a:t>Datenübertragung</a:t>
            </a:r>
            <a:endParaRPr lang="en-US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>
                <a:latin typeface="Palatino Linotype" panose="02040502050505030304" pitchFamily="18" charset="0"/>
              </a:rPr>
              <a:t>eXist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-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db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-Client,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geeignet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zum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Herunterladen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von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MerMEId-Inhalten</a:t>
            </a: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>
                <a:latin typeface="Palatino Linotype" panose="02040502050505030304" pitchFamily="18" charset="0"/>
              </a:rPr>
              <a:t>Extrahieren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der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Git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-Commit-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Nachrichten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aus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den 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MEI-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Headern</a:t>
            </a: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endParaRPr lang="en-US" sz="1800" b="0" strike="noStrike" spc="-1" dirty="0">
              <a:latin typeface="Palatino Linotype" panose="02040502050505030304" pitchFamily="18" charset="0"/>
            </a:endParaRPr>
          </a:p>
        </p:txBody>
      </p:sp>
      <p:pic>
        <p:nvPicPr>
          <p:cNvPr id="259" name="Grafik 258"/>
          <p:cNvPicPr/>
          <p:nvPr/>
        </p:nvPicPr>
        <p:blipFill>
          <a:blip r:embed="rId3"/>
          <a:stretch/>
        </p:blipFill>
        <p:spPr>
          <a:xfrm>
            <a:off x="5760720" y="1005840"/>
            <a:ext cx="6126480" cy="5266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2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5637600" y="6655320"/>
            <a:ext cx="6554160" cy="210240"/>
          </a:xfrm>
          <a:prstGeom prst="rect">
            <a:avLst/>
          </a:prstGeom>
          <a:solidFill>
            <a:srgbClr val="D8BE8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Palatino Linotype"/>
              </a:rPr>
              <a:t>Institut für kunst- und musikhistorische Forschungen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0" y="6655320"/>
            <a:ext cx="1740960" cy="210240"/>
          </a:xfrm>
          <a:prstGeom prst="rect">
            <a:avLst/>
          </a:prstGeom>
          <a:solidFill>
            <a:srgbClr val="0047B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lvl="0">
              <a:defRPr/>
            </a:pP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dha</a:t>
            </a: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</a:p>
        </p:txBody>
      </p:sp>
      <p:sp>
        <p:nvSpPr>
          <p:cNvPr id="262" name="CustomShape 3"/>
          <p:cNvSpPr/>
          <p:nvPr/>
        </p:nvSpPr>
        <p:spPr>
          <a:xfrm>
            <a:off x="1741320" y="6655320"/>
            <a:ext cx="3895920" cy="210240"/>
          </a:xfrm>
          <a:prstGeom prst="rect">
            <a:avLst/>
          </a:prstGeom>
          <a:solidFill>
            <a:srgbClr val="69B3E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4"/>
          <p:cNvSpPr/>
          <p:nvPr/>
        </p:nvSpPr>
        <p:spPr>
          <a:xfrm>
            <a:off x="0" y="0"/>
            <a:ext cx="1740960" cy="500400"/>
          </a:xfrm>
          <a:prstGeom prst="rect">
            <a:avLst/>
          </a:prstGeom>
          <a:solidFill>
            <a:srgbClr val="0047B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5"/>
          <p:cNvSpPr/>
          <p:nvPr/>
        </p:nvSpPr>
        <p:spPr>
          <a:xfrm>
            <a:off x="1741320" y="0"/>
            <a:ext cx="3895920" cy="500400"/>
          </a:xfrm>
          <a:prstGeom prst="rect">
            <a:avLst/>
          </a:prstGeom>
          <a:solidFill>
            <a:srgbClr val="69B3E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5" name="Grafik 4"/>
          <p:cNvPicPr/>
          <p:nvPr/>
        </p:nvPicPr>
        <p:blipFill>
          <a:blip r:embed="rId2"/>
          <a:stretch/>
        </p:blipFill>
        <p:spPr>
          <a:xfrm>
            <a:off x="-1800" y="-8280"/>
            <a:ext cx="1162440" cy="503640"/>
          </a:xfrm>
          <a:prstGeom prst="rect">
            <a:avLst/>
          </a:prstGeom>
          <a:ln>
            <a:noFill/>
          </a:ln>
        </p:spPr>
      </p:pic>
      <p:sp>
        <p:nvSpPr>
          <p:cNvPr id="266" name="CustomShape 6"/>
          <p:cNvSpPr/>
          <p:nvPr/>
        </p:nvSpPr>
        <p:spPr>
          <a:xfrm>
            <a:off x="6024960" y="1107360"/>
            <a:ext cx="18108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67" name="CustomShape 7"/>
          <p:cNvSpPr/>
          <p:nvPr/>
        </p:nvSpPr>
        <p:spPr>
          <a:xfrm>
            <a:off x="5219280" y="0"/>
            <a:ext cx="6972120" cy="500400"/>
          </a:xfrm>
          <a:prstGeom prst="rect">
            <a:avLst/>
          </a:prstGeom>
          <a:solidFill>
            <a:srgbClr val="D8BE8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Palatino Linotype"/>
              </a:rPr>
              <a:t>Digitales Werkverzeichnis Anton Bruckner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68" name="TextShape 8"/>
          <p:cNvSpPr txBox="1"/>
          <p:nvPr/>
        </p:nvSpPr>
        <p:spPr>
          <a:xfrm>
            <a:off x="91440" y="1005840"/>
            <a:ext cx="5760720" cy="4844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pc="-1" dirty="0">
                <a:solidFill>
                  <a:schemeClr val="accent5"/>
                </a:solidFill>
                <a:latin typeface="Palatino Linotype" panose="02040502050505030304" pitchFamily="18" charset="0"/>
              </a:rPr>
              <a:t>merMEId2git</a:t>
            </a:r>
          </a:p>
          <a:p>
            <a:endParaRPr lang="en-US" sz="22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 err="1">
                <a:latin typeface="Palatino Linotype" panose="02040502050505030304" pitchFamily="18" charset="0"/>
              </a:rPr>
              <a:t>erleichtert</a:t>
            </a:r>
            <a:r>
              <a:rPr lang="en-US" spc="-1" dirty="0">
                <a:latin typeface="Palatino Linotype" panose="02040502050505030304" pitchFamily="18" charset="0"/>
              </a:rPr>
              <a:t> die </a:t>
            </a:r>
            <a:r>
              <a:rPr lang="en-US" spc="-1" dirty="0" err="1">
                <a:latin typeface="Palatino Linotype" panose="02040502050505030304" pitchFamily="18" charset="0"/>
              </a:rPr>
              <a:t>händisch</a:t>
            </a:r>
            <a:r>
              <a:rPr lang="en-US" spc="-1" dirty="0">
                <a:latin typeface="Palatino Linotype" panose="02040502050505030304" pitchFamily="18" charset="0"/>
              </a:rPr>
              <a:t> </a:t>
            </a:r>
            <a:r>
              <a:rPr lang="en-US" spc="-1" dirty="0" err="1">
                <a:latin typeface="Palatino Linotype" panose="02040502050505030304" pitchFamily="18" charset="0"/>
              </a:rPr>
              <a:t>durchzuführende</a:t>
            </a:r>
            <a:r>
              <a:rPr lang="en-US" spc="-1" dirty="0">
                <a:latin typeface="Palatino Linotype" panose="02040502050505030304" pitchFamily="18" charset="0"/>
              </a:rPr>
              <a:t> </a:t>
            </a:r>
            <a:r>
              <a:rPr lang="en-US" spc="-1" dirty="0" err="1" smtClean="0">
                <a:latin typeface="Palatino Linotype" panose="02040502050505030304" pitchFamily="18" charset="0"/>
              </a:rPr>
              <a:t>MerMEId</a:t>
            </a:r>
            <a:r>
              <a:rPr lang="en-US" spc="-1" dirty="0" smtClean="0">
                <a:latin typeface="Palatino Linotype" panose="02040502050505030304" pitchFamily="18" charset="0"/>
              </a:rPr>
              <a:t> </a:t>
            </a:r>
            <a:r>
              <a:rPr lang="de-D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pc="-1" dirty="0">
                <a:latin typeface="Palatino Linotype" panose="02040502050505030304" pitchFamily="18" charset="0"/>
              </a:rPr>
              <a:t> </a:t>
            </a:r>
            <a:r>
              <a:rPr lang="en-US" spc="-1" dirty="0" err="1">
                <a:latin typeface="Palatino Linotype" panose="02040502050505030304" pitchFamily="18" charset="0"/>
              </a:rPr>
              <a:t>git</a:t>
            </a:r>
            <a:r>
              <a:rPr lang="en-US" spc="-1" dirty="0">
                <a:latin typeface="Palatino Linotype" panose="02040502050505030304" pitchFamily="18" charset="0"/>
              </a:rPr>
              <a:t> </a:t>
            </a:r>
            <a:r>
              <a:rPr lang="en-US" spc="-1" dirty="0" err="1">
                <a:latin typeface="Palatino Linotype" panose="02040502050505030304" pitchFamily="18" charset="0"/>
              </a:rPr>
              <a:t>Datenübertragung</a:t>
            </a:r>
            <a:endParaRPr lang="en-US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>
                <a:latin typeface="Palatino Linotype" panose="02040502050505030304" pitchFamily="18" charset="0"/>
              </a:rPr>
              <a:t>eXist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-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db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-Client,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geeignet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zum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Herunterladen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von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MerMEId-Inhalten</a:t>
            </a: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>
                <a:latin typeface="Palatino Linotype" panose="02040502050505030304" pitchFamily="18" charset="0"/>
              </a:rPr>
              <a:t>Extrahieren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der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Git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-Commit-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Nachrichten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aus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den 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MEI-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Headern</a:t>
            </a: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>
                <a:latin typeface="Palatino Linotype" panose="02040502050505030304" pitchFamily="18" charset="0"/>
              </a:rPr>
              <a:t>Kontrolle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der </a:t>
            </a: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hochgeladenen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Inhalte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pc="-1" dirty="0" smtClean="0">
                <a:latin typeface="Palatino Linotype" panose="02040502050505030304" pitchFamily="18" charset="0"/>
              </a:rPr>
              <a:t>und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ihrer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Autor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/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Commiter</a:t>
            </a: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>
                <a:latin typeface="Palatino Linotype" panose="02040502050505030304" pitchFamily="18" charset="0"/>
              </a:rPr>
              <a:t>JGit-Bibliothek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zum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Hochladen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in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Git</a:t>
            </a: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endParaRPr lang="en-US" sz="1800" b="0" strike="noStrike" spc="-1" dirty="0">
              <a:latin typeface="Palatino Linotype" panose="02040502050505030304" pitchFamily="18" charset="0"/>
            </a:endParaRPr>
          </a:p>
        </p:txBody>
      </p:sp>
      <p:pic>
        <p:nvPicPr>
          <p:cNvPr id="269" name="Grafik 268"/>
          <p:cNvPicPr/>
          <p:nvPr/>
        </p:nvPicPr>
        <p:blipFill>
          <a:blip r:embed="rId3"/>
          <a:stretch/>
        </p:blipFill>
        <p:spPr>
          <a:xfrm>
            <a:off x="5760720" y="1005840"/>
            <a:ext cx="6126480" cy="5276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8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5637600" y="6655320"/>
            <a:ext cx="6554160" cy="210240"/>
          </a:xfrm>
          <a:prstGeom prst="rect">
            <a:avLst/>
          </a:prstGeom>
          <a:solidFill>
            <a:srgbClr val="D8BE8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Palatino Linotype"/>
              </a:rPr>
              <a:t>Institut für kunst- und musikhistorische Forschungen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0" y="6655320"/>
            <a:ext cx="1740960" cy="210240"/>
          </a:xfrm>
          <a:prstGeom prst="rect">
            <a:avLst/>
          </a:prstGeom>
          <a:solidFill>
            <a:srgbClr val="0047B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lvl="0">
              <a:defRPr/>
            </a:pP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dha</a:t>
            </a: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</a:p>
        </p:txBody>
      </p:sp>
      <p:sp>
        <p:nvSpPr>
          <p:cNvPr id="272" name="CustomShape 3"/>
          <p:cNvSpPr/>
          <p:nvPr/>
        </p:nvSpPr>
        <p:spPr>
          <a:xfrm>
            <a:off x="1741320" y="6655320"/>
            <a:ext cx="3895920" cy="210240"/>
          </a:xfrm>
          <a:prstGeom prst="rect">
            <a:avLst/>
          </a:prstGeom>
          <a:solidFill>
            <a:srgbClr val="69B3E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4"/>
          <p:cNvSpPr/>
          <p:nvPr/>
        </p:nvSpPr>
        <p:spPr>
          <a:xfrm>
            <a:off x="0" y="0"/>
            <a:ext cx="1740960" cy="500400"/>
          </a:xfrm>
          <a:prstGeom prst="rect">
            <a:avLst/>
          </a:prstGeom>
          <a:solidFill>
            <a:srgbClr val="0047B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5"/>
          <p:cNvSpPr/>
          <p:nvPr/>
        </p:nvSpPr>
        <p:spPr>
          <a:xfrm>
            <a:off x="1741320" y="0"/>
            <a:ext cx="3895920" cy="500400"/>
          </a:xfrm>
          <a:prstGeom prst="rect">
            <a:avLst/>
          </a:prstGeom>
          <a:solidFill>
            <a:srgbClr val="69B3E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5" name="Grafik 4"/>
          <p:cNvPicPr/>
          <p:nvPr/>
        </p:nvPicPr>
        <p:blipFill>
          <a:blip r:embed="rId2"/>
          <a:stretch/>
        </p:blipFill>
        <p:spPr>
          <a:xfrm>
            <a:off x="-1800" y="-8280"/>
            <a:ext cx="1162440" cy="503640"/>
          </a:xfrm>
          <a:prstGeom prst="rect">
            <a:avLst/>
          </a:prstGeom>
          <a:ln>
            <a:noFill/>
          </a:ln>
        </p:spPr>
      </p:pic>
      <p:sp>
        <p:nvSpPr>
          <p:cNvPr id="276" name="CustomShape 6"/>
          <p:cNvSpPr/>
          <p:nvPr/>
        </p:nvSpPr>
        <p:spPr>
          <a:xfrm>
            <a:off x="6024960" y="1107360"/>
            <a:ext cx="18108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77" name="CustomShape 7"/>
          <p:cNvSpPr/>
          <p:nvPr/>
        </p:nvSpPr>
        <p:spPr>
          <a:xfrm>
            <a:off x="5219280" y="0"/>
            <a:ext cx="6972120" cy="500400"/>
          </a:xfrm>
          <a:prstGeom prst="rect">
            <a:avLst/>
          </a:prstGeom>
          <a:solidFill>
            <a:srgbClr val="D8BE8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Palatino Linotype"/>
              </a:rPr>
              <a:t>Digitales Werkverzeichnis Anton Bruckner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78" name="TextShape 8"/>
          <p:cNvSpPr txBox="1"/>
          <p:nvPr/>
        </p:nvSpPr>
        <p:spPr>
          <a:xfrm>
            <a:off x="91439" y="731520"/>
            <a:ext cx="4782401" cy="601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pc="-1" dirty="0">
                <a:solidFill>
                  <a:schemeClr val="accent5"/>
                </a:solidFill>
                <a:latin typeface="Palatino Linotype" panose="02040502050505030304" pitchFamily="18" charset="0"/>
              </a:rPr>
              <a:t>merMEId2git</a:t>
            </a:r>
          </a:p>
          <a:p>
            <a:endParaRPr lang="en-US" sz="22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Palatino Linotype" panose="02040502050505030304" pitchFamily="18" charset="0"/>
              </a:rPr>
              <a:t>Java Swing 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GUI (</a:t>
            </a: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grafische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Benutzeroberfläche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)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Lokal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ausgeführt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,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konfigurierbar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für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die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Verwendung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des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Netzwerks</a:t>
            </a: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>
                <a:latin typeface="Palatino Linotype" panose="02040502050505030304" pitchFamily="18" charset="0"/>
              </a:rPr>
              <a:t>Getestet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unter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JRE 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8, </a:t>
            </a: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unter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Linux (Ubuntu 16.04 LTS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) und 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Windows (V. 7, 10)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Palatino Linotype" panose="02040502050505030304" pitchFamily="18" charset="0"/>
              </a:rPr>
              <a:t>Java 7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Abwärtskompatibilität</a:t>
            </a: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Palatino Linotype" panose="02040502050505030304" pitchFamily="18" charset="0"/>
              </a:rPr>
              <a:t>Code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zur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 smtClean="0">
                <a:latin typeface="Palatino Linotype" panose="02040502050505030304" pitchFamily="18" charset="0"/>
              </a:rPr>
              <a:t>Wiederverwendbarkeit</a:t>
            </a:r>
            <a:r>
              <a:rPr lang="en-US" sz="1800" b="0" strike="noStrike" spc="-1" dirty="0" smtClean="0">
                <a:latin typeface="Palatino Linotype" panose="02040502050505030304" pitchFamily="18" charset="0"/>
              </a:rPr>
              <a:t> (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zum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Beispiel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der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Datenbank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-Client)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>
                <a:latin typeface="Palatino Linotype" panose="02040502050505030304" pitchFamily="18" charset="0"/>
              </a:rPr>
              <a:t>Opensource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,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veröffentlicht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unter</a:t>
            </a:r>
            <a:r>
              <a:rPr lang="en-US" sz="1800" b="0" strike="noStrike" spc="-1" dirty="0">
                <a:latin typeface="Palatino Linotype" panose="02040502050505030304" pitchFamily="18" charset="0"/>
              </a:rPr>
              <a:t> der MIT-</a:t>
            </a:r>
            <a:r>
              <a:rPr lang="en-US" sz="1800" b="0" strike="noStrike" spc="-1" dirty="0" err="1">
                <a:latin typeface="Palatino Linotype" panose="02040502050505030304" pitchFamily="18" charset="0"/>
              </a:rPr>
              <a:t>Lizenz</a:t>
            </a:r>
            <a:endParaRPr lang="en-US" sz="1800" b="0" strike="noStrike" spc="-1" dirty="0">
              <a:latin typeface="Palatino Linotype" panose="02040502050505030304" pitchFamily="18" charset="0"/>
            </a:endParaRPr>
          </a:p>
          <a:p>
            <a:endParaRPr lang="en-US" sz="1800" b="0" strike="noStrike" spc="-1" dirty="0">
              <a:latin typeface="Palatino Linotype" panose="0204050205050503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97" y="495360"/>
            <a:ext cx="7089603" cy="615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4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prism isContent="1" isInverted="1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637476" y="6655241"/>
            <a:ext cx="6554524" cy="210710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Institut für kunst- und musikhistorische Forschungen</a:t>
            </a:r>
          </a:p>
        </p:txBody>
      </p:sp>
      <p:sp>
        <p:nvSpPr>
          <p:cNvPr id="8" name="Rechteck 7"/>
          <p:cNvSpPr/>
          <p:nvPr/>
        </p:nvSpPr>
        <p:spPr>
          <a:xfrm>
            <a:off x="1" y="6655241"/>
            <a:ext cx="1741335" cy="210710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dha</a:t>
            </a: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</a:p>
        </p:txBody>
      </p:sp>
      <p:sp>
        <p:nvSpPr>
          <p:cNvPr id="14" name="Rechteck 13"/>
          <p:cNvSpPr/>
          <p:nvPr/>
        </p:nvSpPr>
        <p:spPr>
          <a:xfrm>
            <a:off x="1741336" y="6655241"/>
            <a:ext cx="3896139" cy="210710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" y="0"/>
            <a:ext cx="1741335" cy="500932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741336" y="0"/>
            <a:ext cx="3896139" cy="500932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" y="-8124"/>
            <a:ext cx="1162874" cy="504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023589" y="1107262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 smtClean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219363" y="0"/>
            <a:ext cx="6972637" cy="500932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Digitales Werkverzeichnis Anton Bruckner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" r="848" b="3452"/>
          <a:stretch/>
        </p:blipFill>
        <p:spPr>
          <a:xfrm>
            <a:off x="9237" y="783590"/>
            <a:ext cx="12182763" cy="5536582"/>
          </a:xfrm>
          <a:prstGeom prst="rect">
            <a:avLst/>
          </a:prstGeom>
          <a:solidFill>
            <a:srgbClr val="0070C0">
              <a:alpha val="7000"/>
            </a:srgbClr>
          </a:solidFill>
        </p:spPr>
      </p:pic>
      <p:sp>
        <p:nvSpPr>
          <p:cNvPr id="4" name="Ovale Legende 3"/>
          <p:cNvSpPr/>
          <p:nvPr/>
        </p:nvSpPr>
        <p:spPr>
          <a:xfrm>
            <a:off x="3802246" y="996026"/>
            <a:ext cx="6160655" cy="3400483"/>
          </a:xfrm>
          <a:prstGeom prst="wedgeEllipseCallout">
            <a:avLst>
              <a:gd name="adj1" fmla="val -64910"/>
              <a:gd name="adj2" fmla="val 36598"/>
            </a:avLst>
          </a:prstGeom>
          <a:solidFill>
            <a:schemeClr val="bg1">
              <a:alpha val="69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Vielen Dank für die Aufmerksamkeit!</a:t>
            </a:r>
          </a:p>
          <a:p>
            <a:pPr algn="ctr"/>
            <a:endParaRPr lang="de-DE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/>
            <a:endParaRPr lang="de-DE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de-DE" b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visit</a:t>
            </a:r>
            <a:endParaRPr lang="de-DE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de-DE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www.bruckner-online.at</a:t>
            </a:r>
            <a:endParaRPr lang="de-DE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46705" y="6320172"/>
            <a:ext cx="11779040" cy="291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4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4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237">
        <p14:prism isContent="1" isInverted="1"/>
      </p:transition>
    </mc:Choice>
    <mc:Fallback xmlns="">
      <p:transition spd="slow" advClick="0" advTm="82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637476" y="6655241"/>
            <a:ext cx="6554524" cy="210710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Institut für kunst- und musikhistorische Forschungen</a:t>
            </a:r>
          </a:p>
        </p:txBody>
      </p:sp>
      <p:sp>
        <p:nvSpPr>
          <p:cNvPr id="8" name="Rechteck 7"/>
          <p:cNvSpPr/>
          <p:nvPr/>
        </p:nvSpPr>
        <p:spPr>
          <a:xfrm>
            <a:off x="1" y="6655241"/>
            <a:ext cx="1741335" cy="210710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dha</a:t>
            </a: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</a:p>
        </p:txBody>
      </p:sp>
      <p:sp>
        <p:nvSpPr>
          <p:cNvPr id="14" name="Rechteck 13"/>
          <p:cNvSpPr/>
          <p:nvPr/>
        </p:nvSpPr>
        <p:spPr>
          <a:xfrm>
            <a:off x="1741336" y="6655241"/>
            <a:ext cx="3896139" cy="210710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637476" y="0"/>
            <a:ext cx="6554524" cy="500932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www.bruckner-online.at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" y="0"/>
            <a:ext cx="1741335" cy="500932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741336" y="0"/>
            <a:ext cx="3896139" cy="500932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" y="-8124"/>
            <a:ext cx="1162874" cy="504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023589" y="1107262"/>
            <a:ext cx="6072496" cy="323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Webplattform: </a:t>
            </a:r>
            <a:r>
              <a:rPr kumimoji="0" lang="de-A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  <a:hlinkClick r:id="rId3"/>
              </a:rPr>
              <a:t>www.bruckner-online.at</a:t>
            </a:r>
            <a:endParaRPr kumimoji="0" lang="de-A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</a:rPr>
              <a:t>~ 37.000 Abbildungen von Autographen, frühen </a:t>
            </a:r>
            <a:br>
              <a:rPr kumimoji="0" lang="de-AT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</a:rPr>
            </a:br>
            <a:r>
              <a:rPr kumimoji="0" lang="de-AT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</a:rPr>
              <a:t>Abschriften und Drucken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</a:rPr>
              <a:t>Quellendatenbank, ~ 760 Datensätze mit </a:t>
            </a:r>
            <a:br>
              <a:rPr kumimoji="0" lang="de-AT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</a:rPr>
            </a:br>
            <a:r>
              <a:rPr kumimoji="0" lang="de-AT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</a:rPr>
              <a:t>umfangreichen beschreibenden Metadaten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</a:rPr>
              <a:t>Daten zu Leben und Werk des Komponisten</a:t>
            </a:r>
            <a:endParaRPr kumimoji="0" lang="de-AT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</a:rPr>
              <a:t>Umfassende Bibliographie mit ~ 10.000 Literaturzitaten</a:t>
            </a:r>
            <a:endParaRPr lang="de-AT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876"/>
            <a:ext cx="5588757" cy="614618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196614" y="4504348"/>
            <a:ext cx="534946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AT" sz="24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de-AT" sz="2400" b="1" dirty="0" smtClean="0">
                <a:solidFill>
                  <a:schemeClr val="accent5"/>
                </a:solidFill>
                <a:latin typeface="Palatino Linotype" panose="02040502050505030304" pitchFamily="18" charset="0"/>
              </a:rPr>
              <a:t>Anton </a:t>
            </a:r>
            <a:r>
              <a:rPr lang="de-AT" sz="2400" b="1" dirty="0">
                <a:solidFill>
                  <a:schemeClr val="accent5"/>
                </a:solidFill>
                <a:latin typeface="Palatino Linotype" panose="02040502050505030304" pitchFamily="18" charset="0"/>
              </a:rPr>
              <a:t>Bruckner Lexikon online</a:t>
            </a:r>
            <a:endParaRPr lang="de-AT" b="1" dirty="0">
              <a:solidFill>
                <a:schemeClr val="accent5"/>
              </a:solidFill>
              <a:latin typeface="Palatino Linotype" panose="0204050205050503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AT" dirty="0" smtClean="0">
                <a:latin typeface="Palatino Linotype" panose="02040502050505030304" pitchFamily="18" charset="0"/>
              </a:rPr>
              <a:t>(~ </a:t>
            </a:r>
            <a:r>
              <a:rPr lang="de-AT" dirty="0">
                <a:latin typeface="Palatino Linotype" panose="02040502050505030304" pitchFamily="18" charset="0"/>
              </a:rPr>
              <a:t>1000 Sachartikel)</a:t>
            </a:r>
          </a:p>
        </p:txBody>
      </p:sp>
    </p:spTree>
    <p:extLst>
      <p:ext uri="{BB962C8B-B14F-4D97-AF65-F5344CB8AC3E}">
        <p14:creationId xmlns:p14="http://schemas.microsoft.com/office/powerpoint/2010/main" val="420029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398">
        <p14:prism isContent="1" isInverted="1"/>
      </p:transition>
    </mc:Choice>
    <mc:Fallback xmlns="">
      <p:transition spd="slow" advClick="0" advTm="103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8" t="-320" r="-140" b="-3157"/>
          <a:stretch/>
        </p:blipFill>
        <p:spPr>
          <a:xfrm>
            <a:off x="106500" y="671370"/>
            <a:ext cx="11767127" cy="597881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637476" y="6655241"/>
            <a:ext cx="6554524" cy="210710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Institut für kunst- und musikhistorische Forschungen</a:t>
            </a:r>
          </a:p>
        </p:txBody>
      </p:sp>
      <p:sp>
        <p:nvSpPr>
          <p:cNvPr id="8" name="Rechteck 7"/>
          <p:cNvSpPr/>
          <p:nvPr/>
        </p:nvSpPr>
        <p:spPr>
          <a:xfrm>
            <a:off x="1" y="6655241"/>
            <a:ext cx="1741335" cy="210710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dha</a:t>
            </a: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</a:p>
        </p:txBody>
      </p:sp>
      <p:sp>
        <p:nvSpPr>
          <p:cNvPr id="14" name="Rechteck 13"/>
          <p:cNvSpPr/>
          <p:nvPr/>
        </p:nvSpPr>
        <p:spPr>
          <a:xfrm>
            <a:off x="1741336" y="6655241"/>
            <a:ext cx="3896139" cy="210710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" y="0"/>
            <a:ext cx="1741335" cy="500932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741336" y="0"/>
            <a:ext cx="3896139" cy="500932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" y="-8124"/>
            <a:ext cx="1162874" cy="504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666166" y="939047"/>
            <a:ext cx="5133570" cy="50247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AT" sz="2400" b="1" dirty="0" smtClean="0">
                <a:solidFill>
                  <a:schemeClr val="accent5"/>
                </a:solidFill>
                <a:latin typeface="Palatino Linotype" panose="02040502050505030304" pitchFamily="18" charset="0"/>
              </a:rPr>
              <a:t>Digitales Werkverzeichnis Anton Bruckner</a:t>
            </a:r>
            <a:endParaRPr lang="de-AT" sz="2400" b="1" dirty="0">
              <a:solidFill>
                <a:schemeClr val="accent5"/>
              </a:solidFill>
              <a:latin typeface="Palatino Linotype" panose="0204050205050503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1" i="0" u="none" strike="noStrike" kern="1200" cap="none" spc="0" normalizeH="0" noProof="0" dirty="0" smtClean="0">
                <a:ln>
                  <a:noFill/>
                </a:ln>
                <a:solidFill>
                  <a:srgbClr val="0047BB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Erweiterte </a:t>
            </a:r>
            <a:r>
              <a:rPr lang="de-DE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 korrigierte Fassung des alten Werkverzeichnisses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de-DE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ca. 300 </a:t>
            </a:r>
            <a:r>
              <a:rPr lang="de-DE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Einzelwerke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Werksystematik mit Kategorien und Werknummern (WAB) wird beibehalten.</a:t>
            </a:r>
          </a:p>
          <a:p>
            <a:pPr>
              <a:lnSpc>
                <a:spcPct val="150000"/>
              </a:lnSpc>
            </a:pPr>
            <a:endParaRPr lang="de-DE" dirty="0" smtClean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Codierung </a:t>
            </a:r>
            <a:r>
              <a:rPr lang="de-DE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 Metadaten im MEI-Header über den </a:t>
            </a:r>
            <a:r>
              <a:rPr lang="de-DE" dirty="0" err="1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MerMEId</a:t>
            </a:r>
            <a:r>
              <a:rPr lang="de-DE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-Editor</a:t>
            </a:r>
            <a:endParaRPr lang="de-DE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Datenhaltung mittels </a:t>
            </a:r>
            <a:r>
              <a:rPr lang="de-DE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XML-</a:t>
            </a:r>
            <a:r>
              <a:rPr lang="de-DE" dirty="0" err="1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</a:t>
            </a:r>
            <a:r>
              <a:rPr lang="de-DE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-Datenbank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219363" y="0"/>
            <a:ext cx="6972637" cy="500932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Digitales Werkverzeichnis Anton Bruckner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2116" y="866079"/>
            <a:ext cx="2874358" cy="2585323"/>
          </a:xfrm>
          <a:prstGeom prst="rect">
            <a:avLst/>
          </a:prstGeom>
          <a:solidFill>
            <a:schemeClr val="bg1">
              <a:alpha val="99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Palatino Linotype" panose="02040502050505030304" pitchFamily="18" charset="0"/>
              </a:rPr>
              <a:t>Werkverzeichnisse von Komponisten</a:t>
            </a:r>
          </a:p>
          <a:p>
            <a:endParaRPr lang="de-DE" dirty="0" smtClean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Palatino Linotype" panose="02040502050505030304" pitchFamily="18" charset="0"/>
              </a:rPr>
              <a:t>Standardwerke </a:t>
            </a:r>
            <a:r>
              <a:rPr lang="de-DE" dirty="0" smtClean="0">
                <a:latin typeface="Palatino Linotype" panose="02040502050505030304" pitchFamily="18" charset="0"/>
              </a:rPr>
              <a:t>der Musikwissenschaft</a:t>
            </a:r>
          </a:p>
          <a:p>
            <a:pPr marL="285750" indent="-285750">
              <a:buFontTx/>
              <a:buChar char="-"/>
            </a:pPr>
            <a:endParaRPr lang="de-DE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Palatino Linotype" panose="02040502050505030304" pitchFamily="18" charset="0"/>
              </a:rPr>
              <a:t>N</a:t>
            </a:r>
            <a:r>
              <a:rPr lang="de-DE" dirty="0" smtClean="0">
                <a:latin typeface="Palatino Linotype" panose="02040502050505030304" pitchFamily="18" charset="0"/>
              </a:rPr>
              <a:t>euster Forschungs-stand durch digitale Veröffentlichung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61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237">
        <p14:prism isContent="1" isInverted="1"/>
      </p:transition>
    </mc:Choice>
    <mc:Fallback xmlns="">
      <p:transition spd="slow" advClick="0" advTm="82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637476" y="6655241"/>
            <a:ext cx="6554524" cy="210710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Institut für kunst- und musikhistorische Forschungen</a:t>
            </a:r>
          </a:p>
        </p:txBody>
      </p:sp>
      <p:sp>
        <p:nvSpPr>
          <p:cNvPr id="8" name="Rechteck 7"/>
          <p:cNvSpPr/>
          <p:nvPr/>
        </p:nvSpPr>
        <p:spPr>
          <a:xfrm>
            <a:off x="1" y="6655241"/>
            <a:ext cx="1741335" cy="210710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dha</a:t>
            </a: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</a:p>
        </p:txBody>
      </p:sp>
      <p:sp>
        <p:nvSpPr>
          <p:cNvPr id="14" name="Rechteck 13"/>
          <p:cNvSpPr/>
          <p:nvPr/>
        </p:nvSpPr>
        <p:spPr>
          <a:xfrm>
            <a:off x="1741336" y="6655241"/>
            <a:ext cx="3896139" cy="210710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" y="0"/>
            <a:ext cx="1741335" cy="500932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741336" y="0"/>
            <a:ext cx="3896139" cy="500932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" y="-8124"/>
            <a:ext cx="1162874" cy="504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023589" y="1107262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 smtClean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219363" y="0"/>
            <a:ext cx="6972637" cy="500932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Digitales Werkverzeichnis Anton Bruckner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208320" y="885769"/>
            <a:ext cx="571439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Palatino Linotype" panose="02040502050505030304" pitchFamily="18" charset="0"/>
              </a:rPr>
              <a:t>HTML-Ausgabe des Datensatzes von WAB 59: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Palatino Linotype" panose="02040502050505030304" pitchFamily="18" charset="0"/>
              </a:rPr>
              <a:t>Angaben </a:t>
            </a:r>
            <a:r>
              <a:rPr lang="de-DE" dirty="0">
                <a:latin typeface="Palatino Linotype" panose="02040502050505030304" pitchFamily="18" charset="0"/>
              </a:rPr>
              <a:t>zu Besetzung, Entstehungs- und </a:t>
            </a:r>
            <a:r>
              <a:rPr lang="de-DE" dirty="0" smtClean="0">
                <a:latin typeface="Palatino Linotype" panose="02040502050505030304" pitchFamily="18" charset="0"/>
              </a:rPr>
              <a:t>Uraufführungsdaten, Fassungen, zum </a:t>
            </a:r>
            <a:r>
              <a:rPr lang="de-DE" dirty="0">
                <a:latin typeface="Palatino Linotype" panose="02040502050505030304" pitchFamily="18" charset="0"/>
              </a:rPr>
              <a:t>Erstdruck, </a:t>
            </a:r>
            <a:r>
              <a:rPr lang="de-DE" dirty="0" smtClean="0">
                <a:latin typeface="Palatino Linotype" panose="02040502050505030304" pitchFamily="18" charset="0"/>
              </a:rPr>
              <a:t>zu Widmungen</a:t>
            </a:r>
            <a:r>
              <a:rPr lang="de-DE" dirty="0">
                <a:latin typeface="Palatino Linotype" panose="02040502050505030304" pitchFamily="18" charset="0"/>
              </a:rPr>
              <a:t>, Textanfang und </a:t>
            </a:r>
            <a:r>
              <a:rPr lang="de-DE" dirty="0" smtClean="0">
                <a:latin typeface="Palatino Linotype" panose="02040502050505030304" pitchFamily="18" charset="0"/>
              </a:rPr>
              <a:t>Textdichter.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Palatino Linotype" panose="02040502050505030304" pitchFamily="18" charset="0"/>
              </a:rPr>
              <a:t>M</a:t>
            </a:r>
            <a:r>
              <a:rPr lang="de-DE" dirty="0" smtClean="0">
                <a:latin typeface="Palatino Linotype" panose="02040502050505030304" pitchFamily="18" charset="0"/>
              </a:rPr>
              <a:t>ehrstimmiges MEI-codiertes </a:t>
            </a:r>
            <a:r>
              <a:rPr lang="de-DE" dirty="0" err="1" smtClean="0">
                <a:latin typeface="Palatino Linotype" panose="02040502050505030304" pitchFamily="18" charset="0"/>
              </a:rPr>
              <a:t>Notenincipit</a:t>
            </a:r>
            <a:endParaRPr lang="de-DE" dirty="0" smtClean="0">
              <a:latin typeface="Palatino Linotype" panose="0204050205050503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</a:rPr>
              <a:t>Digitalisate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der Quellen und Erstdrucke</a:t>
            </a:r>
          </a:p>
          <a:p>
            <a:pPr lvl="1">
              <a:lnSpc>
                <a:spcPct val="150000"/>
              </a:lnSpc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de-DE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 </a:t>
            </a:r>
            <a:r>
              <a:rPr lang="de-DE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 IIIF-Imageviewer </a:t>
            </a:r>
            <a:r>
              <a:rPr lang="de-DE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Mirador</a:t>
            </a:r>
            <a:r>
              <a:rPr lang="de-DE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digital abrufbar</a:t>
            </a:r>
          </a:p>
          <a:p>
            <a:r>
              <a:rPr lang="de-DE" dirty="0">
                <a:solidFill>
                  <a:prstClr val="black"/>
                </a:solidFill>
                <a:latin typeface="Palatino Linotype" panose="02040502050505030304" pitchFamily="18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de-DE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→</a:t>
            </a:r>
            <a:r>
              <a:rPr lang="de-DE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smtClean="0">
                <a:latin typeface="Palatino Linotype" panose="02040502050505030304" pitchFamily="18" charset="0"/>
              </a:rPr>
              <a:t>Spezifische </a:t>
            </a:r>
            <a:r>
              <a:rPr lang="de-DE" dirty="0">
                <a:latin typeface="Palatino Linotype" panose="02040502050505030304" pitchFamily="18" charset="0"/>
              </a:rPr>
              <a:t>Werkdaten </a:t>
            </a:r>
            <a:r>
              <a:rPr lang="de-DE" dirty="0" smtClean="0">
                <a:latin typeface="Palatino Linotype" panose="02040502050505030304" pitchFamily="18" charset="0"/>
              </a:rPr>
              <a:t>zu Einzelwerken 	mit etwa </a:t>
            </a:r>
            <a:r>
              <a:rPr lang="de-DE" dirty="0">
                <a:latin typeface="Palatino Linotype" panose="02040502050505030304" pitchFamily="18" charset="0"/>
              </a:rPr>
              <a:t>700 </a:t>
            </a:r>
            <a:r>
              <a:rPr lang="de-DE" dirty="0" err="1" smtClean="0">
                <a:latin typeface="Palatino Linotype" panose="02040502050505030304" pitchFamily="18" charset="0"/>
              </a:rPr>
              <a:t>Digitalisaten</a:t>
            </a:r>
            <a:endParaRPr lang="de-DE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  <p:pic>
        <p:nvPicPr>
          <p:cNvPr id="2" name="Grafik 1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8" y="615800"/>
            <a:ext cx="4983238" cy="591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8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237">
        <p14:prism isContent="1" isInverted="1"/>
      </p:transition>
    </mc:Choice>
    <mc:Fallback xmlns="">
      <p:transition spd="slow" advClick="0" advTm="82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637476" y="6655241"/>
            <a:ext cx="6554524" cy="210710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Institut für kunst- und musikhistorische Forschungen</a:t>
            </a:r>
          </a:p>
        </p:txBody>
      </p:sp>
      <p:sp>
        <p:nvSpPr>
          <p:cNvPr id="8" name="Rechteck 7"/>
          <p:cNvSpPr/>
          <p:nvPr/>
        </p:nvSpPr>
        <p:spPr>
          <a:xfrm>
            <a:off x="1" y="6655241"/>
            <a:ext cx="1741335" cy="210710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dha</a:t>
            </a: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</a:p>
        </p:txBody>
      </p:sp>
      <p:sp>
        <p:nvSpPr>
          <p:cNvPr id="14" name="Rechteck 13"/>
          <p:cNvSpPr/>
          <p:nvPr/>
        </p:nvSpPr>
        <p:spPr>
          <a:xfrm>
            <a:off x="1741336" y="6655241"/>
            <a:ext cx="3896139" cy="210710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" y="0"/>
            <a:ext cx="1741335" cy="500932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741336" y="0"/>
            <a:ext cx="3896139" cy="500932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" y="-8124"/>
            <a:ext cx="1162874" cy="504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023589" y="1107262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 smtClean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219363" y="0"/>
            <a:ext cx="6972637" cy="500932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Digitales Werkverzeichnis Anton Bruckner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424255" y="2082923"/>
            <a:ext cx="6352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Entwickelt von der Dänischen Königlichen</a:t>
            </a: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Bibliothek in der Abteilung </a:t>
            </a:r>
            <a:r>
              <a:rPr lang="en-US" dirty="0">
                <a:solidFill>
                  <a:prstClr val="black"/>
                </a:solidFill>
                <a:latin typeface="Palatino Linotype" panose="02040502050505030304" pitchFamily="18" charset="0"/>
              </a:rPr>
              <a:t>Danish Centre for Music Editing</a:t>
            </a: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(DCM)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161105" y="1107262"/>
            <a:ext cx="10311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MerMEId</a:t>
            </a:r>
            <a:r>
              <a:rPr lang="de-DE" sz="2400" dirty="0">
                <a:solidFill>
                  <a:schemeClr val="accent5"/>
                </a:solidFill>
                <a:latin typeface="Palatino Linotype" panose="02040502050505030304" pitchFamily="18" charset="0"/>
              </a:rPr>
              <a:t> (</a:t>
            </a:r>
            <a:r>
              <a:rPr lang="en-US" sz="2400" dirty="0">
                <a:solidFill>
                  <a:schemeClr val="accent5"/>
                </a:solidFill>
                <a:latin typeface="Palatino Linotype" panose="02040502050505030304" pitchFamily="18" charset="0"/>
              </a:rPr>
              <a:t>Metadata Editor and Repository for MEI Data</a:t>
            </a:r>
            <a:r>
              <a:rPr lang="en-US" sz="2400" dirty="0" smtClean="0">
                <a:solidFill>
                  <a:schemeClr val="accent5"/>
                </a:solidFill>
                <a:latin typeface="Palatino Linotype" panose="02040502050505030304" pitchFamily="18" charset="0"/>
              </a:rPr>
              <a:t>)</a:t>
            </a:r>
            <a:endParaRPr lang="de-DE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8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237">
        <p14:prism isContent="1" isInverted="1"/>
      </p:transition>
    </mc:Choice>
    <mc:Fallback xmlns="">
      <p:transition spd="slow" advClick="0" advTm="82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637476" y="6655241"/>
            <a:ext cx="6554524" cy="210710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Institut für kunst- und musikhistorische Forschungen</a:t>
            </a:r>
          </a:p>
        </p:txBody>
      </p:sp>
      <p:sp>
        <p:nvSpPr>
          <p:cNvPr id="8" name="Rechteck 7"/>
          <p:cNvSpPr/>
          <p:nvPr/>
        </p:nvSpPr>
        <p:spPr>
          <a:xfrm>
            <a:off x="1" y="6655241"/>
            <a:ext cx="1741335" cy="210710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dha</a:t>
            </a: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</a:p>
        </p:txBody>
      </p:sp>
      <p:sp>
        <p:nvSpPr>
          <p:cNvPr id="14" name="Rechteck 13"/>
          <p:cNvSpPr/>
          <p:nvPr/>
        </p:nvSpPr>
        <p:spPr>
          <a:xfrm>
            <a:off x="1741336" y="6655241"/>
            <a:ext cx="3896139" cy="210710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" y="0"/>
            <a:ext cx="1741335" cy="500932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741336" y="0"/>
            <a:ext cx="3896139" cy="500932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" y="-8124"/>
            <a:ext cx="1162874" cy="504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023589" y="1107262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 smtClean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219363" y="0"/>
            <a:ext cx="6972637" cy="500932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Digitales Werkverzeichnis Anton Bruckner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424255" y="2082923"/>
            <a:ext cx="635210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Entwickelt von der Dänischen Königlichen</a:t>
            </a: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Bibliothek in der Abteilung </a:t>
            </a:r>
            <a:r>
              <a:rPr lang="en-US" dirty="0">
                <a:solidFill>
                  <a:prstClr val="black"/>
                </a:solidFill>
                <a:latin typeface="Palatino Linotype" panose="02040502050505030304" pitchFamily="18" charset="0"/>
              </a:rPr>
              <a:t>Danish Centre for Music Editing</a:t>
            </a: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(DCM)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Umfassende </a:t>
            </a:r>
            <a:r>
              <a:rPr lang="de-DE" dirty="0">
                <a:solidFill>
                  <a:prstClr val="black"/>
                </a:solidFill>
                <a:latin typeface="Palatino Linotype" panose="02040502050505030304" pitchFamily="18" charset="0"/>
              </a:rPr>
              <a:t>Eingabemaske für Metadaten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161105" y="1107262"/>
            <a:ext cx="10311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MerMEId</a:t>
            </a:r>
            <a:r>
              <a:rPr lang="de-DE" sz="2400" dirty="0">
                <a:solidFill>
                  <a:schemeClr val="accent5"/>
                </a:solidFill>
                <a:latin typeface="Palatino Linotype" panose="02040502050505030304" pitchFamily="18" charset="0"/>
              </a:rPr>
              <a:t> (</a:t>
            </a:r>
            <a:r>
              <a:rPr lang="en-US" sz="2400" dirty="0">
                <a:solidFill>
                  <a:schemeClr val="accent5"/>
                </a:solidFill>
                <a:latin typeface="Palatino Linotype" panose="02040502050505030304" pitchFamily="18" charset="0"/>
              </a:rPr>
              <a:t>Metadata Editor and Repository for MEI Data</a:t>
            </a:r>
            <a:r>
              <a:rPr lang="en-US" sz="2400" dirty="0" smtClean="0">
                <a:solidFill>
                  <a:schemeClr val="accent5"/>
                </a:solidFill>
                <a:latin typeface="Palatino Linotype" panose="02040502050505030304" pitchFamily="18" charset="0"/>
              </a:rPr>
              <a:t>)</a:t>
            </a:r>
            <a:endParaRPr lang="de-DE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8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237"/>
    </mc:Choice>
    <mc:Fallback xmlns="">
      <p:transition advClick="0" advTm="823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637476" y="6655241"/>
            <a:ext cx="6554524" cy="210710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Institut für kunst- und musikhistorische Forschungen</a:t>
            </a:r>
          </a:p>
        </p:txBody>
      </p:sp>
      <p:sp>
        <p:nvSpPr>
          <p:cNvPr id="8" name="Rechteck 7"/>
          <p:cNvSpPr/>
          <p:nvPr/>
        </p:nvSpPr>
        <p:spPr>
          <a:xfrm>
            <a:off x="1" y="6655241"/>
            <a:ext cx="1741335" cy="210710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dha</a:t>
            </a: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</a:p>
        </p:txBody>
      </p:sp>
      <p:sp>
        <p:nvSpPr>
          <p:cNvPr id="14" name="Rechteck 13"/>
          <p:cNvSpPr/>
          <p:nvPr/>
        </p:nvSpPr>
        <p:spPr>
          <a:xfrm>
            <a:off x="1741336" y="6655241"/>
            <a:ext cx="3896139" cy="210710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" y="0"/>
            <a:ext cx="1741335" cy="500932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741336" y="0"/>
            <a:ext cx="3896139" cy="500932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" y="-8124"/>
            <a:ext cx="1162874" cy="504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023589" y="1107262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 smtClean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219363" y="0"/>
            <a:ext cx="6972637" cy="500932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Digitales Werkverzeichnis Anton Bruckner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424255" y="2082923"/>
            <a:ext cx="63521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Entwickelt von der Dänischen Königlichen</a:t>
            </a: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Bibliothek in der Abteilung </a:t>
            </a:r>
            <a:r>
              <a:rPr lang="en-US" dirty="0">
                <a:solidFill>
                  <a:prstClr val="black"/>
                </a:solidFill>
                <a:latin typeface="Palatino Linotype" panose="02040502050505030304" pitchFamily="18" charset="0"/>
              </a:rPr>
              <a:t>Danish Centre for Music Editing</a:t>
            </a: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(DCM) 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U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</a:rPr>
              <a:t>mfassende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Eingabemaske für Metadaten</a:t>
            </a:r>
            <a:endParaRPr lang="de-DE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Implementierung des FRBR-Modells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7" y="1947010"/>
            <a:ext cx="4915968" cy="368183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161105" y="1107262"/>
            <a:ext cx="10311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MerMEId</a:t>
            </a:r>
            <a:r>
              <a:rPr lang="de-DE" sz="2400" dirty="0">
                <a:solidFill>
                  <a:schemeClr val="accent5"/>
                </a:solidFill>
                <a:latin typeface="Palatino Linotype" panose="02040502050505030304" pitchFamily="18" charset="0"/>
              </a:rPr>
              <a:t> (</a:t>
            </a:r>
            <a:r>
              <a:rPr lang="en-US" sz="2400" dirty="0">
                <a:solidFill>
                  <a:schemeClr val="accent5"/>
                </a:solidFill>
                <a:latin typeface="Palatino Linotype" panose="02040502050505030304" pitchFamily="18" charset="0"/>
              </a:rPr>
              <a:t>Metadata Editor and Repository for MEI Data</a:t>
            </a:r>
            <a:r>
              <a:rPr lang="en-US" sz="2400" dirty="0" smtClean="0">
                <a:solidFill>
                  <a:schemeClr val="accent5"/>
                </a:solidFill>
                <a:latin typeface="Palatino Linotype" panose="02040502050505030304" pitchFamily="18" charset="0"/>
              </a:rPr>
              <a:t>)</a:t>
            </a:r>
            <a:endParaRPr lang="de-DE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3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237"/>
    </mc:Choice>
    <mc:Fallback xmlns="">
      <p:transition advClick="0" advTm="823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637476" y="6655241"/>
            <a:ext cx="6554524" cy="210710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Institut für kunst- und musikhistorische Forschungen</a:t>
            </a:r>
          </a:p>
        </p:txBody>
      </p:sp>
      <p:sp>
        <p:nvSpPr>
          <p:cNvPr id="8" name="Rechteck 7"/>
          <p:cNvSpPr/>
          <p:nvPr/>
        </p:nvSpPr>
        <p:spPr>
          <a:xfrm>
            <a:off x="1" y="6655241"/>
            <a:ext cx="1741335" cy="210710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Data First!? </a:t>
            </a:r>
            <a:r>
              <a:rPr lang="de-AT" sz="10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dha</a:t>
            </a:r>
            <a:r>
              <a:rPr lang="de-AT" sz="1000" dirty="0">
                <a:solidFill>
                  <a:prstClr val="white"/>
                </a:solidFill>
                <a:latin typeface="Palatino Linotype" panose="02040502050505030304" pitchFamily="18" charset="0"/>
              </a:rPr>
              <a:t> 2017</a:t>
            </a:r>
          </a:p>
        </p:txBody>
      </p:sp>
      <p:sp>
        <p:nvSpPr>
          <p:cNvPr id="14" name="Rechteck 13"/>
          <p:cNvSpPr/>
          <p:nvPr/>
        </p:nvSpPr>
        <p:spPr>
          <a:xfrm>
            <a:off x="1741336" y="6655241"/>
            <a:ext cx="3896139" cy="210710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" y="0"/>
            <a:ext cx="1741335" cy="500932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741336" y="0"/>
            <a:ext cx="3896139" cy="500932"/>
          </a:xfrm>
          <a:prstGeom prst="rect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" y="-8124"/>
            <a:ext cx="1162874" cy="504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023589" y="1107262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 smtClean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219363" y="0"/>
            <a:ext cx="6972637" cy="500932"/>
          </a:xfrm>
          <a:prstGeom prst="rect">
            <a:avLst/>
          </a:prstGeom>
          <a:solidFill>
            <a:srgbClr val="D8B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Digitales Werkverzeichnis Anton Bruckner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424255" y="2082923"/>
            <a:ext cx="6352109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Entwickelt von der Dänischen Königlichen</a:t>
            </a: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Bibliothek in der Abteilung </a:t>
            </a:r>
            <a:r>
              <a:rPr lang="en-US" dirty="0">
                <a:solidFill>
                  <a:prstClr val="black"/>
                </a:solidFill>
                <a:latin typeface="Palatino Linotype" panose="02040502050505030304" pitchFamily="18" charset="0"/>
              </a:rPr>
              <a:t>Danish Centre for Music Editing</a:t>
            </a: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(DCM) 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U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</a:rPr>
              <a:t>mfassende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Eingabemaske für Metadaten</a:t>
            </a:r>
            <a:endParaRPr lang="de-DE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Implementierung des FRBR-Modells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Palatino Linotype" panose="02040502050505030304" pitchFamily="18" charset="0"/>
              </a:rPr>
              <a:t>MARC 21 Format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7" y="1947010"/>
            <a:ext cx="4915968" cy="368183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161105" y="1107262"/>
            <a:ext cx="10311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MerMEId</a:t>
            </a:r>
            <a:r>
              <a:rPr lang="de-DE" sz="2400" dirty="0">
                <a:solidFill>
                  <a:schemeClr val="accent5"/>
                </a:solidFill>
                <a:latin typeface="Palatino Linotype" panose="02040502050505030304" pitchFamily="18" charset="0"/>
              </a:rPr>
              <a:t> (</a:t>
            </a:r>
            <a:r>
              <a:rPr lang="en-US" sz="2400" dirty="0">
                <a:solidFill>
                  <a:schemeClr val="accent5"/>
                </a:solidFill>
                <a:latin typeface="Palatino Linotype" panose="02040502050505030304" pitchFamily="18" charset="0"/>
              </a:rPr>
              <a:t>Metadata Editor and Repository for MEI Data</a:t>
            </a:r>
            <a:r>
              <a:rPr lang="en-US" sz="2400" dirty="0" smtClean="0">
                <a:solidFill>
                  <a:schemeClr val="accent5"/>
                </a:solidFill>
                <a:latin typeface="Palatino Linotype" panose="02040502050505030304" pitchFamily="18" charset="0"/>
              </a:rPr>
              <a:t>)</a:t>
            </a:r>
            <a:endParaRPr lang="de-DE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8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237"/>
    </mc:Choice>
    <mc:Fallback xmlns="">
      <p:transition advClick="0" advTm="823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1285</Words>
  <Application>Microsoft Office PowerPoint</Application>
  <PresentationFormat>Breitbild</PresentationFormat>
  <Paragraphs>377</Paragraphs>
  <Slides>29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Palatino Linotype</vt:lpstr>
      <vt:lpstr>Times New Roman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Österreichische Akademie der Wissenschaften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Mayer, Desiree</dc:creator>
  <cp:lastModifiedBy>Windows-Benutzer</cp:lastModifiedBy>
  <cp:revision>101</cp:revision>
  <dcterms:created xsi:type="dcterms:W3CDTF">2017-11-07T15:45:07Z</dcterms:created>
  <dcterms:modified xsi:type="dcterms:W3CDTF">2017-12-05T08:28:01Z</dcterms:modified>
</cp:coreProperties>
</file>