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sldIdLst>
    <p:sldId id="389" r:id="rId2"/>
    <p:sldId id="390" r:id="rId3"/>
    <p:sldId id="431" r:id="rId4"/>
    <p:sldId id="465" r:id="rId5"/>
    <p:sldId id="466" r:id="rId6"/>
    <p:sldId id="468" r:id="rId7"/>
    <p:sldId id="467" r:id="rId8"/>
    <p:sldId id="483" r:id="rId9"/>
    <p:sldId id="484" r:id="rId10"/>
    <p:sldId id="485" r:id="rId11"/>
    <p:sldId id="478" r:id="rId12"/>
    <p:sldId id="487" r:id="rId13"/>
    <p:sldId id="486" r:id="rId14"/>
    <p:sldId id="469" r:id="rId15"/>
    <p:sldId id="471" r:id="rId16"/>
    <p:sldId id="472" r:id="rId17"/>
    <p:sldId id="479" r:id="rId18"/>
    <p:sldId id="480" r:id="rId19"/>
    <p:sldId id="473" r:id="rId20"/>
    <p:sldId id="481" r:id="rId21"/>
    <p:sldId id="470" r:id="rId22"/>
    <p:sldId id="475" r:id="rId23"/>
    <p:sldId id="474" r:id="rId24"/>
    <p:sldId id="476" r:id="rId25"/>
    <p:sldId id="477" r:id="rId26"/>
    <p:sldId id="482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reas Opfermann" initials="AO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00B0F0"/>
    <a:srgbClr val="83F1C4"/>
    <a:srgbClr val="BEECD6"/>
    <a:srgbClr val="93D050"/>
    <a:srgbClr val="B1FDAD"/>
    <a:srgbClr val="D3AE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unkle Formatvorlag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unkle Formatvorlag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0" autoAdjust="0"/>
    <p:restoredTop sz="94660" autoAdjust="0"/>
  </p:normalViewPr>
  <p:slideViewPr>
    <p:cSldViewPr>
      <p:cViewPr>
        <p:scale>
          <a:sx n="116" d="100"/>
          <a:sy n="116" d="100"/>
        </p:scale>
        <p:origin x="-276" y="-60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843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winkliges Dreieck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grpSp>
        <p:nvGrpSpPr>
          <p:cNvPr id="2" name="Gruppieren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ihand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ihand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ihand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Gerade Verbindung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1BEF0D-F0BB-DE4B-95CE-6DB70DBA9567}" type="datetimeFigureOut">
              <a:rPr lang="en-US" smtClean="0"/>
              <a:pPr/>
              <a:t>11/30/2017</a:t>
            </a:fld>
            <a:endParaRPr lang="en-US" dirty="0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11/30/2017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11/30/2017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11/30/2017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11/30/2017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Eingekerbter Richtungspfeil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Eingekerbter Richtungspfeil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11/30/2017</a:t>
            </a:fld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11/30/2017</a:t>
            </a:fld>
            <a:endParaRPr lang="en-US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11/30/2017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11/30/2017</a:t>
            </a:fld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11/30/2017</a:t>
            </a:fld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1BEF0D-F0BB-DE4B-95CE-6DB70DBA9567}" type="datetimeFigureOut">
              <a:rPr lang="en-US" smtClean="0"/>
              <a:pPr/>
              <a:t>11/30/2017</a:t>
            </a:fld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ihandform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echtwinkliges Dreieck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Gerade Verbindung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ingekerbter Richtungspfeil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Eingekerbter Richtungspfeil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ihandform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ihandform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0" name="Textplatzhalt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61BEF0D-F0BB-DE4B-95CE-6DB70DBA9567}" type="datetimeFigureOut">
              <a:rPr lang="en-US" smtClean="0"/>
              <a:pPr/>
              <a:t>11/30/2017</a:t>
            </a:fld>
            <a:endParaRPr lang="en-US" dirty="0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12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5.pn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7586" y="1412777"/>
            <a:ext cx="11327026" cy="2880320"/>
          </a:xfrm>
        </p:spPr>
        <p:txBody>
          <a:bodyPr>
            <a:noAutofit/>
          </a:bodyPr>
          <a:lstStyle/>
          <a:p>
            <a:r>
              <a:rPr lang="de-DE" sz="4400" dirty="0" smtClean="0"/>
              <a:t/>
            </a:r>
            <a:br>
              <a:rPr lang="de-DE" sz="4400" dirty="0" smtClean="0"/>
            </a:br>
            <a:r>
              <a:rPr lang="de-DE" sz="4400" dirty="0" smtClean="0"/>
              <a:t>Die Konzeption eines „Digital </a:t>
            </a:r>
            <a:r>
              <a:rPr lang="de-DE" sz="4400" dirty="0" err="1" smtClean="0"/>
              <a:t>Humanites</a:t>
            </a:r>
            <a:r>
              <a:rPr lang="de-DE" sz="4400" dirty="0" smtClean="0"/>
              <a:t>“-Curriculums</a:t>
            </a:r>
            <a:br>
              <a:rPr lang="de-DE" sz="4400" dirty="0" smtClean="0"/>
            </a:br>
            <a:r>
              <a:rPr lang="de-DE" sz="3200" dirty="0" smtClean="0"/>
              <a:t>für die sprachwissenschaftlichen Studiengänge</a:t>
            </a:r>
            <a:br>
              <a:rPr lang="de-DE" sz="3200" dirty="0" smtClean="0"/>
            </a:br>
            <a:r>
              <a:rPr lang="de-DE" sz="4400" dirty="0" smtClean="0"/>
              <a:t/>
            </a:r>
            <a:br>
              <a:rPr lang="de-DE" sz="4400" dirty="0" smtClean="0"/>
            </a:br>
            <a:r>
              <a:rPr lang="de-DE" sz="1800" dirty="0"/>
              <a:t>4th Digital </a:t>
            </a:r>
            <a:r>
              <a:rPr lang="de-DE" sz="1800" dirty="0" err="1"/>
              <a:t>Humanities</a:t>
            </a:r>
            <a:r>
              <a:rPr lang="de-DE" sz="1800" dirty="0"/>
              <a:t> Austria Conference - </a:t>
            </a:r>
            <a:r>
              <a:rPr lang="de-DE" sz="1800" dirty="0" smtClean="0"/>
              <a:t>dha2017 (Innsbruck)</a:t>
            </a:r>
            <a:endParaRPr lang="de-DE" sz="18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72" y="242652"/>
            <a:ext cx="1584176" cy="797584"/>
          </a:xfrm>
          <a:prstGeom prst="rect">
            <a:avLst/>
          </a:prstGeom>
        </p:spPr>
      </p:pic>
      <p:pic>
        <p:nvPicPr>
          <p:cNvPr id="9" name="Picture 3" descr="C:\Users\MaFrank\Desktop\DH Nebenfach\EDIANA PRAES\LOGO_téchnē_CN_moosgrü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41892"/>
            <a:ext cx="2807342" cy="86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Untertitel 2"/>
          <p:cNvSpPr>
            <a:spLocks noGrp="1"/>
          </p:cNvSpPr>
          <p:nvPr>
            <p:ph type="subTitle" idx="1"/>
          </p:nvPr>
        </p:nvSpPr>
        <p:spPr>
          <a:xfrm>
            <a:off x="1055440" y="4653136"/>
            <a:ext cx="10513168" cy="1199704"/>
          </a:xfrm>
        </p:spPr>
        <p:txBody>
          <a:bodyPr>
            <a:normAutofit/>
          </a:bodyPr>
          <a:lstStyle/>
          <a:p>
            <a:pPr algn="r"/>
            <a:r>
              <a:rPr lang="de-DE" sz="1600" dirty="0" smtClean="0"/>
              <a:t>Markus Frank M.A.</a:t>
            </a:r>
          </a:p>
        </p:txBody>
      </p:sp>
    </p:spTree>
    <p:extLst>
      <p:ext uri="{BB962C8B-B14F-4D97-AF65-F5344CB8AC3E}">
        <p14:creationId xmlns:p14="http://schemas.microsoft.com/office/powerpoint/2010/main" val="115694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430" t="-25839" r="23430" b="25839"/>
          <a:stretch/>
        </p:blipFill>
        <p:spPr>
          <a:xfrm>
            <a:off x="6768000" y="1260000"/>
            <a:ext cx="5426714" cy="560415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72" y="242652"/>
            <a:ext cx="1584176" cy="797584"/>
          </a:xfrm>
          <a:prstGeom prst="rect">
            <a:avLst/>
          </a:prstGeom>
        </p:spPr>
      </p:pic>
      <p:sp>
        <p:nvSpPr>
          <p:cNvPr id="11" name="Titel 1"/>
          <p:cNvSpPr txBox="1">
            <a:spLocks/>
          </p:cNvSpPr>
          <p:nvPr/>
        </p:nvSpPr>
        <p:spPr>
          <a:xfrm>
            <a:off x="2495600" y="242652"/>
            <a:ext cx="8136904" cy="26823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4400" dirty="0" smtClean="0"/>
              <a:t/>
            </a:r>
            <a:br>
              <a:rPr lang="de-DE" sz="4400" dirty="0" smtClean="0"/>
            </a:br>
            <a:r>
              <a:rPr lang="de-DE" dirty="0" smtClean="0">
                <a:latin typeface="+mn-lt"/>
              </a:rPr>
              <a:t>Die 5 curricularen Kernelemente</a:t>
            </a:r>
            <a:endParaRPr lang="de-DE" sz="2400" dirty="0">
              <a:latin typeface="+mn-lt"/>
            </a:endParaRPr>
          </a:p>
        </p:txBody>
      </p:sp>
      <p:pic>
        <p:nvPicPr>
          <p:cNvPr id="1027" name="Picture 3" descr="C:\Users\MaFrank\Desktop\DH Nebenfach\EDIANA PRAES\LOGO_téchnē_CN_moosgrü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41892"/>
            <a:ext cx="2016224" cy="62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MaFrank\Desktop\DH Nebenfach\EDIANA PRAES\BAyer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6207569"/>
            <a:ext cx="3456384" cy="51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Inhaltsplatzhalter 2"/>
          <p:cNvSpPr txBox="1">
            <a:spLocks/>
          </p:cNvSpPr>
          <p:nvPr/>
        </p:nvSpPr>
        <p:spPr>
          <a:xfrm>
            <a:off x="3550806" y="1914999"/>
            <a:ext cx="4968552" cy="648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Clr>
                <a:srgbClr val="353535"/>
              </a:buClr>
              <a:buNone/>
            </a:pPr>
            <a:r>
              <a:rPr lang="de-DE" sz="2800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/>
              </a:rPr>
              <a:t>E5 Spezialisierung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Wingdings 3" charset="2"/>
              <a:buChar char=""/>
              <a:tabLst/>
              <a:defRPr/>
            </a:pPr>
            <a:endParaRPr kumimoji="0" lang="de-DE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7" name="Inhaltsplatzhalter 2"/>
          <p:cNvSpPr txBox="1">
            <a:spLocks/>
          </p:cNvSpPr>
          <p:nvPr/>
        </p:nvSpPr>
        <p:spPr>
          <a:xfrm>
            <a:off x="2927648" y="2631426"/>
            <a:ext cx="5859130" cy="30963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53535"/>
              </a:buClr>
            </a:pPr>
            <a:r>
              <a:rPr lang="de-DE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Vertiefung in Wissens- und Anwendungsbereichen mit konkretem forschungspraktischem Bezug.</a:t>
            </a:r>
          </a:p>
          <a:p>
            <a:pPr>
              <a:buClr>
                <a:srgbClr val="353535"/>
              </a:buClr>
            </a:pPr>
            <a:r>
              <a:rPr lang="de-DE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Import der Spezialisierungsbereiche aus Forschungsfeldern der Fachwissenschaften.</a:t>
            </a:r>
          </a:p>
          <a:p>
            <a:pPr>
              <a:buClr>
                <a:srgbClr val="353535"/>
              </a:buClr>
            </a:pPr>
            <a:r>
              <a:rPr lang="de-DE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Freie Wahl der Spezialisierung, abhängig vom Interesse der Studierenden.</a:t>
            </a:r>
          </a:p>
          <a:p>
            <a:pPr>
              <a:buClr>
                <a:srgbClr val="353535"/>
              </a:buClr>
            </a:pPr>
            <a:endParaRPr lang="de-DE" sz="2000" dirty="0" smtClean="0">
              <a:solidFill>
                <a:prstClr val="black">
                  <a:lumMod val="75000"/>
                  <a:lumOff val="2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8954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  <p:bldP spid="2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430" t="-25839" r="23430" b="25839"/>
          <a:stretch/>
        </p:blipFill>
        <p:spPr>
          <a:xfrm>
            <a:off x="6768000" y="1260000"/>
            <a:ext cx="5426714" cy="560415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72" y="242652"/>
            <a:ext cx="1584176" cy="797584"/>
          </a:xfrm>
          <a:prstGeom prst="rect">
            <a:avLst/>
          </a:prstGeom>
        </p:spPr>
      </p:pic>
      <p:sp>
        <p:nvSpPr>
          <p:cNvPr id="11" name="Titel 1"/>
          <p:cNvSpPr txBox="1">
            <a:spLocks/>
          </p:cNvSpPr>
          <p:nvPr/>
        </p:nvSpPr>
        <p:spPr>
          <a:xfrm>
            <a:off x="2495600" y="242652"/>
            <a:ext cx="8136904" cy="26823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4400" dirty="0" smtClean="0"/>
              <a:t/>
            </a:r>
            <a:br>
              <a:rPr lang="de-DE" sz="4400" dirty="0" smtClean="0"/>
            </a:br>
            <a:r>
              <a:rPr lang="de-DE" dirty="0" smtClean="0">
                <a:latin typeface="+mn-lt"/>
              </a:rPr>
              <a:t>Studienstruktur</a:t>
            </a:r>
            <a:endParaRPr lang="de-DE" sz="2400" dirty="0">
              <a:latin typeface="+mn-lt"/>
            </a:endParaRPr>
          </a:p>
        </p:txBody>
      </p:sp>
      <p:pic>
        <p:nvPicPr>
          <p:cNvPr id="1027" name="Picture 3" descr="C:\Users\MaFrank\Desktop\DH Nebenfach\EDIANA PRAES\LOGO_téchnē_CN_moosgrü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41892"/>
            <a:ext cx="2016224" cy="62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447085"/>
              </p:ext>
            </p:extLst>
          </p:nvPr>
        </p:nvGraphicFramePr>
        <p:xfrm>
          <a:off x="119336" y="1583840"/>
          <a:ext cx="11953327" cy="4126913"/>
        </p:xfrm>
        <a:graphic>
          <a:graphicData uri="http://schemas.openxmlformats.org/drawingml/2006/table">
            <a:tbl>
              <a:tblPr firstRow="1" bandRow="1"/>
              <a:tblGrid>
                <a:gridCol w="360039"/>
                <a:gridCol w="2520280"/>
                <a:gridCol w="2376264"/>
                <a:gridCol w="2160240"/>
                <a:gridCol w="2304256"/>
                <a:gridCol w="2232248"/>
              </a:tblGrid>
              <a:tr h="464363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r>
                        <a:rPr lang="de-DE" dirty="0" smtClean="0"/>
                        <a:t>S</a:t>
                      </a:r>
                      <a:endParaRPr lang="de-DE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5991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r>
                        <a:rPr lang="de-DE" dirty="0" smtClean="0"/>
                        <a:t>Grundlagenbereich</a:t>
                      </a:r>
                      <a:endParaRPr lang="de-DE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5991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r>
                        <a:rPr lang="de-DE" dirty="0" smtClean="0"/>
                        <a:t>Informationstechnik</a:t>
                      </a:r>
                      <a:endParaRPr lang="de-DE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5991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r>
                        <a:rPr lang="de-DE" dirty="0" smtClean="0"/>
                        <a:t>Wahlpflicht I</a:t>
                      </a:r>
                      <a:endParaRPr lang="de-DE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5991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r>
                        <a:rPr lang="de-DE" dirty="0" smtClean="0"/>
                        <a:t>Wahlpflicht II</a:t>
                      </a:r>
                      <a:endParaRPr lang="de-DE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5991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r>
                        <a:rPr lang="de-DE" dirty="0" smtClean="0"/>
                        <a:t>Forschungsdesign</a:t>
                      </a:r>
                      <a:endParaRPr lang="de-DE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5991"/>
                    </a:solidFill>
                  </a:tcPr>
                </a:tc>
              </a:tr>
              <a:tr h="73251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599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r>
                        <a:rPr lang="de-DE" b="1" dirty="0" smtClean="0"/>
                        <a:t>Grundlagen der DH I</a:t>
                      </a:r>
                    </a:p>
                    <a:p>
                      <a:r>
                        <a:rPr lang="de-DE" dirty="0" smtClean="0"/>
                        <a:t>(VL + Ü)</a:t>
                      </a:r>
                      <a:endParaRPr lang="de-DE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r>
                        <a:rPr lang="de-DE" b="1" dirty="0" smtClean="0"/>
                        <a:t>Programmierung</a:t>
                      </a:r>
                    </a:p>
                    <a:p>
                      <a:r>
                        <a:rPr lang="de-DE" dirty="0" smtClean="0"/>
                        <a:t>(ES + Ü + TUT)</a:t>
                      </a:r>
                      <a:endParaRPr lang="de-DE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endParaRPr lang="de-DE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599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endParaRPr lang="de-DE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599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endParaRPr lang="de-DE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5991">
                        <a:tint val="40000"/>
                      </a:srgbClr>
                    </a:solidFill>
                  </a:tcPr>
                </a:tc>
              </a:tr>
              <a:tr h="73251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r>
                        <a:rPr lang="de-DE" dirty="0" smtClean="0"/>
                        <a:t>2</a:t>
                      </a:r>
                      <a:endParaRPr lang="de-DE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599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smtClean="0"/>
                        <a:t>Grundlagen der DH II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(VL +</a:t>
                      </a:r>
                      <a:r>
                        <a:rPr lang="de-DE" baseline="0" dirty="0" smtClean="0"/>
                        <a:t> Ü</a:t>
                      </a:r>
                      <a:r>
                        <a:rPr lang="de-DE" dirty="0" smtClean="0"/>
                        <a:t>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r>
                        <a:rPr lang="de-DE" b="1" dirty="0" smtClean="0"/>
                        <a:t>Datenstrukturierung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(ES + Ü + TUT)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endParaRPr lang="de-DE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599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endParaRPr lang="de-DE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599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endParaRPr lang="de-DE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5991">
                        <a:tint val="20000"/>
                      </a:srgbClr>
                    </a:solidFill>
                  </a:tcPr>
                </a:tc>
              </a:tr>
              <a:tr h="73251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r>
                        <a:rPr lang="de-DE" dirty="0" smtClean="0"/>
                        <a:t>3</a:t>
                      </a:r>
                      <a:endParaRPr lang="de-DE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599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endParaRPr lang="de-DE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599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r>
                        <a:rPr lang="de-DE" b="1" dirty="0" smtClean="0"/>
                        <a:t>Statistik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(ES + Ü + TUT)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r>
                        <a:rPr lang="de-DE" b="1" dirty="0" smtClean="0"/>
                        <a:t>Spezialisierung I.1</a:t>
                      </a:r>
                    </a:p>
                    <a:p>
                      <a:r>
                        <a:rPr lang="de-DE" b="0" dirty="0" smtClean="0"/>
                        <a:t>(PS)</a:t>
                      </a:r>
                      <a:endParaRPr lang="de-DE" b="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endParaRPr lang="de-DE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599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endParaRPr lang="de-DE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5991">
                        <a:tint val="40000"/>
                      </a:srgbClr>
                    </a:solidFill>
                  </a:tcPr>
                </a:tc>
              </a:tr>
              <a:tr h="73251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r>
                        <a:rPr lang="de-DE" dirty="0" smtClean="0"/>
                        <a:t>4</a:t>
                      </a:r>
                      <a:endParaRPr lang="de-DE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599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endParaRPr lang="de-DE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599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endParaRPr lang="de-DE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599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smtClean="0"/>
                        <a:t>Spezialisierung I.2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 smtClean="0"/>
                        <a:t>(HS)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smtClean="0"/>
                        <a:t>Spezialisierung II.1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 smtClean="0"/>
                        <a:t>(PS)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endParaRPr lang="de-DE" b="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5991">
                        <a:tint val="20000"/>
                      </a:srgbClr>
                    </a:solidFill>
                  </a:tcPr>
                </a:tc>
              </a:tr>
              <a:tr h="73251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r>
                        <a:rPr lang="de-DE" dirty="0" smtClean="0"/>
                        <a:t>5</a:t>
                      </a:r>
                      <a:endParaRPr lang="de-DE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599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endParaRPr lang="de-DE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599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endParaRPr lang="de-DE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599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endParaRPr lang="de-DE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599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smtClean="0"/>
                        <a:t>Spezialisierung II.2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 smtClean="0"/>
                        <a:t>(HS)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r>
                        <a:rPr lang="de-DE" b="1" dirty="0" smtClean="0"/>
                        <a:t>Planungsseminar</a:t>
                      </a:r>
                    </a:p>
                    <a:p>
                      <a:r>
                        <a:rPr lang="de-DE" b="0" dirty="0" smtClean="0"/>
                        <a:t>(VL + Ü)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33BF">
                        <a:lumMod val="60000"/>
                        <a:lumOff val="4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0" name="Picture 2" descr="C:\Users\MaFrank\Desktop\DH Nebenfach\EDIANA PRAES\BAyer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6207569"/>
            <a:ext cx="3456384" cy="51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39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430" t="-25839" r="23430" b="25839"/>
          <a:stretch/>
        </p:blipFill>
        <p:spPr>
          <a:xfrm>
            <a:off x="6768000" y="1260000"/>
            <a:ext cx="5426714" cy="560415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72" y="242652"/>
            <a:ext cx="1584176" cy="797584"/>
          </a:xfrm>
          <a:prstGeom prst="rect">
            <a:avLst/>
          </a:prstGeom>
        </p:spPr>
      </p:pic>
      <p:sp>
        <p:nvSpPr>
          <p:cNvPr id="11" name="Titel 1"/>
          <p:cNvSpPr txBox="1">
            <a:spLocks/>
          </p:cNvSpPr>
          <p:nvPr/>
        </p:nvSpPr>
        <p:spPr>
          <a:xfrm>
            <a:off x="2495600" y="242652"/>
            <a:ext cx="8136904" cy="26823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4400" dirty="0" smtClean="0"/>
              <a:t/>
            </a:r>
            <a:br>
              <a:rPr lang="de-DE" sz="4400" dirty="0" smtClean="0"/>
            </a:br>
            <a:r>
              <a:rPr lang="de-DE" dirty="0" smtClean="0">
                <a:latin typeface="+mn-lt"/>
              </a:rPr>
              <a:t>Studienstruktur</a:t>
            </a:r>
            <a:endParaRPr lang="de-DE" sz="2400" dirty="0">
              <a:latin typeface="+mn-lt"/>
            </a:endParaRPr>
          </a:p>
        </p:txBody>
      </p:sp>
      <p:pic>
        <p:nvPicPr>
          <p:cNvPr id="1027" name="Picture 3" descr="C:\Users\MaFrank\Desktop\DH Nebenfach\EDIANA PRAES\LOGO_téchnē_CN_moosgrü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41892"/>
            <a:ext cx="2016224" cy="62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MaFrank\Desktop\DH Nebenfach\EDIANA PRAES\BAyer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6207569"/>
            <a:ext cx="3456384" cy="51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feld 21"/>
          <p:cNvSpPr txBox="1"/>
          <p:nvPr/>
        </p:nvSpPr>
        <p:spPr>
          <a:xfrm>
            <a:off x="623392" y="1760195"/>
            <a:ext cx="2448272" cy="646331"/>
          </a:xfrm>
          <a:prstGeom prst="rect">
            <a:avLst/>
          </a:prstGeom>
          <a:gradFill flip="none" rotWithShape="1">
            <a:gsLst>
              <a:gs pos="0">
                <a:srgbClr val="31B4E6">
                  <a:lumMod val="60000"/>
                  <a:lumOff val="40000"/>
                  <a:tint val="66000"/>
                  <a:satMod val="160000"/>
                </a:srgbClr>
              </a:gs>
              <a:gs pos="50000">
                <a:srgbClr val="31B4E6">
                  <a:lumMod val="60000"/>
                  <a:lumOff val="40000"/>
                  <a:tint val="44500"/>
                  <a:satMod val="160000"/>
                </a:srgbClr>
              </a:gs>
              <a:gs pos="100000">
                <a:srgbClr val="31B4E6">
                  <a:lumMod val="60000"/>
                  <a:lumOff val="40000"/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>
            <a:solidFill>
              <a:srgbClr val="31B4E6">
                <a:lumMod val="75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Korpuslinguistik</a:t>
            </a:r>
            <a:endParaRPr kumimoji="0" lang="de-DE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3503712" y="1760195"/>
            <a:ext cx="2448272" cy="646331"/>
          </a:xfrm>
          <a:prstGeom prst="rect">
            <a:avLst/>
          </a:prstGeom>
          <a:gradFill flip="none" rotWithShape="1">
            <a:gsLst>
              <a:gs pos="0">
                <a:srgbClr val="31B4E6">
                  <a:lumMod val="60000"/>
                  <a:lumOff val="40000"/>
                  <a:tint val="66000"/>
                  <a:satMod val="160000"/>
                </a:srgbClr>
              </a:gs>
              <a:gs pos="50000">
                <a:srgbClr val="31B4E6">
                  <a:lumMod val="60000"/>
                  <a:lumOff val="40000"/>
                  <a:tint val="44500"/>
                  <a:satMod val="160000"/>
                </a:srgbClr>
              </a:gs>
              <a:gs pos="100000">
                <a:srgbClr val="31B4E6">
                  <a:lumMod val="60000"/>
                  <a:lumOff val="40000"/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>
            <a:solidFill>
              <a:srgbClr val="31B4E6">
                <a:lumMod val="75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Variation &amp; Wandel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6384032" y="1762313"/>
            <a:ext cx="2448272" cy="646331"/>
          </a:xfrm>
          <a:prstGeom prst="rect">
            <a:avLst/>
          </a:prstGeom>
          <a:gradFill flip="none" rotWithShape="1">
            <a:gsLst>
              <a:gs pos="0">
                <a:srgbClr val="31B4E6">
                  <a:lumMod val="60000"/>
                  <a:lumOff val="40000"/>
                  <a:tint val="66000"/>
                  <a:satMod val="160000"/>
                </a:srgbClr>
              </a:gs>
              <a:gs pos="50000">
                <a:srgbClr val="31B4E6">
                  <a:lumMod val="60000"/>
                  <a:lumOff val="40000"/>
                  <a:tint val="44500"/>
                  <a:satMod val="160000"/>
                </a:srgbClr>
              </a:gs>
              <a:gs pos="100000">
                <a:srgbClr val="31B4E6">
                  <a:lumMod val="60000"/>
                  <a:lumOff val="40000"/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>
            <a:solidFill>
              <a:srgbClr val="31B4E6">
                <a:lumMod val="75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Webtechnologie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9264352" y="1774962"/>
            <a:ext cx="2448272" cy="646331"/>
          </a:xfrm>
          <a:prstGeom prst="rect">
            <a:avLst/>
          </a:prstGeom>
          <a:gradFill flip="none" rotWithShape="1">
            <a:gsLst>
              <a:gs pos="0">
                <a:srgbClr val="31B4E6">
                  <a:lumMod val="60000"/>
                  <a:lumOff val="40000"/>
                  <a:tint val="66000"/>
                  <a:satMod val="160000"/>
                </a:srgbClr>
              </a:gs>
              <a:gs pos="50000">
                <a:srgbClr val="31B4E6">
                  <a:lumMod val="60000"/>
                  <a:lumOff val="40000"/>
                  <a:tint val="44500"/>
                  <a:satMod val="160000"/>
                </a:srgbClr>
              </a:gs>
              <a:gs pos="100000">
                <a:srgbClr val="31B4E6">
                  <a:lumMod val="60000"/>
                  <a:lumOff val="40000"/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>
            <a:solidFill>
              <a:srgbClr val="31B4E6">
                <a:lumMod val="75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Sprachtechnologie &amp; Statistik</a:t>
            </a:r>
          </a:p>
        </p:txBody>
      </p:sp>
      <p:pic>
        <p:nvPicPr>
          <p:cNvPr id="28" name="Picture 3" descr="C:\Users\MaFrank\Desktop\DH Nebenfach\EDIANA PRAES\urn cambridge.org id binary 40551 20160714095856665-0752 03738fig5_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87" y="2636912"/>
            <a:ext cx="2435133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C:\Users\MaFrank\Desktop\DH Nebenfach\EDIANA PRAES\sn-languageH_2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0" t="32091" r="47094" b="11985"/>
          <a:stretch/>
        </p:blipFill>
        <p:spPr bwMode="auto">
          <a:xfrm>
            <a:off x="3503713" y="2636912"/>
            <a:ext cx="2448272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" descr="C:\Users\MaFrank\Desktop\DH Nebenfach\EDIANA PRAES\img-12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48" b="11098"/>
          <a:stretch/>
        </p:blipFill>
        <p:spPr bwMode="auto">
          <a:xfrm>
            <a:off x="623391" y="4421762"/>
            <a:ext cx="2435133" cy="156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C:\Users\MaFrank\Desktop\DH Nebenfach\EDIANA PRAES\VA small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8" t="22780" r="25172" b="6384"/>
          <a:stretch/>
        </p:blipFill>
        <p:spPr bwMode="auto">
          <a:xfrm>
            <a:off x="3503714" y="4421763"/>
            <a:ext cx="2448272" cy="156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7" descr="C:\Users\MaFrank\Desktop\DH Nebenfach\EDIANA PRAES\continental-eyetracking-perss-release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3" r="35701" b="29072"/>
          <a:stretch/>
        </p:blipFill>
        <p:spPr bwMode="auto">
          <a:xfrm>
            <a:off x="9264354" y="2636911"/>
            <a:ext cx="2448272" cy="158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C:\Users\MaFrank\Desktop\DH Nebenfach\EDIANA PRAES\Rplot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2" t="3582" b="10360"/>
          <a:stretch/>
        </p:blipFill>
        <p:spPr bwMode="auto">
          <a:xfrm>
            <a:off x="9264354" y="4421762"/>
            <a:ext cx="2448272" cy="156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9" descr="C:\Users\MaFrank\Desktop\DH Nebenfach\EDIANA PRAES\js_code.pn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97" r="32204" b="26520"/>
          <a:stretch/>
        </p:blipFill>
        <p:spPr bwMode="auto">
          <a:xfrm>
            <a:off x="6384034" y="2636911"/>
            <a:ext cx="2448272" cy="158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0" descr="C:\Users\MaFrank\Desktop\DH Nebenfach\EDIANA PRAES\css.pn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04" b="19533"/>
          <a:stretch/>
        </p:blipFill>
        <p:spPr bwMode="auto">
          <a:xfrm>
            <a:off x="6384033" y="4421763"/>
            <a:ext cx="2448272" cy="156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5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430" t="-25839" r="23430" b="25839"/>
          <a:stretch/>
        </p:blipFill>
        <p:spPr>
          <a:xfrm>
            <a:off x="6768000" y="1260000"/>
            <a:ext cx="5426714" cy="560415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72" y="242652"/>
            <a:ext cx="1584176" cy="797584"/>
          </a:xfrm>
          <a:prstGeom prst="rect">
            <a:avLst/>
          </a:prstGeom>
        </p:spPr>
      </p:pic>
      <p:sp>
        <p:nvSpPr>
          <p:cNvPr id="11" name="Titel 1"/>
          <p:cNvSpPr txBox="1">
            <a:spLocks/>
          </p:cNvSpPr>
          <p:nvPr/>
        </p:nvSpPr>
        <p:spPr>
          <a:xfrm>
            <a:off x="2495600" y="242652"/>
            <a:ext cx="8136904" cy="26823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4400" dirty="0" smtClean="0"/>
              <a:t/>
            </a:r>
            <a:br>
              <a:rPr lang="de-DE" sz="4400" dirty="0" smtClean="0"/>
            </a:br>
            <a:r>
              <a:rPr lang="de-DE" dirty="0" smtClean="0">
                <a:latin typeface="+mn-lt"/>
              </a:rPr>
              <a:t>Umsetzung</a:t>
            </a:r>
            <a:endParaRPr lang="de-DE" sz="2400" dirty="0">
              <a:latin typeface="+mn-lt"/>
            </a:endParaRPr>
          </a:p>
        </p:txBody>
      </p:sp>
      <p:pic>
        <p:nvPicPr>
          <p:cNvPr id="1027" name="Picture 3" descr="C:\Users\MaFrank\Desktop\DH Nebenfach\EDIANA PRAES\LOGO_téchnē_CN_moosgrü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41892"/>
            <a:ext cx="2016224" cy="62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MaFrank\Desktop\DH Nebenfach\EDIANA PRAES\BAyer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6207569"/>
            <a:ext cx="3456384" cy="51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feil nach unten 1"/>
          <p:cNvSpPr/>
          <p:nvPr/>
        </p:nvSpPr>
        <p:spPr>
          <a:xfrm>
            <a:off x="1631502" y="1829828"/>
            <a:ext cx="519731" cy="4767523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23285" y="1829829"/>
            <a:ext cx="1661144" cy="51905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de-DE" sz="2400" dirty="0" smtClean="0"/>
              <a:t>10/2016</a:t>
            </a:r>
          </a:p>
        </p:txBody>
      </p:sp>
      <p:sp>
        <p:nvSpPr>
          <p:cNvPr id="12" name="Inhaltsplatzhalter 2"/>
          <p:cNvSpPr txBox="1">
            <a:spLocks/>
          </p:cNvSpPr>
          <p:nvPr/>
        </p:nvSpPr>
        <p:spPr>
          <a:xfrm>
            <a:off x="67492" y="3717033"/>
            <a:ext cx="1661144" cy="51905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defTabSz="914400">
              <a:buFont typeface="Wingdings 3"/>
              <a:buNone/>
            </a:pPr>
            <a:r>
              <a:rPr lang="de-DE" sz="2400" dirty="0" smtClean="0"/>
              <a:t>01/2017</a:t>
            </a:r>
          </a:p>
        </p:txBody>
      </p:sp>
      <p:sp>
        <p:nvSpPr>
          <p:cNvPr id="13" name="Inhaltsplatzhalter 2"/>
          <p:cNvSpPr txBox="1">
            <a:spLocks/>
          </p:cNvSpPr>
          <p:nvPr/>
        </p:nvSpPr>
        <p:spPr>
          <a:xfrm>
            <a:off x="99185" y="5266175"/>
            <a:ext cx="1661144" cy="51905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defTabSz="914400">
              <a:buFont typeface="Wingdings 3"/>
              <a:buNone/>
            </a:pPr>
            <a:r>
              <a:rPr lang="de-DE" sz="2400" dirty="0" smtClean="0"/>
              <a:t>09/2017</a:t>
            </a:r>
          </a:p>
        </p:txBody>
      </p:sp>
      <p:sp>
        <p:nvSpPr>
          <p:cNvPr id="14" name="Inhaltsplatzhalter 2"/>
          <p:cNvSpPr txBox="1">
            <a:spLocks/>
          </p:cNvSpPr>
          <p:nvPr/>
        </p:nvSpPr>
        <p:spPr>
          <a:xfrm>
            <a:off x="91652" y="5966217"/>
            <a:ext cx="1661144" cy="51905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defTabSz="914400">
              <a:buFont typeface="Wingdings 3"/>
              <a:buNone/>
            </a:pPr>
            <a:r>
              <a:rPr lang="de-DE" sz="2400" dirty="0" smtClean="0"/>
              <a:t>10/2017</a:t>
            </a:r>
          </a:p>
        </p:txBody>
      </p:sp>
      <p:sp>
        <p:nvSpPr>
          <p:cNvPr id="15" name="Inhaltsplatzhalter 2"/>
          <p:cNvSpPr txBox="1">
            <a:spLocks/>
          </p:cNvSpPr>
          <p:nvPr/>
        </p:nvSpPr>
        <p:spPr>
          <a:xfrm>
            <a:off x="2144250" y="5266175"/>
            <a:ext cx="9630476" cy="51905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defTabSz="914400">
              <a:buFont typeface="Wingdings 3"/>
              <a:buNone/>
            </a:pPr>
            <a:r>
              <a:rPr lang="de-DE" sz="2400" dirty="0" smtClean="0"/>
              <a:t>Genehmigung durch das Kultusministerium</a:t>
            </a:r>
          </a:p>
        </p:txBody>
      </p:sp>
      <p:sp>
        <p:nvSpPr>
          <p:cNvPr id="16" name="Inhaltsplatzhalter 2"/>
          <p:cNvSpPr txBox="1">
            <a:spLocks/>
          </p:cNvSpPr>
          <p:nvPr/>
        </p:nvSpPr>
        <p:spPr>
          <a:xfrm>
            <a:off x="2144250" y="5959680"/>
            <a:ext cx="9755896" cy="51905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defTabSz="914400">
              <a:buFont typeface="Wingdings 3"/>
              <a:buNone/>
            </a:pPr>
            <a:r>
              <a:rPr lang="de-DE" sz="2400" dirty="0" smtClean="0"/>
              <a:t>Offizieller Start des Studienganges (erster Jahrgang)</a:t>
            </a:r>
          </a:p>
        </p:txBody>
      </p:sp>
      <p:sp>
        <p:nvSpPr>
          <p:cNvPr id="17" name="Inhaltsplatzhalter 2"/>
          <p:cNvSpPr txBox="1">
            <a:spLocks/>
          </p:cNvSpPr>
          <p:nvPr/>
        </p:nvSpPr>
        <p:spPr>
          <a:xfrm>
            <a:off x="2201731" y="1829829"/>
            <a:ext cx="9755896" cy="188720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defTabSz="914400">
              <a:buFont typeface="Wingdings 3"/>
              <a:buNone/>
            </a:pPr>
            <a:r>
              <a:rPr lang="de-DE" sz="2400" dirty="0" smtClean="0"/>
              <a:t>Voranalysen des Bedarfs von IT-Techniken in der Linguistik:</a:t>
            </a:r>
          </a:p>
          <a:p>
            <a:pPr defTabSz="914400"/>
            <a:r>
              <a:rPr lang="de-DE" sz="1800" dirty="0" smtClean="0"/>
              <a:t>Bedarfsanalyse in der Romanistik, Anglistik und Germanistik</a:t>
            </a:r>
          </a:p>
          <a:p>
            <a:pPr defTabSz="914400"/>
            <a:r>
              <a:rPr lang="de-DE" sz="1800" dirty="0" smtClean="0"/>
              <a:t>Analyse von Qualifizierungsarbeiten (B.A., M.A., Dissertationen)</a:t>
            </a:r>
          </a:p>
          <a:p>
            <a:pPr defTabSz="914400"/>
            <a:r>
              <a:rPr lang="de-DE" sz="1800" dirty="0" smtClean="0"/>
              <a:t>Analyse der Betreuungsarbeit der ITG (Partikularbetreuung)</a:t>
            </a:r>
          </a:p>
          <a:p>
            <a:pPr defTabSz="914400"/>
            <a:r>
              <a:rPr lang="de-DE" sz="1800" dirty="0" smtClean="0"/>
              <a:t>Analyse von lokalen und internationalen Forschungsprojekten</a:t>
            </a:r>
          </a:p>
        </p:txBody>
      </p:sp>
      <p:sp>
        <p:nvSpPr>
          <p:cNvPr id="18" name="Inhaltsplatzhalter 2"/>
          <p:cNvSpPr txBox="1">
            <a:spLocks/>
          </p:cNvSpPr>
          <p:nvPr/>
        </p:nvSpPr>
        <p:spPr>
          <a:xfrm>
            <a:off x="2154156" y="3694021"/>
            <a:ext cx="9630476" cy="146317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defTabSz="914400">
              <a:buFont typeface="Wingdings 3"/>
              <a:buNone/>
            </a:pPr>
            <a:r>
              <a:rPr lang="de-DE" sz="2400" dirty="0" smtClean="0"/>
              <a:t>Konkrete Umsetzungsphase</a:t>
            </a:r>
          </a:p>
          <a:p>
            <a:pPr defTabSz="914400"/>
            <a:r>
              <a:rPr lang="de-DE" sz="1800" dirty="0" smtClean="0"/>
              <a:t>Einsetzung des Koordinators (Markus Frank)</a:t>
            </a:r>
          </a:p>
          <a:p>
            <a:pPr defTabSz="914400"/>
            <a:r>
              <a:rPr lang="de-DE" sz="1800" dirty="0" smtClean="0"/>
              <a:t>Entwicklung der Modulpläne und Modulinhalte (anhand der Voranalyse)</a:t>
            </a:r>
          </a:p>
          <a:p>
            <a:pPr defTabSz="914400"/>
            <a:r>
              <a:rPr lang="de-DE" sz="1800" dirty="0" smtClean="0"/>
              <a:t>Anfertigung der Studienordnung</a:t>
            </a:r>
          </a:p>
        </p:txBody>
      </p:sp>
    </p:spTree>
    <p:extLst>
      <p:ext uri="{BB962C8B-B14F-4D97-AF65-F5344CB8AC3E}">
        <p14:creationId xmlns:p14="http://schemas.microsoft.com/office/powerpoint/2010/main" val="127393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build="p"/>
      <p:bldP spid="12" grpId="0"/>
      <p:bldP spid="13" grpId="0"/>
      <p:bldP spid="14" grpId="0"/>
      <p:bldP spid="15" grpId="0"/>
      <p:bldP spid="16" grpId="0"/>
      <p:bldP spid="17" grpId="0" uiExpand="1" build="p"/>
      <p:bldP spid="18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7586" y="1412776"/>
            <a:ext cx="11327026" cy="3364603"/>
          </a:xfrm>
        </p:spPr>
        <p:txBody>
          <a:bodyPr>
            <a:noAutofit/>
          </a:bodyPr>
          <a:lstStyle/>
          <a:p>
            <a:pPr algn="r"/>
            <a:r>
              <a:rPr lang="de-DE" sz="4400" dirty="0" smtClean="0"/>
              <a:t>Eingesetzte didaktische /</a:t>
            </a:r>
            <a:br>
              <a:rPr lang="de-DE" sz="4400" dirty="0" smtClean="0"/>
            </a:br>
            <a:r>
              <a:rPr lang="de-DE" sz="4400" dirty="0" smtClean="0"/>
              <a:t>methodische Hilfsmittel</a:t>
            </a:r>
            <a:br>
              <a:rPr lang="de-DE" sz="4400" dirty="0" smtClean="0"/>
            </a:br>
            <a:endParaRPr lang="de-DE" sz="28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72" y="242652"/>
            <a:ext cx="1584176" cy="797584"/>
          </a:xfrm>
          <a:prstGeom prst="rect">
            <a:avLst/>
          </a:prstGeom>
        </p:spPr>
      </p:pic>
      <p:pic>
        <p:nvPicPr>
          <p:cNvPr id="9" name="Picture 3" descr="C:\Users\MaFrank\Desktop\DH Nebenfach\EDIANA PRAES\LOGO_téchnē_CN_moosgrü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41892"/>
            <a:ext cx="2807342" cy="86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3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430" t="-25839" r="23430" b="25839"/>
          <a:stretch/>
        </p:blipFill>
        <p:spPr>
          <a:xfrm>
            <a:off x="6768000" y="1260000"/>
            <a:ext cx="5426714" cy="560415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72" y="242652"/>
            <a:ext cx="1584176" cy="797584"/>
          </a:xfrm>
          <a:prstGeom prst="rect">
            <a:avLst/>
          </a:prstGeom>
        </p:spPr>
      </p:pic>
      <p:sp>
        <p:nvSpPr>
          <p:cNvPr id="11" name="Titel 1"/>
          <p:cNvSpPr txBox="1">
            <a:spLocks/>
          </p:cNvSpPr>
          <p:nvPr/>
        </p:nvSpPr>
        <p:spPr>
          <a:xfrm>
            <a:off x="2495600" y="242652"/>
            <a:ext cx="8136904" cy="26823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4400" dirty="0" smtClean="0"/>
              <a:t/>
            </a:r>
            <a:br>
              <a:rPr lang="de-DE" sz="4400" dirty="0" smtClean="0"/>
            </a:br>
            <a:r>
              <a:rPr lang="de-DE" dirty="0" err="1" smtClean="0">
                <a:latin typeface="+mn-lt"/>
              </a:rPr>
              <a:t>DHVlab</a:t>
            </a:r>
            <a:r>
              <a:rPr lang="de-DE" dirty="0" smtClean="0">
                <a:latin typeface="+mn-lt"/>
              </a:rPr>
              <a:t> als Infrastruktur</a:t>
            </a:r>
            <a:endParaRPr lang="de-DE" sz="2400" dirty="0">
              <a:latin typeface="+mn-lt"/>
            </a:endParaRPr>
          </a:p>
        </p:txBody>
      </p:sp>
      <p:pic>
        <p:nvPicPr>
          <p:cNvPr id="1027" name="Picture 3" descr="C:\Users\MaFrank\Desktop\DH Nebenfach\EDIANA PRAES\LOGO_téchnē_CN_moosgrü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41892"/>
            <a:ext cx="2016224" cy="62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aFrank\Desktop\DH Nebenfach\DHA 2017\DHVla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936" y="1593466"/>
            <a:ext cx="6264696" cy="512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7328" y="2225193"/>
            <a:ext cx="5400600" cy="3863834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de-DE" sz="2400" dirty="0" smtClean="0"/>
              <a:t>Eingesetzte Komponenten:</a:t>
            </a:r>
          </a:p>
          <a:p>
            <a:pPr marL="109728" indent="0">
              <a:buNone/>
            </a:pPr>
            <a:endParaRPr lang="de-DE" sz="2400" dirty="0" smtClean="0"/>
          </a:p>
          <a:p>
            <a:pPr marL="109728" indent="0">
              <a:buNone/>
            </a:pPr>
            <a:endParaRPr lang="de-DE" sz="2400" dirty="0"/>
          </a:p>
          <a:p>
            <a:r>
              <a:rPr lang="de-DE" sz="2400" b="1" dirty="0" smtClean="0"/>
              <a:t>Virtueller Desktop</a:t>
            </a:r>
          </a:p>
          <a:p>
            <a:r>
              <a:rPr lang="de-DE" sz="2400" b="1" dirty="0" smtClean="0"/>
              <a:t>Live Code (</a:t>
            </a:r>
            <a:r>
              <a:rPr lang="de-DE" sz="2400" b="1" dirty="0" err="1" smtClean="0"/>
              <a:t>Jupyter</a:t>
            </a:r>
            <a:r>
              <a:rPr lang="de-DE" sz="2400" b="1" dirty="0" smtClean="0"/>
              <a:t>)</a:t>
            </a:r>
          </a:p>
          <a:p>
            <a:r>
              <a:rPr lang="de-DE" sz="2400" dirty="0" smtClean="0"/>
              <a:t>Cloud</a:t>
            </a:r>
          </a:p>
          <a:p>
            <a:r>
              <a:rPr lang="de-DE" sz="2400" dirty="0" smtClean="0"/>
              <a:t>Publikationsplattform</a:t>
            </a:r>
          </a:p>
        </p:txBody>
      </p:sp>
      <p:pic>
        <p:nvPicPr>
          <p:cNvPr id="10" name="Picture 2" descr="C:\Users\MaFrank\Desktop\DH Nebenfach\EDIANA PRAES\BAyer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6207569"/>
            <a:ext cx="3456384" cy="51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63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430" t="-25839" r="23430" b="25839"/>
          <a:stretch/>
        </p:blipFill>
        <p:spPr>
          <a:xfrm>
            <a:off x="6768000" y="1260000"/>
            <a:ext cx="5426714" cy="560415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72" y="242652"/>
            <a:ext cx="1584176" cy="797584"/>
          </a:xfrm>
          <a:prstGeom prst="rect">
            <a:avLst/>
          </a:prstGeom>
        </p:spPr>
      </p:pic>
      <p:pic>
        <p:nvPicPr>
          <p:cNvPr id="1027" name="Picture 3" descr="C:\Users\MaFrank\Desktop\DH Nebenfach\EDIANA PRAES\LOGO_téchnē_CN_moosgrü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41892"/>
            <a:ext cx="2016224" cy="62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MaFrank\Desktop\DH Nebenfach\DHA 2017\jupy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856" y="347199"/>
            <a:ext cx="2229981" cy="58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MaFrank\Desktop\DH Nebenfach\EDIANA PRAES\BAyer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6207569"/>
            <a:ext cx="3456384" cy="51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aFrank\Desktop\DH Nebenfach\DHA 2017\jupyter-Interfac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33" y="1489863"/>
            <a:ext cx="5010997" cy="524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5591944" y="1412776"/>
            <a:ext cx="6336704" cy="4680520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de-DE" sz="2400" b="1" dirty="0" smtClean="0"/>
              <a:t>Notebook Dokumente</a:t>
            </a:r>
          </a:p>
          <a:p>
            <a:pPr marL="109728" indent="0">
              <a:buNone/>
            </a:pPr>
            <a:endParaRPr lang="de-DE" sz="2400" dirty="0" smtClean="0"/>
          </a:p>
          <a:p>
            <a:pPr marL="109728" indent="0">
              <a:buNone/>
            </a:pPr>
            <a:r>
              <a:rPr lang="de-DE" sz="2400" dirty="0" smtClean="0"/>
              <a:t>Textbausteine (</a:t>
            </a:r>
            <a:r>
              <a:rPr lang="de-DE" sz="2400" dirty="0" err="1" smtClean="0"/>
              <a:t>GitHub</a:t>
            </a:r>
            <a:r>
              <a:rPr lang="de-DE" sz="2400" dirty="0" smtClean="0"/>
              <a:t>/HTML-Syntax)</a:t>
            </a:r>
          </a:p>
          <a:p>
            <a:pPr marL="109728" indent="0">
              <a:buNone/>
            </a:pPr>
            <a:endParaRPr lang="de-DE" sz="2400" dirty="0"/>
          </a:p>
          <a:p>
            <a:pPr marL="109728" indent="0">
              <a:buNone/>
            </a:pPr>
            <a:endParaRPr lang="de-DE" sz="2400" dirty="0" smtClean="0"/>
          </a:p>
          <a:p>
            <a:pPr marL="109728" indent="0">
              <a:buNone/>
            </a:pPr>
            <a:r>
              <a:rPr lang="de-DE" sz="2400" dirty="0" smtClean="0"/>
              <a:t>Computer-Code (Python, R, SQL)</a:t>
            </a:r>
          </a:p>
          <a:p>
            <a:pPr marL="109728" indent="0">
              <a:buNone/>
            </a:pPr>
            <a:endParaRPr lang="de-DE" sz="2400" dirty="0"/>
          </a:p>
          <a:p>
            <a:pPr marL="109728" indent="0">
              <a:buNone/>
            </a:pPr>
            <a:r>
              <a:rPr lang="de-DE" sz="2400" dirty="0" smtClean="0"/>
              <a:t>Alle Codebausteine sind sofort ausführbar, im Hintergrund läuft z.B. ein Python-Kernel auf den Servern der ITG.</a:t>
            </a:r>
          </a:p>
          <a:p>
            <a:pPr marL="109728" indent="0" algn="ctr">
              <a:buNone/>
            </a:pPr>
            <a:r>
              <a:rPr lang="de-DE" sz="2400" dirty="0" smtClean="0">
                <a:sym typeface="Wingdings" panose="05000000000000000000" pitchFamily="2" charset="2"/>
              </a:rPr>
              <a:t> </a:t>
            </a:r>
            <a:r>
              <a:rPr lang="de-DE" sz="2400" b="1" dirty="0" smtClean="0">
                <a:sym typeface="Wingdings" panose="05000000000000000000" pitchFamily="2" charset="2"/>
              </a:rPr>
              <a:t>Ideal für den Unterricht</a:t>
            </a:r>
            <a:endParaRPr lang="de-DE" sz="2400" b="1" dirty="0" smtClean="0"/>
          </a:p>
        </p:txBody>
      </p:sp>
      <p:sp>
        <p:nvSpPr>
          <p:cNvPr id="2" name="Geschweifte Klammer rechts 1"/>
          <p:cNvSpPr/>
          <p:nvPr/>
        </p:nvSpPr>
        <p:spPr>
          <a:xfrm>
            <a:off x="5388130" y="1772816"/>
            <a:ext cx="275822" cy="1296144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Geschweifte Klammer rechts 10"/>
          <p:cNvSpPr/>
          <p:nvPr/>
        </p:nvSpPr>
        <p:spPr>
          <a:xfrm>
            <a:off x="5382463" y="3140968"/>
            <a:ext cx="275822" cy="2160240"/>
          </a:xfrm>
          <a:prstGeom prst="rightBrace">
            <a:avLst>
              <a:gd name="adj1" fmla="val 8333"/>
              <a:gd name="adj2" fmla="val 26357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686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430" t="-25839" r="23430" b="25839"/>
          <a:stretch/>
        </p:blipFill>
        <p:spPr>
          <a:xfrm>
            <a:off x="6768000" y="1260000"/>
            <a:ext cx="5426714" cy="560415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72" y="242652"/>
            <a:ext cx="1584176" cy="797584"/>
          </a:xfrm>
          <a:prstGeom prst="rect">
            <a:avLst/>
          </a:prstGeom>
        </p:spPr>
      </p:pic>
      <p:pic>
        <p:nvPicPr>
          <p:cNvPr id="1027" name="Picture 3" descr="C:\Users\MaFrank\Desktop\DH Nebenfach\EDIANA PRAES\LOGO_téchnē_CN_moosgrü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41892"/>
            <a:ext cx="2016224" cy="62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MaFrank\Desktop\DH Nebenfach\EDIANA PRAES\BAyer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6207569"/>
            <a:ext cx="3456384" cy="51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aFrank\Desktop\DH Nebenfach\DHA 2017\jupyter-Interface_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1" y="1988840"/>
            <a:ext cx="5455735" cy="454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aFrank\Desktop\DH Nebenfach\DHA 2017\Skripte-jupyte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983" y="1988840"/>
            <a:ext cx="5214567" cy="421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Inhaltsplatzhalter 2"/>
          <p:cNvSpPr>
            <a:spLocks noGrp="1"/>
          </p:cNvSpPr>
          <p:nvPr>
            <p:ph idx="1"/>
          </p:nvPr>
        </p:nvSpPr>
        <p:spPr>
          <a:xfrm>
            <a:off x="263352" y="1412776"/>
            <a:ext cx="11665296" cy="576064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de-DE" sz="2400" b="1" dirty="0" smtClean="0"/>
              <a:t>Optisch ansprechende Skripte</a:t>
            </a:r>
          </a:p>
        </p:txBody>
      </p:sp>
      <p:pic>
        <p:nvPicPr>
          <p:cNvPr id="15" name="Picture 2" descr="C:\Users\MaFrank\Desktop\DH Nebenfach\DHA 2017\jupyter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856" y="347199"/>
            <a:ext cx="2229981" cy="58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81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430" t="-25839" r="23430" b="25839"/>
          <a:stretch/>
        </p:blipFill>
        <p:spPr>
          <a:xfrm>
            <a:off x="6768000" y="1260000"/>
            <a:ext cx="5426714" cy="560415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72" y="242652"/>
            <a:ext cx="1584176" cy="797584"/>
          </a:xfrm>
          <a:prstGeom prst="rect">
            <a:avLst/>
          </a:prstGeom>
        </p:spPr>
      </p:pic>
      <p:pic>
        <p:nvPicPr>
          <p:cNvPr id="1027" name="Picture 3" descr="C:\Users\MaFrank\Desktop\DH Nebenfach\EDIANA PRAES\LOGO_téchnē_CN_moosgrü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41892"/>
            <a:ext cx="2016224" cy="62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MaFrank\Desktop\DH Nebenfach\EDIANA PRAES\BAyer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6207569"/>
            <a:ext cx="3456384" cy="51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Inhaltsplatzhalter 2"/>
          <p:cNvSpPr>
            <a:spLocks noGrp="1"/>
          </p:cNvSpPr>
          <p:nvPr>
            <p:ph idx="1"/>
          </p:nvPr>
        </p:nvSpPr>
        <p:spPr>
          <a:xfrm>
            <a:off x="263352" y="1412776"/>
            <a:ext cx="11665296" cy="576064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de-DE" sz="2400" b="1" dirty="0" smtClean="0"/>
              <a:t>Interaktive Hausaufgaben und Übungen</a:t>
            </a:r>
          </a:p>
        </p:txBody>
      </p:sp>
      <p:pic>
        <p:nvPicPr>
          <p:cNvPr id="15" name="Picture 2" descr="C:\Users\MaFrank\Desktop\DH Nebenfach\DHA 2017\jupyte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856" y="347199"/>
            <a:ext cx="2229981" cy="58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MaFrank\Desktop\DH Nebenfach\DHA 2017\Hausaufgabe 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1950498"/>
            <a:ext cx="5040560" cy="453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aFrank\Desktop\DH Nebenfach\DHA 2017\Hausaufgabe 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8" y="1950804"/>
            <a:ext cx="4764991" cy="4443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Gerade Verbindung mit Pfeil 2"/>
          <p:cNvCxnSpPr/>
          <p:nvPr/>
        </p:nvCxnSpPr>
        <p:spPr>
          <a:xfrm flipV="1">
            <a:off x="5087888" y="3429000"/>
            <a:ext cx="1584176" cy="21602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>
            <a:off x="5036328" y="4725144"/>
            <a:ext cx="1419712" cy="93610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92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430" t="-25839" r="23430" b="25839"/>
          <a:stretch/>
        </p:blipFill>
        <p:spPr>
          <a:xfrm>
            <a:off x="6768000" y="1260000"/>
            <a:ext cx="5426714" cy="560415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72" y="242652"/>
            <a:ext cx="1584176" cy="797584"/>
          </a:xfrm>
          <a:prstGeom prst="rect">
            <a:avLst/>
          </a:prstGeom>
        </p:spPr>
      </p:pic>
      <p:sp>
        <p:nvSpPr>
          <p:cNvPr id="11" name="Titel 1"/>
          <p:cNvSpPr txBox="1">
            <a:spLocks/>
          </p:cNvSpPr>
          <p:nvPr/>
        </p:nvSpPr>
        <p:spPr>
          <a:xfrm>
            <a:off x="2495600" y="242652"/>
            <a:ext cx="8136904" cy="26823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4400" dirty="0" smtClean="0"/>
              <a:t/>
            </a:r>
            <a:br>
              <a:rPr lang="de-DE" sz="4400" dirty="0" smtClean="0"/>
            </a:br>
            <a:r>
              <a:rPr lang="de-DE" dirty="0" smtClean="0">
                <a:latin typeface="+mn-lt"/>
              </a:rPr>
              <a:t>Virtuelle Desktopumgebung</a:t>
            </a:r>
            <a:endParaRPr lang="de-DE" sz="2400" dirty="0">
              <a:latin typeface="+mn-lt"/>
            </a:endParaRPr>
          </a:p>
        </p:txBody>
      </p:sp>
      <p:pic>
        <p:nvPicPr>
          <p:cNvPr id="1027" name="Picture 3" descr="C:\Users\MaFrank\Desktop\DH Nebenfach\EDIANA PRAES\LOGO_téchnē_CN_moosgrü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41892"/>
            <a:ext cx="2016224" cy="62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MaFrank\Desktop\DH Nebenfach\EDIANA PRAES\BAyer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6207569"/>
            <a:ext cx="3456384" cy="51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MaFrank\Desktop\DH Nebenfach\DHA 2017\Virtueller Desktop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1700808"/>
            <a:ext cx="7632848" cy="456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7824192" y="2051184"/>
            <a:ext cx="4148904" cy="4042112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de-DE" sz="2400" dirty="0" smtClean="0"/>
              <a:t>OS: </a:t>
            </a:r>
            <a:r>
              <a:rPr lang="de-DE" sz="2400" dirty="0" err="1" smtClean="0"/>
              <a:t>CentOS</a:t>
            </a:r>
            <a:r>
              <a:rPr lang="de-DE" sz="2400" dirty="0" smtClean="0"/>
              <a:t> 7 (Linux)</a:t>
            </a:r>
          </a:p>
          <a:p>
            <a:pPr marL="109728" indent="0">
              <a:buNone/>
            </a:pPr>
            <a:endParaRPr lang="de-DE" sz="2400" dirty="0"/>
          </a:p>
          <a:p>
            <a:pPr marL="109728" indent="0">
              <a:buNone/>
            </a:pPr>
            <a:r>
              <a:rPr lang="de-DE" sz="2400" dirty="0" smtClean="0"/>
              <a:t>Eingesetzte Hardware (2x):</a:t>
            </a:r>
          </a:p>
          <a:p>
            <a:pPr marL="109728" indent="0">
              <a:buNone/>
            </a:pPr>
            <a:endParaRPr lang="de-DE" sz="2000" dirty="0" smtClean="0"/>
          </a:p>
          <a:p>
            <a:pPr marL="109728" indent="0">
              <a:buNone/>
            </a:pPr>
            <a:r>
              <a:rPr lang="de-DE" sz="2000" dirty="0" smtClean="0"/>
              <a:t>2.3 GHz 10x Core 64Bit Intel Xenon Prozessor E5-2650 25M Cache</a:t>
            </a:r>
          </a:p>
          <a:p>
            <a:pPr marL="109728" indent="0">
              <a:buNone/>
            </a:pPr>
            <a:r>
              <a:rPr lang="de-DE" sz="2000" dirty="0" smtClean="0"/>
              <a:t>32 GB Arbeitsspeicher</a:t>
            </a:r>
          </a:p>
          <a:p>
            <a:pPr marL="109728" indent="0">
              <a:buNone/>
            </a:pPr>
            <a:endParaRPr lang="de-DE" sz="2000" dirty="0"/>
          </a:p>
          <a:p>
            <a:pPr marL="109728" indent="0">
              <a:buNone/>
            </a:pPr>
            <a:r>
              <a:rPr lang="de-DE" sz="2000" dirty="0" smtClean="0"/>
              <a:t>Rechenkapazität wird auf alle Benutzer aufgeteilt.</a:t>
            </a:r>
            <a:endParaRPr lang="de-DE" sz="2000" dirty="0"/>
          </a:p>
          <a:p>
            <a:pPr marL="109728" indent="0">
              <a:buNone/>
            </a:pPr>
            <a:endParaRPr lang="de-DE" sz="2400" dirty="0" smtClean="0"/>
          </a:p>
        </p:txBody>
      </p:sp>
    </p:spTree>
    <p:extLst>
      <p:ext uri="{BB962C8B-B14F-4D97-AF65-F5344CB8AC3E}">
        <p14:creationId xmlns:p14="http://schemas.microsoft.com/office/powerpoint/2010/main" val="117879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430" t="-25839" r="23430" b="25839"/>
          <a:stretch/>
        </p:blipFill>
        <p:spPr>
          <a:xfrm>
            <a:off x="6768000" y="1260000"/>
            <a:ext cx="5426714" cy="560415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72" y="242652"/>
            <a:ext cx="1584176" cy="797584"/>
          </a:xfrm>
          <a:prstGeom prst="rect">
            <a:avLst/>
          </a:prstGeom>
        </p:spPr>
      </p:pic>
      <p:sp>
        <p:nvSpPr>
          <p:cNvPr id="11" name="Titel 1"/>
          <p:cNvSpPr txBox="1">
            <a:spLocks/>
          </p:cNvSpPr>
          <p:nvPr/>
        </p:nvSpPr>
        <p:spPr>
          <a:xfrm>
            <a:off x="2999656" y="242652"/>
            <a:ext cx="7632848" cy="26823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4400" dirty="0" smtClean="0"/>
              <a:t/>
            </a:r>
            <a:br>
              <a:rPr lang="de-DE" sz="4400" dirty="0" smtClean="0"/>
            </a:br>
            <a:r>
              <a:rPr lang="de-DE" dirty="0" smtClean="0"/>
              <a:t>Vortragsinhalte</a:t>
            </a:r>
            <a:endParaRPr lang="de-DE" sz="2400" dirty="0"/>
          </a:p>
        </p:txBody>
      </p:sp>
      <p:pic>
        <p:nvPicPr>
          <p:cNvPr id="1027" name="Picture 3" descr="C:\Users\MaFrank\Desktop\DH Nebenfach\EDIANA PRAES\LOGO_téchnē_CN_moosgrü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41892"/>
            <a:ext cx="2016224" cy="62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Inhaltsplatzhalter 2"/>
          <p:cNvSpPr>
            <a:spLocks noGrp="1"/>
          </p:cNvSpPr>
          <p:nvPr>
            <p:ph idx="1"/>
          </p:nvPr>
        </p:nvSpPr>
        <p:spPr>
          <a:xfrm>
            <a:off x="1199456" y="2276872"/>
            <a:ext cx="10081120" cy="3096344"/>
          </a:xfrm>
        </p:spPr>
        <p:txBody>
          <a:bodyPr>
            <a:normAutofit/>
          </a:bodyPr>
          <a:lstStyle/>
          <a:p>
            <a:r>
              <a:rPr lang="de-DE" sz="2400" dirty="0" smtClean="0"/>
              <a:t>Rahmenbedingungen und Aufbau des Studienganges</a:t>
            </a:r>
          </a:p>
          <a:p>
            <a:r>
              <a:rPr lang="de-DE" sz="2400" dirty="0" smtClean="0"/>
              <a:t>Eingesetzte didaktische/methodische Hilfsmittel</a:t>
            </a:r>
          </a:p>
          <a:p>
            <a:r>
              <a:rPr lang="de-DE" sz="2400" dirty="0" smtClean="0"/>
              <a:t>Bisherige Erfahrungen</a:t>
            </a:r>
          </a:p>
        </p:txBody>
      </p:sp>
      <p:pic>
        <p:nvPicPr>
          <p:cNvPr id="7" name="Picture 2" descr="C:\Users\MaFrank\Desktop\DH Nebenfach\EDIANA PRAES\BAyer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6207569"/>
            <a:ext cx="3456384" cy="51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72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430" t="-25839" r="23430" b="25839"/>
          <a:stretch/>
        </p:blipFill>
        <p:spPr>
          <a:xfrm>
            <a:off x="6768000" y="1260000"/>
            <a:ext cx="5426714" cy="560415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72" y="242652"/>
            <a:ext cx="1584176" cy="797584"/>
          </a:xfrm>
          <a:prstGeom prst="rect">
            <a:avLst/>
          </a:prstGeom>
        </p:spPr>
      </p:pic>
      <p:sp>
        <p:nvSpPr>
          <p:cNvPr id="11" name="Titel 1"/>
          <p:cNvSpPr txBox="1">
            <a:spLocks/>
          </p:cNvSpPr>
          <p:nvPr/>
        </p:nvSpPr>
        <p:spPr>
          <a:xfrm>
            <a:off x="2495600" y="242652"/>
            <a:ext cx="8136904" cy="26823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4400" dirty="0" smtClean="0"/>
              <a:t/>
            </a:r>
            <a:br>
              <a:rPr lang="de-DE" sz="4400" dirty="0" smtClean="0"/>
            </a:br>
            <a:r>
              <a:rPr lang="de-DE" dirty="0" smtClean="0">
                <a:latin typeface="+mn-lt"/>
              </a:rPr>
              <a:t>Virtuelle Desktopumgebung</a:t>
            </a:r>
            <a:endParaRPr lang="de-DE" sz="2400" dirty="0">
              <a:latin typeface="+mn-lt"/>
            </a:endParaRPr>
          </a:p>
        </p:txBody>
      </p:sp>
      <p:pic>
        <p:nvPicPr>
          <p:cNvPr id="1027" name="Picture 3" descr="C:\Users\MaFrank\Desktop\DH Nebenfach\EDIANA PRAES\LOGO_téchnē_CN_moosgrü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41892"/>
            <a:ext cx="2016224" cy="62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MaFrank\Desktop\DH Nebenfach\EDIANA PRAES\BAyer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6207569"/>
            <a:ext cx="3456384" cy="51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7896200" y="1772815"/>
            <a:ext cx="4176464" cy="4536505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de-DE" sz="2000" dirty="0" smtClean="0"/>
              <a:t>Virtuelle Kurse </a:t>
            </a:r>
            <a:r>
              <a:rPr lang="de-DE" sz="2000" dirty="0" err="1" smtClean="0"/>
              <a:t>einrichtbar</a:t>
            </a:r>
            <a:r>
              <a:rPr lang="de-DE" sz="2000" dirty="0" smtClean="0"/>
              <a:t> mit synchronen Datengrundlagen für alle Teilnehmer (inklusive Datenbanken).</a:t>
            </a:r>
          </a:p>
          <a:p>
            <a:pPr marL="109728" indent="0">
              <a:buNone/>
            </a:pPr>
            <a:endParaRPr lang="de-DE" sz="2000" dirty="0"/>
          </a:p>
          <a:p>
            <a:pPr marL="109728" indent="0">
              <a:buNone/>
            </a:pPr>
            <a:r>
              <a:rPr lang="de-DE" sz="2000" dirty="0" smtClean="0"/>
              <a:t>Breite Ausstattung mit Tools zur Datenanalyse, z.B.:</a:t>
            </a:r>
          </a:p>
          <a:p>
            <a:r>
              <a:rPr lang="de-DE" sz="2000" dirty="0" err="1" smtClean="0"/>
              <a:t>PyCharm</a:t>
            </a:r>
            <a:r>
              <a:rPr lang="de-DE" sz="2000" dirty="0" smtClean="0"/>
              <a:t> (Python)</a:t>
            </a:r>
          </a:p>
          <a:p>
            <a:r>
              <a:rPr lang="de-DE" sz="2000" dirty="0" err="1" smtClean="0"/>
              <a:t>RStudio</a:t>
            </a:r>
            <a:r>
              <a:rPr lang="de-DE" sz="2000" dirty="0" smtClean="0"/>
              <a:t> (R)</a:t>
            </a:r>
          </a:p>
          <a:p>
            <a:r>
              <a:rPr lang="de-DE" sz="2000" dirty="0" smtClean="0"/>
              <a:t>MySQL </a:t>
            </a:r>
            <a:r>
              <a:rPr lang="de-DE" sz="2000" dirty="0" err="1" smtClean="0"/>
              <a:t>Workbench</a:t>
            </a:r>
            <a:endParaRPr lang="de-DE" sz="2000" dirty="0" smtClean="0"/>
          </a:p>
          <a:p>
            <a:r>
              <a:rPr lang="de-DE" sz="2000" dirty="0" smtClean="0"/>
              <a:t>Oxygen (XML-Editor)</a:t>
            </a:r>
          </a:p>
          <a:p>
            <a:r>
              <a:rPr lang="de-DE" sz="2000" dirty="0" err="1" smtClean="0"/>
              <a:t>Tesseract</a:t>
            </a:r>
            <a:r>
              <a:rPr lang="de-DE" sz="2000" dirty="0" smtClean="0"/>
              <a:t> (OCR-Engine)</a:t>
            </a:r>
          </a:p>
          <a:p>
            <a:r>
              <a:rPr lang="de-DE" sz="2000" dirty="0" err="1" smtClean="0"/>
              <a:t>Kile</a:t>
            </a:r>
            <a:r>
              <a:rPr lang="de-DE" sz="2000" dirty="0" smtClean="0"/>
              <a:t> (</a:t>
            </a:r>
            <a:r>
              <a:rPr lang="de-DE" sz="2000" dirty="0" err="1" smtClean="0"/>
              <a:t>LaTeX</a:t>
            </a:r>
            <a:r>
              <a:rPr lang="de-DE" sz="2000" dirty="0" smtClean="0"/>
              <a:t>-Editor)</a:t>
            </a:r>
          </a:p>
          <a:p>
            <a:endParaRPr lang="de-DE" sz="2000" dirty="0"/>
          </a:p>
          <a:p>
            <a:pPr marL="109728" indent="0">
              <a:buNone/>
            </a:pPr>
            <a:endParaRPr lang="de-DE" sz="2400" dirty="0" smtClean="0"/>
          </a:p>
        </p:txBody>
      </p:sp>
      <p:pic>
        <p:nvPicPr>
          <p:cNvPr id="5122" name="Picture 2" descr="C:\Users\MaFrank\Desktop\DH Nebenfach\DHA 2017\Umgebung Virtuell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1916832"/>
            <a:ext cx="7780052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10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7586" y="1412776"/>
            <a:ext cx="11327026" cy="3364603"/>
          </a:xfrm>
        </p:spPr>
        <p:txBody>
          <a:bodyPr>
            <a:noAutofit/>
          </a:bodyPr>
          <a:lstStyle/>
          <a:p>
            <a:pPr algn="r"/>
            <a:r>
              <a:rPr lang="de-DE" sz="4400" dirty="0" smtClean="0"/>
              <a:t>Bisherige Erfahrungen</a:t>
            </a:r>
            <a:br>
              <a:rPr lang="de-DE" sz="4400" dirty="0" smtClean="0"/>
            </a:br>
            <a:endParaRPr lang="de-DE" sz="28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72" y="242652"/>
            <a:ext cx="1584176" cy="797584"/>
          </a:xfrm>
          <a:prstGeom prst="rect">
            <a:avLst/>
          </a:prstGeom>
        </p:spPr>
      </p:pic>
      <p:pic>
        <p:nvPicPr>
          <p:cNvPr id="9" name="Picture 3" descr="C:\Users\MaFrank\Desktop\DH Nebenfach\EDIANA PRAES\LOGO_téchnē_CN_moosgrü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41892"/>
            <a:ext cx="2807342" cy="86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17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430" t="-25839" r="23430" b="25839"/>
          <a:stretch/>
        </p:blipFill>
        <p:spPr>
          <a:xfrm>
            <a:off x="6768000" y="1260000"/>
            <a:ext cx="5426714" cy="560415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72" y="242652"/>
            <a:ext cx="1584176" cy="797584"/>
          </a:xfrm>
          <a:prstGeom prst="rect">
            <a:avLst/>
          </a:prstGeom>
        </p:spPr>
      </p:pic>
      <p:sp>
        <p:nvSpPr>
          <p:cNvPr id="11" name="Titel 1"/>
          <p:cNvSpPr txBox="1">
            <a:spLocks/>
          </p:cNvSpPr>
          <p:nvPr/>
        </p:nvSpPr>
        <p:spPr>
          <a:xfrm>
            <a:off x="2495600" y="242652"/>
            <a:ext cx="8136904" cy="26823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4400" dirty="0" smtClean="0"/>
              <a:t/>
            </a:r>
            <a:br>
              <a:rPr lang="de-DE" sz="4400" dirty="0" smtClean="0"/>
            </a:br>
            <a:r>
              <a:rPr lang="de-DE" dirty="0" smtClean="0">
                <a:latin typeface="+mn-lt"/>
              </a:rPr>
              <a:t>Vorerfahrung mit DH in der Lehre</a:t>
            </a:r>
            <a:endParaRPr lang="de-DE" sz="2400" dirty="0">
              <a:latin typeface="+mn-lt"/>
            </a:endParaRPr>
          </a:p>
        </p:txBody>
      </p:sp>
      <p:pic>
        <p:nvPicPr>
          <p:cNvPr id="1027" name="Picture 3" descr="C:\Users\MaFrank\Desktop\DH Nebenfach\EDIANA PRAES\LOGO_téchnē_CN_moosgrü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41892"/>
            <a:ext cx="2016224" cy="62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263352" y="1594051"/>
            <a:ext cx="11737304" cy="5219325"/>
          </a:xfrm>
        </p:spPr>
        <p:txBody>
          <a:bodyPr/>
          <a:lstStyle/>
          <a:p>
            <a:pPr marL="109728" indent="0">
              <a:buNone/>
            </a:pPr>
            <a:r>
              <a:rPr lang="de-DE" dirty="0" smtClean="0"/>
              <a:t>Allgemeine Erfahrung, basierend auf der Lehre der ITG und technischen Pro- und Hauptseminaren (bis zum WS 2017/18):</a:t>
            </a:r>
          </a:p>
          <a:p>
            <a:pPr marL="109728" indent="0">
              <a:buNone/>
            </a:pPr>
            <a:endParaRPr lang="de-DE" dirty="0" smtClean="0"/>
          </a:p>
          <a:p>
            <a:r>
              <a:rPr lang="de-DE" sz="2000" dirty="0" smtClean="0"/>
              <a:t>Interesse an digitalen Forschungsmethoden stark fachabhängig, i.d.R. aber allenfalls moderat (selbst unter Doktoranden der Sprachwissenschaft</a:t>
            </a:r>
            <a:r>
              <a:rPr lang="de-DE" sz="2000" dirty="0" smtClean="0"/>
              <a:t>). Merklicher Anstieg seit 2013/14.</a:t>
            </a:r>
            <a:endParaRPr lang="de-DE" sz="2000" dirty="0" smtClean="0"/>
          </a:p>
          <a:p>
            <a:r>
              <a:rPr lang="de-DE" sz="2000" dirty="0" smtClean="0"/>
              <a:t>Besonders technische Aspekte der DH (Programmierung, Datenbanken, XML) sowie Statistik (Teststatistik) bereiten große Schwierigkeiten, hoher Dropout in den Seminaren.</a:t>
            </a:r>
          </a:p>
          <a:p>
            <a:r>
              <a:rPr lang="de-DE" sz="2000" dirty="0" smtClean="0"/>
              <a:t>Niedrige Zahl erfolgreicher Absolventen, wenn Veranstaltung bewertet/benotet (Durchfallquoten über 80%).</a:t>
            </a:r>
          </a:p>
          <a:p>
            <a:r>
              <a:rPr lang="de-DE" sz="2000" b="1" dirty="0" smtClean="0"/>
              <a:t>Aber:</a:t>
            </a:r>
            <a:r>
              <a:rPr lang="de-DE" sz="2000" dirty="0" smtClean="0"/>
              <a:t> Erfolgreiche Absolventen ziehen großen Gewinn aus den Veranstaltungen für ihre zukünftigen Vorhaben, klarer Qualifizierungsvorteil.</a:t>
            </a:r>
          </a:p>
          <a:p>
            <a:endParaRPr lang="de-DE" sz="2400" dirty="0"/>
          </a:p>
        </p:txBody>
      </p:sp>
      <p:pic>
        <p:nvPicPr>
          <p:cNvPr id="7" name="Picture 2" descr="C:\Users\MaFrank\Desktop\DH Nebenfach\EDIANA PRAES\BAyer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6207569"/>
            <a:ext cx="3456384" cy="51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28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430" t="-25839" r="23430" b="25839"/>
          <a:stretch/>
        </p:blipFill>
        <p:spPr>
          <a:xfrm>
            <a:off x="6768000" y="1260000"/>
            <a:ext cx="5426714" cy="560415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72" y="242652"/>
            <a:ext cx="1584176" cy="797584"/>
          </a:xfrm>
          <a:prstGeom prst="rect">
            <a:avLst/>
          </a:prstGeom>
        </p:spPr>
      </p:pic>
      <p:sp>
        <p:nvSpPr>
          <p:cNvPr id="11" name="Titel 1"/>
          <p:cNvSpPr txBox="1">
            <a:spLocks/>
          </p:cNvSpPr>
          <p:nvPr/>
        </p:nvSpPr>
        <p:spPr>
          <a:xfrm>
            <a:off x="2495600" y="242652"/>
            <a:ext cx="8136904" cy="26823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4400" dirty="0" smtClean="0"/>
              <a:t/>
            </a:r>
            <a:br>
              <a:rPr lang="de-DE" sz="4400" dirty="0" smtClean="0"/>
            </a:br>
            <a:r>
              <a:rPr lang="de-DE" dirty="0" smtClean="0">
                <a:latin typeface="+mn-lt"/>
              </a:rPr>
              <a:t>Studierende</a:t>
            </a:r>
            <a:endParaRPr lang="de-DE" sz="2400" dirty="0">
              <a:latin typeface="+mn-lt"/>
            </a:endParaRPr>
          </a:p>
        </p:txBody>
      </p:sp>
      <p:pic>
        <p:nvPicPr>
          <p:cNvPr id="1027" name="Picture 3" descr="C:\Users\MaFrank\Desktop\DH Nebenfach\EDIANA PRAES\LOGO_téchnē_CN_moosgrü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41892"/>
            <a:ext cx="2016224" cy="62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695400" y="1583840"/>
            <a:ext cx="10513168" cy="4525963"/>
          </a:xfrm>
        </p:spPr>
        <p:txBody>
          <a:bodyPr/>
          <a:lstStyle/>
          <a:p>
            <a:pPr marL="109728" indent="0">
              <a:buNone/>
            </a:pPr>
            <a:r>
              <a:rPr lang="de-DE" dirty="0" smtClean="0"/>
              <a:t>Situation im WS 2017/18 (1. Jahrgang):</a:t>
            </a:r>
          </a:p>
          <a:p>
            <a:pPr marL="109728" indent="0">
              <a:buNone/>
            </a:pPr>
            <a:endParaRPr lang="de-DE" dirty="0" smtClean="0"/>
          </a:p>
          <a:p>
            <a:r>
              <a:rPr lang="de-DE" sz="2400" dirty="0" smtClean="0"/>
              <a:t>19 Nebenfachstudierende (19 weiblich / 0 männlich)</a:t>
            </a:r>
          </a:p>
          <a:p>
            <a:r>
              <a:rPr lang="de-DE" sz="2400" dirty="0" smtClean="0"/>
              <a:t>Davon ca. 50% „Scheinstudierende“ (kein Erscheinen in den Veranstaltungen, keine Antwort auf Emails)</a:t>
            </a:r>
          </a:p>
          <a:p>
            <a:r>
              <a:rPr lang="de-DE" sz="2400" dirty="0" smtClean="0"/>
              <a:t>Studierende begrüßen kleine Gruppengrößen und intensive Lernatmosphäre sowie Betreuung</a:t>
            </a:r>
          </a:p>
          <a:p>
            <a:r>
              <a:rPr lang="de-DE" sz="2400" dirty="0" smtClean="0"/>
              <a:t>Größte Schwierigkeiten: Python-Programmierung, Logik</a:t>
            </a:r>
          </a:p>
          <a:p>
            <a:endParaRPr lang="de-DE" dirty="0"/>
          </a:p>
        </p:txBody>
      </p:sp>
      <p:pic>
        <p:nvPicPr>
          <p:cNvPr id="7" name="Picture 2" descr="C:\Users\MaFrank\Desktop\DH Nebenfach\EDIANA PRAES\BAyer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6207569"/>
            <a:ext cx="3456384" cy="51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60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430" t="-25839" r="23430" b="25839"/>
          <a:stretch/>
        </p:blipFill>
        <p:spPr>
          <a:xfrm>
            <a:off x="6768000" y="1260000"/>
            <a:ext cx="5426714" cy="560415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72" y="242652"/>
            <a:ext cx="1584176" cy="797584"/>
          </a:xfrm>
          <a:prstGeom prst="rect">
            <a:avLst/>
          </a:prstGeom>
        </p:spPr>
      </p:pic>
      <p:sp>
        <p:nvSpPr>
          <p:cNvPr id="11" name="Titel 1"/>
          <p:cNvSpPr txBox="1">
            <a:spLocks/>
          </p:cNvSpPr>
          <p:nvPr/>
        </p:nvSpPr>
        <p:spPr>
          <a:xfrm>
            <a:off x="2495600" y="242652"/>
            <a:ext cx="8136904" cy="26823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4400" dirty="0" smtClean="0"/>
              <a:t/>
            </a:r>
            <a:br>
              <a:rPr lang="de-DE" sz="4400" dirty="0" smtClean="0"/>
            </a:br>
            <a:r>
              <a:rPr lang="de-DE" dirty="0" smtClean="0">
                <a:latin typeface="+mn-lt"/>
              </a:rPr>
              <a:t>Technische Hilfsmittel</a:t>
            </a:r>
            <a:endParaRPr lang="de-DE" sz="2400" dirty="0">
              <a:latin typeface="+mn-lt"/>
            </a:endParaRPr>
          </a:p>
        </p:txBody>
      </p:sp>
      <p:pic>
        <p:nvPicPr>
          <p:cNvPr id="1027" name="Picture 3" descr="C:\Users\MaFrank\Desktop\DH Nebenfach\EDIANA PRAES\LOGO_téchnē_CN_moosgrü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41892"/>
            <a:ext cx="2016224" cy="62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623392" y="1594051"/>
            <a:ext cx="10972800" cy="5003301"/>
          </a:xfrm>
        </p:spPr>
        <p:txBody>
          <a:bodyPr/>
          <a:lstStyle/>
          <a:p>
            <a:pPr marL="109728" indent="0" algn="ctr">
              <a:buNone/>
            </a:pPr>
            <a:r>
              <a:rPr lang="de-DE" b="1" dirty="0" err="1" smtClean="0"/>
              <a:t>jupyter</a:t>
            </a:r>
            <a:endParaRPr lang="de-DE" b="1" dirty="0" smtClean="0"/>
          </a:p>
          <a:p>
            <a:r>
              <a:rPr lang="de-DE" dirty="0" smtClean="0"/>
              <a:t>Vorteile:</a:t>
            </a:r>
          </a:p>
          <a:p>
            <a:pPr lvl="1"/>
            <a:r>
              <a:rPr lang="de-DE" dirty="0" smtClean="0"/>
              <a:t>Interaktive Seminarhandouts (Testen möglich und unmittelbares Feedback)</a:t>
            </a:r>
          </a:p>
          <a:p>
            <a:pPr lvl="1"/>
            <a:r>
              <a:rPr lang="de-DE" dirty="0" smtClean="0"/>
              <a:t>Programmieraufgaben (Hausaufgaben)</a:t>
            </a:r>
          </a:p>
          <a:p>
            <a:pPr lvl="1"/>
            <a:r>
              <a:rPr lang="de-DE" dirty="0" smtClean="0"/>
              <a:t>Exportfunktion in verschiedene Formate (.</a:t>
            </a:r>
            <a:r>
              <a:rPr lang="de-DE" dirty="0" err="1" smtClean="0"/>
              <a:t>teX</a:t>
            </a:r>
            <a:r>
              <a:rPr lang="de-DE" dirty="0" smtClean="0"/>
              <a:t>, HTML, .</a:t>
            </a:r>
            <a:r>
              <a:rPr lang="de-DE" dirty="0" err="1" smtClean="0"/>
              <a:t>py</a:t>
            </a:r>
            <a:r>
              <a:rPr lang="de-DE" dirty="0" smtClean="0"/>
              <a:t> etc.)</a:t>
            </a:r>
          </a:p>
          <a:p>
            <a:pPr lvl="1"/>
            <a:endParaRPr lang="de-DE" dirty="0" smtClean="0"/>
          </a:p>
          <a:p>
            <a:r>
              <a:rPr lang="de-DE" dirty="0" smtClean="0"/>
              <a:t>Nachteile:</a:t>
            </a:r>
          </a:p>
          <a:p>
            <a:pPr lvl="1"/>
            <a:r>
              <a:rPr lang="de-DE" dirty="0" smtClean="0"/>
              <a:t>Probleme der Login-Server und teilweise der Verbindung</a:t>
            </a:r>
          </a:p>
          <a:p>
            <a:pPr lvl="1"/>
            <a:r>
              <a:rPr lang="de-DE" dirty="0" smtClean="0"/>
              <a:t>Teilweise „unvorhersehbares Verhalten“ der Python-Kernel</a:t>
            </a:r>
          </a:p>
          <a:p>
            <a:pPr lvl="1"/>
            <a:r>
              <a:rPr lang="de-DE" dirty="0" smtClean="0"/>
              <a:t>Module schwierig handhabbar im Vergleich zu IDEs wie </a:t>
            </a:r>
            <a:r>
              <a:rPr lang="de-DE" dirty="0" err="1" smtClean="0"/>
              <a:t>PyCharm</a:t>
            </a:r>
            <a:endParaRPr lang="de-DE" dirty="0" smtClean="0"/>
          </a:p>
          <a:p>
            <a:pPr lvl="1"/>
            <a:r>
              <a:rPr lang="de-DE" dirty="0" smtClean="0"/>
              <a:t>Ungeeignet für größere Projekte</a:t>
            </a:r>
          </a:p>
          <a:p>
            <a:endParaRPr lang="de-DE" dirty="0"/>
          </a:p>
        </p:txBody>
      </p:sp>
      <p:pic>
        <p:nvPicPr>
          <p:cNvPr id="7" name="Picture 2" descr="C:\Users\MaFrank\Desktop\DH Nebenfach\EDIANA PRAES\BAyer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6207569"/>
            <a:ext cx="3456384" cy="51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97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430" t="-25839" r="23430" b="25839"/>
          <a:stretch/>
        </p:blipFill>
        <p:spPr>
          <a:xfrm>
            <a:off x="6768000" y="1260000"/>
            <a:ext cx="5426714" cy="560415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72" y="242652"/>
            <a:ext cx="1584176" cy="797584"/>
          </a:xfrm>
          <a:prstGeom prst="rect">
            <a:avLst/>
          </a:prstGeom>
        </p:spPr>
      </p:pic>
      <p:sp>
        <p:nvSpPr>
          <p:cNvPr id="11" name="Titel 1"/>
          <p:cNvSpPr txBox="1">
            <a:spLocks/>
          </p:cNvSpPr>
          <p:nvPr/>
        </p:nvSpPr>
        <p:spPr>
          <a:xfrm>
            <a:off x="2495600" y="242652"/>
            <a:ext cx="8136904" cy="26823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4400" dirty="0" smtClean="0"/>
              <a:t/>
            </a:r>
            <a:br>
              <a:rPr lang="de-DE" sz="4400" dirty="0" smtClean="0"/>
            </a:br>
            <a:r>
              <a:rPr lang="de-DE" dirty="0" smtClean="0">
                <a:latin typeface="+mn-lt"/>
              </a:rPr>
              <a:t>Technische Hilfsmittel</a:t>
            </a:r>
            <a:endParaRPr lang="de-DE" sz="2400" dirty="0">
              <a:latin typeface="+mn-lt"/>
            </a:endParaRPr>
          </a:p>
        </p:txBody>
      </p:sp>
      <p:pic>
        <p:nvPicPr>
          <p:cNvPr id="1027" name="Picture 3" descr="C:\Users\MaFrank\Desktop\DH Nebenfach\EDIANA PRAES\LOGO_téchnē_CN_moosgrü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41892"/>
            <a:ext cx="2016224" cy="62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623392" y="1594051"/>
            <a:ext cx="10972800" cy="5003301"/>
          </a:xfrm>
        </p:spPr>
        <p:txBody>
          <a:bodyPr/>
          <a:lstStyle/>
          <a:p>
            <a:pPr marL="109728" indent="0" algn="ctr">
              <a:buNone/>
            </a:pPr>
            <a:r>
              <a:rPr lang="de-DE" b="1" dirty="0" smtClean="0"/>
              <a:t>Virtueller Desktop</a:t>
            </a:r>
          </a:p>
          <a:p>
            <a:r>
              <a:rPr lang="de-DE" dirty="0" smtClean="0"/>
              <a:t>Vorteile:</a:t>
            </a:r>
          </a:p>
          <a:p>
            <a:pPr lvl="1"/>
            <a:r>
              <a:rPr lang="de-DE" dirty="0" smtClean="0"/>
              <a:t>Vollständig ausgestattete Arbeitsumgebung (SQL-DB, Python, R etc.)</a:t>
            </a:r>
          </a:p>
          <a:p>
            <a:pPr lvl="1"/>
            <a:r>
              <a:rPr lang="de-DE" dirty="0" smtClean="0"/>
              <a:t>Leistung Plattformunabhängig</a:t>
            </a:r>
          </a:p>
          <a:p>
            <a:pPr lvl="1"/>
            <a:r>
              <a:rPr lang="de-DE" dirty="0" smtClean="0"/>
              <a:t>Einfache Kurssynchronisation und Kontrolle des Arbeitsverlaufes möglich</a:t>
            </a:r>
          </a:p>
          <a:p>
            <a:pPr lvl="1"/>
            <a:endParaRPr lang="de-DE" dirty="0" smtClean="0"/>
          </a:p>
          <a:p>
            <a:r>
              <a:rPr lang="de-DE" dirty="0" smtClean="0"/>
              <a:t>Nachteile:</a:t>
            </a:r>
          </a:p>
          <a:p>
            <a:pPr lvl="1"/>
            <a:r>
              <a:rPr lang="de-DE" dirty="0" smtClean="0"/>
              <a:t>Erfordert hohe Rechenleistung (Parallelisierung)</a:t>
            </a:r>
          </a:p>
          <a:p>
            <a:pPr lvl="1"/>
            <a:r>
              <a:rPr lang="de-DE" dirty="0" smtClean="0"/>
              <a:t>Teilweise hohe Latenz, besonders im WLAN</a:t>
            </a:r>
          </a:p>
          <a:p>
            <a:pPr lvl="1"/>
            <a:r>
              <a:rPr lang="de-DE" dirty="0" smtClean="0"/>
              <a:t>Installation benötigter Programmteile nicht </a:t>
            </a:r>
            <a:r>
              <a:rPr lang="de-DE" dirty="0" err="1" smtClean="0"/>
              <a:t>adhoc</a:t>
            </a:r>
            <a:r>
              <a:rPr lang="de-DE" dirty="0" smtClean="0"/>
              <a:t> möglich</a:t>
            </a:r>
          </a:p>
          <a:p>
            <a:endParaRPr lang="de-DE" dirty="0"/>
          </a:p>
        </p:txBody>
      </p:sp>
      <p:pic>
        <p:nvPicPr>
          <p:cNvPr id="7" name="Picture 2" descr="C:\Users\MaFrank\Desktop\DH Nebenfach\EDIANA PRAES\BAyer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6207569"/>
            <a:ext cx="3456384" cy="51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99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7586" y="1412776"/>
            <a:ext cx="11327026" cy="3364603"/>
          </a:xfrm>
        </p:spPr>
        <p:txBody>
          <a:bodyPr>
            <a:noAutofit/>
          </a:bodyPr>
          <a:lstStyle/>
          <a:p>
            <a:pPr algn="r"/>
            <a:r>
              <a:rPr lang="de-DE" sz="4400" dirty="0" smtClean="0"/>
              <a:t>Vielen Dank für Ihre Aufmerksamkeit</a:t>
            </a:r>
            <a:br>
              <a:rPr lang="de-DE" sz="4400" dirty="0" smtClean="0"/>
            </a:br>
            <a:endParaRPr lang="de-DE" sz="28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72" y="242652"/>
            <a:ext cx="1584176" cy="797584"/>
          </a:xfrm>
          <a:prstGeom prst="rect">
            <a:avLst/>
          </a:prstGeom>
        </p:spPr>
      </p:pic>
      <p:pic>
        <p:nvPicPr>
          <p:cNvPr id="9" name="Picture 3" descr="C:\Users\MaFrank\Desktop\DH Nebenfach\EDIANA PRAES\LOGO_téchnē_CN_moosgrü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41892"/>
            <a:ext cx="2807342" cy="86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97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7586" y="1412776"/>
            <a:ext cx="11327026" cy="3364603"/>
          </a:xfrm>
        </p:spPr>
        <p:txBody>
          <a:bodyPr>
            <a:noAutofit/>
          </a:bodyPr>
          <a:lstStyle/>
          <a:p>
            <a:pPr algn="r"/>
            <a:r>
              <a:rPr lang="de-DE" sz="4400" dirty="0" smtClean="0"/>
              <a:t>Rahmenbedingungen und</a:t>
            </a:r>
            <a:br>
              <a:rPr lang="de-DE" sz="4400" dirty="0" smtClean="0"/>
            </a:br>
            <a:r>
              <a:rPr lang="de-DE" sz="4400" dirty="0" smtClean="0"/>
              <a:t>Aufbau des Studienganges</a:t>
            </a:r>
            <a:br>
              <a:rPr lang="de-DE" sz="4400" dirty="0" smtClean="0"/>
            </a:br>
            <a:endParaRPr lang="de-DE" sz="28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72" y="242652"/>
            <a:ext cx="1584176" cy="797584"/>
          </a:xfrm>
          <a:prstGeom prst="rect">
            <a:avLst/>
          </a:prstGeom>
        </p:spPr>
      </p:pic>
      <p:pic>
        <p:nvPicPr>
          <p:cNvPr id="9" name="Picture 3" descr="C:\Users\MaFrank\Desktop\DH Nebenfach\EDIANA PRAES\LOGO_téchnē_CN_moosgrü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41892"/>
            <a:ext cx="2807342" cy="86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5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430" t="-25839" r="23430" b="25839"/>
          <a:stretch/>
        </p:blipFill>
        <p:spPr>
          <a:xfrm>
            <a:off x="6768000" y="1260000"/>
            <a:ext cx="5426714" cy="560415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72" y="242652"/>
            <a:ext cx="1584176" cy="797584"/>
          </a:xfrm>
          <a:prstGeom prst="rect">
            <a:avLst/>
          </a:prstGeom>
        </p:spPr>
      </p:pic>
      <p:sp>
        <p:nvSpPr>
          <p:cNvPr id="11" name="Titel 1"/>
          <p:cNvSpPr txBox="1">
            <a:spLocks/>
          </p:cNvSpPr>
          <p:nvPr/>
        </p:nvSpPr>
        <p:spPr>
          <a:xfrm>
            <a:off x="2495600" y="242652"/>
            <a:ext cx="8136904" cy="26823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4400" dirty="0" smtClean="0"/>
              <a:t/>
            </a:r>
            <a:br>
              <a:rPr lang="de-DE" sz="4400" dirty="0" smtClean="0"/>
            </a:br>
            <a:r>
              <a:rPr lang="de-DE" dirty="0" err="1" smtClean="0">
                <a:latin typeface="+mn-lt"/>
              </a:rPr>
              <a:t>téchn</a:t>
            </a:r>
            <a:r>
              <a:rPr lang="de-DE" dirty="0" err="1" smtClean="0">
                <a:latin typeface="+mn-lt"/>
                <a:ea typeface="Cambria Math"/>
              </a:rPr>
              <a:t>ē</a:t>
            </a:r>
            <a:r>
              <a:rPr lang="de-DE" dirty="0" smtClean="0">
                <a:latin typeface="+mn-lt"/>
                <a:ea typeface="Cambria Math"/>
              </a:rPr>
              <a:t> - Campusnetzwerk</a:t>
            </a:r>
            <a:endParaRPr lang="de-DE" sz="2400" dirty="0">
              <a:latin typeface="+mn-lt"/>
            </a:endParaRPr>
          </a:p>
        </p:txBody>
      </p:sp>
      <p:pic>
        <p:nvPicPr>
          <p:cNvPr id="1027" name="Picture 3" descr="C:\Users\MaFrank\Desktop\DH Nebenfach\EDIANA PRAES\LOGO_téchnē_CN_moosgrü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41892"/>
            <a:ext cx="2016224" cy="62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aFrank\Desktop\DH Nebenfach\DHA 2017\1200px-LMU_Muenchen_Logo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337" y="4312698"/>
            <a:ext cx="2660657" cy="139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C:\Users\MaFrank\Desktop\DH Nebenfach\DHA 2017\logo_Regensbur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410" y="2800530"/>
            <a:ext cx="2804476" cy="128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aFrank\Desktop\DH Nebenfach\DHA 2017\fau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410" y="1720412"/>
            <a:ext cx="3676063" cy="71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aFrank\Desktop\DH Nebenfach\DHA 2017\cropped-cropped-HP_Header-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34" y="3044363"/>
            <a:ext cx="1214270" cy="121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eschweifte Klammer links 2"/>
          <p:cNvSpPr/>
          <p:nvPr/>
        </p:nvSpPr>
        <p:spPr>
          <a:xfrm>
            <a:off x="1980330" y="1720412"/>
            <a:ext cx="503368" cy="3863834"/>
          </a:xfrm>
          <a:prstGeom prst="leftBrac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6516834" y="1720412"/>
            <a:ext cx="5392535" cy="3863834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de-DE" sz="2400" dirty="0" smtClean="0"/>
              <a:t>B.A. HF und NF: „Digitale Geistes- und Sozialwissenschaften“</a:t>
            </a:r>
          </a:p>
          <a:p>
            <a:pPr marL="109728" indent="0">
              <a:buNone/>
            </a:pPr>
            <a:endParaRPr lang="de-DE" sz="2400" dirty="0" smtClean="0"/>
          </a:p>
          <a:p>
            <a:pPr marL="109728" indent="0">
              <a:buNone/>
            </a:pPr>
            <a:endParaRPr lang="de-DE" sz="2400" dirty="0"/>
          </a:p>
          <a:p>
            <a:pPr marL="109728" indent="0">
              <a:buNone/>
            </a:pPr>
            <a:r>
              <a:rPr lang="de-DE" sz="2400" dirty="0" smtClean="0"/>
              <a:t>M.A. „Digital </a:t>
            </a:r>
            <a:r>
              <a:rPr lang="de-DE" sz="2400" dirty="0" err="1" smtClean="0"/>
              <a:t>Humanities</a:t>
            </a:r>
            <a:r>
              <a:rPr lang="de-DE" sz="2400" dirty="0" smtClean="0"/>
              <a:t>“</a:t>
            </a:r>
          </a:p>
          <a:p>
            <a:pPr marL="109728" indent="0">
              <a:buNone/>
            </a:pPr>
            <a:endParaRPr lang="de-DE" sz="2400" dirty="0"/>
          </a:p>
          <a:p>
            <a:pPr marL="109728" indent="0">
              <a:buNone/>
            </a:pPr>
            <a:endParaRPr lang="de-DE" sz="2400" dirty="0"/>
          </a:p>
          <a:p>
            <a:pPr marL="109728" indent="0">
              <a:buNone/>
            </a:pPr>
            <a:r>
              <a:rPr lang="de-DE" sz="2400" dirty="0" smtClean="0"/>
              <a:t>B.A. NF „Digital </a:t>
            </a:r>
            <a:r>
              <a:rPr lang="de-DE" sz="2400" dirty="0" err="1" smtClean="0"/>
              <a:t>Humanities</a:t>
            </a:r>
            <a:r>
              <a:rPr lang="de-DE" sz="2400" dirty="0" smtClean="0"/>
              <a:t> – Sprachwissenschaften“</a:t>
            </a:r>
          </a:p>
        </p:txBody>
      </p:sp>
      <p:pic>
        <p:nvPicPr>
          <p:cNvPr id="13" name="Picture 2" descr="C:\Users\MaFrank\Desktop\DH Nebenfach\EDIANA PRAES\BAyern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6207569"/>
            <a:ext cx="3456384" cy="51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Inhaltsplatzhalter 2"/>
          <p:cNvSpPr txBox="1">
            <a:spLocks/>
          </p:cNvSpPr>
          <p:nvPr/>
        </p:nvSpPr>
        <p:spPr>
          <a:xfrm>
            <a:off x="263352" y="5877272"/>
            <a:ext cx="11305256" cy="519051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defTabSz="914400">
              <a:buFont typeface="Wingdings 3"/>
              <a:buNone/>
            </a:pPr>
            <a:r>
              <a:rPr lang="de-DE" sz="2400" dirty="0" smtClean="0"/>
              <a:t>Finanzierung durch den </a:t>
            </a:r>
            <a:r>
              <a:rPr lang="de-DE" sz="2400" b="1" dirty="0" smtClean="0"/>
              <a:t>Freistaat Bayern</a:t>
            </a:r>
            <a:r>
              <a:rPr lang="de-DE" sz="2400" dirty="0" smtClean="0"/>
              <a:t> im Rahmen der Digitalisierungsoffensive „Digitaler Campus Bayern“ für </a:t>
            </a:r>
            <a:r>
              <a:rPr lang="de-DE" sz="2400" dirty="0" smtClean="0">
                <a:solidFill>
                  <a:schemeClr val="bg1"/>
                </a:solidFill>
              </a:rPr>
              <a:t>eine</a:t>
            </a:r>
            <a:r>
              <a:rPr lang="de-DE" sz="2400" dirty="0" smtClean="0"/>
              <a:t> Anschublaufzeit von 5 Jahren.</a:t>
            </a:r>
          </a:p>
        </p:txBody>
      </p:sp>
    </p:spTree>
    <p:extLst>
      <p:ext uri="{BB962C8B-B14F-4D97-AF65-F5344CB8AC3E}">
        <p14:creationId xmlns:p14="http://schemas.microsoft.com/office/powerpoint/2010/main" val="125069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430" t="-25839" r="23430" b="25839"/>
          <a:stretch/>
        </p:blipFill>
        <p:spPr>
          <a:xfrm>
            <a:off x="6768000" y="1260000"/>
            <a:ext cx="5426714" cy="560415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72" y="242652"/>
            <a:ext cx="1584176" cy="797584"/>
          </a:xfrm>
          <a:prstGeom prst="rect">
            <a:avLst/>
          </a:prstGeom>
        </p:spPr>
      </p:pic>
      <p:sp>
        <p:nvSpPr>
          <p:cNvPr id="11" name="Titel 1"/>
          <p:cNvSpPr txBox="1">
            <a:spLocks/>
          </p:cNvSpPr>
          <p:nvPr/>
        </p:nvSpPr>
        <p:spPr>
          <a:xfrm>
            <a:off x="2495600" y="242652"/>
            <a:ext cx="8136904" cy="26823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4400" dirty="0" smtClean="0"/>
              <a:t/>
            </a:r>
            <a:br>
              <a:rPr lang="de-DE" sz="4400" dirty="0" smtClean="0"/>
            </a:br>
            <a:r>
              <a:rPr lang="de-DE" dirty="0" smtClean="0">
                <a:latin typeface="+mn-lt"/>
              </a:rPr>
              <a:t>Situation: Sprachwissenschaft</a:t>
            </a:r>
            <a:endParaRPr lang="de-DE" sz="2400" dirty="0">
              <a:latin typeface="+mn-lt"/>
            </a:endParaRPr>
          </a:p>
        </p:txBody>
      </p:sp>
      <p:pic>
        <p:nvPicPr>
          <p:cNvPr id="1027" name="Picture 3" descr="C:\Users\MaFrank\Desktop\DH Nebenfach\EDIANA PRAES\LOGO_téchnē_CN_moosgrü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41892"/>
            <a:ext cx="2016224" cy="62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MaFrank\Desktop\DH Nebenfach\EDIANA PRAES\BAyer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6207569"/>
            <a:ext cx="3456384" cy="51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1271464" y="1772816"/>
            <a:ext cx="9721080" cy="830997"/>
          </a:xfrm>
          <a:prstGeom prst="rect">
            <a:avLst/>
          </a:prstGeom>
          <a:gradFill>
            <a:gsLst>
              <a:gs pos="0">
                <a:srgbClr val="31B4E6">
                  <a:lumMod val="60000"/>
                  <a:lumOff val="40000"/>
                  <a:tint val="66000"/>
                  <a:satMod val="160000"/>
                </a:srgbClr>
              </a:gs>
              <a:gs pos="50000">
                <a:srgbClr val="31B4E6">
                  <a:lumMod val="60000"/>
                  <a:lumOff val="40000"/>
                  <a:tint val="44500"/>
                  <a:satMod val="160000"/>
                </a:srgbClr>
              </a:gs>
              <a:gs pos="100000">
                <a:srgbClr val="31B4E6">
                  <a:lumMod val="60000"/>
                  <a:lumOff val="40000"/>
                  <a:tint val="23500"/>
                  <a:satMod val="160000"/>
                </a:srgbClr>
              </a:gs>
            </a:gsLst>
            <a:lin ang="16200000" scaled="1"/>
          </a:gra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In der Sprachwissenschaft ist (digitale) empirische Forschung der Regelfall.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1284638" y="2708920"/>
            <a:ext cx="9721080" cy="1200329"/>
          </a:xfrm>
          <a:prstGeom prst="rect">
            <a:avLst/>
          </a:prstGeom>
          <a:gradFill>
            <a:gsLst>
              <a:gs pos="0">
                <a:srgbClr val="31B4E6">
                  <a:lumMod val="60000"/>
                  <a:lumOff val="40000"/>
                  <a:tint val="66000"/>
                  <a:satMod val="160000"/>
                </a:srgbClr>
              </a:gs>
              <a:gs pos="50000">
                <a:srgbClr val="31B4E6">
                  <a:lumMod val="60000"/>
                  <a:lumOff val="40000"/>
                  <a:tint val="44500"/>
                  <a:satMod val="160000"/>
                </a:srgbClr>
              </a:gs>
              <a:gs pos="100000">
                <a:srgbClr val="31B4E6">
                  <a:lumMod val="60000"/>
                  <a:lumOff val="40000"/>
                  <a:tint val="23500"/>
                  <a:satMod val="160000"/>
                </a:srgbClr>
              </a:gs>
            </a:gsLst>
            <a:lin ang="16200000" scaled="1"/>
          </a:gra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Ein Großteil der Bachelor-Arbeiten hat quantitativ-statistische Anteile, deren Umfang und Komplexität steigt mit zunehmender Qualifizierungsstufe (M.A., Dissertation).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1284638" y="4062076"/>
            <a:ext cx="9721080" cy="2308324"/>
          </a:xfrm>
          <a:prstGeom prst="rect">
            <a:avLst/>
          </a:prstGeom>
          <a:gradFill>
            <a:gsLst>
              <a:gs pos="0">
                <a:srgbClr val="31B4E6">
                  <a:lumMod val="60000"/>
                  <a:lumOff val="40000"/>
                  <a:tint val="66000"/>
                  <a:satMod val="160000"/>
                </a:srgbClr>
              </a:gs>
              <a:gs pos="50000">
                <a:srgbClr val="31B4E6">
                  <a:lumMod val="60000"/>
                  <a:lumOff val="40000"/>
                  <a:tint val="44500"/>
                  <a:satMod val="160000"/>
                </a:srgbClr>
              </a:gs>
              <a:gs pos="100000">
                <a:srgbClr val="31B4E6">
                  <a:lumMod val="60000"/>
                  <a:lumOff val="40000"/>
                  <a:tint val="23500"/>
                  <a:satMod val="160000"/>
                </a:srgbClr>
              </a:gs>
            </a:gsLst>
            <a:lin ang="16200000" scaled="1"/>
          </a:gra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PROBLEM</a:t>
            </a: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: Studierende werden nicht systematisch im Einsatz digitaler Techniken ausgebildet, wie sie zur Bewältigung anspruchsvoller Forschungsfragestellungen notwendig sind.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sym typeface="Wingdings" panose="05000000000000000000" pitchFamily="2" charset="2"/>
              </a:rPr>
              <a:t> Sie können diese Fragen entweder nicht erforschen, oder benötigen umfangreiche externe Hilfeleistungen.</a:t>
            </a:r>
            <a:endParaRPr kumimoji="0" lang="de-DE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</a:endParaRPr>
          </a:p>
        </p:txBody>
      </p:sp>
      <p:pic>
        <p:nvPicPr>
          <p:cNvPr id="17" name="Picture 2" descr="C:\Users\MaFrank\Desktop\eDiAna LateX\Citation\Achtun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834" y="4581128"/>
            <a:ext cx="1229768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32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430" t="-25839" r="23430" b="25839"/>
          <a:stretch/>
        </p:blipFill>
        <p:spPr>
          <a:xfrm>
            <a:off x="6768000" y="1260000"/>
            <a:ext cx="5426714" cy="560415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72" y="242652"/>
            <a:ext cx="1584176" cy="797584"/>
          </a:xfrm>
          <a:prstGeom prst="rect">
            <a:avLst/>
          </a:prstGeom>
        </p:spPr>
      </p:pic>
      <p:sp>
        <p:nvSpPr>
          <p:cNvPr id="11" name="Titel 1"/>
          <p:cNvSpPr txBox="1">
            <a:spLocks/>
          </p:cNvSpPr>
          <p:nvPr/>
        </p:nvSpPr>
        <p:spPr>
          <a:xfrm>
            <a:off x="2495600" y="242652"/>
            <a:ext cx="8136904" cy="26823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4400" dirty="0" smtClean="0"/>
              <a:t/>
            </a:r>
            <a:br>
              <a:rPr lang="de-DE" sz="4400" dirty="0" smtClean="0"/>
            </a:br>
            <a:r>
              <a:rPr lang="de-DE" dirty="0" smtClean="0">
                <a:latin typeface="+mn-lt"/>
              </a:rPr>
              <a:t>Formaler Rahmen</a:t>
            </a:r>
            <a:endParaRPr lang="de-DE" sz="2400" dirty="0">
              <a:latin typeface="+mn-lt"/>
            </a:endParaRPr>
          </a:p>
        </p:txBody>
      </p:sp>
      <p:pic>
        <p:nvPicPr>
          <p:cNvPr id="1027" name="Picture 3" descr="C:\Users\MaFrank\Desktop\DH Nebenfach\EDIANA PRAES\LOGO_téchnē_CN_moosgrü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41892"/>
            <a:ext cx="2016224" cy="62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hteck 13"/>
          <p:cNvSpPr/>
          <p:nvPr/>
        </p:nvSpPr>
        <p:spPr>
          <a:xfrm>
            <a:off x="1726459" y="1952712"/>
            <a:ext cx="5041541" cy="4218729"/>
          </a:xfrm>
          <a:prstGeom prst="rect">
            <a:avLst/>
          </a:prstGeom>
          <a:solidFill>
            <a:srgbClr val="31B4E6">
              <a:lumMod val="40000"/>
              <a:lumOff val="60000"/>
            </a:srgbClr>
          </a:solidFill>
          <a:ln w="19050" cap="rnd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7343083" y="1952713"/>
            <a:ext cx="2713357" cy="3564522"/>
          </a:xfrm>
          <a:prstGeom prst="rect">
            <a:avLst/>
          </a:prstGeom>
          <a:gradFill flip="none" rotWithShape="1">
            <a:gsLst>
              <a:gs pos="0">
                <a:srgbClr val="83F1C4"/>
              </a:gs>
              <a:gs pos="100000">
                <a:srgbClr val="BEECD6"/>
              </a:gs>
            </a:gsLst>
            <a:lin ang="5400000" scaled="1"/>
            <a:tileRect/>
          </a:gradFill>
          <a:ln w="19050" cap="rnd" cmpd="sng" algn="ctr">
            <a:solidFill>
              <a:srgbClr val="92D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6" name="Inhaltsplatzhalter 2"/>
          <p:cNvSpPr txBox="1">
            <a:spLocks/>
          </p:cNvSpPr>
          <p:nvPr/>
        </p:nvSpPr>
        <p:spPr>
          <a:xfrm>
            <a:off x="1726458" y="2276873"/>
            <a:ext cx="5041541" cy="3096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Wingdings 3" charset="2"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B.A.-Hauptfach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Wingdings 3" charset="2"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Anglistik / Germanistik / Romanistik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Wingdings 3" charset="2"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Wingdings 3" charset="2"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120 ECTS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Wingdings 3" charset="2"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6 Fachsemester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Wingdings 3" charset="2"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Wingdings 3" charset="2"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Inhalte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Wingdings 3" charset="2"/>
              <a:buChar char=""/>
              <a:tabLst/>
              <a:defRPr/>
            </a:pPr>
            <a:endParaRPr kumimoji="0" lang="de-DE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7" name="Inhaltsplatzhalter 2"/>
          <p:cNvSpPr txBox="1">
            <a:spLocks/>
          </p:cNvSpPr>
          <p:nvPr/>
        </p:nvSpPr>
        <p:spPr>
          <a:xfrm>
            <a:off x="7343082" y="2276874"/>
            <a:ext cx="2713357" cy="3096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353535"/>
              </a:buClr>
              <a:buFont typeface="Wingdings 3" charset="2"/>
              <a:buNone/>
            </a:pPr>
            <a:r>
              <a:rPr lang="de-DE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B.A.-Nebenfach</a:t>
            </a:r>
          </a:p>
          <a:p>
            <a:pPr marL="0" indent="0" algn="ctr">
              <a:buClr>
                <a:srgbClr val="353535"/>
              </a:buClr>
              <a:buFont typeface="Wingdings 3" charset="2"/>
              <a:buNone/>
            </a:pPr>
            <a:r>
              <a:rPr lang="de-DE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DH - S</a:t>
            </a:r>
          </a:p>
          <a:p>
            <a:pPr marL="0" indent="0" algn="ctr">
              <a:buClr>
                <a:srgbClr val="353535"/>
              </a:buClr>
              <a:buFont typeface="Wingdings 3" charset="2"/>
              <a:buNone/>
            </a:pPr>
            <a:endParaRPr lang="de-DE" sz="2000" dirty="0" smtClean="0">
              <a:solidFill>
                <a:prstClr val="black">
                  <a:lumMod val="75000"/>
                  <a:lumOff val="25000"/>
                </a:prstClr>
              </a:solidFill>
              <a:latin typeface="Century Gothic"/>
            </a:endParaRPr>
          </a:p>
          <a:p>
            <a:pPr marL="0" indent="0" algn="ctr">
              <a:buClr>
                <a:srgbClr val="353535"/>
              </a:buClr>
              <a:buFont typeface="Wingdings 3" charset="2"/>
              <a:buNone/>
            </a:pPr>
            <a:r>
              <a:rPr lang="de-DE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60 ECTS</a:t>
            </a:r>
          </a:p>
          <a:p>
            <a:pPr marL="0" indent="0" algn="ctr">
              <a:buClr>
                <a:srgbClr val="353535"/>
              </a:buClr>
              <a:buFont typeface="Wingdings 3" charset="2"/>
              <a:buNone/>
            </a:pPr>
            <a:r>
              <a:rPr lang="de-DE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5</a:t>
            </a:r>
            <a:r>
              <a:rPr lang="de-DE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Fachsemester</a:t>
            </a:r>
          </a:p>
          <a:p>
            <a:pPr marL="0" indent="0" algn="ctr">
              <a:buClr>
                <a:srgbClr val="353535"/>
              </a:buClr>
              <a:buFont typeface="Wingdings 3" charset="2"/>
              <a:buNone/>
            </a:pPr>
            <a:endParaRPr lang="de-DE" sz="2000" dirty="0">
              <a:solidFill>
                <a:prstClr val="black">
                  <a:lumMod val="75000"/>
                  <a:lumOff val="25000"/>
                </a:prstClr>
              </a:solidFill>
              <a:latin typeface="Century Gothic"/>
            </a:endParaRPr>
          </a:p>
          <a:p>
            <a:pPr marL="0" indent="0" algn="ctr">
              <a:buClr>
                <a:srgbClr val="353535"/>
              </a:buClr>
              <a:buFont typeface="Wingdings 3" charset="2"/>
              <a:buNone/>
            </a:pPr>
            <a:r>
              <a:rPr lang="de-DE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Methodik</a:t>
            </a:r>
          </a:p>
          <a:p>
            <a:pPr>
              <a:buClr>
                <a:srgbClr val="353535"/>
              </a:buClr>
            </a:pPr>
            <a:endParaRPr lang="de-DE" sz="2000" dirty="0" smtClean="0">
              <a:solidFill>
                <a:prstClr val="black">
                  <a:lumMod val="75000"/>
                  <a:lumOff val="25000"/>
                </a:prstClr>
              </a:solidFill>
              <a:latin typeface="Century Gothic"/>
            </a:endParaRPr>
          </a:p>
        </p:txBody>
      </p:sp>
      <p:sp>
        <p:nvSpPr>
          <p:cNvPr id="18" name="Pfeil nach links 17"/>
          <p:cNvSpPr/>
          <p:nvPr/>
        </p:nvSpPr>
        <p:spPr>
          <a:xfrm>
            <a:off x="6458424" y="3261701"/>
            <a:ext cx="1008112" cy="1126689"/>
          </a:xfrm>
          <a:prstGeom prst="leftArrow">
            <a:avLst/>
          </a:prstGeom>
          <a:gradFill flip="none" rotWithShape="1">
            <a:gsLst>
              <a:gs pos="0">
                <a:srgbClr val="83F1C4">
                  <a:tint val="66000"/>
                  <a:satMod val="160000"/>
                </a:srgbClr>
              </a:gs>
              <a:gs pos="50000">
                <a:srgbClr val="83F1C4">
                  <a:tint val="44500"/>
                  <a:satMod val="160000"/>
                </a:srgbClr>
              </a:gs>
              <a:gs pos="100000">
                <a:srgbClr val="83F1C4">
                  <a:tint val="23500"/>
                  <a:satMod val="160000"/>
                </a:srgbClr>
              </a:gs>
            </a:gsLst>
            <a:lin ang="13500000" scaled="1"/>
            <a:tileRect/>
          </a:gradFill>
          <a:ln w="15875" cap="rnd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19" name="Picture 2" descr="C:\Users\MaFrank\Desktop\DH Nebenfach\EDIANA PRAES\BAyer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6207569"/>
            <a:ext cx="3456384" cy="51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11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build="p"/>
      <p:bldP spid="17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430" t="-25839" r="23430" b="25839"/>
          <a:stretch/>
        </p:blipFill>
        <p:spPr>
          <a:xfrm>
            <a:off x="6768000" y="1260000"/>
            <a:ext cx="5426714" cy="560415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72" y="242652"/>
            <a:ext cx="1584176" cy="797584"/>
          </a:xfrm>
          <a:prstGeom prst="rect">
            <a:avLst/>
          </a:prstGeom>
        </p:spPr>
      </p:pic>
      <p:sp>
        <p:nvSpPr>
          <p:cNvPr id="11" name="Titel 1"/>
          <p:cNvSpPr txBox="1">
            <a:spLocks/>
          </p:cNvSpPr>
          <p:nvPr/>
        </p:nvSpPr>
        <p:spPr>
          <a:xfrm>
            <a:off x="2495600" y="242652"/>
            <a:ext cx="8136904" cy="26823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4400" dirty="0" smtClean="0"/>
              <a:t/>
            </a:r>
            <a:br>
              <a:rPr lang="de-DE" sz="4400" dirty="0" smtClean="0"/>
            </a:br>
            <a:r>
              <a:rPr lang="de-DE" dirty="0" smtClean="0">
                <a:latin typeface="+mn-lt"/>
              </a:rPr>
              <a:t>Die 5 curricularen Kernelemente</a:t>
            </a:r>
            <a:endParaRPr lang="de-DE" sz="2400" dirty="0">
              <a:latin typeface="+mn-lt"/>
            </a:endParaRPr>
          </a:p>
        </p:txBody>
      </p:sp>
      <p:pic>
        <p:nvPicPr>
          <p:cNvPr id="1027" name="Picture 3" descr="C:\Users\MaFrank\Desktop\DH Nebenfach\EDIANA PRAES\LOGO_téchnē_CN_moosgrü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41892"/>
            <a:ext cx="2016224" cy="62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MaFrank\Desktop\DH Nebenfach\EDIANA PRAES\BAyer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6207569"/>
            <a:ext cx="3456384" cy="51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gelmäßiges Fünfeck 16"/>
          <p:cNvSpPr/>
          <p:nvPr/>
        </p:nvSpPr>
        <p:spPr>
          <a:xfrm>
            <a:off x="4443032" y="2281734"/>
            <a:ext cx="3096344" cy="2880320"/>
          </a:xfrm>
          <a:prstGeom prst="pentagon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 cap="rnd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8" name="Inhaltsplatzhalter 2"/>
          <p:cNvSpPr txBox="1">
            <a:spLocks/>
          </p:cNvSpPr>
          <p:nvPr/>
        </p:nvSpPr>
        <p:spPr>
          <a:xfrm>
            <a:off x="4551044" y="1761568"/>
            <a:ext cx="2880320" cy="648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Wingdings 3" charset="2"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E1 Fachtransfer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Wingdings 3" charset="2"/>
              <a:buChar char=""/>
              <a:tabLst/>
              <a:defRPr/>
            </a:pPr>
            <a:endParaRPr kumimoji="0" lang="de-DE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9" name="Inhaltsplatzhalter 2"/>
          <p:cNvSpPr txBox="1">
            <a:spLocks/>
          </p:cNvSpPr>
          <p:nvPr/>
        </p:nvSpPr>
        <p:spPr>
          <a:xfrm>
            <a:off x="7532978" y="3016888"/>
            <a:ext cx="4038846" cy="648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353535"/>
              </a:buClr>
              <a:buFont typeface="Wingdings 3" charset="2"/>
              <a:buNone/>
            </a:pPr>
            <a:r>
              <a:rPr lang="de-DE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E2 Projektorientierung</a:t>
            </a:r>
          </a:p>
          <a:p>
            <a:pPr>
              <a:buClr>
                <a:srgbClr val="353535"/>
              </a:buClr>
            </a:pPr>
            <a:endParaRPr lang="de-DE" sz="2000" dirty="0" smtClean="0">
              <a:solidFill>
                <a:prstClr val="black">
                  <a:lumMod val="75000"/>
                  <a:lumOff val="25000"/>
                </a:prstClr>
              </a:solidFill>
              <a:latin typeface="Century Gothic"/>
            </a:endParaRPr>
          </a:p>
        </p:txBody>
      </p:sp>
      <p:sp>
        <p:nvSpPr>
          <p:cNvPr id="20" name="Inhaltsplatzhalter 2"/>
          <p:cNvSpPr txBox="1">
            <a:spLocks/>
          </p:cNvSpPr>
          <p:nvPr/>
        </p:nvSpPr>
        <p:spPr>
          <a:xfrm>
            <a:off x="6891304" y="5162054"/>
            <a:ext cx="4038846" cy="648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353535"/>
              </a:buClr>
              <a:buFont typeface="Wingdings 3" charset="2"/>
              <a:buNone/>
            </a:pPr>
            <a:r>
              <a:rPr lang="de-DE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E3 Metareflexion</a:t>
            </a:r>
          </a:p>
          <a:p>
            <a:pPr>
              <a:buClr>
                <a:srgbClr val="353535"/>
              </a:buClr>
            </a:pPr>
            <a:endParaRPr lang="de-DE" sz="2000" dirty="0" smtClean="0">
              <a:solidFill>
                <a:prstClr val="black">
                  <a:lumMod val="75000"/>
                  <a:lumOff val="25000"/>
                </a:prstClr>
              </a:solidFill>
              <a:latin typeface="Century Gothic"/>
            </a:endParaRPr>
          </a:p>
        </p:txBody>
      </p:sp>
      <p:sp>
        <p:nvSpPr>
          <p:cNvPr id="21" name="Inhaltsplatzhalter 2"/>
          <p:cNvSpPr txBox="1">
            <a:spLocks/>
          </p:cNvSpPr>
          <p:nvPr/>
        </p:nvSpPr>
        <p:spPr>
          <a:xfrm>
            <a:off x="1058656" y="5155595"/>
            <a:ext cx="4038846" cy="648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Clr>
                <a:srgbClr val="353535"/>
              </a:buClr>
              <a:buFont typeface="Wingdings 3" charset="2"/>
              <a:buNone/>
            </a:pPr>
            <a:r>
              <a:rPr lang="de-DE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E4 Technische ‚Trias‘</a:t>
            </a:r>
            <a:endParaRPr lang="de-DE" sz="2000" dirty="0" smtClean="0">
              <a:solidFill>
                <a:prstClr val="black">
                  <a:lumMod val="75000"/>
                  <a:lumOff val="25000"/>
                </a:prstClr>
              </a:solidFill>
              <a:latin typeface="Century Gothic"/>
            </a:endParaRPr>
          </a:p>
        </p:txBody>
      </p:sp>
      <p:sp>
        <p:nvSpPr>
          <p:cNvPr id="22" name="Inhaltsplatzhalter 2"/>
          <p:cNvSpPr txBox="1">
            <a:spLocks/>
          </p:cNvSpPr>
          <p:nvPr/>
        </p:nvSpPr>
        <p:spPr>
          <a:xfrm>
            <a:off x="407402" y="3016888"/>
            <a:ext cx="4038846" cy="648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Clr>
                <a:srgbClr val="353535"/>
              </a:buClr>
              <a:buFont typeface="Wingdings 3" charset="2"/>
              <a:buNone/>
            </a:pPr>
            <a:r>
              <a:rPr lang="de-DE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E5 Spezialisierung</a:t>
            </a:r>
          </a:p>
          <a:p>
            <a:pPr>
              <a:buClr>
                <a:srgbClr val="353535"/>
              </a:buClr>
            </a:pPr>
            <a:endParaRPr lang="de-DE" sz="2000" dirty="0" smtClean="0">
              <a:solidFill>
                <a:prstClr val="black">
                  <a:lumMod val="75000"/>
                  <a:lumOff val="25000"/>
                </a:prstClr>
              </a:solidFill>
              <a:latin typeface="Century Gothic"/>
            </a:endParaRPr>
          </a:p>
        </p:txBody>
      </p:sp>
      <p:sp>
        <p:nvSpPr>
          <p:cNvPr id="23" name="Inhaltsplatzhalter 2"/>
          <p:cNvSpPr txBox="1">
            <a:spLocks/>
          </p:cNvSpPr>
          <p:nvPr/>
        </p:nvSpPr>
        <p:spPr>
          <a:xfrm>
            <a:off x="4443032" y="3397815"/>
            <a:ext cx="3089946" cy="648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353535"/>
              </a:buClr>
              <a:buFont typeface="Wingdings 3" charset="2"/>
              <a:buNone/>
            </a:pPr>
            <a:r>
              <a:rPr lang="de-DE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DH - S</a:t>
            </a:r>
          </a:p>
          <a:p>
            <a:pPr>
              <a:buClr>
                <a:srgbClr val="353535"/>
              </a:buClr>
            </a:pPr>
            <a:endParaRPr lang="de-DE" sz="2000" dirty="0" smtClean="0">
              <a:solidFill>
                <a:prstClr val="black">
                  <a:lumMod val="75000"/>
                  <a:lumOff val="2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8487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build="p"/>
      <p:bldP spid="19" grpId="0"/>
      <p:bldP spid="20" grpId="0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430" t="-25839" r="23430" b="25839"/>
          <a:stretch/>
        </p:blipFill>
        <p:spPr>
          <a:xfrm>
            <a:off x="6768000" y="1260000"/>
            <a:ext cx="5426714" cy="560415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72" y="242652"/>
            <a:ext cx="1584176" cy="797584"/>
          </a:xfrm>
          <a:prstGeom prst="rect">
            <a:avLst/>
          </a:prstGeom>
        </p:spPr>
      </p:pic>
      <p:sp>
        <p:nvSpPr>
          <p:cNvPr id="11" name="Titel 1"/>
          <p:cNvSpPr txBox="1">
            <a:spLocks/>
          </p:cNvSpPr>
          <p:nvPr/>
        </p:nvSpPr>
        <p:spPr>
          <a:xfrm>
            <a:off x="2495600" y="242652"/>
            <a:ext cx="8136904" cy="26823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4400" dirty="0" smtClean="0"/>
              <a:t/>
            </a:r>
            <a:br>
              <a:rPr lang="de-DE" sz="4400" dirty="0" smtClean="0"/>
            </a:br>
            <a:r>
              <a:rPr lang="de-DE" dirty="0" smtClean="0">
                <a:latin typeface="+mn-lt"/>
              </a:rPr>
              <a:t>Die 5 curricularen Kernelemente</a:t>
            </a:r>
            <a:endParaRPr lang="de-DE" sz="2400" dirty="0">
              <a:latin typeface="+mn-lt"/>
            </a:endParaRPr>
          </a:p>
        </p:txBody>
      </p:sp>
      <p:pic>
        <p:nvPicPr>
          <p:cNvPr id="1027" name="Picture 3" descr="C:\Users\MaFrank\Desktop\DH Nebenfach\EDIANA PRAES\LOGO_téchnē_CN_moosgrü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41892"/>
            <a:ext cx="2016224" cy="62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MaFrank\Desktop\DH Nebenfach\EDIANA PRAES\BAyer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6207569"/>
            <a:ext cx="3456384" cy="51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Inhaltsplatzhalter 2"/>
          <p:cNvSpPr txBox="1">
            <a:spLocks/>
          </p:cNvSpPr>
          <p:nvPr/>
        </p:nvSpPr>
        <p:spPr>
          <a:xfrm>
            <a:off x="371364" y="1916917"/>
            <a:ext cx="2880320" cy="648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Wingdings 3" charset="2"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E1 Fachtransfer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Wingdings 3" charset="2"/>
              <a:buChar char=""/>
              <a:tabLst/>
              <a:defRPr/>
            </a:pPr>
            <a:endParaRPr kumimoji="0" lang="de-DE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5" name="Inhaltsplatzhalter 2"/>
          <p:cNvSpPr txBox="1">
            <a:spLocks/>
          </p:cNvSpPr>
          <p:nvPr/>
        </p:nvSpPr>
        <p:spPr>
          <a:xfrm>
            <a:off x="299356" y="2636997"/>
            <a:ext cx="4860540" cy="35705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53535"/>
              </a:buClr>
            </a:pPr>
            <a:r>
              <a:rPr lang="de-DE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Ausrichtung der konkreten Lehrinhalte an den Bedürfnissen der Sprachwissenschaft.</a:t>
            </a:r>
          </a:p>
          <a:p>
            <a:pPr>
              <a:buClr>
                <a:srgbClr val="353535"/>
              </a:buClr>
            </a:pPr>
            <a:r>
              <a:rPr lang="de-DE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Import von Veranstaltungen aus der Anglistik, Germanistik und Romanistik.</a:t>
            </a:r>
          </a:p>
          <a:p>
            <a:pPr>
              <a:buClr>
                <a:srgbClr val="353535"/>
              </a:buClr>
            </a:pPr>
            <a:r>
              <a:rPr lang="de-DE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Import von Forschungsfragen, Export von digitalen Lösungen.</a:t>
            </a:r>
          </a:p>
          <a:p>
            <a:pPr>
              <a:buClr>
                <a:srgbClr val="353535"/>
              </a:buClr>
            </a:pPr>
            <a:endParaRPr lang="de-DE" sz="2800" dirty="0" smtClean="0">
              <a:solidFill>
                <a:prstClr val="black">
                  <a:lumMod val="75000"/>
                  <a:lumOff val="25000"/>
                </a:prstClr>
              </a:solidFill>
              <a:latin typeface="Century Gothic"/>
            </a:endParaRPr>
          </a:p>
          <a:p>
            <a:pPr>
              <a:buClr>
                <a:srgbClr val="353535"/>
              </a:buClr>
            </a:pPr>
            <a:endParaRPr lang="de-DE" sz="2000" dirty="0" smtClean="0">
              <a:solidFill>
                <a:prstClr val="black">
                  <a:lumMod val="75000"/>
                  <a:lumOff val="25000"/>
                </a:prstClr>
              </a:solidFill>
              <a:latin typeface="Century Gothic"/>
            </a:endParaRPr>
          </a:p>
        </p:txBody>
      </p:sp>
      <p:sp>
        <p:nvSpPr>
          <p:cNvPr id="26" name="Inhaltsplatzhalter 2"/>
          <p:cNvSpPr txBox="1">
            <a:spLocks/>
          </p:cNvSpPr>
          <p:nvPr/>
        </p:nvSpPr>
        <p:spPr>
          <a:xfrm>
            <a:off x="6719158" y="1921459"/>
            <a:ext cx="4968552" cy="648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Wingdings 3" charset="2"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E2 Projektorientierung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Wingdings 3" charset="2"/>
              <a:buChar char=""/>
              <a:tabLst/>
              <a:defRPr/>
            </a:pPr>
            <a:endParaRPr kumimoji="0" lang="de-DE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7" name="Inhaltsplatzhalter 2"/>
          <p:cNvSpPr txBox="1">
            <a:spLocks/>
          </p:cNvSpPr>
          <p:nvPr/>
        </p:nvSpPr>
        <p:spPr>
          <a:xfrm>
            <a:off x="6096000" y="2637886"/>
            <a:ext cx="5859130" cy="30963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53535"/>
              </a:buClr>
            </a:pPr>
            <a:r>
              <a:rPr lang="de-DE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Einblick in aktuelle große Forschungsprojekte (Ringvorlesung, Technik + Theorie)</a:t>
            </a:r>
          </a:p>
          <a:p>
            <a:pPr>
              <a:buClr>
                <a:srgbClr val="353535"/>
              </a:buClr>
            </a:pPr>
            <a:r>
              <a:rPr lang="de-DE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Planung, Entwicklung und Durchführung eigener Forschungsprojekte im 5. Semester.</a:t>
            </a:r>
          </a:p>
          <a:p>
            <a:pPr>
              <a:buClr>
                <a:srgbClr val="353535"/>
              </a:buClr>
            </a:pPr>
            <a:r>
              <a:rPr lang="de-DE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Vermittlung guter Studierender in laufende Projekte.</a:t>
            </a:r>
          </a:p>
          <a:p>
            <a:pPr>
              <a:buClr>
                <a:srgbClr val="353535"/>
              </a:buClr>
            </a:pPr>
            <a:endParaRPr lang="de-DE" sz="2000" dirty="0" smtClean="0">
              <a:solidFill>
                <a:prstClr val="black">
                  <a:lumMod val="75000"/>
                  <a:lumOff val="2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9820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  <p:bldP spid="25" grpId="0" build="p"/>
      <p:bldP spid="26" grpId="0" build="p"/>
      <p:bldP spid="2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430" t="-25839" r="23430" b="25839"/>
          <a:stretch/>
        </p:blipFill>
        <p:spPr>
          <a:xfrm>
            <a:off x="6768000" y="1260000"/>
            <a:ext cx="5426714" cy="560415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72" y="242652"/>
            <a:ext cx="1584176" cy="797584"/>
          </a:xfrm>
          <a:prstGeom prst="rect">
            <a:avLst/>
          </a:prstGeom>
        </p:spPr>
      </p:pic>
      <p:sp>
        <p:nvSpPr>
          <p:cNvPr id="11" name="Titel 1"/>
          <p:cNvSpPr txBox="1">
            <a:spLocks/>
          </p:cNvSpPr>
          <p:nvPr/>
        </p:nvSpPr>
        <p:spPr>
          <a:xfrm>
            <a:off x="2495600" y="242652"/>
            <a:ext cx="8136904" cy="26823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4400" dirty="0" smtClean="0"/>
              <a:t/>
            </a:r>
            <a:br>
              <a:rPr lang="de-DE" sz="4400" dirty="0" smtClean="0"/>
            </a:br>
            <a:r>
              <a:rPr lang="de-DE" dirty="0" smtClean="0">
                <a:latin typeface="+mn-lt"/>
              </a:rPr>
              <a:t>Die 5 curricularen Kernelemente</a:t>
            </a:r>
            <a:endParaRPr lang="de-DE" sz="2400" dirty="0">
              <a:latin typeface="+mn-lt"/>
            </a:endParaRPr>
          </a:p>
        </p:txBody>
      </p:sp>
      <p:pic>
        <p:nvPicPr>
          <p:cNvPr id="1027" name="Picture 3" descr="C:\Users\MaFrank\Desktop\DH Nebenfach\EDIANA PRAES\LOGO_téchnē_CN_moosgrü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41892"/>
            <a:ext cx="2016224" cy="62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MaFrank\Desktop\DH Nebenfach\EDIANA PRAES\BAyer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6207569"/>
            <a:ext cx="3456384" cy="51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Inhaltsplatzhalter 2"/>
          <p:cNvSpPr txBox="1">
            <a:spLocks/>
          </p:cNvSpPr>
          <p:nvPr/>
        </p:nvSpPr>
        <p:spPr>
          <a:xfrm>
            <a:off x="371364" y="1916917"/>
            <a:ext cx="2880320" cy="64815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Clr>
                <a:srgbClr val="353535"/>
              </a:buClr>
              <a:buNone/>
            </a:pPr>
            <a:r>
              <a:rPr lang="de-DE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E3 Metareflexion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Wingdings 3" charset="2"/>
              <a:buChar char=""/>
              <a:tabLst/>
              <a:defRPr/>
            </a:pPr>
            <a:endParaRPr kumimoji="0" lang="de-DE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5" name="Inhaltsplatzhalter 2"/>
          <p:cNvSpPr txBox="1">
            <a:spLocks/>
          </p:cNvSpPr>
          <p:nvPr/>
        </p:nvSpPr>
        <p:spPr>
          <a:xfrm>
            <a:off x="299356" y="2636997"/>
            <a:ext cx="4860540" cy="35705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53535"/>
              </a:buClr>
            </a:pPr>
            <a:r>
              <a:rPr lang="de-DE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Reflexion über die Veränderung der menschlichen Wissensbasis im Zuge der Digitalisierung.</a:t>
            </a:r>
          </a:p>
          <a:p>
            <a:pPr>
              <a:buClr>
                <a:srgbClr val="353535"/>
              </a:buClr>
            </a:pPr>
            <a:r>
              <a:rPr lang="de-DE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Reflexion über die Veränderung der sprachwissenschaftlichen Forschungsgegenstände.</a:t>
            </a:r>
          </a:p>
          <a:p>
            <a:pPr>
              <a:buClr>
                <a:srgbClr val="353535"/>
              </a:buClr>
            </a:pPr>
            <a:r>
              <a:rPr lang="de-DE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Einordnung der Sprachwissenschaft in den Forschungskontext: Geisteswissenschaft oder nicht?</a:t>
            </a:r>
          </a:p>
          <a:p>
            <a:pPr marL="0" indent="0">
              <a:buClr>
                <a:srgbClr val="353535"/>
              </a:buClr>
              <a:buNone/>
            </a:pPr>
            <a:endParaRPr lang="de-DE" sz="2400" dirty="0" smtClean="0">
              <a:solidFill>
                <a:prstClr val="black">
                  <a:lumMod val="75000"/>
                  <a:lumOff val="25000"/>
                </a:prstClr>
              </a:solidFill>
              <a:latin typeface="Century Gothic"/>
            </a:endParaRPr>
          </a:p>
          <a:p>
            <a:pPr>
              <a:buClr>
                <a:srgbClr val="353535"/>
              </a:buClr>
            </a:pPr>
            <a:endParaRPr lang="de-DE" sz="2800" dirty="0" smtClean="0">
              <a:solidFill>
                <a:prstClr val="black">
                  <a:lumMod val="75000"/>
                  <a:lumOff val="25000"/>
                </a:prstClr>
              </a:solidFill>
              <a:latin typeface="Century Gothic"/>
            </a:endParaRPr>
          </a:p>
          <a:p>
            <a:pPr>
              <a:buClr>
                <a:srgbClr val="353535"/>
              </a:buClr>
            </a:pPr>
            <a:endParaRPr lang="de-DE" sz="2000" dirty="0" smtClean="0">
              <a:solidFill>
                <a:prstClr val="black">
                  <a:lumMod val="75000"/>
                  <a:lumOff val="25000"/>
                </a:prstClr>
              </a:solidFill>
              <a:latin typeface="Century Gothic"/>
            </a:endParaRPr>
          </a:p>
        </p:txBody>
      </p:sp>
      <p:sp>
        <p:nvSpPr>
          <p:cNvPr id="26" name="Inhaltsplatzhalter 2"/>
          <p:cNvSpPr txBox="1">
            <a:spLocks/>
          </p:cNvSpPr>
          <p:nvPr/>
        </p:nvSpPr>
        <p:spPr>
          <a:xfrm>
            <a:off x="6719158" y="1921459"/>
            <a:ext cx="4968552" cy="648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Clr>
                <a:srgbClr val="353535"/>
              </a:buClr>
              <a:buNone/>
            </a:pPr>
            <a:r>
              <a:rPr lang="de-DE" sz="2800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/>
              </a:rPr>
              <a:t>E4 Technische ‚Trias‘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Wingdings 3" charset="2"/>
              <a:buChar char=""/>
              <a:tabLst/>
              <a:defRPr/>
            </a:pPr>
            <a:endParaRPr kumimoji="0" lang="de-DE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7" name="Inhaltsplatzhalter 2"/>
          <p:cNvSpPr txBox="1">
            <a:spLocks/>
          </p:cNvSpPr>
          <p:nvPr/>
        </p:nvSpPr>
        <p:spPr>
          <a:xfrm>
            <a:off x="6096000" y="2637886"/>
            <a:ext cx="5859130" cy="30963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53535"/>
              </a:buClr>
            </a:pPr>
            <a:r>
              <a:rPr lang="de-DE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Programmierfähigkeiten (Python), Fähigkeit zur Datenstrukturierung (SQL, XML) sowie statistische Kenntnisse (R).</a:t>
            </a:r>
          </a:p>
          <a:p>
            <a:pPr>
              <a:buClr>
                <a:srgbClr val="353535"/>
              </a:buClr>
            </a:pPr>
            <a:r>
              <a:rPr lang="de-DE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Vermittlung von technischen Fähigkeiten und Methoden, wie sie im digitalen Forschungsalltag benötigt, im Hauptfach jedoch nicht erworben werden.</a:t>
            </a:r>
          </a:p>
          <a:p>
            <a:pPr>
              <a:buClr>
                <a:srgbClr val="353535"/>
              </a:buClr>
            </a:pPr>
            <a:endParaRPr lang="de-DE" sz="2000" dirty="0" smtClean="0">
              <a:solidFill>
                <a:prstClr val="black">
                  <a:lumMod val="75000"/>
                  <a:lumOff val="2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7052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  <p:bldP spid="25" grpId="0" build="p"/>
      <p:bldP spid="26" grpId="0" build="p"/>
      <p:bldP spid="27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imos">
  <a:themeElements>
    <a:clrScheme name="Deimo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Deimo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Deimo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916</Words>
  <Application>Microsoft Office PowerPoint</Application>
  <PresentationFormat>Benutzerdefiniert</PresentationFormat>
  <Paragraphs>198</Paragraphs>
  <Slides>26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27" baseType="lpstr">
      <vt:lpstr>Deimos</vt:lpstr>
      <vt:lpstr> Die Konzeption eines „Digital Humanites“-Curriculums für die sprachwissenschaftlichen Studiengänge  4th Digital Humanities Austria Conference - dha2017 (Innsbruck)</vt:lpstr>
      <vt:lpstr>PowerPoint-Präsentation</vt:lpstr>
      <vt:lpstr>Rahmenbedingungen und Aufbau des Studienganges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Eingesetzte didaktische / methodische Hilfsmittel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Bisherige Erfahrungen </vt:lpstr>
      <vt:lpstr>PowerPoint-Präsentation</vt:lpstr>
      <vt:lpstr>PowerPoint-Präsentation</vt:lpstr>
      <vt:lpstr>PowerPoint-Präsentation</vt:lpstr>
      <vt:lpstr>PowerPoint-Präsentation</vt:lpstr>
      <vt:lpstr>Vielen Dank für Ihre Aufmerksamkeit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Digitales etymologisch-philologisches Wörterbuch der altanatolischen Kleinkorpussprachen</dc:title>
  <dc:creator>User</dc:creator>
  <cp:lastModifiedBy>itg</cp:lastModifiedBy>
  <cp:revision>708</cp:revision>
  <dcterms:created xsi:type="dcterms:W3CDTF">2016-04-23T10:50:22Z</dcterms:created>
  <dcterms:modified xsi:type="dcterms:W3CDTF">2017-11-30T08:00:06Z</dcterms:modified>
</cp:coreProperties>
</file>