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7A7FE0-3766-4217-BE6D-0E75FA5DDF95}">
  <a:tblStyle styleId="{F67A7FE0-3766-4217-BE6D-0E75FA5DDF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2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088571" y="1465943"/>
            <a:ext cx="9869715" cy="19739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Trebuchet MS"/>
              <a:buNone/>
              <a:defRPr sz="6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088571" y="3602037"/>
            <a:ext cx="9869715" cy="21456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1088572" y="6356350"/>
            <a:ext cx="249282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3476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‹Nr.›</a:t>
            </a:fld>
            <a:endParaRPr lang="en-US" sz="1200" b="0" i="0" u="none" strike="noStrike" cap="non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" name="Shape 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575" y="6541424"/>
            <a:ext cx="716125" cy="25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el und vertikaler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838200" y="1448480"/>
            <a:ext cx="10323286" cy="4279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Trebuchet MS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 rot="5400000">
            <a:off x="4092235" y="-1198221"/>
            <a:ext cx="3815216" cy="103232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838200" y="60588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4038600" y="605880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610600" y="6058808"/>
            <a:ext cx="25508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‹Nr.›</a:t>
            </a:fld>
            <a:endParaRPr lang="en-US" sz="1200" b="0" i="0" u="none" strike="noStrike" cap="non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kaler Titel und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 rot="5400000">
            <a:off x="7562283" y="2577760"/>
            <a:ext cx="4761820" cy="24365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Trebuchet MS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2324440" y="-71097"/>
            <a:ext cx="4761820" cy="77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5508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‹Nr.›</a:t>
            </a:fld>
            <a:endParaRPr lang="en-US" sz="1200" b="0" i="0" u="none" strike="noStrike" cap="non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838200" y="1448480"/>
            <a:ext cx="10323286" cy="4279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Trebuchet MS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838200" y="2055813"/>
            <a:ext cx="10323286" cy="382247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838200" y="60660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038600" y="60660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610600" y="6066064"/>
            <a:ext cx="25508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‹Nr.›</a:t>
            </a:fld>
            <a:endParaRPr lang="en-US" sz="1200" b="0" i="0" u="none" strike="noStrike" cap="non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 überschrif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329636" cy="27751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Trebuchet MS"/>
              <a:buNone/>
              <a:defRPr sz="6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31850" y="4589464"/>
            <a:ext cx="10329636" cy="11727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5508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‹Nr.›</a:t>
            </a:fld>
            <a:endParaRPr lang="en-US" sz="1200" b="0" i="0" u="none" strike="noStrike" cap="non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8200" y="1448481"/>
            <a:ext cx="10515600" cy="2932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Trebuchet MS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38200" y="1915886"/>
            <a:ext cx="5181600" cy="386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6172200" y="1915886"/>
            <a:ext cx="5181600" cy="386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5508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‹Nr.›</a:t>
            </a:fld>
            <a:endParaRPr lang="en-US" sz="1200" b="0" i="0" u="none" strike="noStrike" cap="non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leich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39788" y="1400629"/>
            <a:ext cx="10515600" cy="29005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Trebuchet MS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839788" y="1785257"/>
            <a:ext cx="5157787" cy="7198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3006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6172200" y="1785257"/>
            <a:ext cx="5183188" cy="7198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3006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5508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‹Nr.›</a:t>
            </a:fld>
            <a:endParaRPr lang="en-US" sz="1200" b="0" i="0" u="none" strike="noStrike" cap="non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838200" y="1448480"/>
            <a:ext cx="10323286" cy="4279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Trebuchet MS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838200" y="60878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038600" y="608783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610600" y="6087835"/>
            <a:ext cx="25508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‹Nr.›</a:t>
            </a:fld>
            <a:endParaRPr lang="en-US" sz="1200" b="0" i="0" u="none" strike="noStrike" cap="non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838200" y="60733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4038600" y="607332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610600" y="6073321"/>
            <a:ext cx="25508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‹Nr.›</a:t>
            </a:fld>
            <a:endParaRPr lang="en-US" sz="1200" b="0" i="0" u="none" strike="noStrike" cap="non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alt mit Überschrif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839788" y="1284514"/>
            <a:ext cx="3932237" cy="772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Trebuchet MS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5183188" y="1284514"/>
            <a:ext cx="6172200" cy="44849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7120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838200" y="606606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4038600" y="606606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610600" y="6066065"/>
            <a:ext cx="25508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‹Nr.›</a:t>
            </a:fld>
            <a:endParaRPr lang="en-US" sz="1200" b="0" i="0" u="none" strike="noStrike" cap="non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 mit Überschrif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839788" y="1313542"/>
            <a:ext cx="3932237" cy="7438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Trebuchet MS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pic" idx="2"/>
          </p:nvPr>
        </p:nvSpPr>
        <p:spPr>
          <a:xfrm>
            <a:off x="5183188" y="1313542"/>
            <a:ext cx="5978298" cy="45475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5508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‹Nr.›</a:t>
            </a:fld>
            <a:endParaRPr lang="en-US" sz="1200" b="0" i="0" u="none" strike="noStrike" cap="non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-1"/>
            <a:ext cx="12192000" cy="68613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838200" y="1448480"/>
            <a:ext cx="10323286" cy="4279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Trebuchet MS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838200" y="2055813"/>
            <a:ext cx="10323286" cy="41211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5508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‹Nr.›</a:t>
            </a:fld>
            <a:endParaRPr lang="en-US" sz="1200" b="0" i="0" u="none" strike="noStrike" cap="non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rakebein/DokuVis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ctrTitle"/>
          </p:nvPr>
        </p:nvSpPr>
        <p:spPr>
          <a:xfrm>
            <a:off x="400817" y="1344247"/>
            <a:ext cx="9869715" cy="25321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lvl="0"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>A 3D-Modell as Means to Store Written and Pictorial Historical </a:t>
            </a:r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164" name="Shape 164"/>
          <p:cNvSpPr txBox="1">
            <a:spLocks noGrp="1"/>
          </p:cNvSpPr>
          <p:nvPr>
            <p:ph type="subTitle" idx="1"/>
          </p:nvPr>
        </p:nvSpPr>
        <p:spPr>
          <a:xfrm>
            <a:off x="400817" y="4383575"/>
            <a:ext cx="9869715" cy="143107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dirty="0" smtClean="0"/>
              <a:t>Richard </a:t>
            </a:r>
            <a:r>
              <a:rPr lang="en-US" dirty="0" err="1"/>
              <a:t>Kurdiovsky</a:t>
            </a:r>
            <a:r>
              <a:rPr lang="en-US" dirty="0"/>
              <a:t> (</a:t>
            </a:r>
            <a:r>
              <a:rPr lang="en-US" dirty="0" smtClean="0"/>
              <a:t>ÖAW)		Julia </a:t>
            </a:r>
            <a:r>
              <a:rPr lang="en-US" dirty="0"/>
              <a:t>Forster (TU </a:t>
            </a:r>
            <a:r>
              <a:rPr lang="en-US" dirty="0" smtClean="0"/>
              <a:t>Wien)</a:t>
            </a:r>
            <a:r>
              <a:rPr lang="en-US" dirty="0"/>
              <a:t>	</a:t>
            </a:r>
            <a:endParaRPr lang="en-US" dirty="0" smtClean="0"/>
          </a:p>
          <a:p>
            <a:pPr lvl="0" algn="l">
              <a:spcBef>
                <a:spcPts val="0"/>
              </a:spcBef>
            </a:pPr>
            <a:r>
              <a:rPr lang="en-US" dirty="0" smtClean="0"/>
              <a:t>Andreas </a:t>
            </a:r>
            <a:r>
              <a:rPr lang="en-US" dirty="0"/>
              <a:t>Voigt (TU </a:t>
            </a:r>
            <a:r>
              <a:rPr lang="en-US" dirty="0" smtClean="0"/>
              <a:t>Wien)		Christoph </a:t>
            </a:r>
            <a:r>
              <a:rPr lang="en-US" dirty="0"/>
              <a:t>Hoffmann (</a:t>
            </a:r>
            <a:r>
              <a:rPr lang="en-US" dirty="0" smtClean="0"/>
              <a:t>ÖAW-ACDH)</a:t>
            </a:r>
          </a:p>
          <a:p>
            <a:pPr lvl="0" algn="l">
              <a:spcBef>
                <a:spcPts val="0"/>
              </a:spcBef>
            </a:pPr>
            <a:r>
              <a:rPr lang="en-US" dirty="0" smtClean="0"/>
              <a:t>Herbert </a:t>
            </a:r>
            <a:r>
              <a:rPr lang="en-US" dirty="0" err="1" smtClean="0"/>
              <a:t>Wittine</a:t>
            </a:r>
            <a:r>
              <a:rPr lang="en-US" dirty="0" smtClean="0"/>
              <a:t>			</a:t>
            </a:r>
            <a:r>
              <a:rPr lang="en-US" dirty="0" err="1" smtClean="0"/>
              <a:t>Elmar</a:t>
            </a:r>
            <a:r>
              <a:rPr lang="en-US" dirty="0" smtClean="0"/>
              <a:t> </a:t>
            </a:r>
            <a:r>
              <a:rPr lang="en-US" dirty="0" err="1"/>
              <a:t>Schmidinger</a:t>
            </a:r>
            <a:r>
              <a:rPr lang="en-US" dirty="0"/>
              <a:t>		</a:t>
            </a:r>
            <a:endParaRPr lang="en-US" dirty="0" smtClean="0"/>
          </a:p>
          <a:p>
            <a:pPr lvl="0" algn="l">
              <a:spcBef>
                <a:spcPts val="0"/>
              </a:spcBef>
            </a:pPr>
            <a:r>
              <a:rPr lang="en-US" dirty="0" smtClean="0"/>
              <a:t>Gabriel </a:t>
            </a:r>
            <a:r>
              <a:rPr lang="en-US" dirty="0" err="1"/>
              <a:t>Wurzer</a:t>
            </a:r>
            <a:r>
              <a:rPr lang="en-US" dirty="0"/>
              <a:t> (TU </a:t>
            </a:r>
            <a:r>
              <a:rPr lang="en-US" dirty="0" smtClean="0"/>
              <a:t>Wien)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Proposed</a:t>
            </a:r>
            <a:r>
              <a:rPr lang="de-DE" dirty="0" smtClean="0"/>
              <a:t> </a:t>
            </a:r>
            <a:r>
              <a:rPr lang="de-DE" dirty="0" err="1" smtClean="0"/>
              <a:t>Architecture</a:t>
            </a:r>
            <a:endParaRPr lang="de-DE" dirty="0"/>
          </a:p>
        </p:txBody>
      </p:sp>
      <p:sp>
        <p:nvSpPr>
          <p:cNvPr id="4" name="Eine Ecke des Rechtecks schneiden 3"/>
          <p:cNvSpPr/>
          <p:nvPr/>
        </p:nvSpPr>
        <p:spPr>
          <a:xfrm>
            <a:off x="640862" y="2360246"/>
            <a:ext cx="2586891" cy="4110892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 err="1" smtClean="0"/>
              <a:t>Dokuvis</a:t>
            </a:r>
            <a:r>
              <a:rPr lang="de-DE" dirty="0" smtClean="0"/>
              <a:t>/</a:t>
            </a:r>
          </a:p>
          <a:p>
            <a:r>
              <a:rPr lang="de-DE" dirty="0" smtClean="0"/>
              <a:t>Backend</a:t>
            </a:r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1" y="5147956"/>
            <a:ext cx="1881648" cy="752659"/>
          </a:xfrm>
          <a:prstGeom prst="rect">
            <a:avLst/>
          </a:prstGeom>
        </p:spPr>
      </p:pic>
      <p:sp>
        <p:nvSpPr>
          <p:cNvPr id="7" name="Eine Ecke des Rechtecks schneiden 6"/>
          <p:cNvSpPr/>
          <p:nvPr/>
        </p:nvSpPr>
        <p:spPr>
          <a:xfrm>
            <a:off x="4136432" y="2360246"/>
            <a:ext cx="5359260" cy="1758462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 err="1" smtClean="0"/>
              <a:t>Dokuvis</a:t>
            </a:r>
            <a:r>
              <a:rPr lang="de-DE" dirty="0" smtClean="0"/>
              <a:t>/</a:t>
            </a:r>
          </a:p>
          <a:p>
            <a:r>
              <a:rPr lang="de-DE" dirty="0" smtClean="0"/>
              <a:t>Frontend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315" y="2779773"/>
            <a:ext cx="839055" cy="83905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37" y="2804604"/>
            <a:ext cx="1720480" cy="86974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91" y="2779773"/>
            <a:ext cx="1778542" cy="1090246"/>
          </a:xfrm>
          <a:prstGeom prst="rect">
            <a:avLst/>
          </a:prstGeom>
        </p:spPr>
      </p:pic>
      <p:sp>
        <p:nvSpPr>
          <p:cNvPr id="10" name="Eine Ecke des Rechtecks schneiden 9"/>
          <p:cNvSpPr/>
          <p:nvPr/>
        </p:nvSpPr>
        <p:spPr>
          <a:xfrm>
            <a:off x="4136432" y="4806462"/>
            <a:ext cx="5359260" cy="1664676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 smtClean="0"/>
              <a:t>Source</a:t>
            </a:r>
          </a:p>
          <a:p>
            <a:r>
              <a:rPr lang="de-DE" dirty="0" smtClean="0"/>
              <a:t>Databases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553" y="5147956"/>
            <a:ext cx="4153877" cy="1069623"/>
          </a:xfrm>
          <a:prstGeom prst="rect">
            <a:avLst/>
          </a:prstGeom>
        </p:spPr>
      </p:pic>
      <p:sp>
        <p:nvSpPr>
          <p:cNvPr id="12" name="Pfeil nach links und rechts 11"/>
          <p:cNvSpPr/>
          <p:nvPr/>
        </p:nvSpPr>
        <p:spPr>
          <a:xfrm>
            <a:off x="3227753" y="3117788"/>
            <a:ext cx="908679" cy="41421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oben und unten 13"/>
          <p:cNvSpPr/>
          <p:nvPr/>
        </p:nvSpPr>
        <p:spPr>
          <a:xfrm>
            <a:off x="6573746" y="4118708"/>
            <a:ext cx="484632" cy="68775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413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Next </a:t>
            </a:r>
            <a:r>
              <a:rPr lang="de-DE" dirty="0" err="1" smtClean="0"/>
              <a:t>Steps</a:t>
            </a:r>
            <a:r>
              <a:rPr lang="de-DE" dirty="0" smtClean="0"/>
              <a:t> – Help?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3634521"/>
            <a:ext cx="10323286" cy="1093787"/>
          </a:xfrm>
        </p:spPr>
        <p:txBody>
          <a:bodyPr/>
          <a:lstStyle/>
          <a:p>
            <a:r>
              <a:rPr lang="de-DE" dirty="0" err="1" smtClean="0"/>
              <a:t>Convert</a:t>
            </a:r>
            <a:r>
              <a:rPr lang="de-DE" dirty="0" smtClean="0"/>
              <a:t> </a:t>
            </a:r>
            <a:r>
              <a:rPr lang="de-DE" dirty="0" err="1"/>
              <a:t>p</a:t>
            </a:r>
            <a:r>
              <a:rPr lang="de-DE" dirty="0" err="1" smtClean="0"/>
              <a:t>artonomy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CIDOC (?)</a:t>
            </a:r>
          </a:p>
          <a:p>
            <a:r>
              <a:rPr lang="de-DE" dirty="0" smtClean="0"/>
              <a:t>Test APIs </a:t>
            </a:r>
            <a:r>
              <a:rPr lang="de-DE" dirty="0" err="1" smtClean="0"/>
              <a:t>of</a:t>
            </a:r>
            <a:r>
              <a:rPr lang="de-DE" dirty="0" smtClean="0"/>
              <a:t> Source DBs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385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21154" y="2555997"/>
            <a:ext cx="10323286" cy="2250464"/>
          </a:xfrm>
        </p:spPr>
        <p:txBody>
          <a:bodyPr/>
          <a:lstStyle/>
          <a:p>
            <a:pPr marL="692150" indent="-514350">
              <a:buFont typeface="+mj-lt"/>
              <a:buAutoNum type="arabicPeriod"/>
            </a:pPr>
            <a:r>
              <a:rPr lang="de-DE" dirty="0" err="1" smtClean="0"/>
              <a:t>Sources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Concept</a:t>
            </a:r>
            <a:endParaRPr lang="de-DE" dirty="0" smtClean="0"/>
          </a:p>
          <a:p>
            <a:pPr marL="692150" indent="-514350">
              <a:buFont typeface="+mj-lt"/>
              <a:buAutoNum type="arabicPeriod"/>
            </a:pPr>
            <a:r>
              <a:rPr lang="de-DE" dirty="0" smtClean="0"/>
              <a:t>Viewer &amp; </a:t>
            </a:r>
            <a:r>
              <a:rPr lang="de-DE" dirty="0" err="1" smtClean="0"/>
              <a:t>Intended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endParaRPr lang="de-DE" dirty="0" smtClean="0"/>
          </a:p>
          <a:p>
            <a:pPr marL="692150" indent="-514350">
              <a:buFont typeface="+mj-lt"/>
              <a:buAutoNum type="arabicPeriod"/>
            </a:pPr>
            <a:r>
              <a:rPr lang="de-DE" dirty="0" smtClean="0"/>
              <a:t>The </a:t>
            </a:r>
            <a:r>
              <a:rPr lang="de-DE" dirty="0" err="1" smtClean="0"/>
              <a:t>architecture</a:t>
            </a:r>
            <a:endParaRPr lang="de-DE" dirty="0" smtClean="0"/>
          </a:p>
          <a:p>
            <a:pPr marL="692150" indent="-514350">
              <a:buFont typeface="+mj-lt"/>
              <a:buAutoNum type="arabicPeriod"/>
            </a:pPr>
            <a:r>
              <a:rPr lang="de-DE" dirty="0" smtClean="0"/>
              <a:t>Outlook – Next </a:t>
            </a:r>
            <a:r>
              <a:rPr lang="de-DE" dirty="0" err="1" smtClean="0"/>
              <a:t>Steps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3251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3D – Modell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analogue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406029"/>
            <a:ext cx="10323286" cy="1117233"/>
          </a:xfrm>
        </p:spPr>
        <p:txBody>
          <a:bodyPr/>
          <a:lstStyle/>
          <a:p>
            <a:r>
              <a:rPr lang="de-DE" dirty="0" smtClean="0"/>
              <a:t>original 3D – </a:t>
            </a:r>
            <a:r>
              <a:rPr lang="de-DE" dirty="0" err="1" smtClean="0"/>
              <a:t>modell</a:t>
            </a:r>
            <a:r>
              <a:rPr lang="de-DE" dirty="0" smtClean="0"/>
              <a:t>(s) </a:t>
            </a:r>
            <a:r>
              <a:rPr lang="de-DE" dirty="0" err="1" smtClean="0"/>
              <a:t>created</a:t>
            </a:r>
            <a:r>
              <a:rPr lang="de-DE" dirty="0" smtClean="0"/>
              <a:t> 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rendering</a:t>
            </a:r>
            <a:r>
              <a:rPr lang="de-DE" dirty="0" smtClean="0"/>
              <a:t> </a:t>
            </a:r>
            <a:r>
              <a:rPr lang="de-DE" dirty="0" err="1" smtClean="0"/>
              <a:t>images</a:t>
            </a:r>
            <a:r>
              <a:rPr lang="de-DE" dirty="0" smtClean="0"/>
              <a:t> in </a:t>
            </a:r>
            <a:r>
              <a:rPr lang="de-DE" dirty="0" err="1" smtClean="0"/>
              <a:t>print</a:t>
            </a:r>
            <a:r>
              <a:rPr lang="de-DE" dirty="0" smtClean="0"/>
              <a:t> </a:t>
            </a:r>
            <a:r>
              <a:rPr lang="de-DE" dirty="0" err="1" smtClean="0"/>
              <a:t>publications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140" y="3532554"/>
            <a:ext cx="2738126" cy="213285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899139" y="5305370"/>
            <a:ext cx="96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c</a:t>
            </a:r>
            <a:r>
              <a:rPr lang="de-DE" dirty="0" smtClean="0">
                <a:solidFill>
                  <a:schemeClr val="bg1"/>
                </a:solidFill>
              </a:rPr>
              <a:t>a. 1300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947" y="3532554"/>
            <a:ext cx="2738127" cy="213285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267" y="3532554"/>
            <a:ext cx="2738127" cy="2132856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7623267" y="5305370"/>
            <a:ext cx="96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ca. 1500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742947" y="5305370"/>
            <a:ext cx="96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c</a:t>
            </a:r>
            <a:r>
              <a:rPr lang="de-DE" dirty="0" smtClean="0">
                <a:solidFill>
                  <a:schemeClr val="bg1"/>
                </a:solidFill>
              </a:rPr>
              <a:t>a. 1380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3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rkurdiov\Bilddateien\Österreich\Wien\Wien 01\Hofburg\Leopoldinischer Trakt\Ortner\AZ63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234" y="2750082"/>
            <a:ext cx="3175030" cy="210529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Classical</a:t>
            </a:r>
            <a:r>
              <a:rPr lang="de-DE" dirty="0" smtClean="0"/>
              <a:t> </a:t>
            </a:r>
            <a:r>
              <a:rPr lang="de-DE" dirty="0" err="1" smtClean="0"/>
              <a:t>Archival</a:t>
            </a:r>
            <a:r>
              <a:rPr lang="de-DE" dirty="0" smtClean="0"/>
              <a:t> Resources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Digital </a:t>
            </a:r>
            <a:r>
              <a:rPr lang="de-DE" dirty="0" err="1" smtClean="0"/>
              <a:t>assets</a:t>
            </a:r>
            <a:r>
              <a:rPr lang="de-DE" dirty="0" smtClean="0"/>
              <a:t> </a:t>
            </a:r>
            <a:r>
              <a:rPr lang="de-DE" dirty="0" err="1" smtClean="0"/>
              <a:t>catalogued</a:t>
            </a:r>
            <a:r>
              <a:rPr lang="de-DE" dirty="0" smtClean="0"/>
              <a:t> in ISAD(G) in </a:t>
            </a:r>
            <a:r>
              <a:rPr lang="de-DE" dirty="0" err="1" smtClean="0"/>
              <a:t>Adlib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5086" y="3040797"/>
            <a:ext cx="5486400" cy="32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S:\Veranstaltungen\Tagung Burgbefestigung\Publikation\Abbildungen gesamt\Burgbefestigung_0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696" y="4466910"/>
            <a:ext cx="3347863" cy="2238802"/>
          </a:xfrm>
          <a:prstGeom prst="rect">
            <a:avLst/>
          </a:prstGeom>
          <a:noFill/>
        </p:spPr>
      </p:pic>
      <p:pic>
        <p:nvPicPr>
          <p:cNvPr id="5" name="Picture 4" descr="H:\Eigene Dateien\Dateien\Archive\Wien\ÖStA\HHStA\Zeremonialprotokolle\NZA Karton 249 fol 67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55" y="2750082"/>
            <a:ext cx="1567428" cy="2433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3856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361662"/>
            <a:ext cx="10323286" cy="427945"/>
          </a:xfrm>
        </p:spPr>
        <p:txBody>
          <a:bodyPr/>
          <a:lstStyle/>
          <a:p>
            <a:r>
              <a:rPr lang="de-DE" dirty="0" err="1" smtClean="0"/>
              <a:t>Spatial</a:t>
            </a:r>
            <a:r>
              <a:rPr lang="de-DE" dirty="0" smtClean="0"/>
              <a:t> Discovery &amp; </a:t>
            </a:r>
            <a:r>
              <a:rPr lang="de-DE" dirty="0" err="1" smtClean="0"/>
              <a:t>Assisted</a:t>
            </a:r>
            <a:r>
              <a:rPr lang="de-DE" dirty="0" smtClean="0"/>
              <a:t> Navigation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056" y="2821721"/>
            <a:ext cx="3641605" cy="2836618"/>
          </a:xfrm>
          <a:prstGeom prst="rect">
            <a:avLst/>
          </a:prstGeom>
        </p:spPr>
      </p:pic>
      <p:pic>
        <p:nvPicPr>
          <p:cNvPr id="6" name="Picture 5" descr="C:\Users\rkurdiov\Bilddateien\Österreich\Wien\Wien 01\Hofburg\Leopoldinischer Trakt\Ortner\AZ63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998" y="2821720"/>
            <a:ext cx="4623203" cy="2951085"/>
          </a:xfrm>
          <a:prstGeom prst="rect">
            <a:avLst/>
          </a:prstGeom>
          <a:noFill/>
        </p:spPr>
      </p:pic>
      <p:pic>
        <p:nvPicPr>
          <p:cNvPr id="7" name="Picture 4" descr="H:\Eigene Dateien\Dateien\Archive\Wien\ÖStA\HHStA\Zeremonialprotokolle\NZA Karton 249 fol 67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998" y="2821720"/>
            <a:ext cx="2130260" cy="2951085"/>
          </a:xfrm>
          <a:prstGeom prst="rect">
            <a:avLst/>
          </a:prstGeom>
          <a:noFill/>
        </p:spPr>
      </p:pic>
      <p:sp>
        <p:nvSpPr>
          <p:cNvPr id="9" name="Nach unten gekrümmter Pfeil 8"/>
          <p:cNvSpPr/>
          <p:nvPr/>
        </p:nvSpPr>
        <p:spPr>
          <a:xfrm>
            <a:off x="4681415" y="2141415"/>
            <a:ext cx="2586893" cy="5658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Nach unten gekrümmter Pfeil 10"/>
          <p:cNvSpPr/>
          <p:nvPr/>
        </p:nvSpPr>
        <p:spPr>
          <a:xfrm rot="10800000">
            <a:off x="4681414" y="5853723"/>
            <a:ext cx="2586893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4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Diachronic</a:t>
            </a:r>
            <a:r>
              <a:rPr lang="de-DE" dirty="0" smtClean="0"/>
              <a:t> Views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4965" y="2055813"/>
            <a:ext cx="3323719" cy="368849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3499" y="2055814"/>
            <a:ext cx="3561977" cy="389951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590" y="2569693"/>
            <a:ext cx="2613003" cy="418386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778867" y="2128087"/>
            <a:ext cx="96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ca. 1740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456148" y="2235162"/>
            <a:ext cx="96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ca. 1792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Freihandform 12"/>
          <p:cNvSpPr/>
          <p:nvPr/>
        </p:nvSpPr>
        <p:spPr>
          <a:xfrm>
            <a:off x="5119077" y="4972210"/>
            <a:ext cx="1889090" cy="231112"/>
          </a:xfrm>
          <a:custGeom>
            <a:avLst/>
            <a:gdLst>
              <a:gd name="connsiteX0" fmla="*/ 1014884 w 1889090"/>
              <a:gd name="connsiteY0" fmla="*/ 10048 h 231112"/>
              <a:gd name="connsiteX1" fmla="*/ 1884066 w 1889090"/>
              <a:gd name="connsiteY1" fmla="*/ 0 h 231112"/>
              <a:gd name="connsiteX2" fmla="*/ 1889090 w 1889090"/>
              <a:gd name="connsiteY2" fmla="*/ 145701 h 231112"/>
              <a:gd name="connsiteX3" fmla="*/ 406958 w 1889090"/>
              <a:gd name="connsiteY3" fmla="*/ 150725 h 231112"/>
              <a:gd name="connsiteX4" fmla="*/ 411982 w 1889090"/>
              <a:gd name="connsiteY4" fmla="*/ 226088 h 231112"/>
              <a:gd name="connsiteX5" fmla="*/ 0 w 1889090"/>
              <a:gd name="connsiteY5" fmla="*/ 231112 h 231112"/>
              <a:gd name="connsiteX6" fmla="*/ 5024 w 1889090"/>
              <a:gd name="connsiteY6" fmla="*/ 115556 h 231112"/>
              <a:gd name="connsiteX7" fmla="*/ 1029956 w 1889090"/>
              <a:gd name="connsiteY7" fmla="*/ 105507 h 231112"/>
              <a:gd name="connsiteX8" fmla="*/ 1014884 w 1889090"/>
              <a:gd name="connsiteY8" fmla="*/ 10048 h 23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9090" h="231112">
                <a:moveTo>
                  <a:pt x="1014884" y="10048"/>
                </a:moveTo>
                <a:lnTo>
                  <a:pt x="1884066" y="0"/>
                </a:lnTo>
                <a:lnTo>
                  <a:pt x="1889090" y="145701"/>
                </a:lnTo>
                <a:lnTo>
                  <a:pt x="406958" y="150725"/>
                </a:lnTo>
                <a:lnTo>
                  <a:pt x="411982" y="226088"/>
                </a:lnTo>
                <a:lnTo>
                  <a:pt x="0" y="231112"/>
                </a:lnTo>
                <a:lnTo>
                  <a:pt x="5024" y="115556"/>
                </a:lnTo>
                <a:lnTo>
                  <a:pt x="1029956" y="105507"/>
                </a:lnTo>
                <a:lnTo>
                  <a:pt x="1014884" y="10048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 13"/>
          <p:cNvSpPr/>
          <p:nvPr/>
        </p:nvSpPr>
        <p:spPr>
          <a:xfrm>
            <a:off x="5124101" y="5258588"/>
            <a:ext cx="1868994" cy="231112"/>
          </a:xfrm>
          <a:custGeom>
            <a:avLst/>
            <a:gdLst>
              <a:gd name="connsiteX0" fmla="*/ 1517301 w 1868994"/>
              <a:gd name="connsiteY0" fmla="*/ 5024 h 231112"/>
              <a:gd name="connsiteX1" fmla="*/ 1868994 w 1868994"/>
              <a:gd name="connsiteY1" fmla="*/ 0 h 231112"/>
              <a:gd name="connsiteX2" fmla="*/ 1863969 w 1868994"/>
              <a:gd name="connsiteY2" fmla="*/ 125604 h 231112"/>
              <a:gd name="connsiteX3" fmla="*/ 683288 w 1868994"/>
              <a:gd name="connsiteY3" fmla="*/ 135652 h 231112"/>
              <a:gd name="connsiteX4" fmla="*/ 683288 w 1868994"/>
              <a:gd name="connsiteY4" fmla="*/ 221063 h 231112"/>
              <a:gd name="connsiteX5" fmla="*/ 0 w 1868994"/>
              <a:gd name="connsiteY5" fmla="*/ 231112 h 231112"/>
              <a:gd name="connsiteX6" fmla="*/ 15073 w 1868994"/>
              <a:gd name="connsiteY6" fmla="*/ 105507 h 231112"/>
              <a:gd name="connsiteX7" fmla="*/ 1512277 w 1868994"/>
              <a:gd name="connsiteY7" fmla="*/ 85411 h 231112"/>
              <a:gd name="connsiteX8" fmla="*/ 1517301 w 1868994"/>
              <a:gd name="connsiteY8" fmla="*/ 5024 h 23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8994" h="231112">
                <a:moveTo>
                  <a:pt x="1517301" y="5024"/>
                </a:moveTo>
                <a:lnTo>
                  <a:pt x="1868994" y="0"/>
                </a:lnTo>
                <a:lnTo>
                  <a:pt x="1863969" y="125604"/>
                </a:lnTo>
                <a:lnTo>
                  <a:pt x="683288" y="135652"/>
                </a:lnTo>
                <a:lnTo>
                  <a:pt x="683288" y="221063"/>
                </a:lnTo>
                <a:lnTo>
                  <a:pt x="0" y="231112"/>
                </a:lnTo>
                <a:lnTo>
                  <a:pt x="15073" y="105507"/>
                </a:lnTo>
                <a:lnTo>
                  <a:pt x="1512277" y="85411"/>
                </a:lnTo>
                <a:lnTo>
                  <a:pt x="1517301" y="5024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780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1400" y="346511"/>
            <a:ext cx="10323286" cy="427945"/>
          </a:xfrm>
        </p:spPr>
        <p:txBody>
          <a:bodyPr/>
          <a:lstStyle/>
          <a:p>
            <a:r>
              <a:rPr lang="de-DE" dirty="0" smtClean="0"/>
              <a:t>The Viewer – </a:t>
            </a:r>
            <a:r>
              <a:rPr lang="de-DE" dirty="0" err="1" smtClean="0"/>
              <a:t>Spatial</a:t>
            </a:r>
            <a:r>
              <a:rPr lang="de-DE" dirty="0" smtClean="0"/>
              <a:t> Discovery</a:t>
            </a:r>
            <a:endParaRPr lang="de-DE" dirty="0"/>
          </a:p>
        </p:txBody>
      </p:sp>
      <p:grpSp>
        <p:nvGrpSpPr>
          <p:cNvPr id="134" name="Gruppieren 133"/>
          <p:cNvGrpSpPr/>
          <p:nvPr/>
        </p:nvGrpSpPr>
        <p:grpSpPr>
          <a:xfrm>
            <a:off x="2375877" y="930031"/>
            <a:ext cx="8784492" cy="5927969"/>
            <a:chOff x="-2579" y="0"/>
            <a:chExt cx="9146580" cy="6858000"/>
          </a:xfrm>
        </p:grpSpPr>
        <p:pic>
          <p:nvPicPr>
            <p:cNvPr id="93" name="Shape 94" descr="C:\Users\es\projekte\akademie\Modell\4.jpg"/>
            <p:cNvPicPr preferRelativeResize="0"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877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Shape 95"/>
            <p:cNvSpPr/>
            <p:nvPr/>
          </p:nvSpPr>
          <p:spPr>
            <a:xfrm>
              <a:off x="0" y="5877271"/>
              <a:ext cx="9144001" cy="980728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96"/>
            <p:cNvSpPr/>
            <p:nvPr/>
          </p:nvSpPr>
          <p:spPr>
            <a:xfrm>
              <a:off x="4689557" y="6525923"/>
              <a:ext cx="4444573" cy="332076"/>
            </a:xfrm>
            <a:prstGeom prst="rect">
              <a:avLst/>
            </a:prstGeom>
            <a:solidFill>
              <a:srgbClr val="B7CCE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97"/>
            <p:cNvSpPr txBox="1"/>
            <p:nvPr/>
          </p:nvSpPr>
          <p:spPr>
            <a:xfrm>
              <a:off x="899591" y="6125962"/>
              <a:ext cx="2592287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de-AT" sz="800" b="0" i="0" u="none" strike="noStrike" cap="none" dirty="0" err="1">
                  <a:solidFill>
                    <a:srgbClr val="385D8A"/>
                  </a:solidFill>
                  <a:latin typeface="Calibri"/>
                  <a:ea typeface="Calibri"/>
                  <a:cs typeface="Calibri"/>
                  <a:sym typeface="Calibri"/>
                </a:rPr>
                <a:t>Amalienburg</a:t>
              </a:r>
              <a:r>
                <a:rPr lang="de-AT" sz="800" b="0" i="0" u="none" strike="noStrike" cap="none" dirty="0">
                  <a:solidFill>
                    <a:srgbClr val="385D8A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de-AT" sz="800" dirty="0">
                  <a:solidFill>
                    <a:srgbClr val="385D8A"/>
                  </a:solidFill>
                  <a:latin typeface="Calibri"/>
                  <a:ea typeface="Calibri"/>
                  <a:cs typeface="Calibri"/>
                  <a:sym typeface="Calibri"/>
                </a:rPr>
                <a:t>Reichskanzleitrakt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de-AT" sz="800" dirty="0" smtClean="0">
                  <a:solidFill>
                    <a:srgbClr val="385D8A"/>
                  </a:solidFill>
                  <a:latin typeface="Calibri"/>
                  <a:ea typeface="Calibri"/>
                  <a:cs typeface="Calibri"/>
                  <a:sym typeface="Calibri"/>
                </a:rPr>
                <a:t>Schweizerhof</a:t>
              </a:r>
              <a:endParaRPr lang="de-AT" sz="800" dirty="0">
                <a:solidFill>
                  <a:srgbClr val="385D8A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de-AT" sz="800" dirty="0" smtClean="0">
                  <a:solidFill>
                    <a:srgbClr val="385D8A"/>
                  </a:solidFill>
                  <a:latin typeface="Calibri"/>
                  <a:ea typeface="Calibri"/>
                  <a:cs typeface="Calibri"/>
                  <a:sym typeface="Calibri"/>
                </a:rPr>
                <a:t>Stallburg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de-AT" sz="800" dirty="0" smtClean="0">
                  <a:solidFill>
                    <a:srgbClr val="385D8A"/>
                  </a:solidFill>
                  <a:latin typeface="Calibri"/>
                  <a:ea typeface="Calibri"/>
                  <a:cs typeface="Calibri"/>
                  <a:sym typeface="Calibri"/>
                </a:rPr>
                <a:t>Augustinerkirche</a:t>
              </a:r>
              <a:endParaRPr lang="de-AT" sz="800" dirty="0">
                <a:solidFill>
                  <a:srgbClr val="385D8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98"/>
            <p:cNvSpPr/>
            <p:nvPr/>
          </p:nvSpPr>
          <p:spPr>
            <a:xfrm>
              <a:off x="0" y="5877271"/>
              <a:ext cx="772991" cy="9807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de-AT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HOF-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de-AT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BURG</a:t>
              </a:r>
            </a:p>
            <a:p>
              <a:pPr marL="0" marR="0" lvl="0" indent="0" algn="ctr" rtl="0">
                <a:spcBef>
                  <a:spcPts val="0"/>
                </a:spcBef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99"/>
            <p:cNvSpPr/>
            <p:nvPr/>
          </p:nvSpPr>
          <p:spPr>
            <a:xfrm>
              <a:off x="431539" y="1339538"/>
              <a:ext cx="936103" cy="28803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36862"/>
              </a:schemeClr>
            </a:solidFill>
            <a:ln w="12700" cap="flat" cmpd="sng">
              <a:solidFill>
                <a:srgbClr val="385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de-AT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Amalienburg</a:t>
              </a:r>
            </a:p>
          </p:txBody>
        </p:sp>
        <p:cxnSp>
          <p:nvCxnSpPr>
            <p:cNvPr id="99" name="Shape 100"/>
            <p:cNvCxnSpPr>
              <a:stCxn id="98" idx="2"/>
            </p:cNvCxnSpPr>
            <p:nvPr/>
          </p:nvCxnSpPr>
          <p:spPr>
            <a:xfrm>
              <a:off x="899591" y="1627570"/>
              <a:ext cx="2016225" cy="1657414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0" name="Shape 101"/>
            <p:cNvSpPr/>
            <p:nvPr/>
          </p:nvSpPr>
          <p:spPr>
            <a:xfrm>
              <a:off x="7164288" y="600383"/>
              <a:ext cx="936103" cy="28803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36862"/>
              </a:schemeClr>
            </a:solidFill>
            <a:ln w="12700" cap="flat" cmpd="sng">
              <a:solidFill>
                <a:srgbClr val="385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de-AT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Augustinerkirche</a:t>
              </a:r>
            </a:p>
          </p:txBody>
        </p:sp>
        <p:cxnSp>
          <p:nvCxnSpPr>
            <p:cNvPr id="101" name="Shape 102"/>
            <p:cNvCxnSpPr>
              <a:stCxn id="100" idx="2"/>
            </p:cNvCxnSpPr>
            <p:nvPr/>
          </p:nvCxnSpPr>
          <p:spPr>
            <a:xfrm flipH="1">
              <a:off x="7092280" y="888415"/>
              <a:ext cx="540060" cy="2324561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2" name="Shape 103"/>
            <p:cNvSpPr/>
            <p:nvPr/>
          </p:nvSpPr>
          <p:spPr>
            <a:xfrm>
              <a:off x="3905046" y="312352"/>
              <a:ext cx="936103" cy="28803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36862"/>
              </a:schemeClr>
            </a:solidFill>
            <a:ln w="12700" cap="flat" cmpd="sng">
              <a:solidFill>
                <a:srgbClr val="385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de-AT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Schweizertrakt</a:t>
              </a:r>
            </a:p>
          </p:txBody>
        </p:sp>
        <p:cxnSp>
          <p:nvCxnSpPr>
            <p:cNvPr id="103" name="Shape 104"/>
            <p:cNvCxnSpPr>
              <a:stCxn id="102" idx="2"/>
            </p:cNvCxnSpPr>
            <p:nvPr/>
          </p:nvCxnSpPr>
          <p:spPr>
            <a:xfrm>
              <a:off x="4373098" y="600384"/>
              <a:ext cx="558942" cy="282861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4" name="Shape 105"/>
            <p:cNvSpPr txBox="1"/>
            <p:nvPr/>
          </p:nvSpPr>
          <p:spPr>
            <a:xfrm>
              <a:off x="1979711" y="6118030"/>
              <a:ext cx="2592287" cy="33855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800" dirty="0">
                <a:solidFill>
                  <a:srgbClr val="385D8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5" name="Shape 106"/>
            <p:cNvCxnSpPr/>
            <p:nvPr/>
          </p:nvCxnSpPr>
          <p:spPr>
            <a:xfrm rot="10800000">
              <a:off x="683568" y="6102346"/>
              <a:ext cx="8460431" cy="0"/>
            </a:xfrm>
            <a:prstGeom prst="straightConnector1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6" name="Shape 107"/>
            <p:cNvSpPr txBox="1"/>
            <p:nvPr/>
          </p:nvSpPr>
          <p:spPr>
            <a:xfrm>
              <a:off x="870749" y="5882087"/>
              <a:ext cx="564577" cy="21544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de-AT" sz="800" dirty="0" smtClean="0">
                  <a:solidFill>
                    <a:srgbClr val="385D8A"/>
                  </a:solidFill>
                  <a:latin typeface="Calibri"/>
                  <a:ea typeface="Calibri"/>
                  <a:cs typeface="Calibri"/>
                  <a:sym typeface="Calibri"/>
                </a:rPr>
                <a:t>Trakte</a:t>
              </a:r>
              <a:endParaRPr lang="de-AT" sz="800" dirty="0">
                <a:solidFill>
                  <a:srgbClr val="385D8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108"/>
            <p:cNvSpPr txBox="1"/>
            <p:nvPr/>
          </p:nvSpPr>
          <p:spPr>
            <a:xfrm>
              <a:off x="1960996" y="5877271"/>
              <a:ext cx="748923" cy="21544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de-AT" sz="800">
                  <a:solidFill>
                    <a:srgbClr val="BFBFBF"/>
                  </a:solidFill>
                  <a:latin typeface="Calibri"/>
                  <a:ea typeface="Calibri"/>
                  <a:cs typeface="Calibri"/>
                  <a:sym typeface="Calibri"/>
                </a:rPr>
                <a:t>Gebäudeteile</a:t>
              </a:r>
            </a:p>
          </p:txBody>
        </p:sp>
        <p:sp>
          <p:nvSpPr>
            <p:cNvPr id="108" name="Shape 109"/>
            <p:cNvSpPr txBox="1"/>
            <p:nvPr/>
          </p:nvSpPr>
          <p:spPr>
            <a:xfrm>
              <a:off x="2815932" y="5877271"/>
              <a:ext cx="1107995" cy="21544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de-AT" sz="800" dirty="0" smtClean="0">
                  <a:solidFill>
                    <a:srgbClr val="BFBFBF"/>
                  </a:solidFill>
                  <a:latin typeface="Calibri"/>
                  <a:ea typeface="Calibri"/>
                  <a:cs typeface="Calibri"/>
                  <a:sym typeface="Calibri"/>
                </a:rPr>
                <a:t>Geschoß</a:t>
              </a:r>
              <a:r>
                <a:rPr lang="de-AT" sz="800" dirty="0">
                  <a:solidFill>
                    <a:srgbClr val="BFBFBF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</a:p>
          </p:txBody>
        </p:sp>
        <p:sp>
          <p:nvSpPr>
            <p:cNvPr id="109" name="Shape 110"/>
            <p:cNvSpPr txBox="1"/>
            <p:nvPr/>
          </p:nvSpPr>
          <p:spPr>
            <a:xfrm>
              <a:off x="3635896" y="5877271"/>
              <a:ext cx="1107995" cy="21544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de-AT" sz="800" dirty="0" smtClean="0">
                  <a:solidFill>
                    <a:srgbClr val="BFBFBF"/>
                  </a:solidFill>
                  <a:latin typeface="Calibri"/>
                  <a:ea typeface="Calibri"/>
                  <a:cs typeface="Calibri"/>
                  <a:sym typeface="Calibri"/>
                </a:rPr>
                <a:t>Räume</a:t>
              </a:r>
              <a:r>
                <a:rPr lang="de-AT" sz="800" dirty="0">
                  <a:solidFill>
                    <a:srgbClr val="BFBFBF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</a:p>
          </p:txBody>
        </p:sp>
        <p:cxnSp>
          <p:nvCxnSpPr>
            <p:cNvPr id="110" name="Shape 111"/>
            <p:cNvCxnSpPr/>
            <p:nvPr/>
          </p:nvCxnSpPr>
          <p:spPr>
            <a:xfrm>
              <a:off x="4683780" y="6118030"/>
              <a:ext cx="0" cy="739970"/>
            </a:xfrm>
            <a:prstGeom prst="straightConnector1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Shape 112"/>
            <p:cNvCxnSpPr/>
            <p:nvPr/>
          </p:nvCxnSpPr>
          <p:spPr>
            <a:xfrm flipV="1">
              <a:off x="4762397" y="6691961"/>
              <a:ext cx="4346107" cy="22119"/>
            </a:xfrm>
            <a:prstGeom prst="straightConnector1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2" name="Shape 114"/>
            <p:cNvSpPr txBox="1"/>
            <p:nvPr/>
          </p:nvSpPr>
          <p:spPr>
            <a:xfrm>
              <a:off x="4722594" y="6525923"/>
              <a:ext cx="389850" cy="21544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de-AT" sz="800" dirty="0" smtClean="0">
                  <a:solidFill>
                    <a:srgbClr val="385D8A"/>
                  </a:solidFill>
                  <a:latin typeface="Calibri"/>
                  <a:ea typeface="Calibri"/>
                  <a:cs typeface="Calibri"/>
                  <a:sym typeface="Calibri"/>
                </a:rPr>
                <a:t>1300</a:t>
              </a:r>
              <a:endParaRPr lang="de-AT" sz="800" dirty="0">
                <a:solidFill>
                  <a:srgbClr val="385D8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Shape 115"/>
            <p:cNvSpPr txBox="1"/>
            <p:nvPr/>
          </p:nvSpPr>
          <p:spPr>
            <a:xfrm>
              <a:off x="8698920" y="6525344"/>
              <a:ext cx="389850" cy="21544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de-AT" sz="800">
                  <a:solidFill>
                    <a:srgbClr val="385D8A"/>
                  </a:solidFill>
                  <a:latin typeface="Calibri"/>
                  <a:ea typeface="Calibri"/>
                  <a:cs typeface="Calibri"/>
                  <a:sym typeface="Calibri"/>
                </a:rPr>
                <a:t>2017</a:t>
              </a:r>
            </a:p>
          </p:txBody>
        </p:sp>
        <p:sp>
          <p:nvSpPr>
            <p:cNvPr id="114" name="Shape 116"/>
            <p:cNvSpPr txBox="1"/>
            <p:nvPr/>
          </p:nvSpPr>
          <p:spPr>
            <a:xfrm>
              <a:off x="7092280" y="6525923"/>
              <a:ext cx="389850" cy="21544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de-AT" sz="800" dirty="0" smtClean="0">
                  <a:solidFill>
                    <a:srgbClr val="385D8A"/>
                  </a:solidFill>
                  <a:latin typeface="Calibri"/>
                  <a:ea typeface="Calibri"/>
                  <a:cs typeface="Calibri"/>
                  <a:sym typeface="Calibri"/>
                </a:rPr>
                <a:t>1835</a:t>
              </a:r>
              <a:endParaRPr lang="de-AT" sz="800" dirty="0">
                <a:solidFill>
                  <a:srgbClr val="385D8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Shape 117"/>
            <p:cNvSpPr/>
            <p:nvPr/>
          </p:nvSpPr>
          <p:spPr>
            <a:xfrm>
              <a:off x="2123727" y="1258608"/>
              <a:ext cx="1143999" cy="28803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36862"/>
              </a:schemeClr>
            </a:solidFill>
            <a:ln w="12700" cap="flat" cmpd="sng">
              <a:solidFill>
                <a:srgbClr val="385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de-AT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Reichskanzleitrakt</a:t>
              </a:r>
            </a:p>
          </p:txBody>
        </p:sp>
        <p:cxnSp>
          <p:nvCxnSpPr>
            <p:cNvPr id="116" name="Shape 118"/>
            <p:cNvCxnSpPr/>
            <p:nvPr/>
          </p:nvCxnSpPr>
          <p:spPr>
            <a:xfrm>
              <a:off x="2695727" y="1546640"/>
              <a:ext cx="1156193" cy="1594328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7" name="Shape 119"/>
            <p:cNvSpPr/>
            <p:nvPr/>
          </p:nvSpPr>
          <p:spPr>
            <a:xfrm>
              <a:off x="5411569" y="334543"/>
              <a:ext cx="936103" cy="28803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36862"/>
              </a:schemeClr>
            </a:solidFill>
            <a:ln w="12700" cap="flat" cmpd="sng">
              <a:solidFill>
                <a:srgbClr val="385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de-AT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Stallburg</a:t>
              </a:r>
            </a:p>
          </p:txBody>
        </p:sp>
        <p:cxnSp>
          <p:nvCxnSpPr>
            <p:cNvPr id="118" name="Shape 120"/>
            <p:cNvCxnSpPr>
              <a:stCxn id="117" idx="2"/>
            </p:cNvCxnSpPr>
            <p:nvPr/>
          </p:nvCxnSpPr>
          <p:spPr>
            <a:xfrm flipH="1">
              <a:off x="5724128" y="622575"/>
              <a:ext cx="155493" cy="2374377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9" name="Shape 121"/>
            <p:cNvSpPr/>
            <p:nvPr/>
          </p:nvSpPr>
          <p:spPr>
            <a:xfrm>
              <a:off x="-2579" y="5877271"/>
              <a:ext cx="775568" cy="225074"/>
            </a:xfrm>
            <a:prstGeom prst="rect">
              <a:avLst/>
            </a:prstGeom>
            <a:solidFill>
              <a:srgbClr val="8CB3E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de-AT" sz="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2D | </a:t>
              </a:r>
              <a:r>
                <a:rPr lang="de-AT" sz="8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3D</a:t>
              </a:r>
            </a:p>
          </p:txBody>
        </p:sp>
        <p:grpSp>
          <p:nvGrpSpPr>
            <p:cNvPr id="120" name="Shape 122"/>
            <p:cNvGrpSpPr/>
            <p:nvPr/>
          </p:nvGrpSpPr>
          <p:grpSpPr>
            <a:xfrm>
              <a:off x="8671332" y="154005"/>
              <a:ext cx="338554" cy="775495"/>
              <a:chOff x="8671332" y="154005"/>
              <a:chExt cx="338554" cy="775495"/>
            </a:xfrm>
          </p:grpSpPr>
          <p:sp>
            <p:nvSpPr>
              <p:cNvPr id="121" name="Shape 123"/>
              <p:cNvSpPr/>
              <p:nvPr/>
            </p:nvSpPr>
            <p:spPr>
              <a:xfrm>
                <a:off x="8698920" y="590604"/>
                <a:ext cx="265567" cy="259960"/>
              </a:xfrm>
              <a:prstGeom prst="rect">
                <a:avLst/>
              </a:prstGeom>
              <a:noFill/>
              <a:ln w="9525" cap="flat" cmpd="sng">
                <a:solidFill>
                  <a:srgbClr val="395E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Shape 124"/>
              <p:cNvSpPr/>
              <p:nvPr/>
            </p:nvSpPr>
            <p:spPr>
              <a:xfrm>
                <a:off x="8698920" y="260647"/>
                <a:ext cx="265567" cy="259960"/>
              </a:xfrm>
              <a:prstGeom prst="rect">
                <a:avLst/>
              </a:prstGeom>
              <a:noFill/>
              <a:ln w="9525" cap="flat" cmpd="sng">
                <a:solidFill>
                  <a:srgbClr val="395E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Shape 125"/>
              <p:cNvSpPr txBox="1"/>
              <p:nvPr/>
            </p:nvSpPr>
            <p:spPr>
              <a:xfrm>
                <a:off x="8671332" y="154005"/>
                <a:ext cx="338554" cy="461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de-AT" sz="2400">
                    <a:solidFill>
                      <a:srgbClr val="385D8A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+</a:t>
                </a:r>
              </a:p>
            </p:txBody>
          </p:sp>
          <p:sp>
            <p:nvSpPr>
              <p:cNvPr id="124" name="Shape 126"/>
              <p:cNvSpPr txBox="1"/>
              <p:nvPr/>
            </p:nvSpPr>
            <p:spPr>
              <a:xfrm>
                <a:off x="8692171" y="467835"/>
                <a:ext cx="279243" cy="461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de-AT" sz="2400">
                    <a:solidFill>
                      <a:srgbClr val="385D8A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</a:t>
                </a:r>
              </a:p>
            </p:txBody>
          </p:sp>
        </p:grpSp>
        <p:sp>
          <p:nvSpPr>
            <p:cNvPr id="125" name="Shape 127"/>
            <p:cNvSpPr/>
            <p:nvPr/>
          </p:nvSpPr>
          <p:spPr>
            <a:xfrm>
              <a:off x="8699025" y="926816"/>
              <a:ext cx="265567" cy="259960"/>
            </a:xfrm>
            <a:prstGeom prst="rect">
              <a:avLst/>
            </a:prstGeom>
            <a:noFill/>
            <a:ln w="9525" cap="flat" cmpd="sng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Shape 128"/>
            <p:cNvSpPr/>
            <p:nvPr/>
          </p:nvSpPr>
          <p:spPr>
            <a:xfrm>
              <a:off x="8752342" y="980728"/>
              <a:ext cx="126885" cy="144629"/>
            </a:xfrm>
            <a:prstGeom prst="corner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Shape 129"/>
            <p:cNvSpPr/>
            <p:nvPr/>
          </p:nvSpPr>
          <p:spPr>
            <a:xfrm>
              <a:off x="4689557" y="5877271"/>
              <a:ext cx="846049" cy="2250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de-AT" sz="8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Schriftquellen (30.000)</a:t>
              </a:r>
              <a:endParaRPr lang="de-AT" sz="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30"/>
            <p:cNvSpPr/>
            <p:nvPr/>
          </p:nvSpPr>
          <p:spPr>
            <a:xfrm>
              <a:off x="5593180" y="5877271"/>
              <a:ext cx="846049" cy="22507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de-AT" sz="8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Bildquellen (10.000)</a:t>
              </a:r>
              <a:endParaRPr lang="de-AT" sz="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Shape 133"/>
            <p:cNvSpPr/>
            <p:nvPr/>
          </p:nvSpPr>
          <p:spPr>
            <a:xfrm>
              <a:off x="8288081" y="5877271"/>
              <a:ext cx="846049" cy="225074"/>
            </a:xfrm>
            <a:prstGeom prst="rect">
              <a:avLst/>
            </a:prstGeom>
            <a:solidFill>
              <a:srgbClr val="5F497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de-AT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myNotes (12)</a:t>
              </a:r>
            </a:p>
          </p:txBody>
        </p:sp>
        <p:sp>
          <p:nvSpPr>
            <p:cNvPr id="130" name="Shape 134"/>
            <p:cNvSpPr txBox="1"/>
            <p:nvPr/>
          </p:nvSpPr>
          <p:spPr>
            <a:xfrm>
              <a:off x="100650" y="112296"/>
              <a:ext cx="1479636" cy="400109"/>
            </a:xfrm>
            <a:prstGeom prst="rect">
              <a:avLst/>
            </a:prstGeom>
            <a:solidFill>
              <a:srgbClr val="FFFFFF">
                <a:alpha val="20784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de-AT" sz="2000" dirty="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View Level 0</a:t>
              </a:r>
            </a:p>
          </p:txBody>
        </p:sp>
        <p:cxnSp>
          <p:nvCxnSpPr>
            <p:cNvPr id="131" name="Shape 136"/>
            <p:cNvCxnSpPr/>
            <p:nvPr/>
          </p:nvCxnSpPr>
          <p:spPr>
            <a:xfrm>
              <a:off x="4788024" y="6606432"/>
              <a:ext cx="0" cy="179236"/>
            </a:xfrm>
            <a:prstGeom prst="straightConnector1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Shape 138"/>
            <p:cNvCxnSpPr/>
            <p:nvPr/>
          </p:nvCxnSpPr>
          <p:spPr>
            <a:xfrm>
              <a:off x="9036496" y="6597352"/>
              <a:ext cx="0" cy="179236"/>
            </a:xfrm>
            <a:prstGeom prst="straightConnector1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3" name="Shape 978"/>
            <p:cNvSpPr/>
            <p:nvPr/>
          </p:nvSpPr>
          <p:spPr>
            <a:xfrm rot="5400000">
              <a:off x="6984806" y="6632818"/>
              <a:ext cx="214948" cy="144016"/>
            </a:xfrm>
            <a:prstGeom prst="flowChartDecision">
              <a:avLst/>
            </a:prstGeom>
            <a:solidFill>
              <a:schemeClr val="accent1"/>
            </a:solidFill>
            <a:ln w="9525" cap="flat" cmpd="sng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061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2446216" y="195384"/>
            <a:ext cx="8807938" cy="6239055"/>
            <a:chOff x="2360247" y="156308"/>
            <a:chExt cx="9144000" cy="6997148"/>
          </a:xfrm>
        </p:grpSpPr>
        <p:pic>
          <p:nvPicPr>
            <p:cNvPr id="4" name="Grafik 3" descr="sketch-3dgui-insert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60247" y="156308"/>
              <a:ext cx="9144000" cy="6997148"/>
            </a:xfrm>
            <a:prstGeom prst="rect">
              <a:avLst/>
            </a:prstGeom>
          </p:spPr>
        </p:pic>
        <p:pic>
          <p:nvPicPr>
            <p:cNvPr id="5" name="Picture 3" descr="C:\Users\rkurdiov\Desktop\00012940_m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199" y="2793220"/>
              <a:ext cx="2520280" cy="2071365"/>
            </a:xfrm>
            <a:prstGeom prst="rect">
              <a:avLst/>
            </a:prstGeom>
            <a:noFill/>
          </p:spPr>
        </p:pic>
        <p:pic>
          <p:nvPicPr>
            <p:cNvPr id="6" name="Picture 4" descr="C:\Users\rkurdiov\Bilddateien\Österreich\Wien\Wien 01\Hofburg\Leopoldinischer Trakt\Zeremonialappartement\Ritterstube\Pk311a18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6466" y="2649205"/>
              <a:ext cx="2357781" cy="1944216"/>
            </a:xfrm>
            <a:prstGeom prst="rect">
              <a:avLst/>
            </a:prstGeom>
            <a:noFill/>
          </p:spPr>
        </p:pic>
        <p:pic>
          <p:nvPicPr>
            <p:cNvPr id="7" name="Picture 5" descr="H:\Eigene Dateien\Dateien\digital humanities\godigital 2016\Bildquellen\HHStA0669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247" y="3945348"/>
              <a:ext cx="3923928" cy="2348628"/>
            </a:xfrm>
            <a:prstGeom prst="rect">
              <a:avLst/>
            </a:prstGeom>
            <a:noFill/>
          </p:spPr>
        </p:pic>
        <p:cxnSp>
          <p:nvCxnSpPr>
            <p:cNvPr id="8" name="Shape 296"/>
            <p:cNvCxnSpPr>
              <a:endCxn id="6" idx="0"/>
            </p:cNvCxnSpPr>
            <p:nvPr/>
          </p:nvCxnSpPr>
          <p:spPr>
            <a:xfrm>
              <a:off x="10071923" y="1713100"/>
              <a:ext cx="253434" cy="936105"/>
            </a:xfrm>
            <a:prstGeom prst="straightConnector1">
              <a:avLst/>
            </a:prstGeom>
            <a:noFill/>
            <a:ln w="1905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Shape 296"/>
            <p:cNvCxnSpPr>
              <a:endCxn id="5" idx="0"/>
            </p:cNvCxnSpPr>
            <p:nvPr/>
          </p:nvCxnSpPr>
          <p:spPr>
            <a:xfrm flipH="1">
              <a:off x="7760339" y="2073140"/>
              <a:ext cx="7328" cy="720080"/>
            </a:xfrm>
            <a:prstGeom prst="straightConnector1">
              <a:avLst/>
            </a:prstGeom>
            <a:noFill/>
            <a:ln w="1905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Shape 296"/>
            <p:cNvCxnSpPr>
              <a:endCxn id="7" idx="0"/>
            </p:cNvCxnSpPr>
            <p:nvPr/>
          </p:nvCxnSpPr>
          <p:spPr>
            <a:xfrm flipH="1">
              <a:off x="4322211" y="3225268"/>
              <a:ext cx="1069192" cy="720080"/>
            </a:xfrm>
            <a:prstGeom prst="straightConnector1">
              <a:avLst/>
            </a:prstGeom>
            <a:noFill/>
            <a:ln w="1905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" name="Shape 209"/>
            <p:cNvSpPr txBox="1"/>
            <p:nvPr/>
          </p:nvSpPr>
          <p:spPr>
            <a:xfrm>
              <a:off x="4222180" y="416956"/>
              <a:ext cx="1479636" cy="400109"/>
            </a:xfrm>
            <a:prstGeom prst="rect">
              <a:avLst/>
            </a:prstGeom>
            <a:solidFill>
              <a:srgbClr val="FFFFFF">
                <a:alpha val="20784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de-AT" sz="2000" dirty="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View Level </a:t>
              </a:r>
              <a:r>
                <a:rPr lang="de-AT" sz="2000" dirty="0" smtClean="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lang="de-AT" sz="20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4902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523" y="1092147"/>
            <a:ext cx="10323286" cy="427945"/>
          </a:xfrm>
        </p:spPr>
        <p:txBody>
          <a:bodyPr/>
          <a:lstStyle/>
          <a:p>
            <a:r>
              <a:rPr lang="de-DE" dirty="0" err="1" smtClean="0"/>
              <a:t>DokuVis</a:t>
            </a:r>
            <a:r>
              <a:rPr lang="de-DE" dirty="0" smtClean="0"/>
              <a:t> als Basis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01" y="1941394"/>
            <a:ext cx="4777883" cy="4777883"/>
          </a:xfrm>
          <a:prstGeom prst="rect">
            <a:avLst/>
          </a:prstGeom>
        </p:spPr>
      </p:pic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5898244" y="5462225"/>
            <a:ext cx="5151342" cy="1257052"/>
          </a:xfrm>
        </p:spPr>
        <p:txBody>
          <a:bodyPr/>
          <a:lstStyle/>
          <a:p>
            <a:r>
              <a:rPr lang="de-DE" sz="2000" dirty="0" smtClean="0"/>
              <a:t>Geschrieben von Jonas </a:t>
            </a:r>
            <a:r>
              <a:rPr lang="de-DE" sz="2000" dirty="0" err="1" smtClean="0"/>
              <a:t>Bruschke</a:t>
            </a:r>
            <a:r>
              <a:rPr lang="de-DE" sz="2000" dirty="0" smtClean="0"/>
              <a:t> HTW Dresden</a:t>
            </a:r>
          </a:p>
          <a:p>
            <a:r>
              <a:rPr lang="de-DE" sz="2000" dirty="0" smtClean="0">
                <a:hlinkClick r:id="rId3"/>
              </a:rPr>
              <a:t>https</a:t>
            </a:r>
            <a:r>
              <a:rPr lang="de-DE" sz="2000" dirty="0">
                <a:hlinkClick r:id="rId3"/>
              </a:rPr>
              <a:t>://</a:t>
            </a:r>
            <a:r>
              <a:rPr lang="de-DE" sz="2000" dirty="0" smtClean="0">
                <a:hlinkClick r:id="rId3"/>
              </a:rPr>
              <a:t>github.com/Brakebein/DokuVis</a:t>
            </a:r>
            <a:endParaRPr lang="de-DE" sz="2000" dirty="0" smtClean="0"/>
          </a:p>
          <a:p>
            <a:pPr marL="177800" indent="0">
              <a:buNone/>
            </a:pPr>
            <a:endParaRPr lang="de-DE" dirty="0" smtClean="0"/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07" y="1941394"/>
            <a:ext cx="5420502" cy="309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45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Black Logo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Breitbild</PresentationFormat>
  <Paragraphs>64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Trebuchet MS</vt:lpstr>
      <vt:lpstr>Template Black Logos</vt:lpstr>
      <vt:lpstr> A 3D-Modell as Means to Store Written and Pictorial Historical Sources</vt:lpstr>
      <vt:lpstr>PowerPoint-Präsentation</vt:lpstr>
      <vt:lpstr>A 3D – Modell for analogue use</vt:lpstr>
      <vt:lpstr>Classical Archival Resources</vt:lpstr>
      <vt:lpstr>Spatial Discovery &amp; Assisted Navigation</vt:lpstr>
      <vt:lpstr>Diachronic Views</vt:lpstr>
      <vt:lpstr>The Viewer – Spatial Discovery</vt:lpstr>
      <vt:lpstr>PowerPoint-Präsentation</vt:lpstr>
      <vt:lpstr>DokuVis als Basis</vt:lpstr>
      <vt:lpstr>Proposed Architecture</vt:lpstr>
      <vt:lpstr>Next Steps –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3D – Modell der Hofburg als Quellenspeicher</dc:title>
  <dc:creator>Hoffmann, Christoph</dc:creator>
  <cp:lastModifiedBy>Hoffmann, Christoph</cp:lastModifiedBy>
  <cp:revision>12</cp:revision>
  <dcterms:modified xsi:type="dcterms:W3CDTF">2017-12-05T11:10:45Z</dcterms:modified>
</cp:coreProperties>
</file>