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20"/>
  </p:notesMasterIdLst>
  <p:sldIdLst>
    <p:sldId id="256" r:id="rId4"/>
    <p:sldId id="257" r:id="rId5"/>
    <p:sldId id="258" r:id="rId6"/>
    <p:sldId id="268" r:id="rId7"/>
    <p:sldId id="259" r:id="rId8"/>
    <p:sldId id="260" r:id="rId9"/>
    <p:sldId id="261" r:id="rId10"/>
    <p:sldId id="262" r:id="rId11"/>
    <p:sldId id="263" r:id="rId12"/>
    <p:sldId id="264" r:id="rId13"/>
    <p:sldId id="265" r:id="rId14"/>
    <p:sldId id="266" r:id="rId15"/>
    <p:sldId id="269" r:id="rId16"/>
    <p:sldId id="267" r:id="rId17"/>
    <p:sldId id="271"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1" autoAdjust="0"/>
    <p:restoredTop sz="94660"/>
  </p:normalViewPr>
  <p:slideViewPr>
    <p:cSldViewPr snapToGrid="0">
      <p:cViewPr>
        <p:scale>
          <a:sx n="121" d="100"/>
          <a:sy n="121" d="100"/>
        </p:scale>
        <p:origin x="-372" y="114"/>
      </p:cViewPr>
      <p:guideLst>
        <p:guide orient="horz" pos="2160"/>
        <p:guide pos="3840"/>
      </p:guideLst>
    </p:cSldViewPr>
  </p:slideViewPr>
  <p:notesTextViewPr>
    <p:cViewPr>
      <p:scale>
        <a:sx n="1" d="1"/>
        <a:sy n="1" d="1"/>
      </p:scale>
      <p:origin x="0" y="0"/>
    </p:cViewPr>
  </p:notesTextViewPr>
  <p:notesViewPr>
    <p:cSldViewPr snapToGrid="0">
      <p:cViewPr varScale="1">
        <p:scale>
          <a:sx n="138" d="100"/>
          <a:sy n="138" d="100"/>
        </p:scale>
        <p:origin x="132" y="45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3FA27-DC74-43A6-B90F-1882391754C7}" type="datetimeFigureOut">
              <a:rPr lang="de-DE" smtClean="0"/>
              <a:t>07.03.2017</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7F841-62F4-4F58-840A-7D7A554D8BB5}" type="slidenum">
              <a:rPr lang="de-DE" smtClean="0"/>
              <a:t>‹Nr.›</a:t>
            </a:fld>
            <a:endParaRPr lang="de-DE"/>
          </a:p>
        </p:txBody>
      </p:sp>
    </p:spTree>
    <p:extLst>
      <p:ext uri="{BB962C8B-B14F-4D97-AF65-F5344CB8AC3E}">
        <p14:creationId xmlns:p14="http://schemas.microsoft.com/office/powerpoint/2010/main" val="186941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bgbl.de/Xaver/start.xav?startbk=Bundesanzeiger_BGBl&amp;bk=Bundesanzeiger_BGBl&amp;start=//*%5b@attr_id='bgbl190s2178.pdf'%5d"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1</a:t>
            </a:fld>
            <a:endParaRPr lang="de-DE"/>
          </a:p>
        </p:txBody>
      </p:sp>
    </p:spTree>
    <p:extLst>
      <p:ext uri="{BB962C8B-B14F-4D97-AF65-F5344CB8AC3E}">
        <p14:creationId xmlns:p14="http://schemas.microsoft.com/office/powerpoint/2010/main" val="2618045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10</a:t>
            </a:fld>
            <a:endParaRPr lang="de-DE"/>
          </a:p>
        </p:txBody>
      </p:sp>
    </p:spTree>
    <p:extLst>
      <p:ext uri="{BB962C8B-B14F-4D97-AF65-F5344CB8AC3E}">
        <p14:creationId xmlns:p14="http://schemas.microsoft.com/office/powerpoint/2010/main" val="1607942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505691" y="4400550"/>
            <a:ext cx="5985163" cy="3960668"/>
          </a:xfrm>
        </p:spPr>
        <p:txBody>
          <a:bodyPr/>
          <a:lstStyle/>
          <a:p>
            <a:r>
              <a:rPr lang="de-DE" dirty="0">
                <a:latin typeface="Times New Roman" panose="02020603050405020304" pitchFamily="18" charset="0"/>
                <a:ea typeface="Times New Roman" panose="02020603050405020304" pitchFamily="18" charset="0"/>
              </a:rPr>
              <a:t>Teils werden als weitere Begrenzung zusätzlich zu Prozentsätzen absolute Kappungsgrenzen von rund 500 Euro (Beyer NZM 2011, 697 [702]; Blank/Börstinghaus/Blank § 535 </a:t>
            </a:r>
            <a:r>
              <a:rPr lang="de-DE" dirty="0" err="1">
                <a:latin typeface="Times New Roman" panose="02020603050405020304" pitchFamily="18" charset="0"/>
                <a:ea typeface="Times New Roman" panose="02020603050405020304" pitchFamily="18" charset="0"/>
              </a:rPr>
              <a:t>Rn</a:t>
            </a:r>
            <a:r>
              <a:rPr lang="de-DE" dirty="0">
                <a:latin typeface="Times New Roman" panose="02020603050405020304" pitchFamily="18" charset="0"/>
                <a:ea typeface="Times New Roman" panose="02020603050405020304" pitchFamily="18" charset="0"/>
              </a:rPr>
              <a:t>. 410) oder 200 Euro (Schmidt-Futterer/Langenberg § 538 </a:t>
            </a:r>
            <a:r>
              <a:rPr lang="de-DE" dirty="0" err="1">
                <a:latin typeface="Times New Roman" panose="02020603050405020304" pitchFamily="18" charset="0"/>
                <a:ea typeface="Times New Roman" panose="02020603050405020304" pitchFamily="18" charset="0"/>
              </a:rPr>
              <a:t>Rn</a:t>
            </a:r>
            <a:r>
              <a:rPr lang="de-DE" dirty="0">
                <a:latin typeface="Times New Roman" panose="02020603050405020304" pitchFamily="18" charset="0"/>
                <a:ea typeface="Times New Roman" panose="02020603050405020304" pitchFamily="18" charset="0"/>
              </a:rPr>
              <a:t>. 58) vorgeschlagen. Starre Kappungsgrenzen der jährlichen Inanspruchnahme weisen indes das Problem auf, dass sie bei niedriger Miete eine überproportionale und bei hoher Miete eine unterproportionale Belastung nach sich ziehen können. Daher sollte man es bei den prozentualen Obergrenzen belassen; wem die „13. Miete“ zu hoch erscheint, mag eine geringere Obergrenze als 8 % ansetzen. </a:t>
            </a:r>
            <a:endParaRPr lang="de-DE" dirty="0"/>
          </a:p>
        </p:txBody>
      </p:sp>
      <p:sp>
        <p:nvSpPr>
          <p:cNvPr id="4" name="Foliennummernplatzhalter 3"/>
          <p:cNvSpPr>
            <a:spLocks noGrp="1"/>
          </p:cNvSpPr>
          <p:nvPr>
            <p:ph type="sldNum" sz="quarter" idx="10"/>
          </p:nvPr>
        </p:nvSpPr>
        <p:spPr/>
        <p:txBody>
          <a:bodyPr/>
          <a:lstStyle/>
          <a:p>
            <a:fld id="{5407F841-62F4-4F58-840A-7D7A554D8BB5}" type="slidenum">
              <a:rPr lang="de-DE" smtClean="0"/>
              <a:t>11</a:t>
            </a:fld>
            <a:endParaRPr lang="de-DE"/>
          </a:p>
        </p:txBody>
      </p:sp>
    </p:spTree>
    <p:extLst>
      <p:ext uri="{BB962C8B-B14F-4D97-AF65-F5344CB8AC3E}">
        <p14:creationId xmlns:p14="http://schemas.microsoft.com/office/powerpoint/2010/main" val="10066034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12</a:t>
            </a:fld>
            <a:endParaRPr lang="de-DE"/>
          </a:p>
        </p:txBody>
      </p:sp>
    </p:spTree>
    <p:extLst>
      <p:ext uri="{BB962C8B-B14F-4D97-AF65-F5344CB8AC3E}">
        <p14:creationId xmlns:p14="http://schemas.microsoft.com/office/powerpoint/2010/main" val="2827072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138545" y="4315691"/>
            <a:ext cx="6518563" cy="4779818"/>
          </a:xfrm>
        </p:spPr>
        <p:txBody>
          <a:bodyPr>
            <a:normAutofit fontScale="92500" lnSpcReduction="10000"/>
          </a:bodyPr>
          <a:lstStyle/>
          <a:p>
            <a:r>
              <a:rPr lang="de-DE" dirty="0"/>
              <a:t>Dazu </a:t>
            </a:r>
            <a:r>
              <a:rPr lang="de-DE" dirty="0" err="1"/>
              <a:t>BeckOK</a:t>
            </a:r>
            <a:r>
              <a:rPr lang="de-DE" dirty="0"/>
              <a:t>-BGB/</a:t>
            </a:r>
            <a:r>
              <a:rPr lang="de-DE" i="1" dirty="0"/>
              <a:t>H. Schmidt, </a:t>
            </a:r>
            <a:r>
              <a:rPr lang="de-DE" dirty="0"/>
              <a:t>§ 307 </a:t>
            </a:r>
            <a:r>
              <a:rPr lang="de-DE" dirty="0" err="1"/>
              <a:t>Rn</a:t>
            </a:r>
            <a:r>
              <a:rPr lang="de-DE" dirty="0"/>
              <a:t>. 115.1:</a:t>
            </a:r>
          </a:p>
          <a:p>
            <a:r>
              <a:rPr lang="de-DE" dirty="0"/>
              <a:t>Stellt man nur auf den Gesichtspunkt ab, dass der Mieter nicht zu Schönheitsreparaturen herangezogen werden darf, die nicht von ihm verursacht sind, würde dies für die Übertragung auf die Kleinreparaturverpflichtung sprechen, so dass bei allen Vermietungen, die nicht Neubauwohnungen betreffen (bei Renovierungen werden die kleinreparaturtypischen Einrichtungen nicht zwingend erneuert), die Kostenbelastung gegen § 307 Abs. 2 Nr. 1, Abs. 1 verstieße. Aber das erscheint nicht richtig. Die Zulässigkeit der Kleinreparaturklauseln hat der BGH in der Streitvermeidung gesehen und den Schutz vor der Belastung mit fremdverursachter Materialabnutzung dadurch bewerkstelligt, dass er die doppelte Kostendeckelung gefordert hat (BGHZ 108, 1 [10]). Die seinerzeit angestellte Überlegung, die Kostenübernahme für Kleinreparaturen belaste den Mieter zwar betragsmäßig weniger als die Schönheitsreparaturen, sei aber für ihn weniger kalkulierbar als die „nach Umfang und Ausführungsfristen festliegenden Schönheitsreparaturen“, ist nach dem „Aus“ für starre Renovierungsfristen zwar obsolet, es bleibt aber das Argument der Streitvermeidung; die Abgrenzung nach Abnutzungszeiten von Einrichtungsgegenständen hat nun aber „das Zeug“, Streit ins Mietverhältnis hineinzutragen. Ein weiteres kommt hinzu: Es ist anerkannt, dass den Vermieter nicht eine ständige Modernisierungspflicht trifft, er also nicht gehalten ist, die Mietsache „auf dem neuesten Stand“ zu halten. Maßgeblicher Standard ist bei Fehlen dahingehender Parteivereinbarungen nach der Verkehrsanschauung zunächst derjenige bei Vertragsabschluss, wobei dieser grundsätzlich durch den Errichtungsstandard determiniert ist (BGH NZM 2013, 575 </a:t>
            </a:r>
            <a:r>
              <a:rPr lang="de-DE" dirty="0" err="1"/>
              <a:t>Rn</a:t>
            </a:r>
            <a:r>
              <a:rPr lang="de-DE" dirty="0"/>
              <a:t>. 15; </a:t>
            </a:r>
            <a:r>
              <a:rPr lang="de-DE" dirty="0" err="1"/>
              <a:t>BeckOGK</a:t>
            </a:r>
            <a:r>
              <a:rPr lang="de-DE" dirty="0"/>
              <a:t>/Schmidt BGB § 535 </a:t>
            </a:r>
            <a:r>
              <a:rPr lang="de-DE" dirty="0" err="1"/>
              <a:t>Rn</a:t>
            </a:r>
            <a:r>
              <a:rPr lang="de-DE" dirty="0"/>
              <a:t>. 292), soweit nicht Gesundheitsschutz- oder sonstige Sicherheitsstandards betroffen sind. Der Mieter kann also nicht erwarten, dass die kleinreparaturtypischen Installationen bei Beginn des Mietverhältnisses erneuert werden. Ob die in der Literatur vorgeschlagene „Karenzzeit“, die sich an der kaufvertraglichen Gewährleistungsfrist von zwei Jahren orientiert (Kappus NZM 2016, 609 [621]), das Problem löst, erscheint fraglich, denn es mindert nur die Spitzen, aber klärt nicht die Grundsatzfrage. Im Übrigen erscheint der Ansatz nicht konsequent, denn bei beweglichen Sachen, die bestimmungsgemäß in ein Gebäude eingebaut werden und dessen Mangelhaftigkeit verursachen, ist nun einmal die fünfjährige Gewährleistungsverjährung des § 438 Abs. 1 Nr. 2 b maßgeblich, auch wenn diese in der Tat recht lang ist (deswegen plädiert Kappus NZM 2016, 609 [621] dafür, nur die kaufrechtliche Regelverjährung anzusetzen). Und schließlich erscheint der Verwaltungsaufwand beim Vermieter, der nicht lediglich einzelne oder ein paar Wohneinheiten vermietet, erheblich, wenn er für die einzelnen Mietverhältnisse jeweils unterschiedlich laufende Zweijahreszeiträume nachhalten soll. Den Vermieter hier auf die Möglichkeiten leistungsfähiger EDV zu verweisen, erscheint angesichts des eben erwähnten – entscheidenden - Grundsatzes, dass der Mieter nicht stets Neubaustandard der technischen Ausrüstung erwarten kann, nicht angemessen.</a:t>
            </a:r>
          </a:p>
        </p:txBody>
      </p:sp>
      <p:sp>
        <p:nvSpPr>
          <p:cNvPr id="4" name="Foliennummernplatzhalter 3"/>
          <p:cNvSpPr>
            <a:spLocks noGrp="1"/>
          </p:cNvSpPr>
          <p:nvPr>
            <p:ph type="sldNum" sz="quarter" idx="10"/>
          </p:nvPr>
        </p:nvSpPr>
        <p:spPr/>
        <p:txBody>
          <a:bodyPr/>
          <a:lstStyle/>
          <a:p>
            <a:fld id="{5407F841-62F4-4F58-840A-7D7A554D8BB5}" type="slidenum">
              <a:rPr lang="de-DE" smtClean="0"/>
              <a:t>14</a:t>
            </a:fld>
            <a:endParaRPr lang="de-DE"/>
          </a:p>
        </p:txBody>
      </p:sp>
    </p:spTree>
    <p:extLst>
      <p:ext uri="{BB962C8B-B14F-4D97-AF65-F5344CB8AC3E}">
        <p14:creationId xmlns:p14="http://schemas.microsoft.com/office/powerpoint/2010/main" val="2926114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228600" y="4400550"/>
            <a:ext cx="6269182" cy="3600450"/>
          </a:xfrm>
        </p:spPr>
        <p:txBody>
          <a:bodyPr/>
          <a:lstStyle/>
          <a:p>
            <a:r>
              <a:rPr lang="de-DE" dirty="0"/>
              <a:t>Instandhaltung (§ 28 Abs. 1 S. 1 II. BV) sind die Arbeiten, die während der Nutzungsdauer zur Erhaltung des bestimmungsmäßigen Gebrauchs erbracht werden müssen, um die durch </a:t>
            </a:r>
          </a:p>
          <a:p>
            <a:r>
              <a:rPr lang="de-DE" dirty="0"/>
              <a:t>- Abnutzung, </a:t>
            </a:r>
          </a:p>
          <a:p>
            <a:r>
              <a:rPr lang="de-DE" dirty="0"/>
              <a:t>- Alterung und </a:t>
            </a:r>
          </a:p>
          <a:p>
            <a:r>
              <a:rPr lang="de-DE" dirty="0"/>
              <a:t>- Witterungseinwirkung </a:t>
            </a:r>
          </a:p>
          <a:p>
            <a:r>
              <a:rPr lang="de-DE" dirty="0"/>
              <a:t>entstehenden baulichen oder sonstigen Mängel ordnungsgemäß zu beseitigen. </a:t>
            </a:r>
          </a:p>
          <a:p>
            <a:endParaRPr lang="de-DE" dirty="0"/>
          </a:p>
          <a:p>
            <a:r>
              <a:rPr lang="de-DE" dirty="0"/>
              <a:t>Instandsetzung (in § 28 Abs. 1 S. 1 II. BV) ist der Aufwand zur Reparatur und Wiederbeschaffung.</a:t>
            </a:r>
          </a:p>
          <a:p>
            <a:endParaRPr lang="de-DE" dirty="0"/>
          </a:p>
        </p:txBody>
      </p:sp>
      <p:sp>
        <p:nvSpPr>
          <p:cNvPr id="4" name="Foliennummernplatzhalter 3"/>
          <p:cNvSpPr>
            <a:spLocks noGrp="1"/>
          </p:cNvSpPr>
          <p:nvPr>
            <p:ph type="sldNum" sz="quarter" idx="10"/>
          </p:nvPr>
        </p:nvSpPr>
        <p:spPr/>
        <p:txBody>
          <a:bodyPr/>
          <a:lstStyle/>
          <a:p>
            <a:fld id="{5407F841-62F4-4F58-840A-7D7A554D8BB5}" type="slidenum">
              <a:rPr lang="de-DE" smtClean="0"/>
              <a:t>15</a:t>
            </a:fld>
            <a:endParaRPr lang="de-DE"/>
          </a:p>
        </p:txBody>
      </p:sp>
    </p:spTree>
    <p:extLst>
      <p:ext uri="{BB962C8B-B14F-4D97-AF65-F5344CB8AC3E}">
        <p14:creationId xmlns:p14="http://schemas.microsoft.com/office/powerpoint/2010/main" val="124802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2</a:t>
            </a:fld>
            <a:endParaRPr lang="de-DE"/>
          </a:p>
        </p:txBody>
      </p:sp>
    </p:spTree>
    <p:extLst>
      <p:ext uri="{BB962C8B-B14F-4D97-AF65-F5344CB8AC3E}">
        <p14:creationId xmlns:p14="http://schemas.microsoft.com/office/powerpoint/2010/main" val="3909390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3</a:t>
            </a:fld>
            <a:endParaRPr lang="de-DE"/>
          </a:p>
        </p:txBody>
      </p:sp>
    </p:spTree>
    <p:extLst>
      <p:ext uri="{BB962C8B-B14F-4D97-AF65-F5344CB8AC3E}">
        <p14:creationId xmlns:p14="http://schemas.microsoft.com/office/powerpoint/2010/main" val="227361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Verordnung über wohnungswirtschaftliche Berechnungen (Zweite Berechnungsverordnung - II. BV) in der Fassung der Bekanntmachung vom 12.10.1990 </a:t>
            </a:r>
          </a:p>
          <a:p>
            <a:r>
              <a:rPr lang="de-DE" dirty="0"/>
              <a:t>(BGBl. I S. </a:t>
            </a:r>
            <a:r>
              <a:rPr lang="de-DE" dirty="0">
                <a:hlinkClick r:id="rId3"/>
              </a:rPr>
              <a:t>2178</a:t>
            </a:r>
            <a:r>
              <a:rPr lang="de-DE" dirty="0"/>
              <a:t>) gilt nach ihrem § 1 nur für die Berechnung der Wirtschaftlichkeit, Belastung, Wohnfläche oder der angemessenen Kaufpreise von öffentlich gefördertem Wohnraum, wird aber zu Definitionszwecken in mancher Hinsicht (auch zur Definition dessen, was man in der Bundesrepublik Deutschland unter Schönheitsreparaturen versteht) herangezogen. </a:t>
            </a:r>
          </a:p>
        </p:txBody>
      </p:sp>
      <p:sp>
        <p:nvSpPr>
          <p:cNvPr id="4" name="Foliennummernplatzhalter 3"/>
          <p:cNvSpPr>
            <a:spLocks noGrp="1"/>
          </p:cNvSpPr>
          <p:nvPr>
            <p:ph type="sldNum" sz="quarter" idx="10"/>
          </p:nvPr>
        </p:nvSpPr>
        <p:spPr/>
        <p:txBody>
          <a:bodyPr/>
          <a:lstStyle/>
          <a:p>
            <a:fld id="{5407F841-62F4-4F58-840A-7D7A554D8BB5}" type="slidenum">
              <a:rPr lang="de-DE" smtClean="0"/>
              <a:t>4</a:t>
            </a:fld>
            <a:endParaRPr lang="de-DE"/>
          </a:p>
        </p:txBody>
      </p:sp>
    </p:spTree>
    <p:extLst>
      <p:ext uri="{BB962C8B-B14F-4D97-AF65-F5344CB8AC3E}">
        <p14:creationId xmlns:p14="http://schemas.microsoft.com/office/powerpoint/2010/main" val="3032912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5</a:t>
            </a:fld>
            <a:endParaRPr lang="de-DE"/>
          </a:p>
        </p:txBody>
      </p:sp>
    </p:spTree>
    <p:extLst>
      <p:ext uri="{BB962C8B-B14F-4D97-AF65-F5344CB8AC3E}">
        <p14:creationId xmlns:p14="http://schemas.microsoft.com/office/powerpoint/2010/main" val="960856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6</a:t>
            </a:fld>
            <a:endParaRPr lang="de-DE"/>
          </a:p>
        </p:txBody>
      </p:sp>
    </p:spTree>
    <p:extLst>
      <p:ext uri="{BB962C8B-B14F-4D97-AF65-F5344CB8AC3E}">
        <p14:creationId xmlns:p14="http://schemas.microsoft.com/office/powerpoint/2010/main" val="8552127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7</a:t>
            </a:fld>
            <a:endParaRPr lang="de-DE"/>
          </a:p>
        </p:txBody>
      </p:sp>
    </p:spTree>
    <p:extLst>
      <p:ext uri="{BB962C8B-B14F-4D97-AF65-F5344CB8AC3E}">
        <p14:creationId xmlns:p14="http://schemas.microsoft.com/office/powerpoint/2010/main" val="325152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85799" y="4400550"/>
            <a:ext cx="5763491" cy="4383232"/>
          </a:xfrm>
        </p:spPr>
        <p:txBody>
          <a:bodyPr/>
          <a:lstStyle/>
          <a:p>
            <a:r>
              <a:rPr lang="de-DE" dirty="0"/>
              <a:t>Neben der Streitvermeidungsfunktion wurde vom Berufungsgericht zu BGHZ 108, 1 (das war das OLG Stuttgart) darauf abgestellt, dass die Kostenüberwälzung den Mieter zu „schonendem Umgang“ mit den Einrichtungsgegenständen anhält. Dazu BGHZ 108, 1, 8: „Es (das </a:t>
            </a:r>
            <a:r>
              <a:rPr lang="de-DE" dirty="0" err="1"/>
              <a:t>Ber.Ger</a:t>
            </a:r>
            <a:r>
              <a:rPr lang="de-DE" dirty="0"/>
              <a:t>.) führt außerdem den Gesichtspunkt ins Feld, eine derartige Regelung bewirke, dass der Mieter zu schonendem Umgang mit dem Mietobjekt angehalten werde. Ob dieser ‚pädagogische‘ Gesichtspunkt als Beurteilungskriterium für die Angemessenheit von AGB-Klauseln verwendbar ist, kann offenbleiben. Denn sicher ist, dass Streit über Bagatellschäden im Verhältnis von Mietvertragsparteien tunlichst vermieden werden muss.“</a:t>
            </a:r>
          </a:p>
          <a:p>
            <a:endParaRPr lang="de-DE" dirty="0"/>
          </a:p>
          <a:p>
            <a:r>
              <a:rPr lang="de-DE" dirty="0"/>
              <a:t>Ausdrücklich hat der BGH die These verworfen (die aber über lange Jahre bei den Schönheitsreparaturklauseln angewendet wurde), die Übernahme der Kosten stelle eine Verkehrssitte dar (BGHZ 108, 1, 6) oder sei Teil des Mieterentgelts für die Überlassung der Wohnung (BGHZ 108, 1, 4).</a:t>
            </a:r>
          </a:p>
          <a:p>
            <a:endParaRPr lang="de-DE" dirty="0"/>
          </a:p>
          <a:p>
            <a:r>
              <a:rPr lang="de-DE" dirty="0"/>
              <a:t>Literatur etwa: MüKoBGB/</a:t>
            </a:r>
            <a:r>
              <a:rPr lang="de-DE" i="1" dirty="0"/>
              <a:t>Häublein, </a:t>
            </a:r>
            <a:r>
              <a:rPr lang="de-DE" dirty="0"/>
              <a:t>7. Aufl. 2016, § 535 </a:t>
            </a:r>
            <a:r>
              <a:rPr lang="de-DE" dirty="0" err="1"/>
              <a:t>Rn</a:t>
            </a:r>
            <a:r>
              <a:rPr lang="de-DE" dirty="0"/>
              <a:t>. 110; Wolf/Lindacher/Pfeiffer/ </a:t>
            </a:r>
            <a:r>
              <a:rPr lang="de-DE" i="1" dirty="0"/>
              <a:t>Hau</a:t>
            </a:r>
            <a:r>
              <a:rPr lang="de-DE" dirty="0"/>
              <a:t>, AGB-Recht, 6. Aufl.,  Klausel M 101; Blank/</a:t>
            </a:r>
            <a:r>
              <a:rPr lang="de-DE" dirty="0" err="1"/>
              <a:t>Börstinghaus</a:t>
            </a:r>
            <a:r>
              <a:rPr lang="de-DE" dirty="0"/>
              <a:t>/</a:t>
            </a:r>
            <a:r>
              <a:rPr lang="de-DE" i="1" dirty="0"/>
              <a:t>Blank</a:t>
            </a:r>
            <a:r>
              <a:rPr lang="de-DE" dirty="0"/>
              <a:t>, Miete, 5. Aufl., § 535 </a:t>
            </a:r>
            <a:r>
              <a:rPr lang="de-DE" dirty="0" err="1"/>
              <a:t>Rn</a:t>
            </a:r>
            <a:r>
              <a:rPr lang="de-DE" dirty="0"/>
              <a:t>. 410; </a:t>
            </a:r>
            <a:r>
              <a:rPr lang="de-DE" dirty="0" err="1"/>
              <a:t>BeckOK</a:t>
            </a:r>
            <a:r>
              <a:rPr lang="de-DE" dirty="0"/>
              <a:t>-BGB/</a:t>
            </a:r>
            <a:r>
              <a:rPr lang="de-DE" i="1" dirty="0"/>
              <a:t>H. Schmidt </a:t>
            </a:r>
            <a:r>
              <a:rPr lang="de-DE" dirty="0"/>
              <a:t>§ 307 </a:t>
            </a:r>
            <a:r>
              <a:rPr lang="de-DE" dirty="0" err="1"/>
              <a:t>Rn</a:t>
            </a:r>
            <a:r>
              <a:rPr lang="de-DE" dirty="0"/>
              <a:t>. 115; Schmidt-Futterer/</a:t>
            </a:r>
            <a:r>
              <a:rPr lang="de-DE" i="1" dirty="0"/>
              <a:t>Langenberg, </a:t>
            </a:r>
            <a:r>
              <a:rPr lang="de-DE" dirty="0"/>
              <a:t>Mietrecht, 12. Aufl. 2015, § 538 </a:t>
            </a:r>
            <a:r>
              <a:rPr lang="de-DE" dirty="0" err="1"/>
              <a:t>Rn</a:t>
            </a:r>
            <a:r>
              <a:rPr lang="de-DE" dirty="0"/>
              <a:t>. 56 ff.</a:t>
            </a:r>
          </a:p>
        </p:txBody>
      </p:sp>
      <p:sp>
        <p:nvSpPr>
          <p:cNvPr id="4" name="Foliennummernplatzhalter 3"/>
          <p:cNvSpPr>
            <a:spLocks noGrp="1"/>
          </p:cNvSpPr>
          <p:nvPr>
            <p:ph type="sldNum" sz="quarter" idx="10"/>
          </p:nvPr>
        </p:nvSpPr>
        <p:spPr/>
        <p:txBody>
          <a:bodyPr/>
          <a:lstStyle/>
          <a:p>
            <a:fld id="{5407F841-62F4-4F58-840A-7D7A554D8BB5}" type="slidenum">
              <a:rPr lang="de-DE" smtClean="0"/>
              <a:t>8</a:t>
            </a:fld>
            <a:endParaRPr lang="de-DE"/>
          </a:p>
        </p:txBody>
      </p:sp>
    </p:spTree>
    <p:extLst>
      <p:ext uri="{BB962C8B-B14F-4D97-AF65-F5344CB8AC3E}">
        <p14:creationId xmlns:p14="http://schemas.microsoft.com/office/powerpoint/2010/main" val="572802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5407F841-62F4-4F58-840A-7D7A554D8BB5}" type="slidenum">
              <a:rPr lang="de-DE" smtClean="0"/>
              <a:t>9</a:t>
            </a:fld>
            <a:endParaRPr lang="de-DE"/>
          </a:p>
        </p:txBody>
      </p:sp>
    </p:spTree>
    <p:extLst>
      <p:ext uri="{BB962C8B-B14F-4D97-AF65-F5344CB8AC3E}">
        <p14:creationId xmlns:p14="http://schemas.microsoft.com/office/powerpoint/2010/main" val="37575632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32E8067A-1630-476D-8379-01FF77BFEE8A}"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4230552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4E7A91D-DD4D-4D43-8E5A-2B3386382A7D}"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2102832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A0E3F130-90E1-49F0-8EA6-36F888B19D4B}"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2431037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de-DE"/>
              <a:t>Titelmasterformat durch Klicken bearbeiten</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E3815077-83BA-4998-964F-8EF549B38CE6}"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20687441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F4BCF75-417D-4D54-93F7-EF0D625F454C}"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03904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9F7FE393-0811-4295-BC0F-530E1A24456D}"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045547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3B9FC88-96EB-434B-8D54-4D30E64A960E}"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4558796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45127" y="2507550"/>
            <a:ext cx="5156200"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7550"/>
            <a:ext cx="5181601"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944E9FDC-939A-44E2-A870-7E043AB2D036}" type="datetime1">
              <a:rPr lang="de-DE" smtClean="0"/>
              <a:t>07.03.2017</a:t>
            </a:fld>
            <a:endParaRPr lang="de-DE"/>
          </a:p>
        </p:txBody>
      </p:sp>
      <p:sp>
        <p:nvSpPr>
          <p:cNvPr id="8" name="Footer Placeholder 7"/>
          <p:cNvSpPr>
            <a:spLocks noGrp="1"/>
          </p:cNvSpPr>
          <p:nvPr>
            <p:ph type="ftr" sz="quarter" idx="11"/>
          </p:nvPr>
        </p:nvSpPr>
        <p:spPr/>
        <p:txBody>
          <a:bodyPr/>
          <a:lstStyle/>
          <a:p>
            <a:r>
              <a:rPr lang="de-DE"/>
              <a:t>RA Prof. Dr. Hubert Schmidt</a:t>
            </a:r>
          </a:p>
        </p:txBody>
      </p:sp>
      <p:sp>
        <p:nvSpPr>
          <p:cNvPr id="9" name="Slide Number Placeholder 8"/>
          <p:cNvSpPr>
            <a:spLocks noGrp="1"/>
          </p:cNvSpPr>
          <p:nvPr>
            <p:ph type="sldNum" sz="quarter" idx="12"/>
          </p:nvPr>
        </p:nvSpPr>
        <p:spPr/>
        <p:txBody>
          <a:bodyPr/>
          <a:lstStyle/>
          <a:p>
            <a:fld id="{96EC440D-8713-4650-A69B-FF63766B55F2}" type="slidenum">
              <a:rPr lang="de-DE" smtClean="0"/>
              <a:t>‹Nr.›</a:t>
            </a:fld>
            <a:endParaRPr lang="de-DE"/>
          </a:p>
        </p:txBody>
      </p:sp>
      <p:sp>
        <p:nvSpPr>
          <p:cNvPr id="10" name="Title 9"/>
          <p:cNvSpPr>
            <a:spLocks noGrp="1"/>
          </p:cNvSpPr>
          <p:nvPr>
            <p:ph type="title"/>
          </p:nvPr>
        </p:nvSpPr>
        <p:spPr/>
        <p:txBody>
          <a:bodyPr/>
          <a:lstStyle/>
          <a:p>
            <a:r>
              <a:rPr lang="de-DE"/>
              <a:t>Titelmasterformat durch Klicken bearbeiten</a:t>
            </a:r>
            <a:endParaRPr lang="en-US" dirty="0"/>
          </a:p>
        </p:txBody>
      </p:sp>
    </p:spTree>
    <p:extLst>
      <p:ext uri="{BB962C8B-B14F-4D97-AF65-F5344CB8AC3E}">
        <p14:creationId xmlns:p14="http://schemas.microsoft.com/office/powerpoint/2010/main" val="712380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7E18C7-679D-4FB4-9FD4-35AB2C733086}" type="datetime1">
              <a:rPr lang="de-DE" smtClean="0"/>
              <a:t>07.03.2017</a:t>
            </a:fld>
            <a:endParaRPr lang="de-DE"/>
          </a:p>
        </p:txBody>
      </p:sp>
      <p:sp>
        <p:nvSpPr>
          <p:cNvPr id="4" name="Footer Placeholder 3"/>
          <p:cNvSpPr>
            <a:spLocks noGrp="1"/>
          </p:cNvSpPr>
          <p:nvPr>
            <p:ph type="ftr" sz="quarter" idx="11"/>
          </p:nvPr>
        </p:nvSpPr>
        <p:spPr/>
        <p:txBody>
          <a:bodyPr/>
          <a:lstStyle/>
          <a:p>
            <a:r>
              <a:rPr lang="de-DE"/>
              <a:t>RA Prof. Dr. Hubert Schmidt</a:t>
            </a:r>
          </a:p>
        </p:txBody>
      </p:sp>
      <p:sp>
        <p:nvSpPr>
          <p:cNvPr id="5" name="Slide Number Placeholder 4"/>
          <p:cNvSpPr>
            <a:spLocks noGrp="1"/>
          </p:cNvSpPr>
          <p:nvPr>
            <p:ph type="sldNum" sz="quarter" idx="12"/>
          </p:nvPr>
        </p:nvSpPr>
        <p:spPr/>
        <p:txBody>
          <a:bodyPr/>
          <a:lstStyle/>
          <a:p>
            <a:fld id="{96EC440D-8713-4650-A69B-FF63766B55F2}" type="slidenum">
              <a:rPr lang="de-DE" smtClean="0"/>
              <a:t>‹Nr.›</a:t>
            </a:fld>
            <a:endParaRPr lang="de-DE"/>
          </a:p>
        </p:txBody>
      </p:sp>
      <p:sp>
        <p:nvSpPr>
          <p:cNvPr id="6" name="Title 5"/>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26886934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ECDD4-6BDB-4F02-A381-FBE474024691}" type="datetime1">
              <a:rPr lang="de-DE" smtClean="0"/>
              <a:t>07.03.2017</a:t>
            </a:fld>
            <a:endParaRPr lang="de-DE"/>
          </a:p>
        </p:txBody>
      </p:sp>
      <p:sp>
        <p:nvSpPr>
          <p:cNvPr id="3" name="Footer Placeholder 2"/>
          <p:cNvSpPr>
            <a:spLocks noGrp="1"/>
          </p:cNvSpPr>
          <p:nvPr>
            <p:ph type="ftr" sz="quarter" idx="11"/>
          </p:nvPr>
        </p:nvSpPr>
        <p:spPr/>
        <p:txBody>
          <a:bodyPr/>
          <a:lstStyle/>
          <a:p>
            <a:r>
              <a:rPr lang="de-DE"/>
              <a:t>RA Prof. Dr. Hubert Schmidt</a:t>
            </a:r>
          </a:p>
        </p:txBody>
      </p:sp>
      <p:sp>
        <p:nvSpPr>
          <p:cNvPr id="4" name="Slide Number Placeholder 3"/>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7684282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de-DE"/>
              <a:t>Titelmasterformat durch Klicken bearbeiten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84FA36C7-B7AD-4E70-8C0B-DF07B23E9BD0}"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41202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34C3A6B-121A-44EA-B7D1-930F7E3042CB}"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768636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de-DE"/>
              <a:t>Titelmasterformat durch Klicken bearbeiten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CA2AA13F-93EC-4A7E-AAFD-D0D6BB58C588}"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371248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E96D4A3-08AE-4CE4-91F4-B9D0373606DF}"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34993880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de-DE"/>
              <a:t>Titelmasterformat durch Klicken bearbeiten</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383336B5-2AD0-4D9D-9DF5-2AC87D11287E}"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4835981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7" descr="paint"/>
          <p:cNvPicPr>
            <a:picLocks noChangeAspect="1" noChangeArrowheads="1"/>
          </p:cNvPicPr>
          <p:nvPr/>
        </p:nvPicPr>
        <p:blipFill>
          <a:blip r:embed="rId2">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1219200" y="1828801"/>
            <a:ext cx="109728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46" name="Rectangle 2"/>
          <p:cNvSpPr>
            <a:spLocks noGrp="1" noChangeArrowheads="1"/>
          </p:cNvSpPr>
          <p:nvPr>
            <p:ph type="ctrTitle"/>
          </p:nvPr>
        </p:nvSpPr>
        <p:spPr>
          <a:xfrm>
            <a:off x="1219200" y="685800"/>
            <a:ext cx="10295467" cy="1143000"/>
          </a:xfrm>
        </p:spPr>
        <p:txBody>
          <a:bodyPr/>
          <a:lstStyle>
            <a:lvl1pPr>
              <a:defRPr/>
            </a:lvl1pPr>
          </a:lstStyle>
          <a:p>
            <a:pPr lvl="0"/>
            <a:r>
              <a:rPr lang="de-DE" noProof="0"/>
              <a:t>Titelmasterformat durch Klicken bearbeiten</a:t>
            </a:r>
            <a:endParaRPr lang="en-US" noProof="0"/>
          </a:p>
        </p:txBody>
      </p:sp>
      <p:sp>
        <p:nvSpPr>
          <p:cNvPr id="6147" name="Rectangle 3"/>
          <p:cNvSpPr>
            <a:spLocks noGrp="1" noChangeArrowheads="1"/>
          </p:cNvSpPr>
          <p:nvPr>
            <p:ph type="subTitle" idx="1"/>
          </p:nvPr>
        </p:nvSpPr>
        <p:spPr>
          <a:xfrm>
            <a:off x="2844800" y="3886200"/>
            <a:ext cx="8534400" cy="1771650"/>
          </a:xfrm>
        </p:spPr>
        <p:txBody>
          <a:bodyPr/>
          <a:lstStyle>
            <a:lvl1pPr marL="0" indent="0">
              <a:buFont typeface="Tahoma" pitchFamily="34" charset="0"/>
              <a:buNone/>
              <a:defRPr>
                <a:latin typeface="Arial Black" pitchFamily="34" charset="0"/>
              </a:defRPr>
            </a:lvl1pPr>
          </a:lstStyle>
          <a:p>
            <a:pPr lvl="0"/>
            <a:r>
              <a:rPr lang="de-DE" noProof="0"/>
              <a:t>Formatvorlage des Untertitelmasters durch Klicken bearbeiten</a:t>
            </a:r>
            <a:endParaRPr lang="en-US" noProof="0"/>
          </a:p>
        </p:txBody>
      </p:sp>
      <p:sp>
        <p:nvSpPr>
          <p:cNvPr id="5" name="Rectangle 4"/>
          <p:cNvSpPr>
            <a:spLocks noGrp="1" noChangeArrowheads="1"/>
          </p:cNvSpPr>
          <p:nvPr>
            <p:ph type="dt" sz="half" idx="10"/>
          </p:nvPr>
        </p:nvSpPr>
        <p:spPr>
          <a:xfrm>
            <a:off x="948267" y="6229350"/>
            <a:ext cx="2573867" cy="514350"/>
          </a:xfrm>
        </p:spPr>
        <p:txBody>
          <a:bodyPr/>
          <a:lstStyle>
            <a:lvl1pPr>
              <a:defRPr smtClean="0">
                <a:solidFill>
                  <a:srgbClr val="5E574E"/>
                </a:solidFill>
              </a:defRPr>
            </a:lvl1pPr>
          </a:lstStyle>
          <a:p>
            <a:fld id="{ADF4B7BE-0962-4AF7-BCFA-7AD51871A0B9}" type="datetime1">
              <a:rPr lang="de-DE" smtClean="0"/>
              <a:t>07.03.2017</a:t>
            </a:fld>
            <a:endParaRPr lang="de-DE"/>
          </a:p>
        </p:txBody>
      </p:sp>
      <p:sp>
        <p:nvSpPr>
          <p:cNvPr id="6" name="Rectangle 5"/>
          <p:cNvSpPr>
            <a:spLocks noGrp="1" noChangeArrowheads="1"/>
          </p:cNvSpPr>
          <p:nvPr>
            <p:ph type="ftr" sz="quarter" idx="11"/>
          </p:nvPr>
        </p:nvSpPr>
        <p:spPr>
          <a:xfrm>
            <a:off x="3671299" y="6466702"/>
            <a:ext cx="4849405" cy="276999"/>
          </a:xfrm>
        </p:spPr>
        <p:txBody>
          <a:bodyPr/>
          <a:lstStyle>
            <a:lvl1pPr>
              <a:defRPr sz="1200" smtClean="0">
                <a:solidFill>
                  <a:srgbClr val="5E574E"/>
                </a:solidFill>
              </a:defRPr>
            </a:lvl1pPr>
          </a:lstStyle>
          <a:p>
            <a:r>
              <a:rPr lang="de-DE"/>
              <a:t>RA Prof. Dr. Hubert Schmidt</a:t>
            </a:r>
          </a:p>
        </p:txBody>
      </p:sp>
      <p:sp>
        <p:nvSpPr>
          <p:cNvPr id="7" name="Rectangle 6"/>
          <p:cNvSpPr>
            <a:spLocks noGrp="1" noChangeArrowheads="1"/>
          </p:cNvSpPr>
          <p:nvPr>
            <p:ph type="sldNum" sz="quarter" idx="12"/>
          </p:nvPr>
        </p:nvSpPr>
        <p:spPr>
          <a:xfrm>
            <a:off x="8805333" y="6229350"/>
            <a:ext cx="2438400" cy="514350"/>
          </a:xfrm>
        </p:spPr>
        <p:txBody>
          <a:bodyPr/>
          <a:lstStyle>
            <a:lvl1pPr>
              <a:defRPr smtClean="0">
                <a:solidFill>
                  <a:srgbClr val="5E574E"/>
                </a:solidFill>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2404855304"/>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mj-lt"/>
              </a:defRPr>
            </a:lvl1pPr>
          </a:lstStyle>
          <a:p>
            <a:r>
              <a:rPr lang="de-DE" dirty="0"/>
              <a:t>Titelmasterformat durch Klicken bearbeiten</a:t>
            </a:r>
          </a:p>
        </p:txBody>
      </p:sp>
      <p:sp>
        <p:nvSpPr>
          <p:cNvPr id="3" name="Inhaltsplatzhalter 2"/>
          <p:cNvSpPr>
            <a:spLocks noGrp="1"/>
          </p:cNvSpPr>
          <p:nvPr>
            <p:ph idx="1"/>
          </p:nvPr>
        </p:nvSpPr>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fld id="{4764FD4B-4F34-48EB-94E9-C6F6EE6D3EF2}" type="datetime1">
              <a:rPr lang="de-DE" smtClean="0"/>
              <a:t>07.03.2017</a:t>
            </a:fld>
            <a:endParaRPr lang="de-DE"/>
          </a:p>
        </p:txBody>
      </p:sp>
      <p:sp>
        <p:nvSpPr>
          <p:cNvPr id="5"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6" name="Rectangle 6"/>
          <p:cNvSpPr>
            <a:spLocks noGrp="1" noChangeArrowheads="1"/>
          </p:cNvSpPr>
          <p:nvPr>
            <p:ph type="sldNum" sz="quarter" idx="12"/>
          </p:nvPr>
        </p:nvSpPr>
        <p:spPr>
          <a:ln/>
        </p:spPr>
        <p:txBody>
          <a:bodyPr/>
          <a:lstStyle>
            <a:lvl1pPr algn="r">
              <a:defRPr/>
            </a:lvl1pPr>
          </a:lstStyle>
          <a:p>
            <a:fld id="{96EC440D-8713-4650-A69B-FF63766B55F2}" type="slidenum">
              <a:rPr lang="de-DE" smtClean="0"/>
              <a:pPr/>
              <a:t>‹Nr.›</a:t>
            </a:fld>
            <a:endParaRPr lang="de-DE" dirty="0"/>
          </a:p>
        </p:txBody>
      </p:sp>
    </p:spTree>
    <p:extLst>
      <p:ext uri="{BB962C8B-B14F-4D97-AF65-F5344CB8AC3E}">
        <p14:creationId xmlns:p14="http://schemas.microsoft.com/office/powerpoint/2010/main" val="224971330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Formatvorlagen des Textmasters bearbeiten</a:t>
            </a:r>
          </a:p>
        </p:txBody>
      </p:sp>
      <p:sp>
        <p:nvSpPr>
          <p:cNvPr id="4" name="Rectangle 4"/>
          <p:cNvSpPr>
            <a:spLocks noGrp="1" noChangeArrowheads="1"/>
          </p:cNvSpPr>
          <p:nvPr>
            <p:ph type="dt" sz="half" idx="10"/>
          </p:nvPr>
        </p:nvSpPr>
        <p:spPr>
          <a:ln/>
        </p:spPr>
        <p:txBody>
          <a:bodyPr/>
          <a:lstStyle>
            <a:lvl1pPr>
              <a:defRPr/>
            </a:lvl1pPr>
          </a:lstStyle>
          <a:p>
            <a:fld id="{9BB3F14B-B4C7-4A8C-94D6-07842A82AD3B}" type="datetime1">
              <a:rPr lang="de-DE" smtClean="0"/>
              <a:t>07.03.2017</a:t>
            </a:fld>
            <a:endParaRPr lang="de-DE"/>
          </a:p>
        </p:txBody>
      </p:sp>
      <p:sp>
        <p:nvSpPr>
          <p:cNvPr id="5"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6"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3944128817"/>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885950"/>
            <a:ext cx="5350933"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63734" y="1885950"/>
            <a:ext cx="5350933"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fld id="{5DD9C951-B988-4133-8280-24987E420790}" type="datetime1">
              <a:rPr lang="de-DE" smtClean="0"/>
              <a:t>07.03.2017</a:t>
            </a:fld>
            <a:endParaRPr lang="de-DE"/>
          </a:p>
        </p:txBody>
      </p:sp>
      <p:sp>
        <p:nvSpPr>
          <p:cNvPr id="6"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7"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2302980435"/>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fld id="{7BD302FB-A81F-4D7F-A8B4-DF7308F6A9FA}" type="datetime1">
              <a:rPr lang="de-DE" smtClean="0"/>
              <a:t>07.03.2017</a:t>
            </a:fld>
            <a:endParaRPr lang="de-DE"/>
          </a:p>
        </p:txBody>
      </p:sp>
      <p:sp>
        <p:nvSpPr>
          <p:cNvPr id="8"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9"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3173921952"/>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fld id="{5E190B76-2FBC-4192-ACF4-E5BE6B575814}" type="datetime1">
              <a:rPr lang="de-DE" smtClean="0"/>
              <a:t>07.03.2017</a:t>
            </a:fld>
            <a:endParaRPr lang="de-DE"/>
          </a:p>
        </p:txBody>
      </p:sp>
      <p:sp>
        <p:nvSpPr>
          <p:cNvPr id="4"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5"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268128744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FD45E0FB-5C81-400D-9576-98BCF419D517}" type="datetime1">
              <a:rPr lang="de-DE" smtClean="0"/>
              <a:t>07.03.2017</a:t>
            </a:fld>
            <a:endParaRPr lang="de-DE"/>
          </a:p>
        </p:txBody>
      </p:sp>
      <p:sp>
        <p:nvSpPr>
          <p:cNvPr id="3"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4"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371534362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de-DE"/>
              <a:t>Titelmasterformat durch Klicken bearbeiten</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FFA41A8B-E5B2-46D7-AA03-371945E5FD84}" type="datetime1">
              <a:rPr lang="de-DE" smtClean="0"/>
              <a:t>07.03.2017</a:t>
            </a:fld>
            <a:endParaRPr lang="de-DE"/>
          </a:p>
        </p:txBody>
      </p:sp>
      <p:sp>
        <p:nvSpPr>
          <p:cNvPr id="5" name="Footer Placeholder 4"/>
          <p:cNvSpPr>
            <a:spLocks noGrp="1"/>
          </p:cNvSpPr>
          <p:nvPr>
            <p:ph type="ftr" sz="quarter" idx="11"/>
          </p:nvPr>
        </p:nvSpPr>
        <p:spPr/>
        <p:txBody>
          <a:bodyPr/>
          <a:lstStyle/>
          <a:p>
            <a:r>
              <a:rPr lang="de-DE"/>
              <a:t>RA Prof. Dr. Hubert Schmidt</a:t>
            </a:r>
          </a:p>
        </p:txBody>
      </p:sp>
      <p:sp>
        <p:nvSpPr>
          <p:cNvPr id="6" name="Slide Number Placeholder 5"/>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23622681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fld id="{64E5F2A3-8E27-48DE-81BD-7D8F3C18C561}" type="datetime1">
              <a:rPr lang="de-DE" smtClean="0"/>
              <a:t>07.03.2017</a:t>
            </a:fld>
            <a:endParaRPr lang="de-DE"/>
          </a:p>
        </p:txBody>
      </p:sp>
      <p:sp>
        <p:nvSpPr>
          <p:cNvPr id="6"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7"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2670829474"/>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Rectangle 4"/>
          <p:cNvSpPr>
            <a:spLocks noGrp="1" noChangeArrowheads="1"/>
          </p:cNvSpPr>
          <p:nvPr>
            <p:ph type="dt" sz="half" idx="10"/>
          </p:nvPr>
        </p:nvSpPr>
        <p:spPr>
          <a:ln/>
        </p:spPr>
        <p:txBody>
          <a:bodyPr/>
          <a:lstStyle>
            <a:lvl1pPr>
              <a:defRPr/>
            </a:lvl1pPr>
          </a:lstStyle>
          <a:p>
            <a:fld id="{169D96B0-437E-45FA-913C-F2A2834DFDE5}" type="datetime1">
              <a:rPr lang="de-DE" smtClean="0"/>
              <a:t>07.03.2017</a:t>
            </a:fld>
            <a:endParaRPr lang="de-DE"/>
          </a:p>
        </p:txBody>
      </p:sp>
      <p:sp>
        <p:nvSpPr>
          <p:cNvPr id="6"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7"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605050377"/>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fld id="{63589C04-9FAB-4C9D-9B3E-04BD89F7999E}" type="datetime1">
              <a:rPr lang="de-DE" smtClean="0"/>
              <a:t>07.03.2017</a:t>
            </a:fld>
            <a:endParaRPr lang="de-DE"/>
          </a:p>
        </p:txBody>
      </p:sp>
      <p:sp>
        <p:nvSpPr>
          <p:cNvPr id="5"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6"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1958161004"/>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71467" y="228600"/>
            <a:ext cx="2743200" cy="58293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41867" y="228600"/>
            <a:ext cx="8026400" cy="582930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fld id="{F62D150E-1AD3-44F0-A803-901333BA6753}" type="datetime1">
              <a:rPr lang="de-DE" smtClean="0"/>
              <a:t>07.03.2017</a:t>
            </a:fld>
            <a:endParaRPr lang="de-DE"/>
          </a:p>
        </p:txBody>
      </p:sp>
      <p:sp>
        <p:nvSpPr>
          <p:cNvPr id="5" name="Rectangle 5"/>
          <p:cNvSpPr>
            <a:spLocks noGrp="1" noChangeArrowheads="1"/>
          </p:cNvSpPr>
          <p:nvPr>
            <p:ph type="ftr" sz="quarter" idx="11"/>
          </p:nvPr>
        </p:nvSpPr>
        <p:spPr>
          <a:ln/>
        </p:spPr>
        <p:txBody>
          <a:bodyPr/>
          <a:lstStyle>
            <a:lvl1pPr>
              <a:defRPr/>
            </a:lvl1pPr>
          </a:lstStyle>
          <a:p>
            <a:r>
              <a:rPr lang="de-DE"/>
              <a:t>RA Prof. Dr. Hubert Schmidt</a:t>
            </a:r>
          </a:p>
        </p:txBody>
      </p:sp>
      <p:sp>
        <p:nvSpPr>
          <p:cNvPr id="6" name="Rectangle 6"/>
          <p:cNvSpPr>
            <a:spLocks noGrp="1" noChangeArrowheads="1"/>
          </p:cNvSpPr>
          <p:nvPr>
            <p:ph type="sldNum" sz="quarter" idx="12"/>
          </p:nvPr>
        </p:nvSpPr>
        <p:spPr>
          <a:ln/>
        </p:spPr>
        <p:txBody>
          <a:bodyPr/>
          <a:lstStyle>
            <a:lvl1pPr>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323260560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8667B0B2-4984-4FD5-A0DE-0906D7441F3D}"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95785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845127" y="2507550"/>
            <a:ext cx="5156200"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6172200" y="2507550"/>
            <a:ext cx="5181601" cy="3680525"/>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e Placeholder 6"/>
          <p:cNvSpPr>
            <a:spLocks noGrp="1"/>
          </p:cNvSpPr>
          <p:nvPr>
            <p:ph type="dt" sz="half" idx="10"/>
          </p:nvPr>
        </p:nvSpPr>
        <p:spPr/>
        <p:txBody>
          <a:bodyPr/>
          <a:lstStyle/>
          <a:p>
            <a:fld id="{E8F8C4CA-AEBD-4F79-B56B-44B443D9226D}" type="datetime1">
              <a:rPr lang="de-DE" smtClean="0"/>
              <a:t>07.03.2017</a:t>
            </a:fld>
            <a:endParaRPr lang="de-DE"/>
          </a:p>
        </p:txBody>
      </p:sp>
      <p:sp>
        <p:nvSpPr>
          <p:cNvPr id="8" name="Footer Placeholder 7"/>
          <p:cNvSpPr>
            <a:spLocks noGrp="1"/>
          </p:cNvSpPr>
          <p:nvPr>
            <p:ph type="ftr" sz="quarter" idx="11"/>
          </p:nvPr>
        </p:nvSpPr>
        <p:spPr/>
        <p:txBody>
          <a:bodyPr/>
          <a:lstStyle/>
          <a:p>
            <a:r>
              <a:rPr lang="de-DE"/>
              <a:t>RA Prof. Dr. Hubert Schmidt</a:t>
            </a:r>
          </a:p>
        </p:txBody>
      </p:sp>
      <p:sp>
        <p:nvSpPr>
          <p:cNvPr id="9" name="Slide Number Placeholder 8"/>
          <p:cNvSpPr>
            <a:spLocks noGrp="1"/>
          </p:cNvSpPr>
          <p:nvPr>
            <p:ph type="sldNum" sz="quarter" idx="12"/>
          </p:nvPr>
        </p:nvSpPr>
        <p:spPr/>
        <p:txBody>
          <a:bodyPr/>
          <a:lstStyle/>
          <a:p>
            <a:fld id="{96EC440D-8713-4650-A69B-FF63766B55F2}" type="slidenum">
              <a:rPr lang="de-DE" smtClean="0"/>
              <a:t>‹Nr.›</a:t>
            </a:fld>
            <a:endParaRPr lang="de-DE"/>
          </a:p>
        </p:txBody>
      </p:sp>
      <p:sp>
        <p:nvSpPr>
          <p:cNvPr id="10" name="Title 9"/>
          <p:cNvSpPr>
            <a:spLocks noGrp="1"/>
          </p:cNvSpPr>
          <p:nvPr>
            <p:ph type="title"/>
          </p:nvPr>
        </p:nvSpPr>
        <p:spPr/>
        <p:txBody>
          <a:bodyPr/>
          <a:lstStyle/>
          <a:p>
            <a:r>
              <a:rPr lang="de-DE"/>
              <a:t>Titelmasterformat durch Klicken bearbeiten</a:t>
            </a:r>
            <a:endParaRPr lang="en-US" dirty="0"/>
          </a:p>
        </p:txBody>
      </p:sp>
    </p:spTree>
    <p:extLst>
      <p:ext uri="{BB962C8B-B14F-4D97-AF65-F5344CB8AC3E}">
        <p14:creationId xmlns:p14="http://schemas.microsoft.com/office/powerpoint/2010/main" val="43625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649F36E-32A5-471F-BD57-0999A00586C6}" type="datetime1">
              <a:rPr lang="de-DE" smtClean="0"/>
              <a:t>07.03.2017</a:t>
            </a:fld>
            <a:endParaRPr lang="de-DE"/>
          </a:p>
        </p:txBody>
      </p:sp>
      <p:sp>
        <p:nvSpPr>
          <p:cNvPr id="4" name="Footer Placeholder 3"/>
          <p:cNvSpPr>
            <a:spLocks noGrp="1"/>
          </p:cNvSpPr>
          <p:nvPr>
            <p:ph type="ftr" sz="quarter" idx="11"/>
          </p:nvPr>
        </p:nvSpPr>
        <p:spPr/>
        <p:txBody>
          <a:bodyPr/>
          <a:lstStyle/>
          <a:p>
            <a:r>
              <a:rPr lang="de-DE"/>
              <a:t>RA Prof. Dr. Hubert Schmidt</a:t>
            </a:r>
          </a:p>
        </p:txBody>
      </p:sp>
      <p:sp>
        <p:nvSpPr>
          <p:cNvPr id="5" name="Slide Number Placeholder 4"/>
          <p:cNvSpPr>
            <a:spLocks noGrp="1"/>
          </p:cNvSpPr>
          <p:nvPr>
            <p:ph type="sldNum" sz="quarter" idx="12"/>
          </p:nvPr>
        </p:nvSpPr>
        <p:spPr/>
        <p:txBody>
          <a:bodyPr/>
          <a:lstStyle/>
          <a:p>
            <a:fld id="{96EC440D-8713-4650-A69B-FF63766B55F2}" type="slidenum">
              <a:rPr lang="de-DE" smtClean="0"/>
              <a:t>‹Nr.›</a:t>
            </a:fld>
            <a:endParaRPr lang="de-DE"/>
          </a:p>
        </p:txBody>
      </p:sp>
      <p:sp>
        <p:nvSpPr>
          <p:cNvPr id="6" name="Title 5"/>
          <p:cNvSpPr>
            <a:spLocks noGrp="1"/>
          </p:cNvSpPr>
          <p:nvPr>
            <p:ph type="title"/>
          </p:nvPr>
        </p:nvSpPr>
        <p:spPr/>
        <p:txBody>
          <a:bodyPr/>
          <a:lstStyle/>
          <a:p>
            <a:r>
              <a:rPr lang="de-DE"/>
              <a:t>Titelmasterformat durch Klicken bearbeiten</a:t>
            </a:r>
            <a:endParaRPr lang="en-US"/>
          </a:p>
        </p:txBody>
      </p:sp>
    </p:spTree>
    <p:extLst>
      <p:ext uri="{BB962C8B-B14F-4D97-AF65-F5344CB8AC3E}">
        <p14:creationId xmlns:p14="http://schemas.microsoft.com/office/powerpoint/2010/main" val="2544740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33F71-87B8-445A-B077-813A30D1AF1E}" type="datetime1">
              <a:rPr lang="de-DE" smtClean="0"/>
              <a:t>07.03.2017</a:t>
            </a:fld>
            <a:endParaRPr lang="de-DE"/>
          </a:p>
        </p:txBody>
      </p:sp>
      <p:sp>
        <p:nvSpPr>
          <p:cNvPr id="3" name="Footer Placeholder 2"/>
          <p:cNvSpPr>
            <a:spLocks noGrp="1"/>
          </p:cNvSpPr>
          <p:nvPr>
            <p:ph type="ftr" sz="quarter" idx="11"/>
          </p:nvPr>
        </p:nvSpPr>
        <p:spPr/>
        <p:txBody>
          <a:bodyPr/>
          <a:lstStyle/>
          <a:p>
            <a:r>
              <a:rPr lang="de-DE"/>
              <a:t>RA Prof. Dr. Hubert Schmidt</a:t>
            </a:r>
          </a:p>
        </p:txBody>
      </p:sp>
      <p:sp>
        <p:nvSpPr>
          <p:cNvPr id="4" name="Slide Number Placeholder 3"/>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27341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de-DE"/>
              <a:t>Titelmasterformat durch Klicken bearbeiten</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581B7C54-5470-4BAB-AA31-F1928C18C8BF}"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4113141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de-DE"/>
              <a:t>Titelmasterformat durch Klicken bearbeiten</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64F7404D-A80C-4A8C-9F19-9F3469E28CB5}" type="datetime1">
              <a:rPr lang="de-DE" smtClean="0"/>
              <a:t>07.03.2017</a:t>
            </a:fld>
            <a:endParaRPr lang="de-DE"/>
          </a:p>
        </p:txBody>
      </p:sp>
      <p:sp>
        <p:nvSpPr>
          <p:cNvPr id="6" name="Footer Placeholder 5"/>
          <p:cNvSpPr>
            <a:spLocks noGrp="1"/>
          </p:cNvSpPr>
          <p:nvPr>
            <p:ph type="ftr" sz="quarter" idx="11"/>
          </p:nvPr>
        </p:nvSpPr>
        <p:spPr/>
        <p:txBody>
          <a:bodyPr/>
          <a:lstStyle/>
          <a:p>
            <a:r>
              <a:rPr lang="de-DE"/>
              <a:t>RA Prof. Dr. Hubert Schmidt</a:t>
            </a:r>
          </a:p>
        </p:txBody>
      </p:sp>
      <p:sp>
        <p:nvSpPr>
          <p:cNvPr id="7" name="Slide Number Placeholder 6"/>
          <p:cNvSpPr>
            <a:spLocks noGrp="1"/>
          </p:cNvSpPr>
          <p:nvPr>
            <p:ph type="sldNum" sz="quarter" idx="12"/>
          </p:nvPr>
        </p:nvSpPr>
        <p:spPr/>
        <p:txBody>
          <a:bodyPr/>
          <a:lstStyle/>
          <a:p>
            <a:fld id="{96EC440D-8713-4650-A69B-FF63766B55F2}" type="slidenum">
              <a:rPr lang="de-DE" smtClean="0"/>
              <a:t>‹Nr.›</a:t>
            </a:fld>
            <a:endParaRPr lang="de-DE"/>
          </a:p>
        </p:txBody>
      </p:sp>
    </p:spTree>
    <p:extLst>
      <p:ext uri="{BB962C8B-B14F-4D97-AF65-F5344CB8AC3E}">
        <p14:creationId xmlns:p14="http://schemas.microsoft.com/office/powerpoint/2010/main" val="15652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66E86E52-242B-4B5C-9E66-4624EA054092}" type="datetime1">
              <a:rPr lang="de-DE" smtClean="0"/>
              <a:t>07.03.2017</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de-DE"/>
              <a:t>RA Prof. Dr. Hubert Schmidt</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1911171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4C8AD52-A203-49FB-94B3-D685D74F19E2}" type="datetime1">
              <a:rPr lang="de-DE" smtClean="0"/>
              <a:t>07.03.2017</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de-DE"/>
              <a:t>RA Prof. Dr. Hubert Schmidt</a:t>
            </a: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6EC440D-8713-4650-A69B-FF63766B55F2}" type="slidenum">
              <a:rPr lang="de-DE" smtClean="0"/>
              <a:t>‹Nr.›</a:t>
            </a:fld>
            <a:endParaRPr lang="de-DE"/>
          </a:p>
        </p:txBody>
      </p:sp>
    </p:spTree>
    <p:extLst>
      <p:ext uri="{BB962C8B-B14F-4D97-AF65-F5344CB8AC3E}">
        <p14:creationId xmlns:p14="http://schemas.microsoft.com/office/powerpoint/2010/main" val="16980432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41867" y="228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de-DE"/>
              <a:t>Hier klicken, um Master-Titelformat zu bearbeiten.</a:t>
            </a:r>
          </a:p>
        </p:txBody>
      </p:sp>
      <p:sp>
        <p:nvSpPr>
          <p:cNvPr id="1027" name="Rectangle 3"/>
          <p:cNvSpPr>
            <a:spLocks noGrp="1" noChangeArrowheads="1"/>
          </p:cNvSpPr>
          <p:nvPr>
            <p:ph type="body" idx="1"/>
          </p:nvPr>
        </p:nvSpPr>
        <p:spPr bwMode="auto">
          <a:xfrm>
            <a:off x="609600" y="1885950"/>
            <a:ext cx="10905067" cy="417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de-DE"/>
              <a:t>Hier klicken, um Master-Textformat zu bearbeiten.</a:t>
            </a:r>
          </a:p>
          <a:p>
            <a:pPr lvl="1"/>
            <a:r>
              <a:rPr lang="en-US" altLang="de-DE"/>
              <a:t>Zweite Ebene</a:t>
            </a:r>
          </a:p>
          <a:p>
            <a:pPr lvl="2"/>
            <a:r>
              <a:rPr lang="en-US" altLang="de-DE"/>
              <a:t>Dritte Ebene</a:t>
            </a:r>
          </a:p>
          <a:p>
            <a:pPr lvl="3"/>
            <a:r>
              <a:rPr lang="en-US" altLang="de-DE"/>
              <a:t>Vierte Ebene</a:t>
            </a:r>
          </a:p>
          <a:p>
            <a:pPr lvl="4"/>
            <a:r>
              <a:rPr lang="en-US" altLang="de-DE"/>
              <a:t>Fünfte Ebene</a:t>
            </a:r>
          </a:p>
        </p:txBody>
      </p:sp>
      <p:sp>
        <p:nvSpPr>
          <p:cNvPr id="5124" name="Rectangle 4"/>
          <p:cNvSpPr>
            <a:spLocks noGrp="1" noChangeArrowheads="1"/>
          </p:cNvSpPr>
          <p:nvPr>
            <p:ph type="dt" sz="half" idx="2"/>
          </p:nvPr>
        </p:nvSpPr>
        <p:spPr bwMode="auto">
          <a:xfrm>
            <a:off x="575733" y="622935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lgn="l">
              <a:spcBef>
                <a:spcPct val="50000"/>
              </a:spcBef>
              <a:defRPr sz="1400" smtClean="0">
                <a:solidFill>
                  <a:schemeClr val="bg2"/>
                </a:solidFill>
                <a:latin typeface="Arial" charset="0"/>
              </a:defRPr>
            </a:lvl1pPr>
          </a:lstStyle>
          <a:p>
            <a:fld id="{2DBBD65B-72DC-48CB-AC17-B268AE34D5E8}" type="datetime1">
              <a:rPr lang="de-DE" smtClean="0"/>
              <a:t>07.03.2017</a:t>
            </a:fld>
            <a:endParaRPr lang="de-DE"/>
          </a:p>
        </p:txBody>
      </p:sp>
      <p:sp>
        <p:nvSpPr>
          <p:cNvPr id="5125" name="Rectangle 5"/>
          <p:cNvSpPr>
            <a:spLocks noGrp="1" noChangeArrowheads="1"/>
          </p:cNvSpPr>
          <p:nvPr>
            <p:ph type="ftr" sz="quarter" idx="3"/>
          </p:nvPr>
        </p:nvSpPr>
        <p:spPr bwMode="auto">
          <a:xfrm>
            <a:off x="3283917" y="6378773"/>
            <a:ext cx="5622053" cy="307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1440" tIns="45720" rIns="91440" bIns="45720" numCol="1" anchor="b" anchorCtr="0" compatLnSpc="1">
            <a:prstTxWarp prst="textNoShape">
              <a:avLst/>
            </a:prstTxWarp>
            <a:spAutoFit/>
          </a:bodyPr>
          <a:lstStyle>
            <a:lvl1pPr algn="ctr">
              <a:spcBef>
                <a:spcPct val="50000"/>
              </a:spcBef>
              <a:defRPr sz="1400" smtClean="0">
                <a:solidFill>
                  <a:schemeClr val="bg2"/>
                </a:solidFill>
                <a:latin typeface="Berlin Sans FB" pitchFamily="34" charset="0"/>
              </a:defRPr>
            </a:lvl1pPr>
          </a:lstStyle>
          <a:p>
            <a:r>
              <a:rPr lang="de-DE"/>
              <a:t>RA Prof. Dr. Hubert Schmidt</a:t>
            </a:r>
          </a:p>
        </p:txBody>
      </p:sp>
      <p:sp>
        <p:nvSpPr>
          <p:cNvPr id="5126" name="Rectangle 6"/>
          <p:cNvSpPr>
            <a:spLocks noGrp="1" noChangeArrowheads="1"/>
          </p:cNvSpPr>
          <p:nvPr>
            <p:ph type="sldNum" sz="quarter" idx="4"/>
          </p:nvPr>
        </p:nvSpPr>
        <p:spPr bwMode="auto">
          <a:xfrm>
            <a:off x="8974667" y="622935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lvl1pPr>
              <a:spcBef>
                <a:spcPct val="50000"/>
              </a:spcBef>
              <a:defRPr sz="1400" smtClean="0">
                <a:solidFill>
                  <a:schemeClr val="bg2"/>
                </a:solidFill>
                <a:latin typeface="Arial" charset="0"/>
              </a:defRPr>
            </a:lvl1pPr>
          </a:lstStyle>
          <a:p>
            <a:fld id="{96EC440D-8713-4650-A69B-FF63766B55F2}" type="slidenum">
              <a:rPr lang="de-DE" smtClean="0"/>
              <a:t>‹Nr.›</a:t>
            </a:fld>
            <a:endParaRPr lang="de-DE"/>
          </a:p>
        </p:txBody>
      </p:sp>
      <p:pic>
        <p:nvPicPr>
          <p:cNvPr id="1031" name="Picture 7" descr="paint"/>
          <p:cNvPicPr>
            <a:picLocks noChangeAspect="1" noChangeArrowheads="1"/>
          </p:cNvPicPr>
          <p:nvPr/>
        </p:nvPicPr>
        <p:blipFill>
          <a:blip r:embed="rId13">
            <a:clrChange>
              <a:clrFrom>
                <a:srgbClr val="C0C0C0"/>
              </a:clrFrom>
              <a:clrTo>
                <a:srgbClr val="C0C0C0">
                  <a:alpha val="0"/>
                </a:srgbClr>
              </a:clrTo>
            </a:clrChange>
            <a:extLst>
              <a:ext uri="{28A0092B-C50C-407E-A947-70E740481C1C}">
                <a14:useLocalDpi xmlns:a14="http://schemas.microsoft.com/office/drawing/2010/main" val="0"/>
              </a:ext>
            </a:extLst>
          </a:blip>
          <a:srcRect/>
          <a:stretch>
            <a:fillRect/>
          </a:stretch>
        </p:blipFill>
        <p:spPr bwMode="auto">
          <a:xfrm>
            <a:off x="1219200" y="1314451"/>
            <a:ext cx="10972800" cy="384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428398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hf hdr="0" dt="0"/>
  <p:txStyles>
    <p:titleStyle>
      <a:lvl1pPr algn="l" rtl="0" eaLnBrk="1" fontAlgn="base" hangingPunct="1">
        <a:spcBef>
          <a:spcPct val="0"/>
        </a:spcBef>
        <a:spcAft>
          <a:spcPct val="0"/>
        </a:spcAft>
        <a:defRPr kumimoji="1" sz="3200">
          <a:solidFill>
            <a:schemeClr val="tx2"/>
          </a:solidFill>
          <a:latin typeface="+mj-lt"/>
          <a:ea typeface="+mj-ea"/>
          <a:cs typeface="+mj-cs"/>
        </a:defRPr>
      </a:lvl1pPr>
      <a:lvl2pPr algn="l" rtl="0" eaLnBrk="1" fontAlgn="base" hangingPunct="1">
        <a:spcBef>
          <a:spcPct val="0"/>
        </a:spcBef>
        <a:spcAft>
          <a:spcPct val="0"/>
        </a:spcAft>
        <a:defRPr kumimoji="1" sz="3200">
          <a:solidFill>
            <a:schemeClr val="tx2"/>
          </a:solidFill>
          <a:latin typeface="Tahoma" pitchFamily="34" charset="0"/>
        </a:defRPr>
      </a:lvl2pPr>
      <a:lvl3pPr algn="l" rtl="0" eaLnBrk="1" fontAlgn="base" hangingPunct="1">
        <a:spcBef>
          <a:spcPct val="0"/>
        </a:spcBef>
        <a:spcAft>
          <a:spcPct val="0"/>
        </a:spcAft>
        <a:defRPr kumimoji="1" sz="3200">
          <a:solidFill>
            <a:schemeClr val="tx2"/>
          </a:solidFill>
          <a:latin typeface="Tahoma" pitchFamily="34" charset="0"/>
        </a:defRPr>
      </a:lvl3pPr>
      <a:lvl4pPr algn="l" rtl="0" eaLnBrk="1" fontAlgn="base" hangingPunct="1">
        <a:spcBef>
          <a:spcPct val="0"/>
        </a:spcBef>
        <a:spcAft>
          <a:spcPct val="0"/>
        </a:spcAft>
        <a:defRPr kumimoji="1" sz="3200">
          <a:solidFill>
            <a:schemeClr val="tx2"/>
          </a:solidFill>
          <a:latin typeface="Tahoma" pitchFamily="34" charset="0"/>
        </a:defRPr>
      </a:lvl4pPr>
      <a:lvl5pPr algn="l" rtl="0" eaLnBrk="1" fontAlgn="base" hangingPunct="1">
        <a:spcBef>
          <a:spcPct val="0"/>
        </a:spcBef>
        <a:spcAft>
          <a:spcPct val="0"/>
        </a:spcAft>
        <a:defRPr kumimoji="1" sz="3200">
          <a:solidFill>
            <a:schemeClr val="tx2"/>
          </a:solidFill>
          <a:latin typeface="Tahoma" pitchFamily="34" charset="0"/>
        </a:defRPr>
      </a:lvl5pPr>
      <a:lvl6pPr marL="457200" algn="l" rtl="0" eaLnBrk="1" fontAlgn="base" hangingPunct="1">
        <a:spcBef>
          <a:spcPct val="0"/>
        </a:spcBef>
        <a:spcAft>
          <a:spcPct val="0"/>
        </a:spcAft>
        <a:defRPr kumimoji="1" sz="3200">
          <a:solidFill>
            <a:schemeClr val="tx2"/>
          </a:solidFill>
          <a:latin typeface="Tahoma" pitchFamily="34" charset="0"/>
        </a:defRPr>
      </a:lvl6pPr>
      <a:lvl7pPr marL="914400" algn="l" rtl="0" eaLnBrk="1" fontAlgn="base" hangingPunct="1">
        <a:spcBef>
          <a:spcPct val="0"/>
        </a:spcBef>
        <a:spcAft>
          <a:spcPct val="0"/>
        </a:spcAft>
        <a:defRPr kumimoji="1" sz="3200">
          <a:solidFill>
            <a:schemeClr val="tx2"/>
          </a:solidFill>
          <a:latin typeface="Tahoma" pitchFamily="34" charset="0"/>
        </a:defRPr>
      </a:lvl7pPr>
      <a:lvl8pPr marL="1371600" algn="l" rtl="0" eaLnBrk="1" fontAlgn="base" hangingPunct="1">
        <a:spcBef>
          <a:spcPct val="0"/>
        </a:spcBef>
        <a:spcAft>
          <a:spcPct val="0"/>
        </a:spcAft>
        <a:defRPr kumimoji="1" sz="3200">
          <a:solidFill>
            <a:schemeClr val="tx2"/>
          </a:solidFill>
          <a:latin typeface="Tahoma" pitchFamily="34" charset="0"/>
        </a:defRPr>
      </a:lvl8pPr>
      <a:lvl9pPr marL="1828800" algn="l" rtl="0" eaLnBrk="1" fontAlgn="base" hangingPunct="1">
        <a:spcBef>
          <a:spcPct val="0"/>
        </a:spcBef>
        <a:spcAft>
          <a:spcPct val="0"/>
        </a:spcAft>
        <a:defRPr kumimoji="1" sz="3200">
          <a:solidFill>
            <a:schemeClr val="tx2"/>
          </a:solidFill>
          <a:latin typeface="Tahoma" pitchFamily="34" charset="0"/>
        </a:defRPr>
      </a:lvl9pPr>
    </p:titleStyle>
    <p:bodyStyle>
      <a:lvl1pPr marL="342900" indent="-342900" algn="l" rtl="0" eaLnBrk="1" fontAlgn="base" hangingPunct="1">
        <a:spcBef>
          <a:spcPct val="20000"/>
        </a:spcBef>
        <a:spcAft>
          <a:spcPct val="0"/>
        </a:spcAft>
        <a:buClr>
          <a:schemeClr val="accent2"/>
        </a:buClr>
        <a:buFont typeface="Tahoma" pitchFamily="34" charset="0"/>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Char char="•"/>
        <a:defRPr kumimoji="1"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kumimoji="1" sz="2400">
          <a:solidFill>
            <a:schemeClr val="tx1"/>
          </a:solidFill>
          <a:latin typeface="+mn-lt"/>
        </a:defRPr>
      </a:lvl3pPr>
      <a:lvl4pPr marL="1600200" indent="-228600" algn="l" rtl="0" eaLnBrk="1" fontAlgn="base" hangingPunct="1">
        <a:spcBef>
          <a:spcPct val="20000"/>
        </a:spcBef>
        <a:spcAft>
          <a:spcPct val="0"/>
        </a:spcAft>
        <a:buClr>
          <a:schemeClr val="accent2"/>
        </a:buClr>
        <a:buChar char="•"/>
        <a:defRPr kumimoji="1" sz="2000">
          <a:solidFill>
            <a:schemeClr val="tx1"/>
          </a:solidFill>
          <a:latin typeface="+mn-lt"/>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a:xfrm>
            <a:off x="1084882" y="340963"/>
            <a:ext cx="10429786" cy="1596325"/>
          </a:xfrm>
        </p:spPr>
        <p:txBody>
          <a:bodyPr>
            <a:normAutofit/>
          </a:bodyPr>
          <a:lstStyle/>
          <a:p>
            <a:pPr algn="ctr"/>
            <a:r>
              <a:rPr lang="de-DE" dirty="0"/>
              <a:t>Innsbrucker Wohnrechtlicher Dialog (IWD)</a:t>
            </a:r>
            <a:br>
              <a:rPr lang="de-DE" dirty="0"/>
            </a:br>
            <a:r>
              <a:rPr lang="de-DE" dirty="0"/>
              <a:t>Bagatellreparaturen als Mieterpflichten</a:t>
            </a:r>
            <a:br>
              <a:rPr lang="de-DE" dirty="0"/>
            </a:br>
            <a:r>
              <a:rPr lang="de-DE" dirty="0"/>
              <a:t>– Was ist in Österreich und Deutschland zulässig?</a:t>
            </a:r>
          </a:p>
        </p:txBody>
      </p:sp>
      <p:sp>
        <p:nvSpPr>
          <p:cNvPr id="4" name="Untertitel 3"/>
          <p:cNvSpPr>
            <a:spLocks noGrp="1"/>
          </p:cNvSpPr>
          <p:nvPr>
            <p:ph type="subTitle" idx="1"/>
          </p:nvPr>
        </p:nvSpPr>
        <p:spPr>
          <a:xfrm>
            <a:off x="586855" y="2279176"/>
            <a:ext cx="11083370" cy="4578824"/>
          </a:xfrm>
        </p:spPr>
        <p:txBody>
          <a:bodyPr>
            <a:normAutofit lnSpcReduction="10000"/>
          </a:bodyPr>
          <a:lstStyle/>
          <a:p>
            <a:pPr algn="ctr"/>
            <a:endParaRPr lang="de-DE" sz="2200" dirty="0">
              <a:latin typeface="Calibri" panose="020F0502020204030204" pitchFamily="34" charset="0"/>
              <a:cs typeface="Calibri" panose="020F0502020204030204" pitchFamily="34" charset="0"/>
            </a:endParaRPr>
          </a:p>
          <a:p>
            <a:pPr algn="ctr"/>
            <a:r>
              <a:rPr lang="de-DE" sz="4000" dirty="0">
                <a:latin typeface="Calibri" panose="020F0502020204030204" pitchFamily="34" charset="0"/>
                <a:cs typeface="Calibri" panose="020F0502020204030204" pitchFamily="34" charset="0"/>
              </a:rPr>
              <a:t>„Kleinreparaturklauseln“ im deutschen Wohnungsmietrecht</a:t>
            </a:r>
          </a:p>
          <a:p>
            <a:pPr algn="ctr"/>
            <a:endParaRPr lang="de-DE" sz="1700" dirty="0">
              <a:latin typeface="Calibri" panose="020F0502020204030204" pitchFamily="34" charset="0"/>
              <a:cs typeface="Calibri" panose="020F0502020204030204" pitchFamily="34" charset="0"/>
            </a:endParaRPr>
          </a:p>
          <a:p>
            <a:pPr algn="ctr"/>
            <a:endParaRPr lang="de-DE" sz="1700" dirty="0">
              <a:latin typeface="Calibri" panose="020F0502020204030204" pitchFamily="34" charset="0"/>
              <a:cs typeface="Calibri" panose="020F0502020204030204" pitchFamily="34" charset="0"/>
            </a:endParaRPr>
          </a:p>
          <a:p>
            <a:pPr algn="ctr"/>
            <a:endParaRPr lang="de-DE" sz="2000" dirty="0">
              <a:latin typeface="Calibri" panose="020F0502020204030204" pitchFamily="34" charset="0"/>
              <a:cs typeface="Calibri" panose="020F0502020204030204" pitchFamily="34" charset="0"/>
            </a:endParaRPr>
          </a:p>
          <a:p>
            <a:pPr algn="ctr"/>
            <a:r>
              <a:rPr lang="de-DE" sz="2000" dirty="0">
                <a:latin typeface="Calibri" panose="020F0502020204030204" pitchFamily="34" charset="0"/>
                <a:cs typeface="Calibri" panose="020F0502020204030204" pitchFamily="34" charset="0"/>
              </a:rPr>
              <a:t>Referent: </a:t>
            </a:r>
          </a:p>
          <a:p>
            <a:pPr algn="ctr"/>
            <a:r>
              <a:rPr lang="de-DE" sz="2000" dirty="0">
                <a:latin typeface="Calibri" panose="020F0502020204030204" pitchFamily="34" charset="0"/>
                <a:cs typeface="Calibri" panose="020F0502020204030204" pitchFamily="34" charset="0"/>
              </a:rPr>
              <a:t>Dr. Hubert Schmidt</a:t>
            </a:r>
          </a:p>
          <a:p>
            <a:pPr algn="ctr"/>
            <a:endParaRPr lang="de-DE" sz="2000" dirty="0">
              <a:latin typeface="Calibri" panose="020F0502020204030204" pitchFamily="34" charset="0"/>
              <a:cs typeface="Calibri" panose="020F0502020204030204" pitchFamily="34" charset="0"/>
            </a:endParaRPr>
          </a:p>
          <a:p>
            <a:pPr algn="ctr"/>
            <a:r>
              <a:rPr lang="de-DE" sz="1800" dirty="0">
                <a:latin typeface="Calibri" panose="020F0502020204030204" pitchFamily="34" charset="0"/>
                <a:cs typeface="Calibri" panose="020F0502020204030204" pitchFamily="34" charset="0"/>
              </a:rPr>
              <a:t>Professor an der Hochschule Trier</a:t>
            </a:r>
          </a:p>
          <a:p>
            <a:pPr algn="ctr"/>
            <a:r>
              <a:rPr lang="de-DE" sz="1800" dirty="0">
                <a:latin typeface="Calibri" panose="020F0502020204030204" pitchFamily="34" charset="0"/>
                <a:cs typeface="Calibri" panose="020F0502020204030204" pitchFamily="34" charset="0"/>
              </a:rPr>
              <a:t>Honorarprofessor an der Universität Trier</a:t>
            </a:r>
          </a:p>
          <a:p>
            <a:pPr algn="ctr"/>
            <a:r>
              <a:rPr lang="de-DE" sz="1800" dirty="0">
                <a:latin typeface="Calibri" panose="020F0502020204030204" pitchFamily="34" charset="0"/>
                <a:cs typeface="Calibri" panose="020F0502020204030204" pitchFamily="34" charset="0"/>
              </a:rPr>
              <a:t>Rechtsanwalt in Koblenz</a:t>
            </a:r>
            <a:endParaRPr lang="de-DE"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3524249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609600" y="1583139"/>
            <a:ext cx="10905067" cy="4795633"/>
          </a:xfrm>
        </p:spPr>
        <p:txBody>
          <a:bodyPr/>
          <a:lstStyle/>
          <a:p>
            <a:pPr lvl="0">
              <a:buClr>
                <a:srgbClr val="FFCC00"/>
              </a:buClr>
            </a:pPr>
            <a:r>
              <a:rPr lang="de-DE" sz="3700" dirty="0">
                <a:solidFill>
                  <a:srgbClr val="000000"/>
                </a:solidFill>
              </a:rPr>
              <a:t>Kleinreparaturklauseln als AGB</a:t>
            </a:r>
          </a:p>
          <a:p>
            <a:pPr lvl="1"/>
            <a:r>
              <a:rPr lang="de-DE" u="sng" dirty="0"/>
              <a:t>a) Gegenständliche Grenzen</a:t>
            </a:r>
            <a:r>
              <a:rPr lang="de-DE" dirty="0"/>
              <a:t>: </a:t>
            </a:r>
          </a:p>
          <a:p>
            <a:pPr lvl="2"/>
            <a:r>
              <a:rPr lang="de-DE" dirty="0"/>
              <a:t>Nur die in § 28 Abs. 3 II. BV (s. </a:t>
            </a:r>
            <a:r>
              <a:rPr lang="de-DE" dirty="0" err="1"/>
              <a:t>Fol</a:t>
            </a:r>
            <a:r>
              <a:rPr lang="de-DE" dirty="0"/>
              <a:t>. 4) genannten Installationsgegenstände, die dem ständigen Zugriff des Mieters ausgesetzt sind, dürfen von der Klausel erfasst sein. </a:t>
            </a:r>
          </a:p>
          <a:p>
            <a:pPr lvl="2"/>
            <a:r>
              <a:rPr lang="de-DE" dirty="0"/>
              <a:t>Dazu zählen </a:t>
            </a:r>
            <a:r>
              <a:rPr lang="de-DE" dirty="0" err="1"/>
              <a:t>zB</a:t>
            </a:r>
            <a:r>
              <a:rPr lang="de-DE" dirty="0"/>
              <a:t> nicht: </a:t>
            </a:r>
          </a:p>
          <a:p>
            <a:pPr lvl="3"/>
            <a:r>
              <a:rPr lang="de-DE" dirty="0"/>
              <a:t>Spiegel, Verglasungen, Beleuchtungskörper (AG Zossen, </a:t>
            </a:r>
            <a:r>
              <a:rPr lang="de-DE" dirty="0" err="1"/>
              <a:t>WuM</a:t>
            </a:r>
            <a:r>
              <a:rPr lang="de-DE" dirty="0"/>
              <a:t> 2015, 476);</a:t>
            </a:r>
          </a:p>
          <a:p>
            <a:pPr lvl="3"/>
            <a:r>
              <a:rPr lang="de-DE" dirty="0"/>
              <a:t>Heiztherme, Fensterabdichtungen, Rollläden als solche (also die „Panzer“) (AG Köln </a:t>
            </a:r>
            <a:r>
              <a:rPr lang="de-DE" dirty="0" err="1"/>
              <a:t>BeckRS</a:t>
            </a:r>
            <a:r>
              <a:rPr lang="de-DE" dirty="0"/>
              <a:t> 2011, 02724); </a:t>
            </a:r>
          </a:p>
          <a:p>
            <a:pPr lvl="3"/>
            <a:r>
              <a:rPr lang="de-DE" dirty="0"/>
              <a:t>Silikonfugen (AG Berlin-Wedding, Urt. v. 25.10.2011, 20 C 191/11)</a:t>
            </a:r>
          </a:p>
          <a:p>
            <a:pPr lvl="2"/>
            <a:endParaRPr lang="de-DE"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10</a:t>
            </a:fld>
            <a:endParaRPr lang="de-DE" dirty="0"/>
          </a:p>
        </p:txBody>
      </p:sp>
    </p:spTree>
    <p:extLst>
      <p:ext uri="{BB962C8B-B14F-4D97-AF65-F5344CB8AC3E}">
        <p14:creationId xmlns:p14="http://schemas.microsoft.com/office/powerpoint/2010/main" val="54379261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72955" y="1583141"/>
            <a:ext cx="11709779" cy="4795632"/>
          </a:xfrm>
        </p:spPr>
        <p:txBody>
          <a:bodyPr>
            <a:normAutofit fontScale="92500" lnSpcReduction="10000"/>
          </a:bodyPr>
          <a:lstStyle/>
          <a:p>
            <a:pPr lvl="0">
              <a:buClr>
                <a:srgbClr val="FFCC00"/>
              </a:buClr>
            </a:pPr>
            <a:r>
              <a:rPr lang="de-DE" sz="3700" dirty="0">
                <a:solidFill>
                  <a:srgbClr val="000000"/>
                </a:solidFill>
              </a:rPr>
              <a:t>Kleinreparaturklauseln als AGB</a:t>
            </a:r>
          </a:p>
          <a:p>
            <a:pPr lvl="1"/>
            <a:r>
              <a:rPr lang="de-DE" u="sng" dirty="0"/>
              <a:t>b) Betragsmäßige Grenzen:  </a:t>
            </a:r>
          </a:p>
          <a:p>
            <a:pPr lvl="2"/>
            <a:r>
              <a:rPr lang="de-DE" dirty="0" err="1"/>
              <a:t>aa</a:t>
            </a:r>
            <a:r>
              <a:rPr lang="de-DE" dirty="0"/>
              <a:t>) Betragsmäßige Grenze für den Einzelfall.</a:t>
            </a:r>
          </a:p>
          <a:p>
            <a:pPr lvl="3"/>
            <a:r>
              <a:rPr lang="de-DE" dirty="0"/>
              <a:t>Die bisherige Rechtsprechung ist fließend, die Literatur uneinheitlich. </a:t>
            </a:r>
          </a:p>
          <a:p>
            <a:pPr lvl="3"/>
            <a:r>
              <a:rPr lang="de-DE" dirty="0"/>
              <a:t>Es werden Beträge von zwischen 75 € (BGHZ 118, 194, 197) und 110 € (Blank/Börstinghaus/Blank, Miete, 5. Aufl., § 535 </a:t>
            </a:r>
            <a:r>
              <a:rPr lang="de-DE" dirty="0" err="1"/>
              <a:t>Rn</a:t>
            </a:r>
            <a:r>
              <a:rPr lang="de-DE" dirty="0"/>
              <a:t>. 410), jeweils inkl. Mehrwertsteuer, genannt.</a:t>
            </a:r>
          </a:p>
          <a:p>
            <a:pPr lvl="2"/>
            <a:r>
              <a:rPr lang="de-DE" dirty="0" err="1"/>
              <a:t>bb</a:t>
            </a:r>
            <a:r>
              <a:rPr lang="de-DE" dirty="0"/>
              <a:t>) Kappungsgrenze für ein Jahr.</a:t>
            </a:r>
          </a:p>
          <a:p>
            <a:pPr lvl="3"/>
            <a:r>
              <a:rPr lang="de-DE" dirty="0"/>
              <a:t>Die bisherige Rechtsprechung ist fließend, die Literatur uneinheitlich.</a:t>
            </a:r>
          </a:p>
          <a:p>
            <a:pPr lvl="3"/>
            <a:r>
              <a:rPr lang="de-DE" dirty="0"/>
              <a:t>Es werden genannt: 6% (BGHZ 118, 194, 197) über 7% (AG Hannover </a:t>
            </a:r>
            <a:r>
              <a:rPr lang="de-DE" dirty="0" err="1"/>
              <a:t>WuM</a:t>
            </a:r>
            <a:r>
              <a:rPr lang="de-DE" dirty="0"/>
              <a:t> 2008, 721) bis 8% (Blank/Börstinghaus/Blank § 535 </a:t>
            </a:r>
            <a:r>
              <a:rPr lang="de-DE" dirty="0" err="1"/>
              <a:t>Rn</a:t>
            </a:r>
            <a:r>
              <a:rPr lang="de-DE" dirty="0"/>
              <a:t>. 410) aus der Jahresmiete, wobei teils die Bruttokaltmiete, teils die Nettokaltmieten als Bezugspunkt gewählt werden.</a:t>
            </a:r>
          </a:p>
          <a:p>
            <a:pPr lvl="4"/>
            <a:r>
              <a:rPr lang="de-DE" dirty="0"/>
              <a:t>Zum Teil will die Literatur die prozentualen Kappungsgrenzen mit absoluten Beträgen „deckeln“ (die bei 200 € bis 500 € liegen).</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11</a:t>
            </a:fld>
            <a:endParaRPr lang="de-DE" dirty="0"/>
          </a:p>
        </p:txBody>
      </p:sp>
    </p:spTree>
    <p:extLst>
      <p:ext uri="{BB962C8B-B14F-4D97-AF65-F5344CB8AC3E}">
        <p14:creationId xmlns:p14="http://schemas.microsoft.com/office/powerpoint/2010/main" val="26278226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609600" y="1777525"/>
            <a:ext cx="10905067" cy="4601247"/>
          </a:xfrm>
        </p:spPr>
        <p:txBody>
          <a:bodyPr/>
          <a:lstStyle/>
          <a:p>
            <a:pPr lvl="0">
              <a:buClr>
                <a:srgbClr val="FFCC00"/>
              </a:buClr>
            </a:pPr>
            <a:endParaRPr lang="de-DE" sz="3400" dirty="0">
              <a:solidFill>
                <a:srgbClr val="000000"/>
              </a:solidFill>
            </a:endParaRPr>
          </a:p>
          <a:p>
            <a:pPr lvl="0">
              <a:buClr>
                <a:srgbClr val="FFCC00"/>
              </a:buClr>
            </a:pPr>
            <a:r>
              <a:rPr lang="de-DE" sz="3400" dirty="0">
                <a:solidFill>
                  <a:srgbClr val="000000"/>
                </a:solidFill>
              </a:rPr>
              <a:t>Kleinreparaturklauseln als AGB</a:t>
            </a:r>
          </a:p>
          <a:p>
            <a:pPr lvl="1"/>
            <a:r>
              <a:rPr lang="de-DE" dirty="0"/>
              <a:t>c) Konsequenzen fehlerhafter Klauselgestaltung?</a:t>
            </a:r>
          </a:p>
          <a:p>
            <a:pPr lvl="3"/>
            <a:r>
              <a:rPr lang="de-DE" dirty="0"/>
              <a:t>Klausel, die eine der Grenzen (siehe die beiden vorigen Folien) nicht beachtet, ist nach § 307 Abs. 2 Nr. 1, Abs. 1 BGB unwirksam; </a:t>
            </a:r>
          </a:p>
          <a:p>
            <a:pPr lvl="3"/>
            <a:r>
              <a:rPr lang="de-DE" dirty="0"/>
              <a:t>der Vertrag im übrigen ist wirksam (§ 306 Abs. 1 BGB) und anstelle der unwirksamen Klausel gilt (hier) § 535 Abs. 1 S. 2 BGB: </a:t>
            </a:r>
          </a:p>
          <a:p>
            <a:pPr lvl="3"/>
            <a:r>
              <a:rPr lang="de-DE" dirty="0"/>
              <a:t>Vermieter hat die Kosten der Kleinreparatur zu tragen.</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12</a:t>
            </a:fld>
            <a:endParaRPr lang="de-DE" dirty="0"/>
          </a:p>
        </p:txBody>
      </p:sp>
    </p:spTree>
    <p:extLst>
      <p:ext uri="{BB962C8B-B14F-4D97-AF65-F5344CB8AC3E}">
        <p14:creationId xmlns:p14="http://schemas.microsoft.com/office/powerpoint/2010/main" val="270325868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72955" y="1649338"/>
            <a:ext cx="11600597" cy="4836920"/>
          </a:xfrm>
        </p:spPr>
        <p:txBody>
          <a:bodyPr/>
          <a:lstStyle/>
          <a:p>
            <a:pPr lvl="0">
              <a:buClr>
                <a:srgbClr val="FFCC00"/>
              </a:buClr>
            </a:pPr>
            <a:r>
              <a:rPr lang="de-DE" sz="3400" dirty="0">
                <a:solidFill>
                  <a:srgbClr val="000000"/>
                </a:solidFill>
              </a:rPr>
              <a:t>Kleinreparaturklauseln als AGB</a:t>
            </a:r>
          </a:p>
          <a:p>
            <a:pPr lvl="1">
              <a:buClr>
                <a:srgbClr val="FFCC00"/>
              </a:buClr>
            </a:pPr>
            <a:r>
              <a:rPr lang="de-DE" dirty="0">
                <a:solidFill>
                  <a:srgbClr val="000000"/>
                </a:solidFill>
              </a:rPr>
              <a:t>Konsequenzen fehlerhafter Klauselgestaltung?</a:t>
            </a:r>
          </a:p>
          <a:p>
            <a:pPr lvl="2"/>
            <a:r>
              <a:rPr lang="de-DE" dirty="0"/>
              <a:t>Sofern Mieter trotz Unwirksamkeit Kosten trägt oder (gar) Reparatur in Auftrag gibt und bezahlt: 	</a:t>
            </a:r>
          </a:p>
          <a:p>
            <a:pPr lvl="3"/>
            <a:r>
              <a:rPr lang="de-DE" dirty="0"/>
              <a:t>Ansprüche aus culpa in </a:t>
            </a:r>
            <a:r>
              <a:rPr lang="de-DE" dirty="0" err="1"/>
              <a:t>contrahendo</a:t>
            </a:r>
            <a:r>
              <a:rPr lang="de-DE" dirty="0"/>
              <a:t> (§§ 311 Abs. 2, 280 Abs. 1, 241 Abs. 2 BGB) oder</a:t>
            </a:r>
          </a:p>
          <a:p>
            <a:pPr lvl="3"/>
            <a:r>
              <a:rPr lang="de-DE" dirty="0"/>
              <a:t>Vertragsverletzung (§ 280 Abs. 1 BGB) oder</a:t>
            </a:r>
          </a:p>
          <a:p>
            <a:pPr lvl="3"/>
            <a:r>
              <a:rPr lang="de-DE" dirty="0"/>
              <a:t>Geschäftsführung ohne Auftrag, §§ 677, 683, 670 oder </a:t>
            </a:r>
          </a:p>
          <a:p>
            <a:pPr lvl="3"/>
            <a:r>
              <a:rPr lang="de-DE" dirty="0"/>
              <a:t>ungerechtfertigte Bereicherung (sofern man keine </a:t>
            </a:r>
            <a:r>
              <a:rPr lang="de-DE" dirty="0" err="1"/>
              <a:t>GoA</a:t>
            </a:r>
            <a:r>
              <a:rPr lang="de-DE" dirty="0"/>
              <a:t> annimmt).</a:t>
            </a:r>
          </a:p>
          <a:p>
            <a:endParaRPr lang="de-DE"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13</a:t>
            </a:fld>
            <a:endParaRPr lang="de-DE" dirty="0"/>
          </a:p>
        </p:txBody>
      </p:sp>
    </p:spTree>
    <p:extLst>
      <p:ext uri="{BB962C8B-B14F-4D97-AF65-F5344CB8AC3E}">
        <p14:creationId xmlns:p14="http://schemas.microsoft.com/office/powerpoint/2010/main" val="369550143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609600" y="1596325"/>
            <a:ext cx="10905067" cy="4782447"/>
          </a:xfrm>
        </p:spPr>
        <p:txBody>
          <a:bodyPr>
            <a:normAutofit lnSpcReduction="10000"/>
          </a:bodyPr>
          <a:lstStyle/>
          <a:p>
            <a:r>
              <a:rPr lang="de-DE" dirty="0"/>
              <a:t>4. Ausblick: </a:t>
            </a:r>
          </a:p>
          <a:p>
            <a:pPr lvl="1"/>
            <a:r>
              <a:rPr lang="de-DE" dirty="0"/>
              <a:t>a) Noch ungeklärt sind die Konsequenzen aus der neueren Rechtsprechung des BGH zur Unwirksamkeit der Überwälzung von Schönheitsreparaturen bei Vermietung </a:t>
            </a:r>
            <a:r>
              <a:rPr lang="de-DE" dirty="0" err="1"/>
              <a:t>unrenovierter</a:t>
            </a:r>
            <a:r>
              <a:rPr lang="de-DE" dirty="0"/>
              <a:t> Wohnungen ohne angemessenen Ausgleich (BGH NZM 2015, 374 </a:t>
            </a:r>
            <a:r>
              <a:rPr lang="de-DE" dirty="0" err="1"/>
              <a:t>Rn</a:t>
            </a:r>
            <a:r>
              <a:rPr lang="de-DE" dirty="0"/>
              <a:t>. 27; NZM 2015, 424 </a:t>
            </a:r>
            <a:r>
              <a:rPr lang="de-DE" dirty="0" err="1"/>
              <a:t>Rn</a:t>
            </a:r>
            <a:r>
              <a:rPr lang="de-DE" dirty="0"/>
              <a:t>. 22).</a:t>
            </a:r>
          </a:p>
          <a:p>
            <a:pPr lvl="2"/>
            <a:r>
              <a:rPr lang="de-DE" dirty="0"/>
              <a:t>Teils wird für Übertragung plädiert (Kappus, NZM 2016, 609, 620). </a:t>
            </a:r>
          </a:p>
          <a:p>
            <a:pPr lvl="2"/>
            <a:r>
              <a:rPr lang="de-DE" dirty="0"/>
              <a:t>Das erscheint aber fraglich, weil es letztlich darauf hinausliefe, den Vermieter für ständig modernisierungspflichtig zu halten, zumindest bei Abschluss eines Mietvertrags also den Installationsstand der Mietsache „auf Neubauniveau“ zu heben. Das wird sonst auch nicht verlangt.</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14</a:t>
            </a:fld>
            <a:endParaRPr lang="de-DE" dirty="0"/>
          </a:p>
        </p:txBody>
      </p:sp>
    </p:spTree>
    <p:extLst>
      <p:ext uri="{BB962C8B-B14F-4D97-AF65-F5344CB8AC3E}">
        <p14:creationId xmlns:p14="http://schemas.microsoft.com/office/powerpoint/2010/main" val="306484633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609600" y="1637731"/>
            <a:ext cx="10905067" cy="4741041"/>
          </a:xfrm>
        </p:spPr>
        <p:txBody>
          <a:bodyPr/>
          <a:lstStyle/>
          <a:p>
            <a:r>
              <a:rPr lang="de-DE" dirty="0"/>
              <a:t>Ausblick:</a:t>
            </a:r>
          </a:p>
          <a:p>
            <a:r>
              <a:rPr lang="de-DE" dirty="0"/>
              <a:t>b) Kleinreparaturklauseln und Gewerbemiete</a:t>
            </a:r>
          </a:p>
          <a:p>
            <a:pPr lvl="1"/>
            <a:r>
              <a:rPr lang="de-DE" dirty="0"/>
              <a:t>Im bundesdeutschen Gewerbemietrecht gelten geringere Beschränkungen der Abwälzung auf den Mieter, d.h.</a:t>
            </a:r>
          </a:p>
          <a:p>
            <a:pPr lvl="2"/>
            <a:r>
              <a:rPr lang="de-DE" dirty="0"/>
              <a:t>das, was in der Wohnungsmiete zulässig ist, gilt allemal in der Gewerbemiete;</a:t>
            </a:r>
          </a:p>
          <a:p>
            <a:pPr lvl="2"/>
            <a:r>
              <a:rPr lang="de-DE" dirty="0"/>
              <a:t>darüber hinaus kann auch die Instandhaltung und die Instandsetzung </a:t>
            </a:r>
            <a:r>
              <a:rPr lang="de-DE" u="sng" dirty="0"/>
              <a:t>innerhalb</a:t>
            </a:r>
            <a:r>
              <a:rPr lang="de-DE" dirty="0"/>
              <a:t> der Mieträume auf den Mieter insoweit abgewälzt werden, als sie durch den Mietergebrauch (oder dem Mieter sonst zurechenbar) erforderlich werden (</a:t>
            </a:r>
            <a:r>
              <a:rPr lang="de-DE" dirty="0" err="1"/>
              <a:t>zB</a:t>
            </a:r>
            <a:r>
              <a:rPr lang="de-DE" dirty="0"/>
              <a:t> BGH NJW-RR 2006, 84, 85).</a:t>
            </a:r>
          </a:p>
          <a:p>
            <a:pPr lvl="3"/>
            <a:r>
              <a:rPr lang="de-DE" dirty="0"/>
              <a:t>Damit wären Kappungsgrenzen überflüssig. </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15</a:t>
            </a:fld>
            <a:endParaRPr lang="de-DE" dirty="0"/>
          </a:p>
        </p:txBody>
      </p:sp>
    </p:spTree>
    <p:extLst>
      <p:ext uri="{BB962C8B-B14F-4D97-AF65-F5344CB8AC3E}">
        <p14:creationId xmlns:p14="http://schemas.microsoft.com/office/powerpoint/2010/main" val="27478501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609600" y="3261814"/>
            <a:ext cx="10905067" cy="2797792"/>
          </a:xfrm>
        </p:spPr>
        <p:txBody>
          <a:bodyPr/>
          <a:lstStyle/>
          <a:p>
            <a:pPr algn="ctr"/>
            <a:endParaRPr lang="de-DE" dirty="0"/>
          </a:p>
          <a:p>
            <a:pPr algn="ctr"/>
            <a:r>
              <a:rPr lang="de-DE" dirty="0"/>
              <a:t>Herzlichen Dank für Ihre Aufmerksamkeit!</a:t>
            </a:r>
          </a:p>
          <a:p>
            <a:pPr algn="ctr"/>
            <a:r>
              <a:rPr lang="de-DE" dirty="0"/>
              <a:t>Fragen?</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16</a:t>
            </a:fld>
            <a:endParaRPr lang="de-DE" dirty="0"/>
          </a:p>
        </p:txBody>
      </p:sp>
    </p:spTree>
    <p:extLst>
      <p:ext uri="{BB962C8B-B14F-4D97-AF65-F5344CB8AC3E}">
        <p14:creationId xmlns:p14="http://schemas.microsoft.com/office/powerpoint/2010/main" val="25475845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867" y="228600"/>
            <a:ext cx="11205848" cy="1143000"/>
          </a:xfrm>
        </p:spPr>
        <p:txBody>
          <a:bodyPr/>
          <a:lstStyle/>
          <a:p>
            <a:pPr algn="r"/>
            <a:r>
              <a:rPr lang="de-DE" dirty="0"/>
              <a:t>IWD</a:t>
            </a:r>
            <a:br>
              <a:rPr lang="de-DE" dirty="0"/>
            </a:br>
            <a:r>
              <a:rPr lang="de-DE" dirty="0"/>
              <a:t>Kleinreparaturklauseln in Deutschland</a:t>
            </a:r>
          </a:p>
        </p:txBody>
      </p:sp>
      <p:sp>
        <p:nvSpPr>
          <p:cNvPr id="3" name="Inhaltsplatzhalter 2"/>
          <p:cNvSpPr>
            <a:spLocks noGrp="1"/>
          </p:cNvSpPr>
          <p:nvPr>
            <p:ph idx="1"/>
          </p:nvPr>
        </p:nvSpPr>
        <p:spPr>
          <a:xfrm>
            <a:off x="511445" y="1825624"/>
            <a:ext cx="11406752" cy="4668166"/>
          </a:xfrm>
        </p:spPr>
        <p:txBody>
          <a:bodyPr>
            <a:normAutofit fontScale="85000" lnSpcReduction="20000"/>
          </a:bodyPr>
          <a:lstStyle/>
          <a:p>
            <a:r>
              <a:rPr lang="de-DE" u="sng" dirty="0"/>
              <a:t>I. Eine typische „Kleinreparaturklausel“</a:t>
            </a:r>
            <a:r>
              <a:rPr lang="de-DE" dirty="0"/>
              <a:t>:</a:t>
            </a:r>
          </a:p>
          <a:p>
            <a:r>
              <a:rPr lang="de-DE" dirty="0"/>
              <a:t>“Der Mieter ist verpflichtet, die Kosten für Kleinreparaturen derjenigen Teile der Mietsache zu tragen, die häufig seinem Zugriff ausgesetzt sind, wie Installationsgegenstände für Elektrizität, Gas und Wasser, Heiz- und Kocheinrichtungen, Fenster- und Türverschlüsse, Verschlussvorrichtungen von Fensterläden, Rollläden, Markisen, Jalousien und evtl. mitvermietete Einrichtungsgegenstände wie etwa Kühlschränke, Waschmaschinen, soweit die Kosten für die einzelne Reparatur 60 EUR und der dem Mieter dadurch entstehende jährliche Aufwand 5 % der Jahresbruttokaltmiete (Miete zzgl. Nebenkosten ohne Heizkosten) nicht übersteigen</a:t>
            </a:r>
            <a:r>
              <a:rPr lang="de-DE" dirty="0" smtClean="0"/>
              <a:t>.“</a:t>
            </a:r>
            <a:endParaRPr lang="de-DE" dirty="0"/>
          </a:p>
          <a:p>
            <a:pPr algn="r"/>
            <a:endParaRPr lang="de-DE" sz="2400" dirty="0"/>
          </a:p>
          <a:p>
            <a:pPr marL="0" indent="0" algn="r">
              <a:buNone/>
            </a:pPr>
            <a:r>
              <a:rPr lang="de-DE" sz="2400" dirty="0"/>
              <a:t>(Quelle:  </a:t>
            </a:r>
            <a:r>
              <a:rPr lang="de-DE" sz="2400" i="1" dirty="0"/>
              <a:t>Eggert, </a:t>
            </a:r>
            <a:r>
              <a:rPr lang="de-DE" sz="2400" dirty="0" err="1"/>
              <a:t>Beck'sche</a:t>
            </a:r>
            <a:r>
              <a:rPr lang="de-DE" sz="2400" dirty="0"/>
              <a:t> Online-Formulare Vertrag, 15.1.1, 38. Edition 2016, Stand: 01.09.2016)</a:t>
            </a:r>
          </a:p>
          <a:p>
            <a:endParaRPr lang="de-DE"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pPr algn="r"/>
            <a:fld id="{96EC440D-8713-4650-A69B-FF63766B55F2}" type="slidenum">
              <a:rPr lang="de-DE" smtClean="0"/>
              <a:pPr algn="r"/>
              <a:t>2</a:t>
            </a:fld>
            <a:endParaRPr lang="de-DE" dirty="0"/>
          </a:p>
        </p:txBody>
      </p:sp>
    </p:spTree>
    <p:extLst>
      <p:ext uri="{BB962C8B-B14F-4D97-AF65-F5344CB8AC3E}">
        <p14:creationId xmlns:p14="http://schemas.microsoft.com/office/powerpoint/2010/main" val="31776517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de-DE" dirty="0"/>
              <a:t>IWD</a:t>
            </a:r>
            <a:br>
              <a:rPr lang="de-DE" dirty="0"/>
            </a:br>
            <a:r>
              <a:rPr lang="de-DE" dirty="0"/>
              <a:t>Kleinreparaturklauseln in Deutschland</a:t>
            </a:r>
          </a:p>
        </p:txBody>
      </p:sp>
      <p:sp>
        <p:nvSpPr>
          <p:cNvPr id="3" name="Inhaltsplatzhalter 2"/>
          <p:cNvSpPr>
            <a:spLocks noGrp="1"/>
          </p:cNvSpPr>
          <p:nvPr>
            <p:ph idx="1"/>
          </p:nvPr>
        </p:nvSpPr>
        <p:spPr/>
        <p:txBody>
          <a:bodyPr/>
          <a:lstStyle/>
          <a:p>
            <a:r>
              <a:rPr lang="de-DE" dirty="0"/>
              <a:t>II. Gesetzliche Ausgangslage: </a:t>
            </a:r>
          </a:p>
          <a:p>
            <a:pPr lvl="1"/>
            <a:r>
              <a:rPr lang="de-DE" dirty="0"/>
              <a:t>§ 535 Abs. 1 S. 1 und 2 BGB: </a:t>
            </a:r>
          </a:p>
          <a:p>
            <a:pPr lvl="1"/>
            <a:r>
              <a:rPr lang="de-DE" dirty="0"/>
              <a:t>Der </a:t>
            </a:r>
            <a:r>
              <a:rPr lang="de-DE" u="sng" dirty="0"/>
              <a:t>Vermieter</a:t>
            </a:r>
            <a:r>
              <a:rPr lang="de-DE" dirty="0"/>
              <a:t> ist verpflichtet, </a:t>
            </a:r>
          </a:p>
          <a:p>
            <a:pPr lvl="1"/>
            <a:r>
              <a:rPr lang="de-DE" dirty="0"/>
              <a:t>dem Mieter den Gebrauch an der Mietsache zu gewähren, </a:t>
            </a:r>
          </a:p>
          <a:p>
            <a:pPr lvl="1"/>
            <a:r>
              <a:rPr lang="de-DE" dirty="0"/>
              <a:t>diese in einem zum vertragsgemäßen Gebrauch geeigneten Zustand zu überlassen </a:t>
            </a:r>
          </a:p>
          <a:p>
            <a:pPr lvl="1"/>
            <a:r>
              <a:rPr lang="de-DE" dirty="0"/>
              <a:t>und sie </a:t>
            </a:r>
            <a:r>
              <a:rPr lang="de-DE" u="sng" dirty="0"/>
              <a:t>während der Mietzeit in diesem Zustand zu erhalten.</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3</a:t>
            </a:fld>
            <a:endParaRPr lang="de-DE" dirty="0"/>
          </a:p>
        </p:txBody>
      </p:sp>
    </p:spTree>
    <p:extLst>
      <p:ext uri="{BB962C8B-B14F-4D97-AF65-F5344CB8AC3E}">
        <p14:creationId xmlns:p14="http://schemas.microsoft.com/office/powerpoint/2010/main" val="30949206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r"/>
            <a:r>
              <a:rPr lang="de-DE" dirty="0"/>
              <a:t>IWD</a:t>
            </a:r>
            <a:br>
              <a:rPr lang="de-DE" dirty="0"/>
            </a:br>
            <a:r>
              <a:rPr lang="de-DE" dirty="0"/>
              <a:t>Kleinreparaturklauseln in Deutschland</a:t>
            </a:r>
          </a:p>
        </p:txBody>
      </p:sp>
      <p:sp>
        <p:nvSpPr>
          <p:cNvPr id="3" name="Inhaltsplatzhalter 2"/>
          <p:cNvSpPr>
            <a:spLocks noGrp="1"/>
          </p:cNvSpPr>
          <p:nvPr>
            <p:ph idx="1"/>
          </p:nvPr>
        </p:nvSpPr>
        <p:spPr>
          <a:xfrm>
            <a:off x="278969" y="1885949"/>
            <a:ext cx="11592733" cy="4492823"/>
          </a:xfrm>
        </p:spPr>
        <p:txBody>
          <a:bodyPr/>
          <a:lstStyle/>
          <a:p>
            <a:r>
              <a:rPr lang="de-DE" dirty="0"/>
              <a:t>Gesetzliche Ausgangslage: </a:t>
            </a:r>
          </a:p>
          <a:p>
            <a:pPr lvl="1"/>
            <a:r>
              <a:rPr lang="de-DE" dirty="0"/>
              <a:t>Gesetzlicher Anhaltspunkt für die Definition der „Kleinreparaturen“: </a:t>
            </a:r>
          </a:p>
          <a:p>
            <a:pPr lvl="1"/>
            <a:r>
              <a:rPr lang="de-DE" dirty="0"/>
              <a:t>§ 28 Abs. 3 S. 2 der 2. Berechnungsverordnung:</a:t>
            </a:r>
          </a:p>
          <a:p>
            <a:pPr lvl="2"/>
            <a:r>
              <a:rPr lang="de-DE" dirty="0"/>
              <a:t>Die kleinen Instandhaltungen umfassen nur das Beheben kleiner Schäden an den Installationsgegenständen für Elektrizität, Wasser und Gas, den Heiz- und Kocheinrichtungen, den Fenster- und Türverschlüssen sowie den Verschlussvorrichtungen von Fensterläden. </a:t>
            </a:r>
            <a:endParaRPr lang="de-DE" u="sng"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4</a:t>
            </a:fld>
            <a:endParaRPr lang="de-DE" dirty="0"/>
          </a:p>
        </p:txBody>
      </p:sp>
    </p:spTree>
    <p:extLst>
      <p:ext uri="{BB962C8B-B14F-4D97-AF65-F5344CB8AC3E}">
        <p14:creationId xmlns:p14="http://schemas.microsoft.com/office/powerpoint/2010/main" val="22853068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78969" y="1766807"/>
            <a:ext cx="11685723" cy="4611965"/>
          </a:xfrm>
        </p:spPr>
        <p:txBody>
          <a:bodyPr/>
          <a:lstStyle/>
          <a:p>
            <a:r>
              <a:rPr lang="de-DE" dirty="0"/>
              <a:t>Da das Gesetz die Erhaltungsmaßnahmen dem Vermieter zuweist, ist der Mieter nur dann zu Ausbesserungen verpflichtet, wenn er</a:t>
            </a:r>
          </a:p>
          <a:p>
            <a:pPr lvl="1"/>
            <a:r>
              <a:rPr lang="de-DE" dirty="0"/>
              <a:t>entweder einen Schaden, der über die üblichen Gebrauchsspuren der vertragsgemäßen Nutzung hinausgeht, selbst verursacht hat oder</a:t>
            </a:r>
          </a:p>
          <a:p>
            <a:pPr lvl="1"/>
            <a:r>
              <a:rPr lang="de-DE" dirty="0"/>
              <a:t>die Verpflichtung zur Erhaltung der Mieträume vertraglich übernommen hat. </a:t>
            </a:r>
          </a:p>
          <a:p>
            <a:pPr lvl="2"/>
            <a:r>
              <a:rPr lang="de-DE" dirty="0"/>
              <a:t>In der Mietrechtspraxis erfolgt dies regelmäßig durch Allgemeine Geschäftsbedingungen (AGB).</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5</a:t>
            </a:fld>
            <a:endParaRPr lang="de-DE" dirty="0"/>
          </a:p>
        </p:txBody>
      </p:sp>
    </p:spTree>
    <p:extLst>
      <p:ext uri="{BB962C8B-B14F-4D97-AF65-F5344CB8AC3E}">
        <p14:creationId xmlns:p14="http://schemas.microsoft.com/office/powerpoint/2010/main" val="761196664"/>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16976" y="1565329"/>
            <a:ext cx="11685722" cy="4813443"/>
          </a:xfrm>
        </p:spPr>
        <p:txBody>
          <a:bodyPr>
            <a:normAutofit lnSpcReduction="10000"/>
          </a:bodyPr>
          <a:lstStyle/>
          <a:p>
            <a:r>
              <a:rPr lang="de-DE" dirty="0"/>
              <a:t>III. Kleinreparaturklauseln als AGB</a:t>
            </a:r>
          </a:p>
          <a:p>
            <a:pPr lvl="1"/>
            <a:r>
              <a:rPr lang="de-DE" dirty="0"/>
              <a:t> 1. Ausgangsüberlegungen: </a:t>
            </a:r>
          </a:p>
          <a:p>
            <a:pPr lvl="2"/>
            <a:r>
              <a:rPr lang="de-DE" dirty="0"/>
              <a:t>Verwendet eine Vertragsseite AGB, also für mehrere – mindestens drei – Vertragsschlüsse vorformulierte Vertragsbedingungen, auf die die andere Seite keinen Einfluss nehmen kann, erfolgt eine Kontrolle u.a. der Angemessenheit („Inhaltskontrolle“) dieser Regelungen nach den §§ 307 ff. BGB.</a:t>
            </a:r>
          </a:p>
          <a:p>
            <a:pPr lvl="2"/>
            <a:r>
              <a:rPr lang="de-DE" dirty="0"/>
              <a:t>Klauseln, die den anderen Vertragsteil unangemessen benachteiligen, sind unwirksam, § 307 Abs. 1 S. 1 BGB.</a:t>
            </a:r>
          </a:p>
          <a:p>
            <a:pPr lvl="2"/>
            <a:r>
              <a:rPr lang="de-DE" dirty="0"/>
              <a:t>Klauseln, die mit „wesentliche Grundgedanken der gesetzlichen Regelung, von der abgewichen wird, nicht zu vereinbaren“ sind, sind im Zweifel unangemessen.</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6</a:t>
            </a:fld>
            <a:endParaRPr lang="de-DE" dirty="0"/>
          </a:p>
        </p:txBody>
      </p:sp>
    </p:spTree>
    <p:extLst>
      <p:ext uri="{BB962C8B-B14F-4D97-AF65-F5344CB8AC3E}">
        <p14:creationId xmlns:p14="http://schemas.microsoft.com/office/powerpoint/2010/main" val="35835627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16976" y="1549831"/>
            <a:ext cx="11670224" cy="4828942"/>
          </a:xfrm>
        </p:spPr>
        <p:txBody>
          <a:bodyPr>
            <a:normAutofit lnSpcReduction="10000"/>
          </a:bodyPr>
          <a:lstStyle/>
          <a:p>
            <a:pPr lvl="0">
              <a:buClr>
                <a:srgbClr val="FFCC00"/>
              </a:buClr>
            </a:pPr>
            <a:r>
              <a:rPr lang="de-DE" sz="4000" dirty="0">
                <a:solidFill>
                  <a:srgbClr val="000000"/>
                </a:solidFill>
              </a:rPr>
              <a:t>Kleinreparaturklauseln als AGB</a:t>
            </a:r>
          </a:p>
          <a:p>
            <a:pPr lvl="1">
              <a:buClr>
                <a:srgbClr val="FFCC00"/>
              </a:buClr>
            </a:pPr>
            <a:r>
              <a:rPr lang="de-DE" sz="3600" dirty="0">
                <a:solidFill>
                  <a:srgbClr val="000000"/>
                </a:solidFill>
              </a:rPr>
              <a:t>2. Frage: Enthält § 535 Abs. 1 S. 2 BGB einen „wesentlichen Grundgedanken“ der gesetzlichen Regel? </a:t>
            </a:r>
            <a:r>
              <a:rPr lang="de-DE" sz="3600" dirty="0" err="1">
                <a:solidFill>
                  <a:srgbClr val="000000"/>
                </a:solidFill>
              </a:rPr>
              <a:t>MaW</a:t>
            </a:r>
            <a:r>
              <a:rPr lang="de-DE" sz="3600" dirty="0">
                <a:solidFill>
                  <a:srgbClr val="000000"/>
                </a:solidFill>
              </a:rPr>
              <a:t>: Stellt § 535 Abs. 1 S. 2 BGB eine Norm mit „Leitbildcharakter“ dar?</a:t>
            </a:r>
          </a:p>
          <a:p>
            <a:pPr lvl="2">
              <a:buClr>
                <a:srgbClr val="FFCC00"/>
              </a:buClr>
            </a:pPr>
            <a:r>
              <a:rPr lang="de-DE" sz="3200" dirty="0">
                <a:solidFill>
                  <a:srgbClr val="000000"/>
                </a:solidFill>
              </a:rPr>
              <a:t>Seit BGHZ 108, 1 wird dies im Zusammenhang mit Kleinreparaturklauseln bejaht – womit „im Zweifel“ eine unangemessene Benachteiligung vorliegt, die Klausel also „um Zweifel“ unwirksam ist. </a:t>
            </a:r>
          </a:p>
          <a:p>
            <a:endParaRPr lang="de-DE"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7</a:t>
            </a:fld>
            <a:endParaRPr lang="de-DE" dirty="0"/>
          </a:p>
        </p:txBody>
      </p:sp>
    </p:spTree>
    <p:extLst>
      <p:ext uri="{BB962C8B-B14F-4D97-AF65-F5344CB8AC3E}">
        <p14:creationId xmlns:p14="http://schemas.microsoft.com/office/powerpoint/2010/main" val="149724416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p:txBody>
          <a:bodyPr/>
          <a:lstStyle/>
          <a:p>
            <a:pPr lvl="0">
              <a:buClr>
                <a:srgbClr val="FFCC00"/>
              </a:buClr>
            </a:pPr>
            <a:r>
              <a:rPr lang="de-DE" sz="4000" dirty="0">
                <a:solidFill>
                  <a:srgbClr val="000000"/>
                </a:solidFill>
              </a:rPr>
              <a:t>Kleinreparaturklauseln als AGB</a:t>
            </a:r>
          </a:p>
          <a:p>
            <a:pPr lvl="1"/>
            <a:r>
              <a:rPr lang="de-DE" dirty="0"/>
              <a:t>Aber: Unwirksamkeit wird eben nur „im Zweifel“ angenommen; das kann anders sein, wenn die Abweichung vom gesetzlichen Leitbild durch besondere Gesichtspunkte gerechtfertigt werden kann. </a:t>
            </a:r>
          </a:p>
          <a:p>
            <a:pPr lvl="2"/>
            <a:r>
              <a:rPr lang="de-DE" dirty="0"/>
              <a:t>Hier: Die Kleinreparaturklausel kann dazu dienen, Streit über die Verantwortlichkeit für Bagatellschäden zu vermeiden (BGHZ 108, 1, 8), was der BGH als ausreichende Rechtfertigung anerkannt hat.</a:t>
            </a:r>
          </a:p>
          <a:p>
            <a:pPr lvl="2"/>
            <a:r>
              <a:rPr lang="de-DE" dirty="0"/>
              <a:t>Die Literatur folgt dem Ansatz des BGH weit überwiegend.</a:t>
            </a:r>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8</a:t>
            </a:fld>
            <a:endParaRPr lang="de-DE" dirty="0"/>
          </a:p>
        </p:txBody>
      </p:sp>
    </p:spTree>
    <p:extLst>
      <p:ext uri="{BB962C8B-B14F-4D97-AF65-F5344CB8AC3E}">
        <p14:creationId xmlns:p14="http://schemas.microsoft.com/office/powerpoint/2010/main" val="93122391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rgbClr val="000000"/>
                </a:solidFill>
              </a:rPr>
              <a:t>IWD</a:t>
            </a:r>
            <a:br>
              <a:rPr lang="de-DE" dirty="0">
                <a:solidFill>
                  <a:srgbClr val="000000"/>
                </a:solidFill>
              </a:rPr>
            </a:br>
            <a:r>
              <a:rPr lang="de-DE" dirty="0">
                <a:solidFill>
                  <a:srgbClr val="000000"/>
                </a:solidFill>
              </a:rPr>
              <a:t>Kleinreparaturklauseln in Deutschland</a:t>
            </a:r>
            <a:endParaRPr lang="de-DE" dirty="0"/>
          </a:p>
        </p:txBody>
      </p:sp>
      <p:sp>
        <p:nvSpPr>
          <p:cNvPr id="3" name="Inhaltsplatzhalter 2"/>
          <p:cNvSpPr>
            <a:spLocks noGrp="1"/>
          </p:cNvSpPr>
          <p:nvPr>
            <p:ph idx="1"/>
          </p:nvPr>
        </p:nvSpPr>
        <p:spPr>
          <a:xfrm>
            <a:off x="232012" y="1651379"/>
            <a:ext cx="11764370" cy="4831308"/>
          </a:xfrm>
        </p:spPr>
        <p:txBody>
          <a:bodyPr>
            <a:normAutofit fontScale="92500" lnSpcReduction="10000"/>
          </a:bodyPr>
          <a:lstStyle/>
          <a:p>
            <a:pPr lvl="0">
              <a:buClr>
                <a:srgbClr val="FFCC00"/>
              </a:buClr>
            </a:pPr>
            <a:r>
              <a:rPr lang="de-DE" sz="4000" dirty="0">
                <a:solidFill>
                  <a:srgbClr val="000000"/>
                </a:solidFill>
              </a:rPr>
              <a:t>Kleinreparaturklauseln als AGB</a:t>
            </a:r>
          </a:p>
          <a:p>
            <a:pPr lvl="1">
              <a:buClr>
                <a:srgbClr val="FFCC00"/>
              </a:buClr>
            </a:pPr>
            <a:r>
              <a:rPr lang="de-DE" sz="3600" dirty="0">
                <a:solidFill>
                  <a:srgbClr val="000000"/>
                </a:solidFill>
              </a:rPr>
              <a:t>3. AGB-rechtliche Grenzen</a:t>
            </a:r>
          </a:p>
          <a:p>
            <a:pPr lvl="2">
              <a:buClr>
                <a:srgbClr val="FFCC00"/>
              </a:buClr>
            </a:pPr>
            <a:r>
              <a:rPr lang="de-DE" sz="3200" dirty="0">
                <a:solidFill>
                  <a:srgbClr val="000000"/>
                </a:solidFill>
              </a:rPr>
              <a:t>Die grundsätzliche Zuweisung der Erhaltungslasten an den Vermieter in § 535 Abs. 1 S. 2 BGB gebietet aber, der Kostenüberwälzung auf den Mieter Grenzen zu setzen:</a:t>
            </a:r>
          </a:p>
          <a:p>
            <a:pPr lvl="3">
              <a:buClr>
                <a:srgbClr val="FFCC00"/>
              </a:buClr>
            </a:pPr>
            <a:r>
              <a:rPr lang="de-DE" sz="2800" dirty="0">
                <a:solidFill>
                  <a:srgbClr val="000000"/>
                </a:solidFill>
              </a:rPr>
              <a:t>gegenständliche Beschränkung</a:t>
            </a:r>
          </a:p>
          <a:p>
            <a:pPr lvl="3">
              <a:buClr>
                <a:srgbClr val="FFCC00"/>
              </a:buClr>
            </a:pPr>
            <a:r>
              <a:rPr lang="de-DE" sz="2800" dirty="0">
                <a:solidFill>
                  <a:srgbClr val="000000"/>
                </a:solidFill>
              </a:rPr>
              <a:t>keine Reparaturpflicht des Mieters, sondern nur Kostenüberwälzung, die </a:t>
            </a:r>
          </a:p>
          <a:p>
            <a:pPr lvl="4">
              <a:buClr>
                <a:srgbClr val="FFCC00"/>
              </a:buClr>
            </a:pPr>
            <a:r>
              <a:rPr lang="de-DE" sz="2800" dirty="0">
                <a:solidFill>
                  <a:srgbClr val="000000"/>
                </a:solidFill>
              </a:rPr>
              <a:t>für den Einzelfall </a:t>
            </a:r>
            <a:r>
              <a:rPr lang="de-DE" sz="2800" u="sng" dirty="0">
                <a:solidFill>
                  <a:srgbClr val="000000"/>
                </a:solidFill>
              </a:rPr>
              <a:t>und</a:t>
            </a:r>
          </a:p>
          <a:p>
            <a:pPr lvl="4">
              <a:buClr>
                <a:srgbClr val="FFCC00"/>
              </a:buClr>
            </a:pPr>
            <a:r>
              <a:rPr lang="de-DE" sz="2800" dirty="0">
                <a:solidFill>
                  <a:srgbClr val="000000"/>
                </a:solidFill>
              </a:rPr>
              <a:t>für die Jahresbelastung begrenzt sein muss.</a:t>
            </a:r>
          </a:p>
          <a:p>
            <a:endParaRPr lang="de-DE" dirty="0"/>
          </a:p>
        </p:txBody>
      </p:sp>
      <p:sp>
        <p:nvSpPr>
          <p:cNvPr id="4" name="Fußzeilenplatzhalter 3"/>
          <p:cNvSpPr>
            <a:spLocks noGrp="1"/>
          </p:cNvSpPr>
          <p:nvPr>
            <p:ph type="ftr" sz="quarter" idx="11"/>
          </p:nvPr>
        </p:nvSpPr>
        <p:spPr/>
        <p:txBody>
          <a:bodyPr/>
          <a:lstStyle/>
          <a:p>
            <a:r>
              <a:rPr lang="de-DE"/>
              <a:t>RA Prof. Dr. Hubert Schmidt</a:t>
            </a:r>
          </a:p>
        </p:txBody>
      </p:sp>
      <p:sp>
        <p:nvSpPr>
          <p:cNvPr id="5" name="Foliennummernplatzhalter 4"/>
          <p:cNvSpPr>
            <a:spLocks noGrp="1"/>
          </p:cNvSpPr>
          <p:nvPr>
            <p:ph type="sldNum" sz="quarter" idx="12"/>
          </p:nvPr>
        </p:nvSpPr>
        <p:spPr/>
        <p:txBody>
          <a:bodyPr/>
          <a:lstStyle/>
          <a:p>
            <a:fld id="{96EC440D-8713-4650-A69B-FF63766B55F2}" type="slidenum">
              <a:rPr lang="de-DE" smtClean="0"/>
              <a:pPr/>
              <a:t>9</a:t>
            </a:fld>
            <a:endParaRPr lang="de-DE" dirty="0"/>
          </a:p>
        </p:txBody>
      </p:sp>
    </p:spTree>
    <p:extLst>
      <p:ext uri="{BB962C8B-B14F-4D97-AF65-F5344CB8AC3E}">
        <p14:creationId xmlns:p14="http://schemas.microsoft.com/office/powerpoint/2010/main" val="2198346233"/>
      </p:ext>
    </p:extLst>
  </p:cSld>
  <p:clrMapOvr>
    <a:masterClrMapping/>
  </p:clrMapOvr>
  <p:transition/>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ZPO-1.Teil">
  <a:themeElements>
    <a:clrScheme name="ZPO-1.Teil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ZPO-1.Teil">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ZPO-1.Teil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ZPO-1.Teil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ZPO-1.Teil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ZPO-1.Teil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ZPO-1.Teil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ZPO-1.Teil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ZPO-1.Teil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Template>
  <TotalTime>0</TotalTime>
  <Words>2182</Words>
  <Application>Microsoft Office PowerPoint</Application>
  <PresentationFormat>Benutzerdefiniert</PresentationFormat>
  <Paragraphs>167</Paragraphs>
  <Slides>16</Slides>
  <Notes>14</Notes>
  <HiddenSlides>0</HiddenSlides>
  <MMClips>0</MMClips>
  <ScaleCrop>false</ScaleCrop>
  <HeadingPairs>
    <vt:vector size="4" baseType="variant">
      <vt:variant>
        <vt:lpstr>Design</vt:lpstr>
      </vt:variant>
      <vt:variant>
        <vt:i4>3</vt:i4>
      </vt:variant>
      <vt:variant>
        <vt:lpstr>Folientitel</vt:lpstr>
      </vt:variant>
      <vt:variant>
        <vt:i4>16</vt:i4>
      </vt:variant>
    </vt:vector>
  </HeadingPairs>
  <TitlesOfParts>
    <vt:vector size="19" baseType="lpstr">
      <vt:lpstr>HDOfficeLightV0</vt:lpstr>
      <vt:lpstr>1_HDOfficeLightV0</vt:lpstr>
      <vt:lpstr>ZPO-1.Teil</vt:lpstr>
      <vt:lpstr>Innsbrucker Wohnrechtlicher Dialog (IWD) Bagatellreparaturen als Mieterpflichten – Was ist in Österreich und Deutschland zulässig?</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lpstr>IWD Kleinreparaturklauseln in Deutschland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Prof. Dr. Hubert Schmidt</dc:creator>
  <cp:lastModifiedBy>Hochleitner, Clara</cp:lastModifiedBy>
  <cp:revision>34</cp:revision>
  <dcterms:created xsi:type="dcterms:W3CDTF">2017-02-17T08:40:23Z</dcterms:created>
  <dcterms:modified xsi:type="dcterms:W3CDTF">2017-03-07T06:17:20Z</dcterms:modified>
</cp:coreProperties>
</file>