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6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FC94-2C11-481C-A0FB-26A5AECD06A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6253-F8E6-4E06-85FA-B0025FC87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-10311"/>
            <a:ext cx="2736304" cy="10799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604448" cy="23762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Wissenschaftstheorie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Ethik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und Gender Studies       SE 1</a:t>
            </a:r>
            <a:br>
              <a:rPr lang="en-US" sz="36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Prof. </a:t>
            </a:r>
            <a:r>
              <a:rPr lang="en-US" sz="2000" dirty="0" err="1" smtClean="0"/>
              <a:t>Dr.Dr</a:t>
            </a:r>
            <a:r>
              <a:rPr lang="en-US" sz="2000" dirty="0" smtClean="0"/>
              <a:t>. Winfried Löffler, winfried.loeffler@uibk.ac.at     DI 19.15–21.00 HS G</a:t>
            </a:r>
            <a:br>
              <a:rPr lang="en-US" sz="2000" dirty="0" smtClean="0"/>
            </a:br>
            <a:r>
              <a:rPr lang="en-US" sz="1600" dirty="0" err="1" smtClean="0"/>
              <a:t>Kurzskriptum</a:t>
            </a:r>
            <a:r>
              <a:rPr lang="en-US" sz="1600" dirty="0" smtClean="0"/>
              <a:t>, </a:t>
            </a:r>
            <a:r>
              <a:rPr lang="en-US" sz="1600" dirty="0" err="1" smtClean="0"/>
              <a:t>besonders</a:t>
            </a:r>
            <a:r>
              <a:rPr lang="en-US" sz="1600" dirty="0" smtClean="0"/>
              <a:t> </a:t>
            </a:r>
            <a:r>
              <a:rPr lang="en-US" sz="1600" dirty="0" err="1" smtClean="0"/>
              <a:t>zur</a:t>
            </a:r>
            <a:r>
              <a:rPr lang="en-US" sz="1600" dirty="0" smtClean="0"/>
              <a:t> </a:t>
            </a:r>
            <a:r>
              <a:rPr lang="en-US" sz="1600" dirty="0" err="1" smtClean="0"/>
              <a:t>Einführung</a:t>
            </a:r>
            <a:r>
              <a:rPr lang="en-US" sz="1600" dirty="0" smtClean="0"/>
              <a:t>, </a:t>
            </a:r>
            <a:r>
              <a:rPr lang="en-US" sz="1600" dirty="0" err="1" smtClean="0"/>
              <a:t>im</a:t>
            </a:r>
            <a:r>
              <a:rPr lang="en-US" sz="1600" dirty="0" smtClean="0"/>
              <a:t> OLAT    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3284984"/>
            <a:ext cx="7776864" cy="1754326"/>
          </a:xfrm>
          <a:prstGeom prst="rect">
            <a:avLst/>
          </a:prstGeom>
          <a:solidFill>
            <a:schemeClr val="accent6">
              <a:alpha val="13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31.10. 	</a:t>
            </a:r>
            <a:r>
              <a:rPr lang="it-IT" dirty="0" err="1" smtClean="0">
                <a:solidFill>
                  <a:schemeClr val="tx1"/>
                </a:solidFill>
              </a:rPr>
              <a:t>Einführung</a:t>
            </a:r>
            <a:r>
              <a:rPr lang="it-IT" dirty="0" smtClean="0">
                <a:solidFill>
                  <a:schemeClr val="tx1"/>
                </a:solidFill>
              </a:rPr>
              <a:t>  (VO-</a:t>
            </a:r>
            <a:r>
              <a:rPr lang="it-IT" dirty="0" err="1" smtClean="0">
                <a:solidFill>
                  <a:schemeClr val="tx1"/>
                </a:solidFill>
              </a:rPr>
              <a:t>artig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7.11. 	</a:t>
            </a:r>
            <a:r>
              <a:rPr lang="it-IT" dirty="0" err="1" smtClean="0">
                <a:solidFill>
                  <a:schemeClr val="tx1"/>
                </a:solidFill>
              </a:rPr>
              <a:t>Evolutionsbiol</a:t>
            </a:r>
            <a:r>
              <a:rPr lang="it-IT" dirty="0" smtClean="0">
                <a:solidFill>
                  <a:schemeClr val="tx1"/>
                </a:solidFill>
              </a:rPr>
              <a:t>. : </a:t>
            </a:r>
            <a:r>
              <a:rPr lang="it-IT" dirty="0" err="1" smtClean="0">
                <a:solidFill>
                  <a:schemeClr val="tx1"/>
                </a:solidFill>
              </a:rPr>
              <a:t>Begriff</a:t>
            </a:r>
            <a:r>
              <a:rPr lang="it-IT" dirty="0" smtClean="0">
                <a:solidFill>
                  <a:schemeClr val="tx1"/>
                </a:solidFill>
              </a:rPr>
              <a:t> &amp; Status   (</a:t>
            </a:r>
            <a:r>
              <a:rPr lang="it-IT" dirty="0" err="1" smtClean="0">
                <a:solidFill>
                  <a:schemeClr val="tx1"/>
                </a:solidFill>
              </a:rPr>
              <a:t>Toepfer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i="1" dirty="0" err="1" smtClean="0">
                <a:solidFill>
                  <a:schemeClr val="tx1"/>
                </a:solidFill>
              </a:rPr>
              <a:t>Evolution</a:t>
            </a:r>
            <a:r>
              <a:rPr lang="it-IT" dirty="0" smtClean="0">
                <a:solidFill>
                  <a:schemeClr val="tx1"/>
                </a:solidFill>
              </a:rPr>
              <a:t> 11-36)        QUIZ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14.11. 	</a:t>
            </a:r>
            <a:r>
              <a:rPr lang="it-IT" dirty="0" err="1" smtClean="0">
                <a:solidFill>
                  <a:schemeClr val="tx1"/>
                </a:solidFill>
              </a:rPr>
              <a:t>Selektion</a:t>
            </a:r>
            <a:r>
              <a:rPr lang="it-IT" dirty="0" smtClean="0">
                <a:solidFill>
                  <a:schemeClr val="tx1"/>
                </a:solidFill>
              </a:rPr>
              <a:t> und </a:t>
            </a:r>
            <a:r>
              <a:rPr lang="it-IT" dirty="0" err="1" smtClean="0">
                <a:solidFill>
                  <a:schemeClr val="tx1"/>
                </a:solidFill>
              </a:rPr>
              <a:t>ihre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Ebenen</a:t>
            </a:r>
            <a:r>
              <a:rPr lang="it-IT" dirty="0" smtClean="0">
                <a:solidFill>
                  <a:schemeClr val="tx1"/>
                </a:solidFill>
              </a:rPr>
              <a:t>   (37-59)			KURZTEST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9.1. 	</a:t>
            </a:r>
            <a:r>
              <a:rPr lang="it-IT" dirty="0" err="1" smtClean="0">
                <a:solidFill>
                  <a:schemeClr val="tx1"/>
                </a:solidFill>
              </a:rPr>
              <a:t>Anpassung</a:t>
            </a:r>
            <a:r>
              <a:rPr lang="it-IT" dirty="0" smtClean="0">
                <a:solidFill>
                  <a:schemeClr val="tx1"/>
                </a:solidFill>
              </a:rPr>
              <a:t> und Fitness; </a:t>
            </a:r>
            <a:r>
              <a:rPr lang="it-IT" dirty="0" err="1" smtClean="0">
                <a:solidFill>
                  <a:schemeClr val="tx1"/>
                </a:solidFill>
              </a:rPr>
              <a:t>Mutation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Drift</a:t>
            </a:r>
            <a:r>
              <a:rPr lang="it-IT" dirty="0" smtClean="0">
                <a:solidFill>
                  <a:schemeClr val="tx1"/>
                </a:solidFill>
              </a:rPr>
              <a:t> und </a:t>
            </a:r>
            <a:r>
              <a:rPr lang="it-IT" dirty="0" err="1" smtClean="0">
                <a:solidFill>
                  <a:schemeClr val="tx1"/>
                </a:solidFill>
              </a:rPr>
              <a:t>Zufall</a:t>
            </a:r>
            <a:r>
              <a:rPr lang="it-IT" dirty="0" smtClean="0">
                <a:solidFill>
                  <a:schemeClr val="tx1"/>
                </a:solidFill>
              </a:rPr>
              <a:t>  (60-80)	QUIZ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16.1. 	</a:t>
            </a:r>
            <a:r>
              <a:rPr lang="it-IT" dirty="0" err="1" smtClean="0">
                <a:solidFill>
                  <a:schemeClr val="tx1"/>
                </a:solidFill>
              </a:rPr>
              <a:t>Diversität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Fortschritt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Kulturelle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Evolution</a:t>
            </a:r>
            <a:r>
              <a:rPr lang="it-IT" dirty="0" smtClean="0">
                <a:solidFill>
                  <a:schemeClr val="tx1"/>
                </a:solidFill>
              </a:rPr>
              <a:t>   (81-105)	KURZTEST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23.1. 	</a:t>
            </a:r>
            <a:r>
              <a:rPr lang="it-IT" dirty="0" err="1" smtClean="0">
                <a:solidFill>
                  <a:schemeClr val="tx1"/>
                </a:solidFill>
              </a:rPr>
              <a:t>Wissenschaftsethik</a:t>
            </a:r>
            <a:r>
              <a:rPr lang="it-IT" dirty="0" smtClean="0">
                <a:solidFill>
                  <a:schemeClr val="tx1"/>
                </a:solidFill>
              </a:rPr>
              <a:t>   (diverse </a:t>
            </a:r>
            <a:r>
              <a:rPr lang="it-IT" dirty="0" err="1" smtClean="0">
                <a:solidFill>
                  <a:schemeClr val="tx1"/>
                </a:solidFill>
              </a:rPr>
              <a:t>Ethik-Codes</a:t>
            </a:r>
            <a:r>
              <a:rPr lang="it-IT" dirty="0" smtClean="0">
                <a:solidFill>
                  <a:schemeClr val="tx1"/>
                </a:solidFill>
              </a:rPr>
              <a:t>)		QUIZ</a:t>
            </a:r>
          </a:p>
        </p:txBody>
      </p:sp>
    </p:spTree>
    <p:extLst>
      <p:ext uri="{BB962C8B-B14F-4D97-AF65-F5344CB8AC3E}">
        <p14:creationId xmlns:p14="http://schemas.microsoft.com/office/powerpoint/2010/main" val="17882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“</a:t>
            </a:r>
            <a:r>
              <a:rPr lang="en-US" dirty="0" err="1" smtClean="0"/>
              <a:t>Wissenschaft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GB" sz="2000" b="1" dirty="0"/>
              <a:t>Philip </a:t>
            </a:r>
            <a:r>
              <a:rPr lang="en-GB" sz="2000" b="1" dirty="0" err="1"/>
              <a:t>Kitcher</a:t>
            </a:r>
            <a:r>
              <a:rPr lang="en-GB" sz="2000" b="1" dirty="0"/>
              <a:t>, </a:t>
            </a:r>
            <a:r>
              <a:rPr lang="en-GB" sz="2000" b="1" i="1" dirty="0"/>
              <a:t>The advancement of science</a:t>
            </a:r>
            <a:r>
              <a:rPr lang="en-GB" sz="2000" b="1" dirty="0"/>
              <a:t> </a:t>
            </a:r>
            <a:r>
              <a:rPr lang="en-GB" sz="2000" dirty="0"/>
              <a:t>(Oxford 1993)</a:t>
            </a:r>
            <a:endParaRPr lang="en-US" sz="2000" dirty="0"/>
          </a:p>
          <a:p>
            <a:pPr marL="0" indent="0" hangingPunct="0">
              <a:buNone/>
            </a:pPr>
            <a:r>
              <a:rPr lang="en-GB" sz="2000" dirty="0"/>
              <a:t> 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Eine </a:t>
            </a:r>
            <a:r>
              <a:rPr lang="de-DE" sz="2000" b="1" dirty="0"/>
              <a:t>„wissenschaftliche“</a:t>
            </a:r>
            <a:r>
              <a:rPr lang="de-DE" sz="2000" dirty="0"/>
              <a:t> Praxis </a:t>
            </a:r>
            <a:r>
              <a:rPr lang="de-DE" sz="2000" dirty="0" smtClean="0"/>
              <a:t>...</a:t>
            </a:r>
            <a:br>
              <a:rPr lang="de-DE" sz="2000" dirty="0" smtClean="0"/>
            </a:br>
            <a:endParaRPr lang="en-US" sz="2000" dirty="0"/>
          </a:p>
          <a:p>
            <a:pPr hangingPunct="0"/>
            <a:r>
              <a:rPr lang="de-DE" sz="2000" dirty="0"/>
              <a:t>untersucht einen akzeptierten Objektbereich</a:t>
            </a:r>
            <a:endParaRPr lang="en-US" sz="2000" dirty="0"/>
          </a:p>
          <a:p>
            <a:pPr hangingPunct="0"/>
            <a:r>
              <a:rPr lang="de-DE" sz="2000" dirty="0"/>
              <a:t>untersucht Probleme und Fragen, die als solche anerkannt sind</a:t>
            </a:r>
            <a:endParaRPr lang="en-US" sz="2000" dirty="0"/>
          </a:p>
          <a:p>
            <a:pPr hangingPunct="0"/>
            <a:r>
              <a:rPr lang="de-DE" sz="2000" dirty="0"/>
              <a:t>verwendet eine nicht-natürliche „Fachsprache“</a:t>
            </a:r>
            <a:endParaRPr lang="en-US" sz="2000" dirty="0"/>
          </a:p>
          <a:p>
            <a:pPr hangingPunct="0"/>
            <a:r>
              <a:rPr lang="de-DE" sz="2000" dirty="0"/>
              <a:t>hat gemeinsam geteilte Überzeugungen als Basis der Untersuchungen</a:t>
            </a:r>
            <a:endParaRPr lang="en-US" sz="2000" dirty="0"/>
          </a:p>
          <a:p>
            <a:pPr hangingPunct="0"/>
            <a:r>
              <a:rPr lang="de-DE" sz="2000" dirty="0"/>
              <a:t>hat anerkannte Mittel und Methoden</a:t>
            </a:r>
            <a:endParaRPr lang="en-US" sz="2000" dirty="0"/>
          </a:p>
          <a:p>
            <a:pPr hangingPunct="0"/>
            <a:r>
              <a:rPr lang="de-DE" sz="2000" dirty="0"/>
              <a:t>hat anerkannte Standards über Erfolg und Ziel der Untersuchung</a:t>
            </a:r>
            <a:endParaRPr lang="en-US" sz="2000" dirty="0"/>
          </a:p>
          <a:p>
            <a:pPr hangingPunct="0"/>
            <a:r>
              <a:rPr lang="de-DE" sz="2000" dirty="0"/>
              <a:t>hat anerkannte Standards über das Akzeptieren von Resultaten aus anderen Bereichen</a:t>
            </a:r>
            <a:endParaRPr lang="en-US" sz="2000" dirty="0"/>
          </a:p>
          <a:p>
            <a:pPr hangingPunct="0"/>
            <a:r>
              <a:rPr lang="de-DE" sz="2000" dirty="0"/>
              <a:t>ist Teil eines soziales Netzes („</a:t>
            </a:r>
            <a:r>
              <a:rPr lang="de-DE" sz="2000" dirty="0" err="1"/>
              <a:t>scientific</a:t>
            </a:r>
            <a:r>
              <a:rPr lang="de-DE" sz="2000" dirty="0"/>
              <a:t> </a:t>
            </a:r>
            <a:r>
              <a:rPr lang="de-DE" sz="2000" dirty="0" err="1"/>
              <a:t>community</a:t>
            </a:r>
            <a:r>
              <a:rPr lang="de-DE" sz="2000" dirty="0"/>
              <a:t>“)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 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 smtClean="0"/>
              <a:t>Beobachtungen: handlungsorientierte Definition; starker </a:t>
            </a:r>
            <a:r>
              <a:rPr lang="de-DE" sz="2000" dirty="0"/>
              <a:t>sozialer </a:t>
            </a:r>
            <a:r>
              <a:rPr lang="de-DE" sz="2000" dirty="0" smtClean="0"/>
              <a:t>Aspekt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14" y="-894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1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Was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“</a:t>
            </a:r>
            <a:r>
              <a:rPr lang="en-US" sz="2800" dirty="0" err="1" smtClean="0"/>
              <a:t>wissenschaftliche</a:t>
            </a:r>
            <a:r>
              <a:rPr lang="en-US" sz="2800" dirty="0" smtClean="0"/>
              <a:t> </a:t>
            </a:r>
            <a:r>
              <a:rPr lang="en-US" sz="2800" dirty="0" err="1" smtClean="0"/>
              <a:t>Erklärung</a:t>
            </a:r>
            <a:r>
              <a:rPr lang="en-US" sz="2800" dirty="0" smtClean="0"/>
              <a:t>”?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de-DE" sz="2000" b="1" dirty="0"/>
              <a:t>1) „Erklären“ als Ableiten aus Gesetzen</a:t>
            </a:r>
            <a:r>
              <a:rPr lang="de-DE" sz="2000" dirty="0"/>
              <a:t> (</a:t>
            </a:r>
            <a:r>
              <a:rPr lang="de-DE" sz="2000" dirty="0" err="1"/>
              <a:t>covering</a:t>
            </a:r>
            <a:r>
              <a:rPr lang="de-DE" sz="2000" dirty="0"/>
              <a:t> </a:t>
            </a:r>
            <a:r>
              <a:rPr lang="de-DE" sz="2000" dirty="0" err="1"/>
              <a:t>law</a:t>
            </a:r>
            <a:r>
              <a:rPr lang="de-DE" sz="2000" dirty="0"/>
              <a:t>-Modell, Hempel-Oppenheim-Schema): 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b="1" dirty="0"/>
              <a:t>Grundidee: </a:t>
            </a:r>
            <a:r>
              <a:rPr lang="de-DE" sz="2000" dirty="0"/>
              <a:t>Das </a:t>
            </a:r>
            <a:r>
              <a:rPr lang="de-DE" sz="2000" dirty="0" err="1"/>
              <a:t>Explanandum</a:t>
            </a:r>
            <a:r>
              <a:rPr lang="de-DE" sz="2000" dirty="0"/>
              <a:t> muss aus dem </a:t>
            </a:r>
            <a:r>
              <a:rPr lang="de-DE" sz="2000" dirty="0" err="1"/>
              <a:t>Explanans</a:t>
            </a:r>
            <a:r>
              <a:rPr lang="de-DE" sz="2000" dirty="0"/>
              <a:t> (=Ausgangsbedingungen + allgemeines Gesetz) ableitbar sein.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2 Varianten: </a:t>
            </a:r>
            <a:r>
              <a:rPr lang="de-DE" sz="2000" b="1" dirty="0"/>
              <a:t>DN-Schema</a:t>
            </a:r>
            <a:r>
              <a:rPr lang="de-DE" sz="2000" dirty="0"/>
              <a:t> (deduktiv-</a:t>
            </a:r>
            <a:r>
              <a:rPr lang="de-DE" sz="2000" dirty="0" err="1"/>
              <a:t>nomologisch</a:t>
            </a:r>
            <a:r>
              <a:rPr lang="de-DE" sz="2000" dirty="0"/>
              <a:t>): Strikte Gesetze; </a:t>
            </a:r>
            <a:r>
              <a:rPr lang="de-DE" sz="2000" b="1" dirty="0"/>
              <a:t>IS-Schema</a:t>
            </a:r>
            <a:r>
              <a:rPr lang="de-DE" sz="2000" dirty="0"/>
              <a:t> (induktiv-statistisch): statistische Gesetze.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 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b="1" dirty="0"/>
              <a:t>2 Beispiele: </a:t>
            </a:r>
            <a:r>
              <a:rPr lang="de-DE" sz="2000" dirty="0" smtClean="0"/>
              <a:t>Warum </a:t>
            </a:r>
            <a:r>
              <a:rPr lang="de-DE" sz="2000" dirty="0"/>
              <a:t>haben schwer erschöpfte Personen keinen Appetit? </a:t>
            </a:r>
            <a:r>
              <a:rPr lang="de-DE" sz="2000" dirty="0" smtClean="0"/>
              <a:t> Warum </a:t>
            </a:r>
            <a:r>
              <a:rPr lang="de-DE" sz="2000" dirty="0"/>
              <a:t>hat sich Herr Müller von seiner </a:t>
            </a:r>
            <a:r>
              <a:rPr lang="de-DE" sz="2000" dirty="0" err="1"/>
              <a:t>Streptokokkeninfektion</a:t>
            </a:r>
            <a:r>
              <a:rPr lang="de-DE" sz="2000" dirty="0"/>
              <a:t> erholt? 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 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i="1" dirty="0"/>
              <a:t>Engpässe/Probleme des DN-Schemas: 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(1) bloße Korrelation ist noch keine Erklärung (Bsp. Mond/Gezeiten)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(2) Wie schließt man irrelevante Erklärungen aus? (Bsp. Antibabypille</a:t>
            </a:r>
            <a:r>
              <a:rPr lang="de-DE" sz="2000" dirty="0" smtClean="0"/>
              <a:t>)</a:t>
            </a:r>
            <a:r>
              <a:rPr lang="de-DE" sz="2000" dirty="0"/>
              <a:t> 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i="1" dirty="0"/>
              <a:t>Engpässe/Probleme des IS-Schemas: </a:t>
            </a:r>
            <a:endParaRPr lang="en-US" sz="2000" dirty="0"/>
          </a:p>
          <a:p>
            <a:pPr marL="0" indent="0" hangingPunct="0">
              <a:buNone/>
            </a:pPr>
            <a:r>
              <a:rPr lang="de-DE" sz="2000" dirty="0"/>
              <a:t>„Gute“ Erklärungen gibt es auch schon durch Angabe ganz niedriger Wahrscheinlichkeiten (Bsp. Nebenwirkungen einer Krankheit)</a:t>
            </a:r>
            <a:endParaRPr lang="en-US" sz="2000" dirty="0"/>
          </a:p>
          <a:p>
            <a:pPr marL="0" indent="0" hangingPunct="0">
              <a:buNone/>
            </a:pPr>
            <a:endParaRPr 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131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Was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“</a:t>
            </a:r>
            <a:r>
              <a:rPr lang="en-US" sz="2800" dirty="0" err="1" smtClean="0"/>
              <a:t>wissenschaftliche</a:t>
            </a:r>
            <a:r>
              <a:rPr lang="en-US" sz="2800" dirty="0" smtClean="0"/>
              <a:t> </a:t>
            </a:r>
            <a:r>
              <a:rPr lang="en-US" sz="2800" dirty="0" err="1" smtClean="0"/>
              <a:t>Erklärung</a:t>
            </a:r>
            <a:r>
              <a:rPr lang="en-US" sz="2800" dirty="0" smtClean="0"/>
              <a:t>”?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 hangingPunct="0">
              <a:buNone/>
            </a:pPr>
            <a:r>
              <a:rPr lang="de-DE" sz="8000" b="1" dirty="0" smtClean="0"/>
              <a:t>(</a:t>
            </a:r>
            <a:r>
              <a:rPr lang="de-DE" sz="8000" b="1" dirty="0"/>
              <a:t>2) Kausal-statistische Auffassung </a:t>
            </a:r>
            <a:r>
              <a:rPr lang="de-DE" sz="8000" dirty="0"/>
              <a:t>von „Erklärung“ </a:t>
            </a:r>
            <a:endParaRPr lang="de-DE" sz="8000" dirty="0" smtClean="0"/>
          </a:p>
          <a:p>
            <a:pPr marL="0" indent="0" hangingPunct="0">
              <a:buNone/>
            </a:pPr>
            <a:r>
              <a:rPr lang="de-DE" sz="8000" dirty="0" smtClean="0"/>
              <a:t>2 Teile:</a:t>
            </a:r>
            <a:r>
              <a:rPr lang="de-DE" sz="8000" dirty="0"/>
              <a:t>	(1) Angabe eines statistisch relevanten Faktors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	</a:t>
            </a:r>
            <a:r>
              <a:rPr lang="de-DE" sz="8000" dirty="0" smtClean="0"/>
              <a:t>(</a:t>
            </a:r>
            <a:r>
              <a:rPr lang="de-DE" sz="8000" dirty="0"/>
              <a:t>2) Angabe der Kausalkette zwischen </a:t>
            </a:r>
            <a:r>
              <a:rPr lang="de-DE" sz="8000" dirty="0" err="1"/>
              <a:t>Explanans</a:t>
            </a:r>
            <a:r>
              <a:rPr lang="de-DE" sz="8000" dirty="0"/>
              <a:t> und </a:t>
            </a:r>
            <a:r>
              <a:rPr lang="de-DE" sz="8000" dirty="0" err="1"/>
              <a:t>Explanandum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 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b="1" dirty="0"/>
              <a:t>Beispiel:</a:t>
            </a:r>
            <a:r>
              <a:rPr lang="de-DE" sz="8000" dirty="0"/>
              <a:t> Warum hat der Veteran Jones Leukämie?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 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i="1" dirty="0"/>
              <a:t>Engpässe/Probleme: </a:t>
            </a:r>
            <a:endParaRPr lang="en-US" sz="8000" i="1" dirty="0"/>
          </a:p>
          <a:p>
            <a:pPr marL="0" indent="0" hangingPunct="0">
              <a:buNone/>
            </a:pPr>
            <a:r>
              <a:rPr lang="de-DE" sz="8000" dirty="0" smtClean="0"/>
              <a:t>(</a:t>
            </a:r>
            <a:r>
              <a:rPr lang="de-DE" sz="8000" dirty="0"/>
              <a:t>1) Was genau heißt „Kausalkette“ und überhaupt „Kausalität“?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(2) Kaum anwendbar in Sozialwissenschaften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 </a:t>
            </a:r>
            <a:endParaRPr lang="en-US" sz="8000" dirty="0"/>
          </a:p>
          <a:p>
            <a:pPr marL="0" indent="0" hangingPunct="0">
              <a:buNone/>
            </a:pPr>
            <a:r>
              <a:rPr lang="de-DE" dirty="0"/>
              <a:t> </a:t>
            </a:r>
            <a:endParaRPr lang="en-US" dirty="0"/>
          </a:p>
          <a:p>
            <a:pPr marL="0" indent="0" hangingPunct="0">
              <a:buNone/>
            </a:pPr>
            <a:r>
              <a:rPr lang="de-DE" sz="8000" b="1" dirty="0"/>
              <a:t>(3) </a:t>
            </a:r>
            <a:r>
              <a:rPr lang="de-DE" sz="8000" b="1" dirty="0" err="1"/>
              <a:t>Pragmatistisches</a:t>
            </a:r>
            <a:r>
              <a:rPr lang="de-DE" sz="8000" b="1" dirty="0"/>
              <a:t> Modell der Erklärung </a:t>
            </a:r>
            <a:r>
              <a:rPr lang="de-DE" sz="8000" dirty="0"/>
              <a:t>(Bas van </a:t>
            </a:r>
            <a:r>
              <a:rPr lang="de-DE" sz="8000" dirty="0" err="1" smtClean="0"/>
              <a:t>Fraassen</a:t>
            </a:r>
            <a:r>
              <a:rPr lang="de-DE" sz="8000" dirty="0" smtClean="0"/>
              <a:t> 1980)</a:t>
            </a:r>
            <a:endParaRPr lang="en-US" sz="8000" dirty="0"/>
          </a:p>
          <a:p>
            <a:pPr marL="0" indent="0" hangingPunct="0">
              <a:buNone/>
            </a:pPr>
            <a:r>
              <a:rPr lang="de-DE" dirty="0"/>
              <a:t> </a:t>
            </a:r>
            <a:endParaRPr lang="en-US" dirty="0"/>
          </a:p>
          <a:p>
            <a:pPr marL="0" indent="0" hangingPunct="0">
              <a:buNone/>
            </a:pPr>
            <a:r>
              <a:rPr lang="de-DE" sz="8000" dirty="0" smtClean="0"/>
              <a:t>Keine </a:t>
            </a:r>
            <a:r>
              <a:rPr lang="de-DE" sz="8000" dirty="0"/>
              <a:t>bestimmte Form. </a:t>
            </a:r>
            <a:r>
              <a:rPr lang="de-DE" sz="8000" dirty="0" smtClean="0"/>
              <a:t>Nicht </a:t>
            </a:r>
            <a:r>
              <a:rPr lang="de-DE" sz="8000" dirty="0"/>
              <a:t>unbedingt allgemeine Gesetze </a:t>
            </a:r>
            <a:r>
              <a:rPr lang="de-DE" sz="8000" dirty="0" smtClean="0"/>
              <a:t>enthaltend. </a:t>
            </a:r>
            <a:r>
              <a:rPr lang="de-DE" sz="8000" dirty="0"/>
              <a:t>Erklärungen sind einfach „aufschlussreiche Antworten auf Warum-Fragen“.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3 Teile: 	(1) </a:t>
            </a:r>
            <a:r>
              <a:rPr lang="de-DE" sz="8000" dirty="0" smtClean="0"/>
              <a:t>Erklärungsthema </a:t>
            </a:r>
            <a:r>
              <a:rPr lang="de-DE" sz="8000" dirty="0"/>
              <a:t>(„</a:t>
            </a:r>
            <a:r>
              <a:rPr lang="de-DE" sz="8000" i="1" dirty="0"/>
              <a:t>X</a:t>
            </a:r>
            <a:r>
              <a:rPr lang="de-DE" sz="8000" dirty="0"/>
              <a:t> ist der Fall“)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	</a:t>
            </a:r>
            <a:r>
              <a:rPr lang="de-DE" sz="8000" dirty="0" smtClean="0"/>
              <a:t>(2) Kontrastklasse/Gegensatzklasse   </a:t>
            </a:r>
            <a:r>
              <a:rPr lang="de-DE" sz="8000" dirty="0"/>
              <a:t>(„und nicht vielmehr </a:t>
            </a:r>
            <a:r>
              <a:rPr lang="de-DE" sz="8000" i="1" dirty="0" smtClean="0"/>
              <a:t>Y, </a:t>
            </a:r>
            <a:r>
              <a:rPr lang="de-DE" sz="8000" dirty="0" smtClean="0"/>
              <a:t>...“)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dirty="0"/>
              <a:t>	</a:t>
            </a:r>
            <a:r>
              <a:rPr lang="de-DE" sz="8000" dirty="0" smtClean="0"/>
              <a:t>(3) Relevanzbedingung</a:t>
            </a:r>
            <a:r>
              <a:rPr lang="de-DE" sz="8000" dirty="0"/>
              <a:t>: </a:t>
            </a:r>
            <a:r>
              <a:rPr lang="de-DE" sz="8000" dirty="0" smtClean="0"/>
              <a:t>„</a:t>
            </a:r>
            <a:r>
              <a:rPr lang="de-DE" sz="8000" i="1" dirty="0" smtClean="0"/>
              <a:t>X</a:t>
            </a:r>
            <a:r>
              <a:rPr lang="de-DE" sz="8000" dirty="0" smtClean="0"/>
              <a:t> </a:t>
            </a:r>
            <a:r>
              <a:rPr lang="de-DE" sz="8000" dirty="0"/>
              <a:t>musste so kommen“, </a:t>
            </a:r>
            <a:r>
              <a:rPr lang="de-DE" sz="8000" dirty="0" smtClean="0"/>
              <a:t>„</a:t>
            </a:r>
            <a:r>
              <a:rPr lang="de-DE" sz="8000" i="1" dirty="0" smtClean="0"/>
              <a:t>X</a:t>
            </a:r>
            <a:r>
              <a:rPr lang="de-DE" sz="8000" dirty="0" smtClean="0"/>
              <a:t> </a:t>
            </a:r>
            <a:r>
              <a:rPr lang="de-DE" sz="8000" dirty="0"/>
              <a:t>kam so</a:t>
            </a:r>
            <a:r>
              <a:rPr lang="de-DE" sz="8000" dirty="0" smtClean="0"/>
              <a:t>“, …</a:t>
            </a:r>
            <a:endParaRPr lang="en-US" sz="8000" dirty="0"/>
          </a:p>
          <a:p>
            <a:pPr marL="0" indent="0" hangingPunct="0">
              <a:buNone/>
            </a:pPr>
            <a:r>
              <a:rPr lang="de-DE" sz="8000" b="1" dirty="0" smtClean="0"/>
              <a:t>Beispiele</a:t>
            </a:r>
            <a:r>
              <a:rPr lang="de-DE" sz="8000" b="1" dirty="0"/>
              <a:t>: </a:t>
            </a:r>
            <a:r>
              <a:rPr lang="de-DE" sz="8000" dirty="0" smtClean="0"/>
              <a:t>Warum </a:t>
            </a:r>
            <a:r>
              <a:rPr lang="de-DE" sz="8000" dirty="0"/>
              <a:t>ist dieser Leiter durchgebrannt? </a:t>
            </a:r>
            <a:r>
              <a:rPr lang="de-DE" sz="8000" dirty="0" smtClean="0"/>
              <a:t>Warum </a:t>
            </a:r>
            <a:r>
              <a:rPr lang="de-DE" sz="8000" dirty="0"/>
              <a:t>wehte um 6.00 morgens unsere Flagge auf dem Turm</a:t>
            </a:r>
            <a:r>
              <a:rPr lang="de-DE" sz="8000" dirty="0" smtClean="0"/>
              <a:t>?  		</a:t>
            </a:r>
            <a:r>
              <a:rPr lang="de-DE" sz="8000" i="1" dirty="0" smtClean="0"/>
              <a:t>Problem:</a:t>
            </a:r>
            <a:r>
              <a:rPr lang="de-DE" sz="8000" dirty="0" smtClean="0"/>
              <a:t> zu weit?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501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Bildschirmpräsentation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Wissenschaftstheorie, Ethik  und Gender Studies       SE 1  Prof. Dr.Dr. Winfried Löffler, winfried.loeffler@uibk.ac.at     DI 19.15–21.00 HS G Kurzskriptum, besonders zur Einführung, im OLAT    </vt:lpstr>
      <vt:lpstr>Was ist “Wissenschaft”?</vt:lpstr>
      <vt:lpstr>Was ist eine “wissenschaftliche Erklärung”?</vt:lpstr>
      <vt:lpstr>Was ist eine “wissenschaftliche Erklärung”?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1 Wissenschaftstheorie, Ethik und    Gender Studies Prof. Dr.Dr. Winfried Löffler, winfried.loeffler@uibk.ac.at</dc:title>
  <dc:creator>Windows-Benutzer</dc:creator>
  <cp:lastModifiedBy>Windows-Benutzer</cp:lastModifiedBy>
  <cp:revision>9</cp:revision>
  <dcterms:created xsi:type="dcterms:W3CDTF">2017-10-31T11:35:22Z</dcterms:created>
  <dcterms:modified xsi:type="dcterms:W3CDTF">2017-11-07T17:32:04Z</dcterms:modified>
</cp:coreProperties>
</file>