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56" r:id="rId2"/>
    <p:sldId id="263" r:id="rId3"/>
    <p:sldId id="264" r:id="rId4"/>
    <p:sldId id="269" r:id="rId5"/>
    <p:sldId id="268" r:id="rId6"/>
    <p:sldId id="277" r:id="rId7"/>
    <p:sldId id="275" r:id="rId8"/>
    <p:sldId id="274" r:id="rId9"/>
    <p:sldId id="278" r:id="rId10"/>
    <p:sldId id="270"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1" userDrawn="1">
          <p15:clr>
            <a:srgbClr val="A4A3A4"/>
          </p15:clr>
        </p15:guide>
        <p15:guide id="2" pos="5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433"/>
    <a:srgbClr val="636462"/>
    <a:srgbClr val="777776"/>
    <a:srgbClr val="EB8B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94"/>
    <p:restoredTop sz="76904" autoAdjust="0"/>
  </p:normalViewPr>
  <p:slideViewPr>
    <p:cSldViewPr snapToObjects="1" showGuides="1">
      <p:cViewPr varScale="1">
        <p:scale>
          <a:sx n="66" d="100"/>
          <a:sy n="66" d="100"/>
        </p:scale>
        <p:origin x="1555" y="58"/>
      </p:cViewPr>
      <p:guideLst>
        <p:guide orient="horz" pos="1071"/>
        <p:guide pos="52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2CE5A1-857B-214D-8BEE-AF65CEFCD544}" type="datetimeFigureOut">
              <a:rPr lang="de-DE" smtClean="0"/>
              <a:t>15.12.2021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531BCB-E4CC-CD41-BF0E-941D9510A3DE}" type="slidenum">
              <a:rPr lang="de-DE" smtClean="0"/>
              <a:t>‹Nr.›</a:t>
            </a:fld>
            <a:endParaRPr lang="de-DE"/>
          </a:p>
        </p:txBody>
      </p:sp>
    </p:spTree>
    <p:extLst>
      <p:ext uri="{BB962C8B-B14F-4D97-AF65-F5344CB8AC3E}">
        <p14:creationId xmlns:p14="http://schemas.microsoft.com/office/powerpoint/2010/main" val="223562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0B531BCB-E4CC-CD41-BF0E-941D9510A3DE}" type="slidenum">
              <a:rPr lang="de-DE" smtClean="0"/>
              <a:t>3</a:t>
            </a:fld>
            <a:endParaRPr lang="de-DE"/>
          </a:p>
        </p:txBody>
      </p:sp>
    </p:spTree>
    <p:extLst>
      <p:ext uri="{BB962C8B-B14F-4D97-AF65-F5344CB8AC3E}">
        <p14:creationId xmlns:p14="http://schemas.microsoft.com/office/powerpoint/2010/main" val="2176838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70000"/>
              </a:lnSpc>
              <a:buNone/>
            </a:pPr>
            <a:r>
              <a:rPr lang="en-US" sz="1200" dirty="0">
                <a:solidFill>
                  <a:schemeClr val="tx1"/>
                </a:solidFill>
              </a:rPr>
              <a:t>Analyses of the objectives, strategies, networks and the concrete approaches of extremist </a:t>
            </a:r>
            <a:r>
              <a:rPr lang="en-US" sz="1200" dirty="0" err="1">
                <a:solidFill>
                  <a:schemeClr val="tx1"/>
                </a:solidFill>
              </a:rPr>
              <a:t>organisations</a:t>
            </a:r>
            <a:r>
              <a:rPr lang="en-US" sz="1200" dirty="0">
                <a:solidFill>
                  <a:schemeClr val="tx1"/>
                </a:solidFill>
              </a:rPr>
              <a:t> (</a:t>
            </a:r>
            <a:r>
              <a:rPr lang="de-AT" sz="1200" dirty="0" err="1">
                <a:solidFill>
                  <a:schemeClr val="tx1"/>
                </a:solidFill>
              </a:rPr>
              <a:t>nationalist</a:t>
            </a:r>
            <a:r>
              <a:rPr lang="de-AT" sz="1200" dirty="0">
                <a:solidFill>
                  <a:schemeClr val="tx1"/>
                </a:solidFill>
              </a:rPr>
              <a:t>/</a:t>
            </a:r>
            <a:r>
              <a:rPr lang="de-AT" sz="1200" dirty="0" err="1">
                <a:solidFill>
                  <a:schemeClr val="tx1"/>
                </a:solidFill>
              </a:rPr>
              <a:t>right-wing</a:t>
            </a:r>
            <a:r>
              <a:rPr lang="de-AT" sz="1200" dirty="0">
                <a:solidFill>
                  <a:schemeClr val="tx1"/>
                </a:solidFill>
              </a:rPr>
              <a:t> </a:t>
            </a:r>
            <a:r>
              <a:rPr lang="de-AT" sz="1200" dirty="0" err="1">
                <a:solidFill>
                  <a:schemeClr val="tx1"/>
                </a:solidFill>
              </a:rPr>
              <a:t>extremist</a:t>
            </a:r>
            <a:r>
              <a:rPr lang="de-AT" sz="1200" dirty="0">
                <a:solidFill>
                  <a:schemeClr val="tx1"/>
                </a:solidFill>
              </a:rPr>
              <a:t>, </a:t>
            </a:r>
            <a:r>
              <a:rPr lang="de-AT" sz="1200" dirty="0" err="1">
                <a:solidFill>
                  <a:schemeClr val="tx1"/>
                </a:solidFill>
              </a:rPr>
              <a:t>religious</a:t>
            </a:r>
            <a:r>
              <a:rPr lang="de-AT" sz="1200" dirty="0">
                <a:solidFill>
                  <a:schemeClr val="tx1"/>
                </a:solidFill>
              </a:rPr>
              <a:t> </a:t>
            </a:r>
            <a:r>
              <a:rPr lang="de-AT" sz="1200" dirty="0" err="1">
                <a:solidFill>
                  <a:schemeClr val="tx1"/>
                </a:solidFill>
              </a:rPr>
              <a:t>fundamentalist</a:t>
            </a:r>
            <a:r>
              <a:rPr lang="de-AT" sz="1200" dirty="0">
                <a:solidFill>
                  <a:schemeClr val="tx1"/>
                </a:solidFill>
              </a:rPr>
              <a:t> and anti-</a:t>
            </a:r>
            <a:r>
              <a:rPr lang="de-AT" sz="1200" dirty="0" err="1">
                <a:solidFill>
                  <a:schemeClr val="tx1"/>
                </a:solidFill>
              </a:rPr>
              <a:t>state</a:t>
            </a:r>
            <a:r>
              <a:rPr lang="de-AT" sz="1200" dirty="0">
                <a:solidFill>
                  <a:schemeClr val="tx1"/>
                </a:solidFill>
              </a:rPr>
              <a:t>/</a:t>
            </a:r>
            <a:r>
              <a:rPr lang="de-AT" sz="1200" dirty="0" err="1">
                <a:solidFill>
                  <a:schemeClr val="tx1"/>
                </a:solidFill>
              </a:rPr>
              <a:t>esoteric</a:t>
            </a:r>
            <a:r>
              <a:rPr lang="de-AT" sz="1200" dirty="0">
                <a:solidFill>
                  <a:schemeClr val="tx1"/>
                </a:solidFill>
              </a:rPr>
              <a:t> </a:t>
            </a:r>
            <a:r>
              <a:rPr lang="de-AT" sz="1200" dirty="0" err="1">
                <a:solidFill>
                  <a:schemeClr val="tx1"/>
                </a:solidFill>
              </a:rPr>
              <a:t>movement</a:t>
            </a:r>
            <a:r>
              <a:rPr lang="de-AT" sz="1200" dirty="0">
                <a:solidFill>
                  <a:schemeClr val="tx1"/>
                </a:solidFill>
              </a:rPr>
              <a:t>) </a:t>
            </a:r>
            <a:r>
              <a:rPr lang="en-US" sz="1200" dirty="0">
                <a:solidFill>
                  <a:schemeClr val="tx1"/>
                </a:solidFill>
              </a:rPr>
              <a:t>in the education sector in order to inform primary prevention against extremism in Austria.</a:t>
            </a:r>
          </a:p>
          <a:p>
            <a:pPr>
              <a:buNone/>
            </a:pPr>
            <a:endParaRPr lang="en-US" sz="1200" dirty="0">
              <a:solidFill>
                <a:schemeClr val="tx1"/>
              </a:solidFill>
            </a:endParaRPr>
          </a:p>
        </p:txBody>
      </p:sp>
      <p:sp>
        <p:nvSpPr>
          <p:cNvPr id="4" name="Foliennummernplatzhalter 3"/>
          <p:cNvSpPr>
            <a:spLocks noGrp="1"/>
          </p:cNvSpPr>
          <p:nvPr>
            <p:ph type="sldNum" sz="quarter" idx="5"/>
          </p:nvPr>
        </p:nvSpPr>
        <p:spPr/>
        <p:txBody>
          <a:bodyPr/>
          <a:lstStyle/>
          <a:p>
            <a:fld id="{0B531BCB-E4CC-CD41-BF0E-941D9510A3DE}" type="slidenum">
              <a:rPr lang="de-DE" smtClean="0"/>
              <a:t>7</a:t>
            </a:fld>
            <a:endParaRPr lang="de-DE"/>
          </a:p>
        </p:txBody>
      </p:sp>
    </p:spTree>
    <p:extLst>
      <p:ext uri="{BB962C8B-B14F-4D97-AF65-F5344CB8AC3E}">
        <p14:creationId xmlns:p14="http://schemas.microsoft.com/office/powerpoint/2010/main" val="1397058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Generating evidence-based knowledge on how restrictions on freedom in different types of care institutions are applied, monitored and controlled; gaining substantial knowledge on less invasive alternatives in the context of the “</a:t>
            </a:r>
            <a:r>
              <a:rPr lang="en-US" sz="1200" dirty="0" err="1">
                <a:solidFill>
                  <a:schemeClr val="tx1"/>
                </a:solidFill>
              </a:rPr>
              <a:t>HeimAufG</a:t>
            </a:r>
            <a:r>
              <a:rPr lang="en-US" sz="1200" dirty="0">
                <a:solidFill>
                  <a:schemeClr val="tx1"/>
                </a:solidFill>
              </a:rPr>
              <a:t>” (Nursing Home Residence Act); contributing to the highest possible protection of persons concerned by restraints while preventing them form severe endangerments</a:t>
            </a:r>
          </a:p>
          <a:p>
            <a:endParaRPr lang="en-GB" dirty="0"/>
          </a:p>
        </p:txBody>
      </p:sp>
      <p:sp>
        <p:nvSpPr>
          <p:cNvPr id="4" name="Foliennummernplatzhalter 3"/>
          <p:cNvSpPr>
            <a:spLocks noGrp="1"/>
          </p:cNvSpPr>
          <p:nvPr>
            <p:ph type="sldNum" sz="quarter" idx="5"/>
          </p:nvPr>
        </p:nvSpPr>
        <p:spPr/>
        <p:txBody>
          <a:bodyPr/>
          <a:lstStyle/>
          <a:p>
            <a:fld id="{0B531BCB-E4CC-CD41-BF0E-941D9510A3DE}" type="slidenum">
              <a:rPr lang="de-DE" smtClean="0"/>
              <a:t>9</a:t>
            </a:fld>
            <a:endParaRPr lang="de-DE"/>
          </a:p>
        </p:txBody>
      </p:sp>
    </p:spTree>
    <p:extLst>
      <p:ext uri="{BB962C8B-B14F-4D97-AF65-F5344CB8AC3E}">
        <p14:creationId xmlns:p14="http://schemas.microsoft.com/office/powerpoint/2010/main" val="16346263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pic>
        <p:nvPicPr>
          <p:cNvPr id="2" name="Bild 1"/>
          <p:cNvPicPr>
            <a:picLocks noChangeAspect="1"/>
          </p:cNvPicPr>
          <p:nvPr userDrawn="1"/>
        </p:nvPicPr>
        <p:blipFill rotWithShape="1">
          <a:blip r:embed="rId2"/>
          <a:srcRect b="77021"/>
          <a:stretch/>
        </p:blipFill>
        <p:spPr>
          <a:xfrm>
            <a:off x="0" y="-19545"/>
            <a:ext cx="12192000" cy="1576337"/>
          </a:xfrm>
          <a:prstGeom prst="rect">
            <a:avLst/>
          </a:prstGeom>
        </p:spPr>
      </p:pic>
      <p:sp>
        <p:nvSpPr>
          <p:cNvPr id="5" name="Titel 1"/>
          <p:cNvSpPr>
            <a:spLocks noGrp="1"/>
          </p:cNvSpPr>
          <p:nvPr>
            <p:ph type="ctrTitle"/>
          </p:nvPr>
        </p:nvSpPr>
        <p:spPr>
          <a:xfrm>
            <a:off x="191344" y="2204864"/>
            <a:ext cx="4752528" cy="2520280"/>
          </a:xfrm>
          <a:prstGeom prst="rect">
            <a:avLst/>
          </a:prstGeom>
        </p:spPr>
        <p:txBody>
          <a:bodyPr anchor="b">
            <a:noAutofit/>
          </a:bodyPr>
          <a:lstStyle>
            <a:lvl1pPr algn="l">
              <a:defRPr sz="2800">
                <a:solidFill>
                  <a:schemeClr val="tx1"/>
                </a:solidFill>
              </a:defRPr>
            </a:lvl1pPr>
          </a:lstStyle>
          <a:p>
            <a:r>
              <a:rPr lang="de-DE" sz="3000" dirty="0"/>
              <a:t>Mastertitelformat bearbeiten</a:t>
            </a:r>
          </a:p>
        </p:txBody>
      </p:sp>
      <p:pic>
        <p:nvPicPr>
          <p:cNvPr id="4" name="Grafik 3">
            <a:extLst>
              <a:ext uri="{FF2B5EF4-FFF2-40B4-BE49-F238E27FC236}">
                <a16:creationId xmlns:a16="http://schemas.microsoft.com/office/drawing/2014/main" id="{BA1FBFB3-4084-417E-B651-C28D6E333DCB}"/>
              </a:ext>
            </a:extLst>
          </p:cNvPr>
          <p:cNvPicPr>
            <a:picLocks noChangeAspect="1"/>
          </p:cNvPicPr>
          <p:nvPr userDrawn="1"/>
        </p:nvPicPr>
        <p:blipFill>
          <a:blip r:embed="rId3"/>
          <a:stretch>
            <a:fillRect/>
          </a:stretch>
        </p:blipFill>
        <p:spPr>
          <a:xfrm>
            <a:off x="5735960" y="1700808"/>
            <a:ext cx="5300242" cy="3210887"/>
          </a:xfrm>
          <a:prstGeom prst="rect">
            <a:avLst/>
          </a:prstGeom>
        </p:spPr>
      </p:pic>
    </p:spTree>
    <p:extLst>
      <p:ext uri="{BB962C8B-B14F-4D97-AF65-F5344CB8AC3E}">
        <p14:creationId xmlns:p14="http://schemas.microsoft.com/office/powerpoint/2010/main" val="1186980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pic>
        <p:nvPicPr>
          <p:cNvPr id="2" name="Bild 1"/>
          <p:cNvPicPr>
            <a:picLocks noChangeAspect="1"/>
          </p:cNvPicPr>
          <p:nvPr userDrawn="1"/>
        </p:nvPicPr>
        <p:blipFill>
          <a:blip r:embed="rId2"/>
          <a:stretch>
            <a:fillRect/>
          </a:stretch>
        </p:blipFill>
        <p:spPr>
          <a:xfrm>
            <a:off x="0" y="2032"/>
            <a:ext cx="12192000" cy="686003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838199" y="1702080"/>
            <a:ext cx="10515600" cy="485308"/>
          </a:xfrm>
          <a:prstGeom prst="rect">
            <a:avLst/>
          </a:prstGeom>
        </p:spPr>
        <p:txBody>
          <a:bodyPr anchor="b">
            <a:noAutofit/>
          </a:bodyPr>
          <a:lstStyle>
            <a:lvl1pPr algn="l">
              <a:defRPr sz="3000">
                <a:solidFill>
                  <a:schemeClr val="tx1"/>
                </a:solidFill>
              </a:defRPr>
            </a:lvl1pPr>
          </a:lstStyle>
          <a:p>
            <a:r>
              <a:rPr lang="de-DE" dirty="0"/>
              <a:t>Mastertitelformat bearbeiten</a:t>
            </a:r>
          </a:p>
        </p:txBody>
      </p:sp>
      <p:sp>
        <p:nvSpPr>
          <p:cNvPr id="3" name="Untertitel 2"/>
          <p:cNvSpPr>
            <a:spLocks noGrp="1"/>
          </p:cNvSpPr>
          <p:nvPr>
            <p:ph type="subTitle" idx="1" hasCustomPrompt="1"/>
          </p:nvPr>
        </p:nvSpPr>
        <p:spPr>
          <a:xfrm>
            <a:off x="838200" y="2442603"/>
            <a:ext cx="10515599" cy="3362452"/>
          </a:xfrm>
          <a:prstGeom prst="rect">
            <a:avLst/>
          </a:prstGeom>
        </p:spPr>
        <p:txBody>
          <a:bodyPr>
            <a:normAutofit/>
          </a:bodyPr>
          <a:lstStyle>
            <a:lvl1pPr marL="0" indent="0" algn="l">
              <a:buNone/>
              <a:defRPr sz="1900" b="0" i="0" baseline="0">
                <a:solidFill>
                  <a:srgbClr val="3434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Masterfließtextformat bearbeiten</a:t>
            </a:r>
          </a:p>
        </p:txBody>
      </p:sp>
      <p:sp>
        <p:nvSpPr>
          <p:cNvPr id="4" name="Textfeld 3"/>
          <p:cNvSpPr txBox="1"/>
          <p:nvPr userDrawn="1"/>
        </p:nvSpPr>
        <p:spPr>
          <a:xfrm>
            <a:off x="675503" y="4118919"/>
            <a:ext cx="184731" cy="369332"/>
          </a:xfrm>
          <a:prstGeom prst="rect">
            <a:avLst/>
          </a:prstGeom>
          <a:noFill/>
        </p:spPr>
        <p:txBody>
          <a:bodyPr wrap="none" rtlCol="0">
            <a:spAutoFit/>
          </a:bodyPr>
          <a:lstStyle/>
          <a:p>
            <a:endParaRPr lang="de-DE" dirty="0"/>
          </a:p>
        </p:txBody>
      </p:sp>
      <p:sp>
        <p:nvSpPr>
          <p:cNvPr id="7" name="Foliennummernplatzhalter 2"/>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solidFill>
              </a:defRPr>
            </a:lvl1pPr>
          </a:lstStyle>
          <a:p>
            <a:r>
              <a:rPr lang="de-DE" dirty="0"/>
              <a:t>Page </a:t>
            </a:r>
            <a:fld id="{EBA229B5-7CFD-BC45-B1DD-7E8FA6FF2A01}" type="slidenum">
              <a:rPr lang="de-DE" smtClean="0"/>
              <a:pPr/>
              <a:t>‹Nr.›</a:t>
            </a:fld>
            <a:endParaRPr lang="de-DE" dirty="0"/>
          </a:p>
        </p:txBody>
      </p:sp>
      <p:sp>
        <p:nvSpPr>
          <p:cNvPr id="8" name="Fußzeilenplatzhalter 4"/>
          <p:cNvSpPr>
            <a:spLocks noGrp="1"/>
          </p:cNvSpPr>
          <p:nvPr>
            <p:ph type="ftr" sz="quarter" idx="3"/>
          </p:nvPr>
        </p:nvSpPr>
        <p:spPr>
          <a:xfrm>
            <a:off x="3719736" y="6356350"/>
            <a:ext cx="4577680" cy="365125"/>
          </a:xfrm>
          <a:prstGeom prst="rect">
            <a:avLst/>
          </a:prstGeom>
        </p:spPr>
        <p:txBody>
          <a:bodyPr vert="horz" lIns="91440" tIns="45720" rIns="91440" bIns="45720" rtlCol="0" anchor="ctr"/>
          <a:lstStyle>
            <a:lvl1pPr algn="ctr">
              <a:defRPr sz="1000">
                <a:solidFill>
                  <a:schemeClr val="tx1"/>
                </a:solidFill>
              </a:defRPr>
            </a:lvl1pPr>
          </a:lstStyle>
          <a:p>
            <a:r>
              <a:rPr lang="de-DE" dirty="0" err="1"/>
              <a:t>place</a:t>
            </a:r>
            <a:r>
              <a:rPr lang="de-DE" dirty="0"/>
              <a:t> I </a:t>
            </a:r>
            <a:r>
              <a:rPr lang="de-DE" dirty="0" err="1"/>
              <a:t>name</a:t>
            </a:r>
            <a:r>
              <a:rPr lang="de-DE" dirty="0"/>
              <a:t> I </a:t>
            </a:r>
            <a:r>
              <a:rPr lang="de-DE" dirty="0" err="1"/>
              <a:t>date</a:t>
            </a:r>
            <a:endParaRPr lang="de-DE" dirty="0"/>
          </a:p>
        </p:txBody>
      </p:sp>
    </p:spTree>
    <p:extLst>
      <p:ext uri="{BB962C8B-B14F-4D97-AF65-F5344CB8AC3E}">
        <p14:creationId xmlns:p14="http://schemas.microsoft.com/office/powerpoint/2010/main" val="1207549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2" name="Titel 11"/>
          <p:cNvSpPr>
            <a:spLocks noGrp="1"/>
          </p:cNvSpPr>
          <p:nvPr>
            <p:ph type="title"/>
          </p:nvPr>
        </p:nvSpPr>
        <p:spPr>
          <a:xfrm>
            <a:off x="816317" y="1691904"/>
            <a:ext cx="10515600" cy="471587"/>
          </a:xfrm>
          <a:prstGeom prst="rect">
            <a:avLst/>
          </a:prstGeom>
        </p:spPr>
        <p:txBody>
          <a:bodyPr/>
          <a:lstStyle>
            <a:lvl1pPr>
              <a:defRPr sz="3000">
                <a:solidFill>
                  <a:schemeClr val="tx1"/>
                </a:solidFill>
              </a:defRPr>
            </a:lvl1pPr>
          </a:lstStyle>
          <a:p>
            <a:r>
              <a:rPr lang="de-DE" dirty="0"/>
              <a:t>Mastertitelformat bearbeiten</a:t>
            </a:r>
          </a:p>
        </p:txBody>
      </p:sp>
      <p:sp>
        <p:nvSpPr>
          <p:cNvPr id="3" name="Inhaltsplatzhalter 2"/>
          <p:cNvSpPr>
            <a:spLocks noGrp="1"/>
          </p:cNvSpPr>
          <p:nvPr>
            <p:ph idx="1"/>
          </p:nvPr>
        </p:nvSpPr>
        <p:spPr>
          <a:xfrm>
            <a:off x="838200" y="2442603"/>
            <a:ext cx="10515600" cy="3355523"/>
          </a:xfrm>
          <a:prstGeom prst="rect">
            <a:avLst/>
          </a:prstGeo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ppleSystemUIFont" charset="-120"/>
              <a:buChar char="»"/>
              <a:tabLst/>
              <a:defRPr sz="1700">
                <a:solidFill>
                  <a:srgbClr val="343433"/>
                </a:solidFill>
              </a:defRPr>
            </a:lvl1pPr>
          </a:lstStyle>
          <a:p>
            <a:pPr lvl="0"/>
            <a:r>
              <a:rPr lang="de-DE" dirty="0"/>
              <a:t>Mastertextformat bearbeiten</a:t>
            </a:r>
          </a:p>
          <a:p>
            <a:pPr marL="285750" marR="0" lvl="0" indent="-285750" algn="l" defTabSz="914400" rtl="0" eaLnBrk="1" fontAlgn="auto" latinLnBrk="0" hangingPunct="1">
              <a:lnSpc>
                <a:spcPct val="90000"/>
              </a:lnSpc>
              <a:spcBef>
                <a:spcPts val="1000"/>
              </a:spcBef>
              <a:spcAft>
                <a:spcPts val="0"/>
              </a:spcAft>
              <a:buClrTx/>
              <a:buSzTx/>
              <a:buFont typeface=".AppleSystemUIFont" charset="-120"/>
              <a:buChar char="»"/>
              <a:tabLst/>
              <a:defRPr/>
            </a:pPr>
            <a:r>
              <a:rPr lang="de-DE" dirty="0"/>
              <a:t>Mastertextformat bearbeiten</a:t>
            </a:r>
          </a:p>
          <a:p>
            <a:pPr marL="285750" marR="0" lvl="0" indent="-285750" algn="l" defTabSz="914400" rtl="0" eaLnBrk="1" fontAlgn="auto" latinLnBrk="0" hangingPunct="1">
              <a:lnSpc>
                <a:spcPct val="90000"/>
              </a:lnSpc>
              <a:spcBef>
                <a:spcPts val="1000"/>
              </a:spcBef>
              <a:spcAft>
                <a:spcPts val="0"/>
              </a:spcAft>
              <a:buClrTx/>
              <a:buSzTx/>
              <a:buFont typeface=".AppleSystemUIFont" charset="-120"/>
              <a:buChar char="»"/>
              <a:tabLst/>
              <a:defRPr/>
            </a:pPr>
            <a:endParaRPr lang="de-DE" dirty="0"/>
          </a:p>
          <a:p>
            <a:pPr marL="285750" marR="0" lvl="0" indent="-285750" algn="l" defTabSz="914400" rtl="0" eaLnBrk="1" fontAlgn="auto" latinLnBrk="0" hangingPunct="1">
              <a:lnSpc>
                <a:spcPct val="90000"/>
              </a:lnSpc>
              <a:spcBef>
                <a:spcPts val="1000"/>
              </a:spcBef>
              <a:spcAft>
                <a:spcPts val="0"/>
              </a:spcAft>
              <a:buClrTx/>
              <a:buSzTx/>
              <a:buFont typeface=".AppleSystemUIFont" charset="-120"/>
              <a:buChar char="»"/>
              <a:tabLst/>
              <a:defRPr/>
            </a:pPr>
            <a:r>
              <a:rPr lang="de-DE" dirty="0"/>
              <a:t>Mastertextformat bearbeiten</a:t>
            </a:r>
          </a:p>
          <a:p>
            <a:pPr marL="285750" marR="0" lvl="0" indent="-285750" algn="l" defTabSz="914400" rtl="0" eaLnBrk="1" fontAlgn="auto" latinLnBrk="0" hangingPunct="1">
              <a:lnSpc>
                <a:spcPct val="90000"/>
              </a:lnSpc>
              <a:spcBef>
                <a:spcPts val="1000"/>
              </a:spcBef>
              <a:spcAft>
                <a:spcPts val="0"/>
              </a:spcAft>
              <a:buClrTx/>
              <a:buSzTx/>
              <a:buFont typeface=".AppleSystemUIFont" charset="-120"/>
              <a:buChar char="»"/>
              <a:tabLst/>
              <a:defRPr/>
            </a:pPr>
            <a:r>
              <a:rPr lang="de-DE" dirty="0"/>
              <a:t>Mastertextformat bearbeiten</a:t>
            </a:r>
          </a:p>
          <a:p>
            <a:pPr lvl="0"/>
            <a:endParaRPr lang="de-DE" dirty="0"/>
          </a:p>
        </p:txBody>
      </p:sp>
      <p:sp>
        <p:nvSpPr>
          <p:cNvPr id="7" name="Foliennummernplatzhalter 2"/>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solidFill>
              </a:defRPr>
            </a:lvl1pPr>
          </a:lstStyle>
          <a:p>
            <a:r>
              <a:rPr lang="de-DE" dirty="0"/>
              <a:t>Page </a:t>
            </a:r>
            <a:fld id="{EBA229B5-7CFD-BC45-B1DD-7E8FA6FF2A01}" type="slidenum">
              <a:rPr lang="de-DE" smtClean="0"/>
              <a:pPr/>
              <a:t>‹Nr.›</a:t>
            </a:fld>
            <a:endParaRPr lang="de-DE" dirty="0"/>
          </a:p>
        </p:txBody>
      </p:sp>
      <p:sp>
        <p:nvSpPr>
          <p:cNvPr id="8" name="Fußzeilenplatzhalter 4"/>
          <p:cNvSpPr>
            <a:spLocks noGrp="1"/>
          </p:cNvSpPr>
          <p:nvPr>
            <p:ph type="ftr" sz="quarter" idx="3"/>
          </p:nvPr>
        </p:nvSpPr>
        <p:spPr>
          <a:xfrm>
            <a:off x="3719736" y="6356350"/>
            <a:ext cx="4577680" cy="365125"/>
          </a:xfrm>
          <a:prstGeom prst="rect">
            <a:avLst/>
          </a:prstGeom>
        </p:spPr>
        <p:txBody>
          <a:bodyPr vert="horz" lIns="91440" tIns="45720" rIns="91440" bIns="45720" rtlCol="0" anchor="ctr"/>
          <a:lstStyle>
            <a:lvl1pPr algn="ctr">
              <a:defRPr sz="1000">
                <a:solidFill>
                  <a:schemeClr val="tx1"/>
                </a:solidFill>
              </a:defRPr>
            </a:lvl1pPr>
          </a:lstStyle>
          <a:p>
            <a:r>
              <a:rPr lang="de-DE" dirty="0" err="1"/>
              <a:t>place</a:t>
            </a:r>
            <a:r>
              <a:rPr lang="de-DE" dirty="0"/>
              <a:t> I </a:t>
            </a:r>
            <a:r>
              <a:rPr lang="de-DE" dirty="0" err="1"/>
              <a:t>name</a:t>
            </a:r>
            <a:r>
              <a:rPr lang="de-DE" dirty="0"/>
              <a:t> I </a:t>
            </a:r>
            <a:r>
              <a:rPr lang="de-DE" dirty="0" err="1"/>
              <a:t>date</a:t>
            </a:r>
            <a:endParaRPr lang="de-DE" dirty="0"/>
          </a:p>
        </p:txBody>
      </p:sp>
    </p:spTree>
    <p:extLst>
      <p:ext uri="{BB962C8B-B14F-4D97-AF65-F5344CB8AC3E}">
        <p14:creationId xmlns:p14="http://schemas.microsoft.com/office/powerpoint/2010/main" val="1562015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9" name="Titel 8"/>
          <p:cNvSpPr>
            <a:spLocks noGrp="1"/>
          </p:cNvSpPr>
          <p:nvPr>
            <p:ph type="title"/>
          </p:nvPr>
        </p:nvSpPr>
        <p:spPr>
          <a:xfrm>
            <a:off x="838199" y="1702080"/>
            <a:ext cx="10515600" cy="543595"/>
          </a:xfrm>
          <a:prstGeom prst="rect">
            <a:avLst/>
          </a:prstGeom>
        </p:spPr>
        <p:txBody>
          <a:bodyPr/>
          <a:lstStyle>
            <a:lvl1pPr>
              <a:defRPr sz="3000">
                <a:solidFill>
                  <a:schemeClr val="tx1"/>
                </a:solidFill>
              </a:defRPr>
            </a:lvl1pPr>
          </a:lstStyle>
          <a:p>
            <a:r>
              <a:rPr lang="de-DE" dirty="0"/>
              <a:t>Mastertitelformat bearbeiten</a:t>
            </a:r>
          </a:p>
        </p:txBody>
      </p:sp>
      <p:sp>
        <p:nvSpPr>
          <p:cNvPr id="3" name="Textplatzhalter 2"/>
          <p:cNvSpPr>
            <a:spLocks noGrp="1"/>
          </p:cNvSpPr>
          <p:nvPr>
            <p:ph type="body" idx="1" hasCustomPrompt="1"/>
          </p:nvPr>
        </p:nvSpPr>
        <p:spPr>
          <a:xfrm>
            <a:off x="838200" y="2442602"/>
            <a:ext cx="10515600" cy="3362661"/>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ppleSystemUIFont" charset="-120"/>
              <a:buChar char="»"/>
              <a:tabLst/>
              <a:defRPr sz="1700" baseline="0">
                <a:solidFill>
                  <a:srgbClr val="EB8B2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tabLst/>
              <a:defRPr/>
            </a:pPr>
            <a:r>
              <a:rPr lang="de-DE" dirty="0"/>
              <a:t> Mastertextformat bearbeiten</a:t>
            </a:r>
          </a:p>
          <a:p>
            <a:pPr marL="0" marR="0" lvl="0" indent="0" algn="l" defTabSz="914400" rtl="0" eaLnBrk="1" fontAlgn="auto" latinLnBrk="0" hangingPunct="1">
              <a:lnSpc>
                <a:spcPct val="90000"/>
              </a:lnSpc>
              <a:spcBef>
                <a:spcPts val="1000"/>
              </a:spcBef>
              <a:spcAft>
                <a:spcPts val="0"/>
              </a:spcAft>
              <a:buClrTx/>
              <a:buSzTx/>
              <a:tabLst/>
              <a:defRPr/>
            </a:pPr>
            <a:r>
              <a:rPr lang="de-DE" dirty="0"/>
              <a:t> Mastertextformat bearbeiten</a:t>
            </a:r>
          </a:p>
          <a:p>
            <a:pPr marL="0" marR="0" lvl="0" indent="0" algn="l" defTabSz="914400" rtl="0" eaLnBrk="1" fontAlgn="auto" latinLnBrk="0" hangingPunct="1">
              <a:lnSpc>
                <a:spcPct val="90000"/>
              </a:lnSpc>
              <a:spcBef>
                <a:spcPts val="1000"/>
              </a:spcBef>
              <a:spcAft>
                <a:spcPts val="0"/>
              </a:spcAft>
              <a:buClrTx/>
              <a:buSzTx/>
              <a:tabLst/>
              <a:defRPr/>
            </a:pPr>
            <a:endParaRPr lang="de-DE" dirty="0"/>
          </a:p>
          <a:p>
            <a:pPr marL="0" marR="0" lvl="0" indent="0" algn="l" defTabSz="914400" rtl="0" eaLnBrk="1" fontAlgn="auto" latinLnBrk="0" hangingPunct="1">
              <a:lnSpc>
                <a:spcPct val="90000"/>
              </a:lnSpc>
              <a:spcBef>
                <a:spcPts val="1000"/>
              </a:spcBef>
              <a:spcAft>
                <a:spcPts val="0"/>
              </a:spcAft>
              <a:buClrTx/>
              <a:buSzTx/>
              <a:buFont typeface=".AppleSystemUIFont" charset="-120"/>
              <a:buChar char="»"/>
              <a:tabLst/>
              <a:defRPr/>
            </a:pPr>
            <a:r>
              <a:rPr lang="de-DE" dirty="0"/>
              <a:t> Mastertextformat bearbeiten</a:t>
            </a:r>
          </a:p>
          <a:p>
            <a:pPr marL="0" marR="0" lvl="0" indent="0" algn="l" defTabSz="914400" rtl="0" eaLnBrk="1" fontAlgn="auto" latinLnBrk="0" hangingPunct="1">
              <a:lnSpc>
                <a:spcPct val="90000"/>
              </a:lnSpc>
              <a:spcBef>
                <a:spcPts val="1000"/>
              </a:spcBef>
              <a:spcAft>
                <a:spcPts val="0"/>
              </a:spcAft>
              <a:buClrTx/>
              <a:buSzTx/>
              <a:buFont typeface=".AppleSystemUIFont" charset="-120"/>
              <a:buChar char="»"/>
              <a:tabLst/>
              <a:defRPr/>
            </a:pPr>
            <a:r>
              <a:rPr lang="de-DE" dirty="0"/>
              <a:t> Mastertextformat bearbeiten</a:t>
            </a:r>
          </a:p>
          <a:p>
            <a:pPr marL="0" marR="0" lvl="0" indent="0" algn="l" defTabSz="914400" rtl="0" eaLnBrk="1" fontAlgn="auto" latinLnBrk="0" hangingPunct="1">
              <a:lnSpc>
                <a:spcPct val="90000"/>
              </a:lnSpc>
              <a:spcBef>
                <a:spcPts val="1000"/>
              </a:spcBef>
              <a:spcAft>
                <a:spcPts val="0"/>
              </a:spcAft>
              <a:buClrTx/>
              <a:buSzTx/>
              <a:tabLst/>
              <a:defRPr/>
            </a:pPr>
            <a:endParaRPr lang="de-DE" dirty="0"/>
          </a:p>
          <a:p>
            <a:pPr lvl="0"/>
            <a:endParaRPr lang="de-DE" dirty="0"/>
          </a:p>
        </p:txBody>
      </p:sp>
      <p:sp>
        <p:nvSpPr>
          <p:cNvPr id="7" name="Foliennummernplatzhalter 2"/>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solidFill>
              </a:defRPr>
            </a:lvl1pPr>
          </a:lstStyle>
          <a:p>
            <a:r>
              <a:rPr lang="de-DE" dirty="0"/>
              <a:t>Page </a:t>
            </a:r>
            <a:fld id="{EBA229B5-7CFD-BC45-B1DD-7E8FA6FF2A01}" type="slidenum">
              <a:rPr lang="de-DE" smtClean="0"/>
              <a:pPr/>
              <a:t>‹Nr.›</a:t>
            </a:fld>
            <a:endParaRPr lang="de-DE" dirty="0"/>
          </a:p>
        </p:txBody>
      </p:sp>
      <p:sp>
        <p:nvSpPr>
          <p:cNvPr id="8" name="Fußzeilenplatzhalter 4"/>
          <p:cNvSpPr>
            <a:spLocks noGrp="1"/>
          </p:cNvSpPr>
          <p:nvPr>
            <p:ph type="ftr" sz="quarter" idx="3"/>
          </p:nvPr>
        </p:nvSpPr>
        <p:spPr>
          <a:xfrm>
            <a:off x="3719736" y="6356350"/>
            <a:ext cx="4577680" cy="365125"/>
          </a:xfrm>
          <a:prstGeom prst="rect">
            <a:avLst/>
          </a:prstGeom>
        </p:spPr>
        <p:txBody>
          <a:bodyPr vert="horz" lIns="91440" tIns="45720" rIns="91440" bIns="45720" rtlCol="0" anchor="ctr"/>
          <a:lstStyle>
            <a:lvl1pPr algn="ctr">
              <a:defRPr sz="1000">
                <a:solidFill>
                  <a:schemeClr val="tx1"/>
                </a:solidFill>
              </a:defRPr>
            </a:lvl1pPr>
          </a:lstStyle>
          <a:p>
            <a:r>
              <a:rPr lang="de-DE" dirty="0" err="1"/>
              <a:t>place</a:t>
            </a:r>
            <a:r>
              <a:rPr lang="de-DE" dirty="0"/>
              <a:t> I </a:t>
            </a:r>
            <a:r>
              <a:rPr lang="de-DE" dirty="0" err="1"/>
              <a:t>name</a:t>
            </a:r>
            <a:r>
              <a:rPr lang="de-DE" dirty="0"/>
              <a:t> I </a:t>
            </a:r>
            <a:r>
              <a:rPr lang="de-DE" dirty="0" err="1"/>
              <a:t>date</a:t>
            </a:r>
            <a:endParaRPr lang="de-DE" dirty="0"/>
          </a:p>
        </p:txBody>
      </p:sp>
    </p:spTree>
    <p:extLst>
      <p:ext uri="{BB962C8B-B14F-4D97-AF65-F5344CB8AC3E}">
        <p14:creationId xmlns:p14="http://schemas.microsoft.com/office/powerpoint/2010/main" val="1961651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0" name="Titel 9"/>
          <p:cNvSpPr>
            <a:spLocks noGrp="1"/>
          </p:cNvSpPr>
          <p:nvPr>
            <p:ph type="title"/>
          </p:nvPr>
        </p:nvSpPr>
        <p:spPr>
          <a:xfrm>
            <a:off x="838199" y="1695473"/>
            <a:ext cx="10515600" cy="471587"/>
          </a:xfrm>
          <a:prstGeom prst="rect">
            <a:avLst/>
          </a:prstGeom>
        </p:spPr>
        <p:txBody>
          <a:bodyPr/>
          <a:lstStyle>
            <a:lvl1pPr>
              <a:defRPr sz="3000">
                <a:solidFill>
                  <a:schemeClr val="tx1"/>
                </a:solidFill>
              </a:defRPr>
            </a:lvl1pPr>
          </a:lstStyle>
          <a:p>
            <a:r>
              <a:rPr lang="de-DE" dirty="0"/>
              <a:t>Mastertitelformat bearbeiten</a:t>
            </a:r>
          </a:p>
        </p:txBody>
      </p:sp>
      <p:sp>
        <p:nvSpPr>
          <p:cNvPr id="3" name="Inhaltsplatzhalter 2"/>
          <p:cNvSpPr>
            <a:spLocks noGrp="1"/>
          </p:cNvSpPr>
          <p:nvPr>
            <p:ph sz="half" idx="1"/>
          </p:nvPr>
        </p:nvSpPr>
        <p:spPr>
          <a:xfrm>
            <a:off x="838200" y="2442603"/>
            <a:ext cx="5181600" cy="3362661"/>
          </a:xfrm>
          <a:prstGeom prst="rect">
            <a:avLst/>
          </a:prstGeom>
        </p:spPr>
        <p:txBody>
          <a:bodyPr/>
          <a:lstStyle>
            <a:lvl1pPr marL="0" indent="0">
              <a:buNone/>
              <a:defRPr sz="1700" baseline="0">
                <a:solidFill>
                  <a:srgbClr val="343433"/>
                </a:solidFill>
                <a:latin typeface="+mj-lt"/>
              </a:defRPr>
            </a:lvl1pPr>
          </a:lstStyle>
          <a:p>
            <a:pPr lvl="0"/>
            <a:r>
              <a:rPr lang="de-DE" dirty="0"/>
              <a:t>Mastertextformat bearbeiten</a:t>
            </a:r>
          </a:p>
        </p:txBody>
      </p:sp>
      <p:sp>
        <p:nvSpPr>
          <p:cNvPr id="4" name="Inhaltsplatzhalter 3"/>
          <p:cNvSpPr>
            <a:spLocks noGrp="1"/>
          </p:cNvSpPr>
          <p:nvPr>
            <p:ph sz="half" idx="2"/>
          </p:nvPr>
        </p:nvSpPr>
        <p:spPr>
          <a:xfrm>
            <a:off x="6172200" y="2442603"/>
            <a:ext cx="5181600" cy="3362661"/>
          </a:xfrm>
          <a:prstGeom prst="rect">
            <a:avLst/>
          </a:prstGeom>
          <a:solidFill>
            <a:schemeClr val="bg1">
              <a:lumMod val="85000"/>
            </a:schemeClr>
          </a:solidFill>
        </p:spPr>
        <p:txBody>
          <a:bodyPr>
            <a:normAutofit/>
          </a:bodyPr>
          <a:lstStyle>
            <a:lvl1pPr marL="0" indent="0">
              <a:buFontTx/>
              <a:buNone/>
              <a:defRPr sz="1700" baseline="0">
                <a:solidFill>
                  <a:srgbClr val="343433"/>
                </a:solidFill>
                <a:latin typeface="+mj-lt"/>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de-DE" dirty="0"/>
          </a:p>
        </p:txBody>
      </p:sp>
      <p:sp>
        <p:nvSpPr>
          <p:cNvPr id="8" name="Foliennummernplatzhalter 2"/>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solidFill>
              </a:defRPr>
            </a:lvl1pPr>
          </a:lstStyle>
          <a:p>
            <a:r>
              <a:rPr lang="de-DE" dirty="0"/>
              <a:t>Page </a:t>
            </a:r>
            <a:fld id="{EBA229B5-7CFD-BC45-B1DD-7E8FA6FF2A01}" type="slidenum">
              <a:rPr lang="de-DE" smtClean="0"/>
              <a:pPr/>
              <a:t>‹Nr.›</a:t>
            </a:fld>
            <a:endParaRPr lang="de-DE" dirty="0"/>
          </a:p>
        </p:txBody>
      </p:sp>
      <p:sp>
        <p:nvSpPr>
          <p:cNvPr id="9" name="Fußzeilenplatzhalter 4"/>
          <p:cNvSpPr>
            <a:spLocks noGrp="1"/>
          </p:cNvSpPr>
          <p:nvPr>
            <p:ph type="ftr" sz="quarter" idx="3"/>
          </p:nvPr>
        </p:nvSpPr>
        <p:spPr>
          <a:xfrm>
            <a:off x="3719736" y="6356350"/>
            <a:ext cx="4577680" cy="365125"/>
          </a:xfrm>
          <a:prstGeom prst="rect">
            <a:avLst/>
          </a:prstGeom>
        </p:spPr>
        <p:txBody>
          <a:bodyPr vert="horz" lIns="91440" tIns="45720" rIns="91440" bIns="45720" rtlCol="0" anchor="ctr"/>
          <a:lstStyle>
            <a:lvl1pPr algn="ctr">
              <a:defRPr sz="1000">
                <a:solidFill>
                  <a:schemeClr val="tx1"/>
                </a:solidFill>
              </a:defRPr>
            </a:lvl1pPr>
          </a:lstStyle>
          <a:p>
            <a:r>
              <a:rPr lang="de-DE" dirty="0" err="1"/>
              <a:t>place</a:t>
            </a:r>
            <a:r>
              <a:rPr lang="de-DE" dirty="0"/>
              <a:t> I </a:t>
            </a:r>
            <a:r>
              <a:rPr lang="de-DE" dirty="0" err="1"/>
              <a:t>name</a:t>
            </a:r>
            <a:r>
              <a:rPr lang="de-DE" dirty="0"/>
              <a:t> I </a:t>
            </a:r>
            <a:r>
              <a:rPr lang="de-DE" dirty="0" err="1"/>
              <a:t>date</a:t>
            </a:r>
            <a:endParaRPr lang="de-DE" dirty="0"/>
          </a:p>
        </p:txBody>
      </p:sp>
    </p:spTree>
    <p:extLst>
      <p:ext uri="{BB962C8B-B14F-4D97-AF65-F5344CB8AC3E}">
        <p14:creationId xmlns:p14="http://schemas.microsoft.com/office/powerpoint/2010/main" val="130594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 1"/>
          <p:cNvSpPr txBox="1">
            <a:spLocks/>
          </p:cNvSpPr>
          <p:nvPr userDrawn="1"/>
        </p:nvSpPr>
        <p:spPr>
          <a:xfrm>
            <a:off x="838199" y="1702080"/>
            <a:ext cx="10515600" cy="48530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kern="1200">
                <a:solidFill>
                  <a:srgbClr val="777776"/>
                </a:solidFill>
                <a:latin typeface="+mj-lt"/>
                <a:ea typeface="+mj-ea"/>
                <a:cs typeface="+mj-cs"/>
              </a:defRPr>
            </a:lvl1pPr>
          </a:lstStyle>
          <a:p>
            <a:r>
              <a:rPr lang="de-DE" dirty="0">
                <a:solidFill>
                  <a:schemeClr val="tx1"/>
                </a:solidFill>
              </a:rPr>
              <a:t>Mastertitelformat bearbeiten</a:t>
            </a:r>
          </a:p>
        </p:txBody>
      </p:sp>
      <p:sp>
        <p:nvSpPr>
          <p:cNvPr id="7" name="Foliennummernplatzhalter 2"/>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solidFill>
              </a:defRPr>
            </a:lvl1pPr>
          </a:lstStyle>
          <a:p>
            <a:r>
              <a:rPr lang="de-DE" dirty="0"/>
              <a:t>Page </a:t>
            </a:r>
            <a:fld id="{EBA229B5-7CFD-BC45-B1DD-7E8FA6FF2A01}" type="slidenum">
              <a:rPr lang="de-DE" smtClean="0"/>
              <a:pPr/>
              <a:t>‹Nr.›</a:t>
            </a:fld>
            <a:endParaRPr lang="de-DE" dirty="0"/>
          </a:p>
        </p:txBody>
      </p:sp>
      <p:sp>
        <p:nvSpPr>
          <p:cNvPr id="8" name="Fußzeilenplatzhalter 4"/>
          <p:cNvSpPr>
            <a:spLocks noGrp="1"/>
          </p:cNvSpPr>
          <p:nvPr>
            <p:ph type="ftr" sz="quarter" idx="3"/>
          </p:nvPr>
        </p:nvSpPr>
        <p:spPr>
          <a:xfrm>
            <a:off x="3719736" y="6356350"/>
            <a:ext cx="4577680" cy="365125"/>
          </a:xfrm>
          <a:prstGeom prst="rect">
            <a:avLst/>
          </a:prstGeom>
        </p:spPr>
        <p:txBody>
          <a:bodyPr vert="horz" lIns="91440" tIns="45720" rIns="91440" bIns="45720" rtlCol="0" anchor="ctr"/>
          <a:lstStyle>
            <a:lvl1pPr algn="ctr">
              <a:defRPr sz="1000">
                <a:solidFill>
                  <a:schemeClr val="tx1"/>
                </a:solidFill>
              </a:defRPr>
            </a:lvl1pPr>
          </a:lstStyle>
          <a:p>
            <a:r>
              <a:rPr lang="de-DE" dirty="0" err="1"/>
              <a:t>place</a:t>
            </a:r>
            <a:r>
              <a:rPr lang="de-DE" dirty="0"/>
              <a:t> I </a:t>
            </a:r>
            <a:r>
              <a:rPr lang="de-DE" dirty="0" err="1"/>
              <a:t>name</a:t>
            </a:r>
            <a:r>
              <a:rPr lang="de-DE" dirty="0"/>
              <a:t> I </a:t>
            </a:r>
            <a:r>
              <a:rPr lang="de-DE" dirty="0" err="1"/>
              <a:t>date</a:t>
            </a:r>
            <a:endParaRPr lang="de-DE" dirty="0"/>
          </a:p>
        </p:txBody>
      </p:sp>
    </p:spTree>
    <p:extLst>
      <p:ext uri="{BB962C8B-B14F-4D97-AF65-F5344CB8AC3E}">
        <p14:creationId xmlns:p14="http://schemas.microsoft.com/office/powerpoint/2010/main" val="1760248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Foliennummernplatzhalter 2"/>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solidFill>
              </a:defRPr>
            </a:lvl1pPr>
          </a:lstStyle>
          <a:p>
            <a:r>
              <a:rPr lang="de-DE" dirty="0"/>
              <a:t>Page </a:t>
            </a:r>
            <a:fld id="{EBA229B5-7CFD-BC45-B1DD-7E8FA6FF2A01}" type="slidenum">
              <a:rPr lang="de-DE" smtClean="0"/>
              <a:pPr/>
              <a:t>‹Nr.›</a:t>
            </a:fld>
            <a:endParaRPr lang="de-DE" dirty="0"/>
          </a:p>
        </p:txBody>
      </p:sp>
      <p:sp>
        <p:nvSpPr>
          <p:cNvPr id="6" name="Fußzeilenplatzhalter 4"/>
          <p:cNvSpPr>
            <a:spLocks noGrp="1"/>
          </p:cNvSpPr>
          <p:nvPr>
            <p:ph type="ftr" sz="quarter" idx="3"/>
          </p:nvPr>
        </p:nvSpPr>
        <p:spPr>
          <a:xfrm>
            <a:off x="3719736" y="6356350"/>
            <a:ext cx="4577680" cy="365125"/>
          </a:xfrm>
          <a:prstGeom prst="rect">
            <a:avLst/>
          </a:prstGeom>
        </p:spPr>
        <p:txBody>
          <a:bodyPr vert="horz" lIns="91440" tIns="45720" rIns="91440" bIns="45720" rtlCol="0" anchor="ctr"/>
          <a:lstStyle>
            <a:lvl1pPr algn="ctr">
              <a:defRPr sz="1000">
                <a:solidFill>
                  <a:schemeClr val="tx1"/>
                </a:solidFill>
              </a:defRPr>
            </a:lvl1pPr>
          </a:lstStyle>
          <a:p>
            <a:r>
              <a:rPr lang="de-DE" dirty="0" err="1"/>
              <a:t>place</a:t>
            </a:r>
            <a:r>
              <a:rPr lang="de-DE" dirty="0"/>
              <a:t> I </a:t>
            </a:r>
            <a:r>
              <a:rPr lang="de-DE" dirty="0" err="1"/>
              <a:t>name</a:t>
            </a:r>
            <a:r>
              <a:rPr lang="de-DE" dirty="0"/>
              <a:t> I </a:t>
            </a:r>
            <a:r>
              <a:rPr lang="de-DE" dirty="0" err="1"/>
              <a:t>date</a:t>
            </a:r>
            <a:endParaRPr lang="de-DE" dirty="0"/>
          </a:p>
        </p:txBody>
      </p:sp>
    </p:spTree>
    <p:extLst>
      <p:ext uri="{BB962C8B-B14F-4D97-AF65-F5344CB8AC3E}">
        <p14:creationId xmlns:p14="http://schemas.microsoft.com/office/powerpoint/2010/main" val="757347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8610600" y="6356350"/>
            <a:ext cx="2743200" cy="365125"/>
          </a:xfrm>
          <a:prstGeom prst="rect">
            <a:avLst/>
          </a:prstGeom>
        </p:spPr>
        <p:txBody>
          <a:bodyPr/>
          <a:lstStyle>
            <a:lvl1pPr>
              <a:defRPr sz="1000" baseline="0">
                <a:solidFill>
                  <a:srgbClr val="343433"/>
                </a:solidFill>
              </a:defRPr>
            </a:lvl1pPr>
          </a:lstStyle>
          <a:p>
            <a:r>
              <a:rPr lang="de-DE" dirty="0"/>
              <a:t>Seite </a:t>
            </a:r>
            <a:fld id="{EBA229B5-7CFD-BC45-B1DD-7E8FA6FF2A01}" type="slidenum">
              <a:rPr lang="de-DE" smtClean="0"/>
              <a:pPr/>
              <a:t>‹Nr.›</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607" y="0"/>
            <a:ext cx="12184785" cy="6864096"/>
          </a:xfrm>
          <a:prstGeom prst="rect">
            <a:avLst/>
          </a:prstGeom>
        </p:spPr>
      </p:pic>
      <p:sp>
        <p:nvSpPr>
          <p:cNvPr id="3" name="Foliennummernplatzhalter 2"/>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solidFill>
              </a:defRPr>
            </a:lvl1pPr>
          </a:lstStyle>
          <a:p>
            <a:r>
              <a:rPr lang="de-DE" dirty="0"/>
              <a:t>Page </a:t>
            </a:r>
            <a:fld id="{EBA229B5-7CFD-BC45-B1DD-7E8FA6FF2A01}" type="slidenum">
              <a:rPr lang="de-DE" smtClean="0"/>
              <a:pPr/>
              <a:t>‹Nr.›</a:t>
            </a:fld>
            <a:endParaRPr lang="de-DE" dirty="0"/>
          </a:p>
        </p:txBody>
      </p:sp>
      <p:sp>
        <p:nvSpPr>
          <p:cNvPr id="5" name="Fußzeilenplatzhalter 4"/>
          <p:cNvSpPr>
            <a:spLocks noGrp="1"/>
          </p:cNvSpPr>
          <p:nvPr>
            <p:ph type="ftr" sz="quarter" idx="3"/>
          </p:nvPr>
        </p:nvSpPr>
        <p:spPr>
          <a:xfrm>
            <a:off x="3719736" y="6356350"/>
            <a:ext cx="4577680" cy="365125"/>
          </a:xfrm>
          <a:prstGeom prst="rect">
            <a:avLst/>
          </a:prstGeom>
        </p:spPr>
        <p:txBody>
          <a:bodyPr vert="horz" lIns="91440" tIns="45720" rIns="91440" bIns="45720" rtlCol="0" anchor="ctr"/>
          <a:lstStyle>
            <a:lvl1pPr algn="ctr">
              <a:defRPr sz="1000">
                <a:solidFill>
                  <a:schemeClr val="tx1"/>
                </a:solidFill>
              </a:defRPr>
            </a:lvl1pPr>
          </a:lstStyle>
          <a:p>
            <a:r>
              <a:rPr lang="de-DE" dirty="0" err="1"/>
              <a:t>place</a:t>
            </a:r>
            <a:r>
              <a:rPr lang="de-DE" dirty="0"/>
              <a:t> I </a:t>
            </a:r>
            <a:r>
              <a:rPr lang="de-DE" dirty="0" err="1"/>
              <a:t>name</a:t>
            </a:r>
            <a:r>
              <a:rPr lang="de-DE" dirty="0"/>
              <a:t> I </a:t>
            </a:r>
            <a:r>
              <a:rPr lang="de-DE" dirty="0" err="1"/>
              <a:t>date</a:t>
            </a:r>
            <a:endParaRPr lang="de-DE" dirty="0"/>
          </a:p>
        </p:txBody>
      </p:sp>
    </p:spTree>
    <p:extLst>
      <p:ext uri="{BB962C8B-B14F-4D97-AF65-F5344CB8AC3E}">
        <p14:creationId xmlns:p14="http://schemas.microsoft.com/office/powerpoint/2010/main" val="1736381438"/>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49" r:id="rId3"/>
    <p:sldLayoutId id="2147483650" r:id="rId4"/>
    <p:sldLayoutId id="2147483651" r:id="rId5"/>
    <p:sldLayoutId id="2147483652" r:id="rId6"/>
    <p:sldLayoutId id="2147483654" r:id="rId7"/>
    <p:sldLayoutId id="2147483655" r:id="rId8"/>
    <p:sldLayoutId id="2147483658" r:id="rId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meropi.tzanetakis@uibk.ac.at" TargetMode="External"/><Relationship Id="rId2" Type="http://schemas.openxmlformats.org/officeDocument/2006/relationships/hyperlink" Target="mailto:hemma.mayrhofer@uibk.ac.at" TargetMode="Externa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hyperlink" Target="https://www.uibk.ac.at/irk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9.web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455687" y="1998409"/>
            <a:ext cx="4752528" cy="1800200"/>
          </a:xfrm>
        </p:spPr>
        <p:txBody>
          <a:bodyPr/>
          <a:lstStyle/>
          <a:p>
            <a:pPr>
              <a:lnSpc>
                <a:spcPct val="100000"/>
              </a:lnSpc>
              <a:spcAft>
                <a:spcPts val="600"/>
              </a:spcAft>
            </a:pPr>
            <a:r>
              <a:rPr lang="en-US" sz="3200" b="1" dirty="0">
                <a:latin typeface="Calibri,Bold"/>
              </a:rPr>
              <a:t>Institute for the Sociology of Law and Criminology (IRKS)</a:t>
            </a:r>
            <a:endParaRPr lang="de-DE" sz="3200" b="1" dirty="0">
              <a:latin typeface="Calibri,Bold"/>
            </a:endParaRPr>
          </a:p>
        </p:txBody>
      </p:sp>
    </p:spTree>
    <p:extLst>
      <p:ext uri="{BB962C8B-B14F-4D97-AF65-F5344CB8AC3E}">
        <p14:creationId xmlns:p14="http://schemas.microsoft.com/office/powerpoint/2010/main" val="11187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F9118-48B7-3341-8483-54B5D17B60F2}"/>
              </a:ext>
            </a:extLst>
          </p:cNvPr>
          <p:cNvSpPr>
            <a:spLocks noGrp="1"/>
          </p:cNvSpPr>
          <p:nvPr>
            <p:ph type="title"/>
          </p:nvPr>
        </p:nvSpPr>
        <p:spPr>
          <a:xfrm>
            <a:off x="852998" y="440396"/>
            <a:ext cx="10515600" cy="543595"/>
          </a:xfrm>
        </p:spPr>
        <p:txBody>
          <a:bodyPr/>
          <a:lstStyle/>
          <a:p>
            <a:pPr algn="ctr"/>
            <a:r>
              <a:rPr lang="de-DE" dirty="0" err="1"/>
              <a:t>Thank</a:t>
            </a:r>
            <a:r>
              <a:rPr lang="de-DE" dirty="0"/>
              <a:t> </a:t>
            </a:r>
            <a:r>
              <a:rPr lang="de-DE" dirty="0" err="1"/>
              <a:t>you</a:t>
            </a:r>
            <a:r>
              <a:rPr lang="de-DE" dirty="0"/>
              <a:t>!</a:t>
            </a:r>
          </a:p>
        </p:txBody>
      </p:sp>
      <p:sp>
        <p:nvSpPr>
          <p:cNvPr id="3" name="Textplatzhalter 2">
            <a:extLst>
              <a:ext uri="{FF2B5EF4-FFF2-40B4-BE49-F238E27FC236}">
                <a16:creationId xmlns:a16="http://schemas.microsoft.com/office/drawing/2014/main" id="{52F30DDC-1A05-A640-9B0A-6AEE44BF58C0}"/>
              </a:ext>
            </a:extLst>
          </p:cNvPr>
          <p:cNvSpPr>
            <a:spLocks noGrp="1"/>
          </p:cNvSpPr>
          <p:nvPr>
            <p:ph type="body" idx="1"/>
          </p:nvPr>
        </p:nvSpPr>
        <p:spPr>
          <a:xfrm>
            <a:off x="838200" y="1592796"/>
            <a:ext cx="10515600" cy="4154749"/>
          </a:xfrm>
        </p:spPr>
        <p:txBody>
          <a:bodyPr>
            <a:normAutofit fontScale="85000" lnSpcReduction="20000"/>
          </a:bodyPr>
          <a:lstStyle/>
          <a:p>
            <a:pPr>
              <a:lnSpc>
                <a:spcPct val="110000"/>
              </a:lnSpc>
              <a:buNone/>
            </a:pPr>
            <a:r>
              <a:rPr kumimoji="0" lang="en-US" sz="3200" b="1" i="0" u="none" strike="noStrike" kern="1200" cap="none" spc="0" normalizeH="0" baseline="0" noProof="0" dirty="0">
                <a:ln>
                  <a:noFill/>
                </a:ln>
                <a:solidFill>
                  <a:prstClr val="black"/>
                </a:solidFill>
                <a:effectLst/>
                <a:uLnTx/>
                <a:uFillTx/>
                <a:ea typeface="+mj-ea"/>
                <a:cs typeface="+mj-cs"/>
              </a:rPr>
              <a:t>Institute for the Sociology of Law and Criminology (IRKS)</a:t>
            </a:r>
          </a:p>
          <a:p>
            <a:pPr>
              <a:lnSpc>
                <a:spcPct val="110000"/>
              </a:lnSpc>
              <a:buNone/>
            </a:pPr>
            <a:r>
              <a:rPr kumimoji="0" lang="en-US" sz="2600" i="0" u="none" strike="noStrike" kern="1200" cap="none" spc="0" normalizeH="0" baseline="0" noProof="0" dirty="0">
                <a:ln>
                  <a:noFill/>
                </a:ln>
                <a:solidFill>
                  <a:prstClr val="black"/>
                </a:solidFill>
                <a:effectLst/>
                <a:uLnTx/>
                <a:uFillTx/>
                <a:ea typeface="+mj-ea"/>
                <a:cs typeface="+mj-cs"/>
              </a:rPr>
              <a:t>Mag. Dr. </a:t>
            </a:r>
            <a:r>
              <a:rPr kumimoji="0" lang="en-US" sz="2600" i="0" u="none" strike="noStrike" kern="1200" cap="none" spc="0" normalizeH="0" baseline="0" noProof="0" dirty="0" err="1">
                <a:ln>
                  <a:noFill/>
                </a:ln>
                <a:solidFill>
                  <a:prstClr val="black"/>
                </a:solidFill>
                <a:effectLst/>
                <a:uLnTx/>
                <a:uFillTx/>
                <a:ea typeface="+mj-ea"/>
                <a:cs typeface="+mj-cs"/>
              </a:rPr>
              <a:t>Hemma</a:t>
            </a:r>
            <a:r>
              <a:rPr kumimoji="0" lang="en-US" sz="2600" i="0" u="none" strike="noStrike" kern="1200" cap="none" spc="0" normalizeH="0" baseline="0" noProof="0" dirty="0">
                <a:ln>
                  <a:noFill/>
                </a:ln>
                <a:solidFill>
                  <a:prstClr val="black"/>
                </a:solidFill>
                <a:effectLst/>
                <a:uLnTx/>
                <a:uFillTx/>
                <a:ea typeface="+mj-ea"/>
                <a:cs typeface="+mj-cs"/>
              </a:rPr>
              <a:t> Mayrhofer, Head of Department</a:t>
            </a:r>
          </a:p>
          <a:p>
            <a:pPr>
              <a:lnSpc>
                <a:spcPct val="110000"/>
              </a:lnSpc>
              <a:buNone/>
            </a:pPr>
            <a:r>
              <a:rPr kumimoji="0" lang="en-US" sz="2600" i="0" u="none" strike="noStrike" kern="1200" cap="none" spc="0" normalizeH="0" baseline="0" noProof="0" dirty="0">
                <a:ln>
                  <a:noFill/>
                </a:ln>
                <a:solidFill>
                  <a:prstClr val="black"/>
                </a:solidFill>
                <a:effectLst/>
                <a:uLnTx/>
                <a:uFillTx/>
                <a:ea typeface="+mj-ea"/>
                <a:cs typeface="+mj-cs"/>
                <a:hlinkClick r:id="rId2"/>
              </a:rPr>
              <a:t>hemma.mayrhofer@uibk.ac.at</a:t>
            </a:r>
            <a:r>
              <a:rPr kumimoji="0" lang="en-US" sz="2600" i="0" u="none" strike="noStrike" kern="1200" cap="none" spc="0" normalizeH="0" baseline="0" noProof="0" dirty="0">
                <a:ln>
                  <a:noFill/>
                </a:ln>
                <a:solidFill>
                  <a:prstClr val="black"/>
                </a:solidFill>
                <a:effectLst/>
                <a:uLnTx/>
                <a:uFillTx/>
                <a:ea typeface="+mj-ea"/>
                <a:cs typeface="+mj-cs"/>
              </a:rPr>
              <a:t> </a:t>
            </a:r>
          </a:p>
          <a:p>
            <a:pPr>
              <a:lnSpc>
                <a:spcPct val="110000"/>
              </a:lnSpc>
              <a:buNone/>
            </a:pPr>
            <a:endParaRPr lang="en-US" sz="2600" dirty="0">
              <a:solidFill>
                <a:prstClr val="black"/>
              </a:solidFill>
              <a:ea typeface="+mj-ea"/>
              <a:cs typeface="+mj-cs"/>
            </a:endParaRPr>
          </a:p>
          <a:p>
            <a:pPr>
              <a:lnSpc>
                <a:spcPct val="110000"/>
              </a:lnSpc>
              <a:buNone/>
            </a:pPr>
            <a:r>
              <a:rPr kumimoji="0" lang="en-US" sz="2600" i="0" u="none" strike="noStrike" kern="1200" cap="none" spc="0" normalizeH="0" baseline="0" noProof="0" dirty="0">
                <a:ln>
                  <a:noFill/>
                </a:ln>
                <a:solidFill>
                  <a:prstClr val="black"/>
                </a:solidFill>
                <a:effectLst/>
                <a:uLnTx/>
                <a:uFillTx/>
                <a:ea typeface="+mj-ea"/>
                <a:cs typeface="+mj-cs"/>
              </a:rPr>
              <a:t>Mag. Dr. Meropi Tzanetakis, Senior Scientist</a:t>
            </a:r>
          </a:p>
          <a:p>
            <a:pPr>
              <a:lnSpc>
                <a:spcPct val="110000"/>
              </a:lnSpc>
              <a:buNone/>
            </a:pPr>
            <a:r>
              <a:rPr kumimoji="0" lang="en-US" sz="2600" i="0" u="none" strike="noStrike" kern="1200" cap="none" spc="0" normalizeH="0" baseline="0" noProof="0" dirty="0">
                <a:ln>
                  <a:noFill/>
                </a:ln>
                <a:solidFill>
                  <a:prstClr val="black"/>
                </a:solidFill>
                <a:effectLst/>
                <a:uLnTx/>
                <a:uFillTx/>
                <a:ea typeface="+mj-ea"/>
                <a:cs typeface="+mj-cs"/>
                <a:hlinkClick r:id="rId3"/>
              </a:rPr>
              <a:t>meropi.tzanetakis@uibk.ac.at</a:t>
            </a:r>
            <a:r>
              <a:rPr lang="en-US" sz="2600" dirty="0">
                <a:solidFill>
                  <a:prstClr val="black"/>
                </a:solidFill>
                <a:ea typeface="+mj-ea"/>
                <a:cs typeface="+mj-cs"/>
              </a:rPr>
              <a:t>, @MeropiTzanet </a:t>
            </a:r>
            <a:endParaRPr kumimoji="0" lang="en-US" sz="2600" i="0" u="none" strike="noStrike" kern="1200" cap="none" spc="0" normalizeH="0" baseline="0" noProof="0" dirty="0">
              <a:ln>
                <a:noFill/>
              </a:ln>
              <a:solidFill>
                <a:prstClr val="black"/>
              </a:solidFill>
              <a:effectLst/>
              <a:uLnTx/>
              <a:uFillTx/>
              <a:ea typeface="+mj-ea"/>
              <a:cs typeface="+mj-cs"/>
            </a:endParaRPr>
          </a:p>
          <a:p>
            <a:pPr>
              <a:lnSpc>
                <a:spcPct val="110000"/>
              </a:lnSpc>
              <a:buNone/>
            </a:pPr>
            <a:endParaRPr kumimoji="0" lang="en-US" sz="2600" i="0" u="none" strike="noStrike" kern="1200" cap="none" spc="0" normalizeH="0" baseline="0" noProof="0" dirty="0">
              <a:ln>
                <a:noFill/>
              </a:ln>
              <a:solidFill>
                <a:prstClr val="black"/>
              </a:solidFill>
              <a:effectLst/>
              <a:uLnTx/>
              <a:uFillTx/>
              <a:ea typeface="+mj-ea"/>
              <a:cs typeface="+mj-cs"/>
            </a:endParaRPr>
          </a:p>
          <a:p>
            <a:pPr>
              <a:lnSpc>
                <a:spcPct val="110000"/>
              </a:lnSpc>
              <a:buNone/>
            </a:pPr>
            <a:endParaRPr lang="en-US" sz="2600" dirty="0">
              <a:solidFill>
                <a:prstClr val="black"/>
              </a:solidFill>
              <a:ea typeface="+mj-ea"/>
              <a:cs typeface="+mj-cs"/>
            </a:endParaRPr>
          </a:p>
          <a:p>
            <a:pPr>
              <a:lnSpc>
                <a:spcPct val="110000"/>
              </a:lnSpc>
              <a:buNone/>
            </a:pPr>
            <a:r>
              <a:rPr kumimoji="0" lang="en-US" sz="2600" i="0" u="none" strike="noStrike" kern="1200" cap="none" spc="0" normalizeH="0" baseline="0" noProof="0" dirty="0">
                <a:ln>
                  <a:noFill/>
                </a:ln>
                <a:solidFill>
                  <a:prstClr val="black"/>
                </a:solidFill>
                <a:effectLst/>
                <a:uLnTx/>
                <a:uFillTx/>
                <a:ea typeface="+mj-ea"/>
                <a:cs typeface="+mj-cs"/>
                <a:hlinkClick r:id="rId4"/>
              </a:rPr>
              <a:t>https://www.uibk.ac.at/irks/</a:t>
            </a:r>
            <a:r>
              <a:rPr kumimoji="0" lang="en-US" sz="2600" i="0" u="none" strike="noStrike" kern="1200" cap="none" spc="0" normalizeH="0" baseline="0" noProof="0" dirty="0">
                <a:ln>
                  <a:noFill/>
                </a:ln>
                <a:solidFill>
                  <a:prstClr val="black"/>
                </a:solidFill>
                <a:effectLst/>
                <a:uLnTx/>
                <a:uFillTx/>
                <a:ea typeface="+mj-ea"/>
                <a:cs typeface="+mj-cs"/>
              </a:rPr>
              <a:t> </a:t>
            </a:r>
          </a:p>
          <a:p>
            <a:pPr>
              <a:lnSpc>
                <a:spcPct val="110000"/>
              </a:lnSpc>
              <a:buNone/>
            </a:pPr>
            <a:endParaRPr lang="de-DE" dirty="0"/>
          </a:p>
          <a:p>
            <a:pPr>
              <a:lnSpc>
                <a:spcPct val="110000"/>
              </a:lnSpc>
              <a:buNone/>
            </a:pPr>
            <a:endParaRPr lang="de-DE" dirty="0"/>
          </a:p>
        </p:txBody>
      </p:sp>
      <p:sp>
        <p:nvSpPr>
          <p:cNvPr id="4" name="Foliennummernplatzhalter 3">
            <a:extLst>
              <a:ext uri="{FF2B5EF4-FFF2-40B4-BE49-F238E27FC236}">
                <a16:creationId xmlns:a16="http://schemas.microsoft.com/office/drawing/2014/main" id="{1FFB8C91-45AC-064F-8E1C-7185FD68AF75}"/>
              </a:ext>
            </a:extLst>
          </p:cNvPr>
          <p:cNvSpPr>
            <a:spLocks noGrp="1"/>
          </p:cNvSpPr>
          <p:nvPr>
            <p:ph type="sldNum" sz="quarter" idx="4"/>
          </p:nvPr>
        </p:nvSpPr>
        <p:spPr/>
        <p:txBody>
          <a:bodyPr/>
          <a:lstStyle/>
          <a:p>
            <a:r>
              <a:rPr lang="de-DE"/>
              <a:t>Page </a:t>
            </a:r>
            <a:fld id="{EBA229B5-7CFD-BC45-B1DD-7E8FA6FF2A01}" type="slidenum">
              <a:rPr lang="de-DE" smtClean="0"/>
              <a:pPr/>
              <a:t>10</a:t>
            </a:fld>
            <a:endParaRPr lang="de-DE" dirty="0"/>
          </a:p>
        </p:txBody>
      </p:sp>
      <p:sp>
        <p:nvSpPr>
          <p:cNvPr id="5" name="Fußzeilenplatzhalter 4">
            <a:extLst>
              <a:ext uri="{FF2B5EF4-FFF2-40B4-BE49-F238E27FC236}">
                <a16:creationId xmlns:a16="http://schemas.microsoft.com/office/drawing/2014/main" id="{978D3DCB-58E0-8B43-8C26-306FF7B69A67}"/>
              </a:ext>
            </a:extLst>
          </p:cNvPr>
          <p:cNvSpPr>
            <a:spLocks noGrp="1"/>
          </p:cNvSpPr>
          <p:nvPr>
            <p:ph type="ftr" sz="quarter" idx="3"/>
          </p:nvPr>
        </p:nvSpPr>
        <p:spPr/>
        <p:txBody>
          <a:bodyPr/>
          <a:lstStyle/>
          <a:p>
            <a:r>
              <a:rPr lang="en-US" dirty="0"/>
              <a:t>Institute for the Sociology of Law and Criminology (IRKS)</a:t>
            </a:r>
            <a:endParaRPr lang="de-DE" dirty="0"/>
          </a:p>
        </p:txBody>
      </p:sp>
      <p:pic>
        <p:nvPicPr>
          <p:cNvPr id="7" name="Grafik 6">
            <a:extLst>
              <a:ext uri="{FF2B5EF4-FFF2-40B4-BE49-F238E27FC236}">
                <a16:creationId xmlns:a16="http://schemas.microsoft.com/office/drawing/2014/main" id="{C8E6E084-B25C-44EA-A913-E4EC8CA5F220}"/>
              </a:ext>
            </a:extLst>
          </p:cNvPr>
          <p:cNvPicPr>
            <a:picLocks noChangeAspect="1"/>
          </p:cNvPicPr>
          <p:nvPr/>
        </p:nvPicPr>
        <p:blipFill>
          <a:blip r:embed="rId5"/>
          <a:stretch>
            <a:fillRect/>
          </a:stretch>
        </p:blipFill>
        <p:spPr>
          <a:xfrm>
            <a:off x="10010824" y="136525"/>
            <a:ext cx="1971675" cy="2324100"/>
          </a:xfrm>
          <a:prstGeom prst="rect">
            <a:avLst/>
          </a:prstGeom>
        </p:spPr>
      </p:pic>
    </p:spTree>
    <p:extLst>
      <p:ext uri="{BB962C8B-B14F-4D97-AF65-F5344CB8AC3E}">
        <p14:creationId xmlns:p14="http://schemas.microsoft.com/office/powerpoint/2010/main" val="2169983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378B75-ED85-4749-9EA0-7A4EE3344760}"/>
              </a:ext>
            </a:extLst>
          </p:cNvPr>
          <p:cNvSpPr>
            <a:spLocks noGrp="1"/>
          </p:cNvSpPr>
          <p:nvPr>
            <p:ph type="ctrTitle"/>
          </p:nvPr>
        </p:nvSpPr>
        <p:spPr>
          <a:xfrm>
            <a:off x="695400" y="836712"/>
            <a:ext cx="8136904" cy="485308"/>
          </a:xfrm>
        </p:spPr>
        <p:txBody>
          <a:bodyPr/>
          <a:lstStyle/>
          <a:p>
            <a:r>
              <a:rPr lang="en-US" b="1" dirty="0">
                <a:latin typeface="Calibri,Bold"/>
              </a:rPr>
              <a:t>Institute for the Sociology of Law and Criminology (IRKS)</a:t>
            </a:r>
            <a:endParaRPr lang="de-DE" b="1" dirty="0">
              <a:latin typeface="Calibri,Bold"/>
            </a:endParaRPr>
          </a:p>
        </p:txBody>
      </p:sp>
      <p:sp>
        <p:nvSpPr>
          <p:cNvPr id="3" name="Untertitel 2">
            <a:extLst>
              <a:ext uri="{FF2B5EF4-FFF2-40B4-BE49-F238E27FC236}">
                <a16:creationId xmlns:a16="http://schemas.microsoft.com/office/drawing/2014/main" id="{E3CC57C3-B068-654F-A94B-8DD968C86BB0}"/>
              </a:ext>
            </a:extLst>
          </p:cNvPr>
          <p:cNvSpPr>
            <a:spLocks noGrp="1"/>
          </p:cNvSpPr>
          <p:nvPr>
            <p:ph type="subTitle" idx="1"/>
          </p:nvPr>
        </p:nvSpPr>
        <p:spPr>
          <a:xfrm>
            <a:off x="730796" y="1686330"/>
            <a:ext cx="10730408" cy="4680520"/>
          </a:xfrm>
        </p:spPr>
        <p:txBody>
          <a:bodyPr>
            <a:normAutofit/>
          </a:bodyPr>
          <a:lstStyle/>
          <a:p>
            <a:r>
              <a:rPr lang="en-GB" sz="1800" b="1" i="0" u="none" strike="noStrike" baseline="0" dirty="0">
                <a:latin typeface="+mn-lt"/>
              </a:rPr>
              <a:t>Background: </a:t>
            </a:r>
          </a:p>
          <a:p>
            <a:r>
              <a:rPr lang="en-GB" sz="1800" i="0" u="none" strike="noStrike" baseline="0" dirty="0">
                <a:latin typeface="+mn-lt"/>
              </a:rPr>
              <a:t>Founded 1973: non-university research institution </a:t>
            </a:r>
            <a:r>
              <a:rPr lang="en-US" sz="1800" i="0" u="none" strike="noStrike" baseline="0" dirty="0">
                <a:latin typeface="+mn-lt"/>
              </a:rPr>
              <a:t>addressing current social and legal challenges</a:t>
            </a:r>
          </a:p>
          <a:p>
            <a:r>
              <a:rPr lang="en-GB" sz="1800" dirty="0">
                <a:latin typeface="+mn-lt"/>
              </a:rPr>
              <a:t>S</a:t>
            </a:r>
            <a:r>
              <a:rPr lang="en-GB" sz="1800" i="0" u="none" strike="noStrike" baseline="0" dirty="0">
                <a:latin typeface="+mn-lt"/>
              </a:rPr>
              <a:t>ince March 2021: </a:t>
            </a:r>
            <a:r>
              <a:rPr lang="en-US" sz="1800" i="0" u="none" strike="noStrike" baseline="0" dirty="0">
                <a:latin typeface="+mn-lt"/>
              </a:rPr>
              <a:t>part of the Faculty of Social and Political Sciences at the University of Innsbruck </a:t>
            </a:r>
            <a:endParaRPr lang="en-GB" sz="1800" i="0" u="none" strike="noStrike" baseline="0" dirty="0">
              <a:latin typeface="+mn-lt"/>
            </a:endParaRPr>
          </a:p>
          <a:p>
            <a:r>
              <a:rPr lang="de-DE" sz="1800" b="1" dirty="0">
                <a:latin typeface="+mn-lt"/>
              </a:rPr>
              <a:t>Members:</a:t>
            </a:r>
          </a:p>
          <a:p>
            <a:r>
              <a:rPr lang="de-DE" sz="1800" dirty="0">
                <a:latin typeface="+mn-lt"/>
              </a:rPr>
              <a:t>14</a:t>
            </a:r>
          </a:p>
          <a:p>
            <a:r>
              <a:rPr lang="en-GB" sz="1800" b="1" i="0" u="none" strike="noStrike" baseline="0" dirty="0">
                <a:latin typeface="+mn-lt"/>
              </a:rPr>
              <a:t>Interdisciplinary research:</a:t>
            </a:r>
          </a:p>
          <a:p>
            <a:r>
              <a:rPr lang="en-GB" sz="1800" dirty="0">
                <a:latin typeface="+mn-lt"/>
              </a:rPr>
              <a:t>Sociology, Law, Political Science, Criminology, Cultural and Social Anthropology, Social History, Psychology </a:t>
            </a:r>
          </a:p>
          <a:p>
            <a:r>
              <a:rPr lang="en-GB" sz="1800" b="1" i="0" u="none" strike="noStrike" baseline="0" dirty="0">
                <a:latin typeface="Calibri,Bold"/>
              </a:rPr>
              <a:t>Currently running</a:t>
            </a:r>
            <a:r>
              <a:rPr lang="en-GB" sz="1800" b="1" i="0" u="none" strike="noStrike" baseline="0" dirty="0">
                <a:latin typeface="+mn-lt"/>
              </a:rPr>
              <a:t> third-party funded projects:</a:t>
            </a:r>
          </a:p>
          <a:p>
            <a:r>
              <a:rPr lang="en-GB" sz="1800" dirty="0">
                <a:latin typeface="+mn-lt"/>
              </a:rPr>
              <a:t>9</a:t>
            </a:r>
            <a:endParaRPr lang="en-GB" sz="1800" i="0" u="none" strike="noStrike" baseline="0" dirty="0">
              <a:latin typeface="+mn-lt"/>
            </a:endParaRPr>
          </a:p>
          <a:p>
            <a:r>
              <a:rPr lang="en-GB" sz="1800" b="1" i="0" u="none" strike="noStrike" baseline="0" dirty="0">
                <a:latin typeface="+mn-lt"/>
              </a:rPr>
              <a:t>Website:</a:t>
            </a:r>
          </a:p>
          <a:p>
            <a:r>
              <a:rPr lang="en-GB" sz="1800" i="0" u="none" strike="noStrike" baseline="0" dirty="0">
                <a:latin typeface="+mn-lt"/>
              </a:rPr>
              <a:t>https://www.uibk.ac.at/irks/</a:t>
            </a:r>
          </a:p>
          <a:p>
            <a:endParaRPr lang="de-DE" sz="1800" b="1" dirty="0">
              <a:latin typeface="+mn-lt"/>
            </a:endParaRPr>
          </a:p>
        </p:txBody>
      </p:sp>
      <p:sp>
        <p:nvSpPr>
          <p:cNvPr id="4" name="Foliennummernplatzhalter 3">
            <a:extLst>
              <a:ext uri="{FF2B5EF4-FFF2-40B4-BE49-F238E27FC236}">
                <a16:creationId xmlns:a16="http://schemas.microsoft.com/office/drawing/2014/main" id="{4A44C8E0-B2D5-8540-B0C0-CE1B9A5AA691}"/>
              </a:ext>
            </a:extLst>
          </p:cNvPr>
          <p:cNvSpPr>
            <a:spLocks noGrp="1"/>
          </p:cNvSpPr>
          <p:nvPr>
            <p:ph type="sldNum" sz="quarter" idx="4"/>
          </p:nvPr>
        </p:nvSpPr>
        <p:spPr/>
        <p:txBody>
          <a:bodyPr/>
          <a:lstStyle/>
          <a:p>
            <a:r>
              <a:rPr lang="de-DE"/>
              <a:t>Page </a:t>
            </a:r>
            <a:fld id="{EBA229B5-7CFD-BC45-B1DD-7E8FA6FF2A01}" type="slidenum">
              <a:rPr lang="de-DE" smtClean="0"/>
              <a:pPr/>
              <a:t>2</a:t>
            </a:fld>
            <a:endParaRPr lang="de-DE" dirty="0"/>
          </a:p>
        </p:txBody>
      </p:sp>
      <p:sp>
        <p:nvSpPr>
          <p:cNvPr id="5" name="Fußzeilenplatzhalter 4">
            <a:extLst>
              <a:ext uri="{FF2B5EF4-FFF2-40B4-BE49-F238E27FC236}">
                <a16:creationId xmlns:a16="http://schemas.microsoft.com/office/drawing/2014/main" id="{EFC300CD-4535-0149-9B39-60712F840A2A}"/>
              </a:ext>
            </a:extLst>
          </p:cNvPr>
          <p:cNvSpPr>
            <a:spLocks noGrp="1"/>
          </p:cNvSpPr>
          <p:nvPr>
            <p:ph type="ftr" sz="quarter" idx="3"/>
          </p:nvPr>
        </p:nvSpPr>
        <p:spPr/>
        <p:txBody>
          <a:bodyPr/>
          <a:lstStyle/>
          <a:p>
            <a:r>
              <a:rPr lang="en-US" dirty="0"/>
              <a:t>Institute for the Sociology of Law and Criminology (IRKS)</a:t>
            </a:r>
            <a:endParaRPr lang="de-DE" dirty="0"/>
          </a:p>
        </p:txBody>
      </p:sp>
      <p:pic>
        <p:nvPicPr>
          <p:cNvPr id="7" name="Grafik 6">
            <a:extLst>
              <a:ext uri="{FF2B5EF4-FFF2-40B4-BE49-F238E27FC236}">
                <a16:creationId xmlns:a16="http://schemas.microsoft.com/office/drawing/2014/main" id="{C6782BFD-30DA-4D50-B104-DA0999EC9CD0}"/>
              </a:ext>
            </a:extLst>
          </p:cNvPr>
          <p:cNvPicPr>
            <a:picLocks noChangeAspect="1"/>
          </p:cNvPicPr>
          <p:nvPr/>
        </p:nvPicPr>
        <p:blipFill>
          <a:blip r:embed="rId2"/>
          <a:stretch>
            <a:fillRect/>
          </a:stretch>
        </p:blipFill>
        <p:spPr>
          <a:xfrm>
            <a:off x="9178146" y="0"/>
            <a:ext cx="3038534" cy="1844824"/>
          </a:xfrm>
          <a:prstGeom prst="rect">
            <a:avLst/>
          </a:prstGeom>
        </p:spPr>
      </p:pic>
    </p:spTree>
    <p:extLst>
      <p:ext uri="{BB962C8B-B14F-4D97-AF65-F5344CB8AC3E}">
        <p14:creationId xmlns:p14="http://schemas.microsoft.com/office/powerpoint/2010/main" val="1721152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324481-586C-0348-A194-E9FB3AA7D6F4}"/>
              </a:ext>
            </a:extLst>
          </p:cNvPr>
          <p:cNvSpPr>
            <a:spLocks noGrp="1"/>
          </p:cNvSpPr>
          <p:nvPr>
            <p:ph type="title"/>
          </p:nvPr>
        </p:nvSpPr>
        <p:spPr>
          <a:xfrm>
            <a:off x="9761475" y="193190"/>
            <a:ext cx="2639616" cy="5788631"/>
          </a:xfrm>
        </p:spPr>
        <p:txBody>
          <a:bodyPr/>
          <a:lstStyle/>
          <a:p>
            <a:pPr>
              <a:lnSpc>
                <a:spcPct val="150000"/>
              </a:lnSpc>
            </a:pPr>
            <a:r>
              <a:rPr lang="de-DE" sz="1500" b="1" dirty="0"/>
              <a:t>Members:</a:t>
            </a:r>
            <a:br>
              <a:rPr lang="de-DE" sz="1500" b="1" dirty="0"/>
            </a:br>
            <a:r>
              <a:rPr lang="de-DE" sz="1500" b="1" dirty="0"/>
              <a:t>Mag. Dr. Mayrhofer </a:t>
            </a:r>
            <a:r>
              <a:rPr lang="de-DE" sz="1500" b="1" dirty="0" err="1"/>
              <a:t>Hemma</a:t>
            </a:r>
            <a:r>
              <a:rPr lang="de-DE" sz="1500" b="1" dirty="0"/>
              <a:t> </a:t>
            </a:r>
            <a:br>
              <a:rPr lang="de-DE" sz="1500" b="1" dirty="0"/>
            </a:br>
            <a:r>
              <a:rPr lang="de-DE" sz="1500" b="1" dirty="0"/>
              <a:t>Dr. </a:t>
            </a:r>
            <a:r>
              <a:rPr lang="de-DE" sz="1500" b="1" dirty="0" err="1"/>
              <a:t>iur</a:t>
            </a:r>
            <a:r>
              <a:rPr lang="de-DE" sz="1500" b="1" dirty="0"/>
              <a:t>. Hammerschick Walter</a:t>
            </a:r>
            <a:br>
              <a:rPr lang="de-DE" sz="1500" b="1" dirty="0"/>
            </a:br>
            <a:r>
              <a:rPr lang="de-DE" sz="1500" b="1" dirty="0"/>
              <a:t>Mag. Dr. Hofinger Veronika</a:t>
            </a:r>
            <a:br>
              <a:rPr lang="de-DE" sz="1500" b="1" dirty="0"/>
            </a:br>
            <a:r>
              <a:rPr lang="de-DE" sz="1500" b="1" dirty="0"/>
              <a:t>Mag. Dr. Fritsche Andrea</a:t>
            </a:r>
            <a:br>
              <a:rPr lang="de-DE" sz="1500" b="1" dirty="0"/>
            </a:br>
            <a:r>
              <a:rPr lang="de-DE" sz="1500" b="1" dirty="0"/>
              <a:t>Mag. Hager Isa </a:t>
            </a:r>
            <a:br>
              <a:rPr lang="de-DE" sz="1500" b="1" dirty="0"/>
            </a:br>
            <a:r>
              <a:rPr lang="de-DE" sz="1500" b="1" dirty="0" err="1"/>
              <a:t>MMag</a:t>
            </a:r>
            <a:r>
              <a:rPr lang="de-DE" sz="1500" b="1" dirty="0"/>
              <a:t>. Koller Martina </a:t>
            </a:r>
            <a:br>
              <a:rPr lang="de-DE" sz="1500" b="1" dirty="0"/>
            </a:br>
            <a:r>
              <a:rPr lang="de-DE" sz="1500" b="1" dirty="0"/>
              <a:t>BA Neuburg Florian </a:t>
            </a:r>
            <a:br>
              <a:rPr lang="de-DE" sz="1500" b="1" dirty="0"/>
            </a:br>
            <a:r>
              <a:rPr lang="de-DE" sz="1500" b="1" dirty="0"/>
              <a:t>Dr.  Pelikan Christa</a:t>
            </a:r>
            <a:br>
              <a:rPr lang="de-DE" sz="1500" b="1" dirty="0"/>
            </a:br>
            <a:r>
              <a:rPr lang="de-DE" sz="1500" b="1" dirty="0"/>
              <a:t>BA </a:t>
            </a:r>
            <a:r>
              <a:rPr lang="de-DE" sz="1500" b="1" dirty="0" err="1"/>
              <a:t>Pflegerl</a:t>
            </a:r>
            <a:r>
              <a:rPr lang="de-DE" sz="1500" b="1" dirty="0"/>
              <a:t> Philipp </a:t>
            </a:r>
            <a:br>
              <a:rPr lang="de-DE" sz="1500" b="1" dirty="0"/>
            </a:br>
            <a:r>
              <a:rPr lang="de-DE" sz="1500" b="1" dirty="0"/>
              <a:t>Univ. </a:t>
            </a:r>
            <a:r>
              <a:rPr lang="de-DE" sz="1500" b="1" dirty="0" err="1"/>
              <a:t>Doz</a:t>
            </a:r>
            <a:r>
              <a:rPr lang="de-DE" sz="1500" b="1" dirty="0"/>
              <a:t>. Dr. Pilgram Arno </a:t>
            </a:r>
            <a:br>
              <a:rPr lang="de-DE" sz="1500" b="1" dirty="0"/>
            </a:br>
            <a:r>
              <a:rPr lang="de-DE" sz="1500" b="1" dirty="0"/>
              <a:t>MA Sahin Ufuk</a:t>
            </a:r>
            <a:br>
              <a:rPr lang="de-DE" sz="1500" b="1" dirty="0"/>
            </a:br>
            <a:r>
              <a:rPr lang="de-DE" sz="1500" b="1" dirty="0"/>
              <a:t>MA Steigmann Felix </a:t>
            </a:r>
            <a:br>
              <a:rPr lang="de-DE" sz="1500" b="1" dirty="0"/>
            </a:br>
            <a:r>
              <a:rPr lang="de-DE" sz="1500" b="1" dirty="0"/>
              <a:t>Mag. Dr. Tzanetakis Meropi</a:t>
            </a:r>
            <a:br>
              <a:rPr lang="de-DE" sz="1500" b="1" dirty="0"/>
            </a:br>
            <a:r>
              <a:rPr lang="de-DE" sz="1500" b="1" dirty="0"/>
              <a:t>MA Walter Rebecca</a:t>
            </a:r>
          </a:p>
        </p:txBody>
      </p:sp>
      <p:pic>
        <p:nvPicPr>
          <p:cNvPr id="7" name="Inhaltsplatzhalter 6">
            <a:extLst>
              <a:ext uri="{FF2B5EF4-FFF2-40B4-BE49-F238E27FC236}">
                <a16:creationId xmlns:a16="http://schemas.microsoft.com/office/drawing/2014/main" id="{79E2E0A9-49CA-4F9D-A57E-22182B959CEB}"/>
              </a:ext>
            </a:extLst>
          </p:cNvPr>
          <p:cNvPicPr>
            <a:picLocks noGrp="1" noChangeAspect="1"/>
          </p:cNvPicPr>
          <p:nvPr>
            <p:ph idx="1"/>
          </p:nvPr>
        </p:nvPicPr>
        <p:blipFill>
          <a:blip r:embed="rId3"/>
          <a:stretch>
            <a:fillRect/>
          </a:stretch>
        </p:blipFill>
        <p:spPr>
          <a:xfrm>
            <a:off x="4684016" y="163408"/>
            <a:ext cx="1434673" cy="1864494"/>
          </a:xfrm>
        </p:spPr>
      </p:pic>
      <p:sp>
        <p:nvSpPr>
          <p:cNvPr id="4" name="Foliennummernplatzhalter 3">
            <a:extLst>
              <a:ext uri="{FF2B5EF4-FFF2-40B4-BE49-F238E27FC236}">
                <a16:creationId xmlns:a16="http://schemas.microsoft.com/office/drawing/2014/main" id="{A3272ED8-F37C-4D44-B02E-95DBFC3202CC}"/>
              </a:ext>
            </a:extLst>
          </p:cNvPr>
          <p:cNvSpPr>
            <a:spLocks noGrp="1"/>
          </p:cNvSpPr>
          <p:nvPr>
            <p:ph type="sldNum" sz="quarter" idx="4"/>
          </p:nvPr>
        </p:nvSpPr>
        <p:spPr/>
        <p:txBody>
          <a:bodyPr/>
          <a:lstStyle/>
          <a:p>
            <a:r>
              <a:rPr lang="de-DE"/>
              <a:t>Page </a:t>
            </a:r>
            <a:fld id="{EBA229B5-7CFD-BC45-B1DD-7E8FA6FF2A01}" type="slidenum">
              <a:rPr lang="de-DE" smtClean="0"/>
              <a:pPr/>
              <a:t>3</a:t>
            </a:fld>
            <a:endParaRPr lang="de-DE" dirty="0"/>
          </a:p>
        </p:txBody>
      </p:sp>
      <p:sp>
        <p:nvSpPr>
          <p:cNvPr id="5" name="Fußzeilenplatzhalter 4">
            <a:extLst>
              <a:ext uri="{FF2B5EF4-FFF2-40B4-BE49-F238E27FC236}">
                <a16:creationId xmlns:a16="http://schemas.microsoft.com/office/drawing/2014/main" id="{521FFDF7-EF2C-EC44-ACEA-EB14308759F6}"/>
              </a:ext>
            </a:extLst>
          </p:cNvPr>
          <p:cNvSpPr>
            <a:spLocks noGrp="1"/>
          </p:cNvSpPr>
          <p:nvPr>
            <p:ph type="ftr" sz="quarter" idx="3"/>
          </p:nvPr>
        </p:nvSpPr>
        <p:spPr/>
        <p:txBody>
          <a:bodyPr/>
          <a:lstStyle/>
          <a:p>
            <a:r>
              <a:rPr lang="en-US" dirty="0"/>
              <a:t>Institute for the Sociology of Law and Criminology (IRKS)</a:t>
            </a:r>
            <a:endParaRPr lang="de-DE" dirty="0"/>
          </a:p>
        </p:txBody>
      </p:sp>
      <p:pic>
        <p:nvPicPr>
          <p:cNvPr id="9" name="Grafik 8">
            <a:extLst>
              <a:ext uri="{FF2B5EF4-FFF2-40B4-BE49-F238E27FC236}">
                <a16:creationId xmlns:a16="http://schemas.microsoft.com/office/drawing/2014/main" id="{B32E9F0D-EE94-446D-9663-17607EE6C84F}"/>
              </a:ext>
            </a:extLst>
          </p:cNvPr>
          <p:cNvPicPr>
            <a:picLocks noChangeAspect="1"/>
          </p:cNvPicPr>
          <p:nvPr/>
        </p:nvPicPr>
        <p:blipFill>
          <a:blip r:embed="rId4"/>
          <a:stretch>
            <a:fillRect/>
          </a:stretch>
        </p:blipFill>
        <p:spPr>
          <a:xfrm>
            <a:off x="6245503" y="620688"/>
            <a:ext cx="1434673" cy="1951155"/>
          </a:xfrm>
          <a:prstGeom prst="rect">
            <a:avLst/>
          </a:prstGeom>
        </p:spPr>
      </p:pic>
      <p:pic>
        <p:nvPicPr>
          <p:cNvPr id="11" name="Grafik 10">
            <a:extLst>
              <a:ext uri="{FF2B5EF4-FFF2-40B4-BE49-F238E27FC236}">
                <a16:creationId xmlns:a16="http://schemas.microsoft.com/office/drawing/2014/main" id="{2652FED6-2D00-4DD8-811D-589E54C93DEA}"/>
              </a:ext>
            </a:extLst>
          </p:cNvPr>
          <p:cNvPicPr>
            <a:picLocks noChangeAspect="1"/>
          </p:cNvPicPr>
          <p:nvPr/>
        </p:nvPicPr>
        <p:blipFill>
          <a:blip r:embed="rId5"/>
          <a:stretch>
            <a:fillRect/>
          </a:stretch>
        </p:blipFill>
        <p:spPr>
          <a:xfrm>
            <a:off x="2957215" y="620688"/>
            <a:ext cx="1525041" cy="1873148"/>
          </a:xfrm>
          <a:prstGeom prst="rect">
            <a:avLst/>
          </a:prstGeom>
        </p:spPr>
      </p:pic>
      <p:pic>
        <p:nvPicPr>
          <p:cNvPr id="13" name="Grafik 12">
            <a:extLst>
              <a:ext uri="{FF2B5EF4-FFF2-40B4-BE49-F238E27FC236}">
                <a16:creationId xmlns:a16="http://schemas.microsoft.com/office/drawing/2014/main" id="{EF44A45B-6393-4B1E-AC81-341DD965B8CC}"/>
              </a:ext>
            </a:extLst>
          </p:cNvPr>
          <p:cNvPicPr>
            <a:picLocks noChangeAspect="1"/>
          </p:cNvPicPr>
          <p:nvPr/>
        </p:nvPicPr>
        <p:blipFill>
          <a:blip r:embed="rId6"/>
          <a:stretch>
            <a:fillRect/>
          </a:stretch>
        </p:blipFill>
        <p:spPr>
          <a:xfrm>
            <a:off x="7816546" y="1340767"/>
            <a:ext cx="1561487" cy="2092189"/>
          </a:xfrm>
          <a:prstGeom prst="rect">
            <a:avLst/>
          </a:prstGeom>
        </p:spPr>
      </p:pic>
      <p:pic>
        <p:nvPicPr>
          <p:cNvPr id="15" name="Grafik 14">
            <a:extLst>
              <a:ext uri="{FF2B5EF4-FFF2-40B4-BE49-F238E27FC236}">
                <a16:creationId xmlns:a16="http://schemas.microsoft.com/office/drawing/2014/main" id="{8BA0172D-C727-4A93-B70C-6CB120182019}"/>
              </a:ext>
            </a:extLst>
          </p:cNvPr>
          <p:cNvPicPr>
            <a:picLocks noChangeAspect="1"/>
          </p:cNvPicPr>
          <p:nvPr/>
        </p:nvPicPr>
        <p:blipFill>
          <a:blip r:embed="rId7"/>
          <a:stretch>
            <a:fillRect/>
          </a:stretch>
        </p:blipFill>
        <p:spPr>
          <a:xfrm>
            <a:off x="870920" y="1334109"/>
            <a:ext cx="1569142" cy="2092189"/>
          </a:xfrm>
          <a:prstGeom prst="rect">
            <a:avLst/>
          </a:prstGeom>
        </p:spPr>
      </p:pic>
      <p:pic>
        <p:nvPicPr>
          <p:cNvPr id="17" name="Grafik 16">
            <a:extLst>
              <a:ext uri="{FF2B5EF4-FFF2-40B4-BE49-F238E27FC236}">
                <a16:creationId xmlns:a16="http://schemas.microsoft.com/office/drawing/2014/main" id="{929C1A90-2CC1-4A32-B27A-20612D0ADFB7}"/>
              </a:ext>
            </a:extLst>
          </p:cNvPr>
          <p:cNvPicPr>
            <a:picLocks noChangeAspect="1"/>
          </p:cNvPicPr>
          <p:nvPr/>
        </p:nvPicPr>
        <p:blipFill>
          <a:blip r:embed="rId8"/>
          <a:stretch>
            <a:fillRect/>
          </a:stretch>
        </p:blipFill>
        <p:spPr>
          <a:xfrm>
            <a:off x="7392144" y="3571702"/>
            <a:ext cx="1479671" cy="1972894"/>
          </a:xfrm>
          <a:prstGeom prst="rect">
            <a:avLst/>
          </a:prstGeom>
        </p:spPr>
      </p:pic>
      <p:pic>
        <p:nvPicPr>
          <p:cNvPr id="19" name="Grafik 18">
            <a:extLst>
              <a:ext uri="{FF2B5EF4-FFF2-40B4-BE49-F238E27FC236}">
                <a16:creationId xmlns:a16="http://schemas.microsoft.com/office/drawing/2014/main" id="{784B4A2E-9ACF-4920-A174-1DA6D0006D2E}"/>
              </a:ext>
            </a:extLst>
          </p:cNvPr>
          <p:cNvPicPr>
            <a:picLocks noChangeAspect="1"/>
          </p:cNvPicPr>
          <p:nvPr/>
        </p:nvPicPr>
        <p:blipFill>
          <a:blip r:embed="rId9"/>
          <a:stretch>
            <a:fillRect/>
          </a:stretch>
        </p:blipFill>
        <p:spPr>
          <a:xfrm>
            <a:off x="2139763" y="3518156"/>
            <a:ext cx="1434673" cy="1958716"/>
          </a:xfrm>
          <a:prstGeom prst="rect">
            <a:avLst/>
          </a:prstGeom>
        </p:spPr>
      </p:pic>
      <p:pic>
        <p:nvPicPr>
          <p:cNvPr id="21" name="Grafik 20">
            <a:extLst>
              <a:ext uri="{FF2B5EF4-FFF2-40B4-BE49-F238E27FC236}">
                <a16:creationId xmlns:a16="http://schemas.microsoft.com/office/drawing/2014/main" id="{9756CE32-7245-4B4C-94C7-BC6953658204}"/>
              </a:ext>
            </a:extLst>
          </p:cNvPr>
          <p:cNvPicPr>
            <a:picLocks noChangeAspect="1"/>
          </p:cNvPicPr>
          <p:nvPr/>
        </p:nvPicPr>
        <p:blipFill>
          <a:blip r:embed="rId10"/>
          <a:stretch>
            <a:fillRect/>
          </a:stretch>
        </p:blipFill>
        <p:spPr>
          <a:xfrm>
            <a:off x="3935760" y="3880152"/>
            <a:ext cx="1362665" cy="2043997"/>
          </a:xfrm>
          <a:prstGeom prst="rect">
            <a:avLst/>
          </a:prstGeom>
        </p:spPr>
      </p:pic>
      <p:pic>
        <p:nvPicPr>
          <p:cNvPr id="23" name="Grafik 22">
            <a:extLst>
              <a:ext uri="{FF2B5EF4-FFF2-40B4-BE49-F238E27FC236}">
                <a16:creationId xmlns:a16="http://schemas.microsoft.com/office/drawing/2014/main" id="{21387F81-2A32-4DF1-9D2A-0D38CC46CBC5}"/>
              </a:ext>
            </a:extLst>
          </p:cNvPr>
          <p:cNvPicPr>
            <a:picLocks noChangeAspect="1"/>
          </p:cNvPicPr>
          <p:nvPr/>
        </p:nvPicPr>
        <p:blipFill>
          <a:blip r:embed="rId11"/>
          <a:stretch>
            <a:fillRect/>
          </a:stretch>
        </p:blipFill>
        <p:spPr>
          <a:xfrm>
            <a:off x="5722925" y="3885565"/>
            <a:ext cx="1398479" cy="1893325"/>
          </a:xfrm>
          <a:prstGeom prst="rect">
            <a:avLst/>
          </a:prstGeom>
        </p:spPr>
      </p:pic>
      <p:sp>
        <p:nvSpPr>
          <p:cNvPr id="25" name="Textfeld 24">
            <a:extLst>
              <a:ext uri="{FF2B5EF4-FFF2-40B4-BE49-F238E27FC236}">
                <a16:creationId xmlns:a16="http://schemas.microsoft.com/office/drawing/2014/main" id="{942EA472-F8C5-4274-A858-3B4F79A60959}"/>
              </a:ext>
            </a:extLst>
          </p:cNvPr>
          <p:cNvSpPr txBox="1"/>
          <p:nvPr/>
        </p:nvSpPr>
        <p:spPr>
          <a:xfrm>
            <a:off x="2536859" y="2895146"/>
            <a:ext cx="6130030" cy="384721"/>
          </a:xfrm>
          <a:prstGeom prst="rect">
            <a:avLst/>
          </a:prstGeom>
          <a:noFill/>
        </p:spPr>
        <p:txBody>
          <a:bodyPr wrap="square">
            <a:spAutoFit/>
          </a:bodyPr>
          <a:lstStyle/>
          <a:p>
            <a:r>
              <a:rPr lang="en-US" sz="1900" b="1" dirty="0">
                <a:latin typeface="Calibri,Bold"/>
              </a:rPr>
              <a:t>Institute for the Sociology of Law and Criminology </a:t>
            </a:r>
            <a:endParaRPr lang="en-GB" sz="1900" dirty="0"/>
          </a:p>
        </p:txBody>
      </p:sp>
    </p:spTree>
    <p:extLst>
      <p:ext uri="{BB962C8B-B14F-4D97-AF65-F5344CB8AC3E}">
        <p14:creationId xmlns:p14="http://schemas.microsoft.com/office/powerpoint/2010/main" val="3352559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F9118-48B7-3341-8483-54B5D17B60F2}"/>
              </a:ext>
            </a:extLst>
          </p:cNvPr>
          <p:cNvSpPr>
            <a:spLocks noGrp="1"/>
          </p:cNvSpPr>
          <p:nvPr>
            <p:ph type="title"/>
          </p:nvPr>
        </p:nvSpPr>
        <p:spPr>
          <a:xfrm>
            <a:off x="750776" y="620688"/>
            <a:ext cx="10515600" cy="543595"/>
          </a:xfrm>
        </p:spPr>
        <p:txBody>
          <a:bodyPr/>
          <a:lstStyle/>
          <a:p>
            <a:r>
              <a:rPr lang="de-DE" b="1" dirty="0">
                <a:latin typeface="Calibri,Bold"/>
              </a:rPr>
              <a:t>   Main Topics                                     Research Methods</a:t>
            </a:r>
          </a:p>
        </p:txBody>
      </p:sp>
      <p:sp>
        <p:nvSpPr>
          <p:cNvPr id="3" name="Textplatzhalter 2">
            <a:extLst>
              <a:ext uri="{FF2B5EF4-FFF2-40B4-BE49-F238E27FC236}">
                <a16:creationId xmlns:a16="http://schemas.microsoft.com/office/drawing/2014/main" id="{52F30DDC-1A05-A640-9B0A-6AEE44BF58C0}"/>
              </a:ext>
            </a:extLst>
          </p:cNvPr>
          <p:cNvSpPr>
            <a:spLocks noGrp="1"/>
          </p:cNvSpPr>
          <p:nvPr>
            <p:ph type="body" idx="1"/>
          </p:nvPr>
        </p:nvSpPr>
        <p:spPr>
          <a:xfrm>
            <a:off x="1055440" y="1479598"/>
            <a:ext cx="4321696" cy="4320479"/>
          </a:xfrm>
        </p:spPr>
        <p:txBody>
          <a:bodyPr>
            <a:normAutofit/>
          </a:bodyPr>
          <a:lstStyle/>
          <a:p>
            <a:pPr marL="342900" indent="-342900">
              <a:lnSpc>
                <a:spcPct val="120000"/>
              </a:lnSpc>
              <a:buFont typeface="Wingdings" panose="05000000000000000000" pitchFamily="2" charset="2"/>
              <a:buChar char="§"/>
            </a:pPr>
            <a:r>
              <a:rPr lang="en-US" sz="2400" dirty="0">
                <a:solidFill>
                  <a:schemeClr val="tx1"/>
                </a:solidFill>
              </a:rPr>
              <a:t>Security </a:t>
            </a:r>
          </a:p>
          <a:p>
            <a:pPr marL="342900" indent="-342900">
              <a:lnSpc>
                <a:spcPct val="120000"/>
              </a:lnSpc>
              <a:buFont typeface="Wingdings" panose="05000000000000000000" pitchFamily="2" charset="2"/>
              <a:buChar char="§"/>
            </a:pPr>
            <a:r>
              <a:rPr lang="en-US" sz="2400" dirty="0">
                <a:solidFill>
                  <a:schemeClr val="tx1"/>
                </a:solidFill>
              </a:rPr>
              <a:t>Crime </a:t>
            </a:r>
          </a:p>
          <a:p>
            <a:pPr marL="342900" indent="-342900">
              <a:lnSpc>
                <a:spcPct val="120000"/>
              </a:lnSpc>
              <a:buFont typeface="Wingdings" panose="05000000000000000000" pitchFamily="2" charset="2"/>
              <a:buChar char="§"/>
            </a:pPr>
            <a:r>
              <a:rPr lang="en-US" sz="2400" dirty="0">
                <a:solidFill>
                  <a:schemeClr val="tx1"/>
                </a:solidFill>
              </a:rPr>
              <a:t>Violence and extremism </a:t>
            </a:r>
          </a:p>
          <a:p>
            <a:pPr marL="342900" indent="-342900">
              <a:lnSpc>
                <a:spcPct val="120000"/>
              </a:lnSpc>
              <a:buFont typeface="Wingdings" panose="05000000000000000000" pitchFamily="2" charset="2"/>
              <a:buChar char="§"/>
            </a:pPr>
            <a:r>
              <a:rPr lang="en-US" sz="2400" dirty="0">
                <a:solidFill>
                  <a:schemeClr val="tx1"/>
                </a:solidFill>
              </a:rPr>
              <a:t>Legal norms </a:t>
            </a:r>
          </a:p>
          <a:p>
            <a:pPr marL="342900" indent="-342900">
              <a:lnSpc>
                <a:spcPct val="120000"/>
              </a:lnSpc>
              <a:buFont typeface="Wingdings" panose="05000000000000000000" pitchFamily="2" charset="2"/>
              <a:buChar char="§"/>
            </a:pPr>
            <a:r>
              <a:rPr lang="en-US" sz="2400" dirty="0">
                <a:solidFill>
                  <a:schemeClr val="tx1"/>
                </a:solidFill>
              </a:rPr>
              <a:t>Social control</a:t>
            </a:r>
          </a:p>
          <a:p>
            <a:pPr marL="342900" indent="-342900">
              <a:lnSpc>
                <a:spcPct val="120000"/>
              </a:lnSpc>
              <a:buFont typeface="Wingdings" panose="05000000000000000000" pitchFamily="2" charset="2"/>
              <a:buChar char="§"/>
            </a:pPr>
            <a:r>
              <a:rPr lang="en-US" sz="2400" dirty="0">
                <a:solidFill>
                  <a:schemeClr val="tx1"/>
                </a:solidFill>
              </a:rPr>
              <a:t>Social work</a:t>
            </a:r>
            <a:endParaRPr lang="de-DE" sz="2400" dirty="0">
              <a:solidFill>
                <a:schemeClr val="tx1"/>
              </a:solidFill>
            </a:endParaRPr>
          </a:p>
        </p:txBody>
      </p:sp>
      <p:sp>
        <p:nvSpPr>
          <p:cNvPr id="4" name="Foliennummernplatzhalter 3">
            <a:extLst>
              <a:ext uri="{FF2B5EF4-FFF2-40B4-BE49-F238E27FC236}">
                <a16:creationId xmlns:a16="http://schemas.microsoft.com/office/drawing/2014/main" id="{1FFB8C91-45AC-064F-8E1C-7185FD68AF75}"/>
              </a:ext>
            </a:extLst>
          </p:cNvPr>
          <p:cNvSpPr>
            <a:spLocks noGrp="1"/>
          </p:cNvSpPr>
          <p:nvPr>
            <p:ph type="sldNum" sz="quarter" idx="4"/>
          </p:nvPr>
        </p:nvSpPr>
        <p:spPr/>
        <p:txBody>
          <a:bodyPr/>
          <a:lstStyle/>
          <a:p>
            <a:r>
              <a:rPr lang="de-DE"/>
              <a:t>Page </a:t>
            </a:r>
            <a:fld id="{EBA229B5-7CFD-BC45-B1DD-7E8FA6FF2A01}" type="slidenum">
              <a:rPr lang="de-DE" smtClean="0"/>
              <a:pPr/>
              <a:t>4</a:t>
            </a:fld>
            <a:endParaRPr lang="de-DE" dirty="0"/>
          </a:p>
        </p:txBody>
      </p:sp>
      <p:sp>
        <p:nvSpPr>
          <p:cNvPr id="5" name="Fußzeilenplatzhalter 4">
            <a:extLst>
              <a:ext uri="{FF2B5EF4-FFF2-40B4-BE49-F238E27FC236}">
                <a16:creationId xmlns:a16="http://schemas.microsoft.com/office/drawing/2014/main" id="{978D3DCB-58E0-8B43-8C26-306FF7B69A67}"/>
              </a:ext>
            </a:extLst>
          </p:cNvPr>
          <p:cNvSpPr>
            <a:spLocks noGrp="1"/>
          </p:cNvSpPr>
          <p:nvPr>
            <p:ph type="ftr" sz="quarter" idx="3"/>
          </p:nvPr>
        </p:nvSpPr>
        <p:spPr/>
        <p:txBody>
          <a:bodyPr/>
          <a:lstStyle/>
          <a:p>
            <a:r>
              <a:rPr lang="en-US" dirty="0"/>
              <a:t>Institute for the Sociology of Law and Criminology (IRKS)</a:t>
            </a:r>
            <a:endParaRPr lang="de-DE" dirty="0"/>
          </a:p>
        </p:txBody>
      </p:sp>
      <p:sp>
        <p:nvSpPr>
          <p:cNvPr id="6" name="Textplatzhalter 2">
            <a:extLst>
              <a:ext uri="{FF2B5EF4-FFF2-40B4-BE49-F238E27FC236}">
                <a16:creationId xmlns:a16="http://schemas.microsoft.com/office/drawing/2014/main" id="{846F5712-7E0C-4F34-9598-E85B3A7750EC}"/>
              </a:ext>
            </a:extLst>
          </p:cNvPr>
          <p:cNvSpPr txBox="1">
            <a:spLocks/>
          </p:cNvSpPr>
          <p:nvPr/>
        </p:nvSpPr>
        <p:spPr>
          <a:xfrm>
            <a:off x="6086132" y="1479599"/>
            <a:ext cx="5267668" cy="4320479"/>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ppleSystemUIFont" charset="-120"/>
              <a:buChar char="»"/>
              <a:tabLst/>
              <a:defRPr sz="1700" kern="1200" baseline="0">
                <a:solidFill>
                  <a:srgbClr val="EB8B2D"/>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marL="342900" indent="-342900">
              <a:lnSpc>
                <a:spcPct val="150000"/>
              </a:lnSpc>
              <a:buFontTx/>
              <a:buChar char="-"/>
            </a:pPr>
            <a:r>
              <a:rPr lang="en-US" sz="2400" dirty="0">
                <a:solidFill>
                  <a:schemeClr val="tx1"/>
                </a:solidFill>
              </a:rPr>
              <a:t>Mixed methods, focus on qualitative methods</a:t>
            </a:r>
          </a:p>
          <a:p>
            <a:pPr marL="342900" indent="-342900">
              <a:lnSpc>
                <a:spcPct val="150000"/>
              </a:lnSpc>
              <a:buFontTx/>
              <a:buChar char="-"/>
            </a:pPr>
            <a:r>
              <a:rPr lang="en-US" sz="2400" dirty="0">
                <a:solidFill>
                  <a:schemeClr val="tx1"/>
                </a:solidFill>
              </a:rPr>
              <a:t>Surveys and quantitative data analysis</a:t>
            </a:r>
          </a:p>
          <a:p>
            <a:pPr marL="342900" indent="-342900">
              <a:lnSpc>
                <a:spcPct val="150000"/>
              </a:lnSpc>
              <a:buFontTx/>
              <a:buChar char="-"/>
            </a:pPr>
            <a:r>
              <a:rPr lang="en-US" sz="2400" dirty="0">
                <a:solidFill>
                  <a:schemeClr val="tx1"/>
                </a:solidFill>
              </a:rPr>
              <a:t>Analysis of judicial files and crime statistics</a:t>
            </a:r>
          </a:p>
          <a:p>
            <a:pPr marL="342900" indent="-342900">
              <a:lnSpc>
                <a:spcPct val="150000"/>
              </a:lnSpc>
              <a:buFontTx/>
              <a:buChar char="-"/>
            </a:pPr>
            <a:r>
              <a:rPr lang="en-US" sz="2400" dirty="0">
                <a:solidFill>
                  <a:schemeClr val="tx1"/>
                </a:solidFill>
              </a:rPr>
              <a:t>Digital ethnography</a:t>
            </a:r>
          </a:p>
          <a:p>
            <a:pPr marL="342900" indent="-342900">
              <a:lnSpc>
                <a:spcPct val="150000"/>
              </a:lnSpc>
              <a:buFontTx/>
              <a:buChar char="-"/>
            </a:pPr>
            <a:r>
              <a:rPr lang="en-US" sz="2400" dirty="0">
                <a:solidFill>
                  <a:schemeClr val="tx1"/>
                </a:solidFill>
              </a:rPr>
              <a:t>Web scraping</a:t>
            </a:r>
            <a:endParaRPr lang="de-DE" sz="2400" dirty="0">
              <a:solidFill>
                <a:schemeClr val="tx1"/>
              </a:solidFill>
            </a:endParaRPr>
          </a:p>
        </p:txBody>
      </p:sp>
    </p:spTree>
    <p:extLst>
      <p:ext uri="{BB962C8B-B14F-4D97-AF65-F5344CB8AC3E}">
        <p14:creationId xmlns:p14="http://schemas.microsoft.com/office/powerpoint/2010/main" val="721046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F9118-48B7-3341-8483-54B5D17B60F2}"/>
              </a:ext>
            </a:extLst>
          </p:cNvPr>
          <p:cNvSpPr>
            <a:spLocks noGrp="1"/>
          </p:cNvSpPr>
          <p:nvPr>
            <p:ph type="title"/>
          </p:nvPr>
        </p:nvSpPr>
        <p:spPr>
          <a:xfrm>
            <a:off x="838199" y="692696"/>
            <a:ext cx="10515600" cy="543595"/>
          </a:xfrm>
        </p:spPr>
        <p:txBody>
          <a:bodyPr/>
          <a:lstStyle/>
          <a:p>
            <a:r>
              <a:rPr lang="de-DE" b="1" dirty="0" err="1">
                <a:latin typeface="Calibri,Bold"/>
              </a:rPr>
              <a:t>Aims</a:t>
            </a:r>
            <a:endParaRPr lang="de-DE" b="1" dirty="0"/>
          </a:p>
        </p:txBody>
      </p:sp>
      <p:sp>
        <p:nvSpPr>
          <p:cNvPr id="3" name="Textplatzhalter 2">
            <a:extLst>
              <a:ext uri="{FF2B5EF4-FFF2-40B4-BE49-F238E27FC236}">
                <a16:creationId xmlns:a16="http://schemas.microsoft.com/office/drawing/2014/main" id="{52F30DDC-1A05-A640-9B0A-6AEE44BF58C0}"/>
              </a:ext>
            </a:extLst>
          </p:cNvPr>
          <p:cNvSpPr>
            <a:spLocks noGrp="1"/>
          </p:cNvSpPr>
          <p:nvPr>
            <p:ph type="body" idx="1"/>
          </p:nvPr>
        </p:nvSpPr>
        <p:spPr>
          <a:xfrm>
            <a:off x="750776" y="1747669"/>
            <a:ext cx="10515600" cy="3362661"/>
          </a:xfrm>
        </p:spPr>
        <p:txBody>
          <a:bodyPr/>
          <a:lstStyle/>
          <a:p>
            <a:pPr>
              <a:lnSpc>
                <a:spcPct val="200000"/>
              </a:lnSpc>
              <a:buFont typeface=".AppleSystemUIFont" charset="-120"/>
              <a:buNone/>
            </a:pPr>
            <a:r>
              <a:rPr lang="en-US" sz="1800" dirty="0">
                <a:solidFill>
                  <a:schemeClr val="tx1"/>
                </a:solidFill>
              </a:rPr>
              <a:t>- Scientific basis for evidence-based practice in politics and society</a:t>
            </a:r>
          </a:p>
          <a:p>
            <a:pPr>
              <a:lnSpc>
                <a:spcPct val="200000"/>
              </a:lnSpc>
              <a:buFont typeface=".AppleSystemUIFont" charset="-120"/>
              <a:buNone/>
            </a:pPr>
            <a:r>
              <a:rPr lang="en-US" sz="1800" dirty="0">
                <a:solidFill>
                  <a:schemeClr val="tx1"/>
                </a:solidFill>
              </a:rPr>
              <a:t>- Implementation of measures and laws</a:t>
            </a:r>
          </a:p>
          <a:p>
            <a:pPr>
              <a:lnSpc>
                <a:spcPct val="200000"/>
              </a:lnSpc>
              <a:buFont typeface=".AppleSystemUIFont" charset="-120"/>
              <a:buNone/>
            </a:pPr>
            <a:r>
              <a:rPr lang="en-US" sz="1800" dirty="0">
                <a:solidFill>
                  <a:schemeClr val="tx1"/>
                </a:solidFill>
              </a:rPr>
              <a:t>- Effects of social and legal interventions </a:t>
            </a:r>
          </a:p>
          <a:p>
            <a:pPr>
              <a:lnSpc>
                <a:spcPct val="200000"/>
              </a:lnSpc>
              <a:buFont typeface=".AppleSystemUIFont" charset="-120"/>
              <a:buNone/>
            </a:pPr>
            <a:r>
              <a:rPr lang="en-US" sz="1800" dirty="0">
                <a:solidFill>
                  <a:schemeClr val="tx1"/>
                </a:solidFill>
              </a:rPr>
              <a:t>- Strengthening the rule of law, social security and the social participation of multiple stakeholder groups</a:t>
            </a:r>
            <a:endParaRPr lang="de-DE" sz="1800" dirty="0">
              <a:solidFill>
                <a:schemeClr val="tx1"/>
              </a:solidFill>
            </a:endParaRPr>
          </a:p>
          <a:p>
            <a:pPr>
              <a:buNone/>
            </a:pPr>
            <a:endParaRPr lang="de-DE" dirty="0"/>
          </a:p>
        </p:txBody>
      </p:sp>
      <p:sp>
        <p:nvSpPr>
          <p:cNvPr id="4" name="Foliennummernplatzhalter 3">
            <a:extLst>
              <a:ext uri="{FF2B5EF4-FFF2-40B4-BE49-F238E27FC236}">
                <a16:creationId xmlns:a16="http://schemas.microsoft.com/office/drawing/2014/main" id="{1FFB8C91-45AC-064F-8E1C-7185FD68AF75}"/>
              </a:ext>
            </a:extLst>
          </p:cNvPr>
          <p:cNvSpPr>
            <a:spLocks noGrp="1"/>
          </p:cNvSpPr>
          <p:nvPr>
            <p:ph type="sldNum" sz="quarter" idx="4"/>
          </p:nvPr>
        </p:nvSpPr>
        <p:spPr/>
        <p:txBody>
          <a:bodyPr/>
          <a:lstStyle/>
          <a:p>
            <a:r>
              <a:rPr lang="de-DE"/>
              <a:t>Page </a:t>
            </a:r>
            <a:fld id="{EBA229B5-7CFD-BC45-B1DD-7E8FA6FF2A01}" type="slidenum">
              <a:rPr lang="de-DE" smtClean="0"/>
              <a:pPr/>
              <a:t>5</a:t>
            </a:fld>
            <a:endParaRPr lang="de-DE" dirty="0"/>
          </a:p>
        </p:txBody>
      </p:sp>
      <p:sp>
        <p:nvSpPr>
          <p:cNvPr id="5" name="Fußzeilenplatzhalter 4">
            <a:extLst>
              <a:ext uri="{FF2B5EF4-FFF2-40B4-BE49-F238E27FC236}">
                <a16:creationId xmlns:a16="http://schemas.microsoft.com/office/drawing/2014/main" id="{978D3DCB-58E0-8B43-8C26-306FF7B69A67}"/>
              </a:ext>
            </a:extLst>
          </p:cNvPr>
          <p:cNvSpPr>
            <a:spLocks noGrp="1"/>
          </p:cNvSpPr>
          <p:nvPr>
            <p:ph type="ftr" sz="quarter" idx="3"/>
          </p:nvPr>
        </p:nvSpPr>
        <p:spPr/>
        <p:txBody>
          <a:bodyPr/>
          <a:lstStyle/>
          <a:p>
            <a:r>
              <a:rPr lang="en-US" dirty="0"/>
              <a:t>Institute for the Sociology of Law and Criminology (IRKS)</a:t>
            </a:r>
            <a:endParaRPr lang="de-DE" dirty="0"/>
          </a:p>
        </p:txBody>
      </p:sp>
      <p:pic>
        <p:nvPicPr>
          <p:cNvPr id="6" name="Grafik 5">
            <a:extLst>
              <a:ext uri="{FF2B5EF4-FFF2-40B4-BE49-F238E27FC236}">
                <a16:creationId xmlns:a16="http://schemas.microsoft.com/office/drawing/2014/main" id="{A56FE472-0F8E-4A57-98AC-7764B1F1CC63}"/>
              </a:ext>
            </a:extLst>
          </p:cNvPr>
          <p:cNvPicPr>
            <a:picLocks noChangeAspect="1"/>
          </p:cNvPicPr>
          <p:nvPr/>
        </p:nvPicPr>
        <p:blipFill>
          <a:blip r:embed="rId2"/>
          <a:stretch>
            <a:fillRect/>
          </a:stretch>
        </p:blipFill>
        <p:spPr>
          <a:xfrm>
            <a:off x="8779430" y="1"/>
            <a:ext cx="3412570" cy="2132856"/>
          </a:xfrm>
          <a:prstGeom prst="rect">
            <a:avLst/>
          </a:prstGeom>
        </p:spPr>
      </p:pic>
    </p:spTree>
    <p:extLst>
      <p:ext uri="{BB962C8B-B14F-4D97-AF65-F5344CB8AC3E}">
        <p14:creationId xmlns:p14="http://schemas.microsoft.com/office/powerpoint/2010/main" val="2835242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B976B4-C161-4F25-9272-FF0A4708EA97}"/>
              </a:ext>
            </a:extLst>
          </p:cNvPr>
          <p:cNvSpPr>
            <a:spLocks noGrp="1"/>
          </p:cNvSpPr>
          <p:nvPr>
            <p:ph type="title"/>
          </p:nvPr>
        </p:nvSpPr>
        <p:spPr>
          <a:xfrm>
            <a:off x="838200" y="842949"/>
            <a:ext cx="10515600" cy="543595"/>
          </a:xfrm>
        </p:spPr>
        <p:txBody>
          <a:bodyPr/>
          <a:lstStyle/>
          <a:p>
            <a:r>
              <a:rPr lang="en-GB" b="1" dirty="0">
                <a:latin typeface="Calibri,Bold"/>
              </a:rPr>
              <a:t>Three research focuses</a:t>
            </a:r>
          </a:p>
        </p:txBody>
      </p:sp>
      <p:sp>
        <p:nvSpPr>
          <p:cNvPr id="3" name="Textplatzhalter 2">
            <a:extLst>
              <a:ext uri="{FF2B5EF4-FFF2-40B4-BE49-F238E27FC236}">
                <a16:creationId xmlns:a16="http://schemas.microsoft.com/office/drawing/2014/main" id="{EBDEFAB5-ED55-4128-8083-A4D7E32D40EF}"/>
              </a:ext>
            </a:extLst>
          </p:cNvPr>
          <p:cNvSpPr>
            <a:spLocks noGrp="1"/>
          </p:cNvSpPr>
          <p:nvPr>
            <p:ph type="body" idx="1"/>
          </p:nvPr>
        </p:nvSpPr>
        <p:spPr>
          <a:xfrm>
            <a:off x="850028" y="1747669"/>
            <a:ext cx="10515600" cy="3362661"/>
          </a:xfrm>
        </p:spPr>
        <p:txBody>
          <a:bodyPr/>
          <a:lstStyle/>
          <a:p>
            <a:pPr marL="342900" indent="-342900">
              <a:buFont typeface="Wingdings" panose="05000000000000000000" pitchFamily="2" charset="2"/>
              <a:buChar char="Ø"/>
            </a:pPr>
            <a:r>
              <a:rPr lang="de-AT" sz="2400" b="1" dirty="0">
                <a:solidFill>
                  <a:schemeClr val="tx1"/>
                </a:solidFill>
              </a:rPr>
              <a:t>Security </a:t>
            </a:r>
            <a:r>
              <a:rPr lang="de-AT" sz="2400" b="1" dirty="0" err="1">
                <a:solidFill>
                  <a:schemeClr val="tx1"/>
                </a:solidFill>
              </a:rPr>
              <a:t>Reseach</a:t>
            </a:r>
            <a:endParaRPr lang="de-AT" sz="2400" b="1" dirty="0">
              <a:solidFill>
                <a:schemeClr val="tx1"/>
              </a:solidFill>
            </a:endParaRPr>
          </a:p>
          <a:p>
            <a:pPr marL="342900" indent="-342900">
              <a:buFont typeface="Wingdings" panose="05000000000000000000" pitchFamily="2" charset="2"/>
              <a:buChar char="Ø"/>
            </a:pPr>
            <a:endParaRPr lang="de-AT" sz="2400" b="1" dirty="0">
              <a:solidFill>
                <a:schemeClr val="tx1"/>
              </a:solidFill>
            </a:endParaRPr>
          </a:p>
          <a:p>
            <a:pPr marL="342900" indent="-342900">
              <a:buFont typeface="Wingdings" panose="05000000000000000000" pitchFamily="2" charset="2"/>
              <a:buChar char="Ø"/>
            </a:pPr>
            <a:r>
              <a:rPr lang="de-AT" sz="2400" b="1" dirty="0" err="1">
                <a:solidFill>
                  <a:schemeClr val="tx1"/>
                </a:solidFill>
              </a:rPr>
              <a:t>Criminology</a:t>
            </a:r>
            <a:endParaRPr lang="de-AT" sz="2400" b="1" dirty="0">
              <a:solidFill>
                <a:schemeClr val="tx1"/>
              </a:solidFill>
            </a:endParaRPr>
          </a:p>
          <a:p>
            <a:pPr marL="342900" indent="-342900">
              <a:buFont typeface="Wingdings" panose="05000000000000000000" pitchFamily="2" charset="2"/>
              <a:buChar char="Ø"/>
            </a:pPr>
            <a:endParaRPr lang="de-AT" sz="2400" b="1" dirty="0">
              <a:solidFill>
                <a:schemeClr val="tx1"/>
              </a:solidFill>
            </a:endParaRPr>
          </a:p>
          <a:p>
            <a:pPr marL="342900" indent="-342900">
              <a:buFont typeface="Wingdings" panose="05000000000000000000" pitchFamily="2" charset="2"/>
              <a:buChar char="Ø"/>
            </a:pPr>
            <a:r>
              <a:rPr lang="de-AT" sz="2400" b="1" dirty="0" err="1">
                <a:solidFill>
                  <a:schemeClr val="tx1"/>
                </a:solidFill>
              </a:rPr>
              <a:t>Sociology</a:t>
            </a:r>
            <a:r>
              <a:rPr lang="de-AT" sz="2400" b="1" dirty="0">
                <a:solidFill>
                  <a:schemeClr val="tx1"/>
                </a:solidFill>
              </a:rPr>
              <a:t> </a:t>
            </a:r>
            <a:r>
              <a:rPr lang="de-AT" sz="2400" b="1" dirty="0" err="1">
                <a:solidFill>
                  <a:schemeClr val="tx1"/>
                </a:solidFill>
              </a:rPr>
              <a:t>of</a:t>
            </a:r>
            <a:r>
              <a:rPr lang="de-AT" sz="2400" b="1" dirty="0">
                <a:solidFill>
                  <a:schemeClr val="tx1"/>
                </a:solidFill>
              </a:rPr>
              <a:t> Law</a:t>
            </a:r>
          </a:p>
          <a:p>
            <a:endParaRPr lang="de-AT" dirty="0"/>
          </a:p>
          <a:p>
            <a:endParaRPr lang="de-AT" dirty="0"/>
          </a:p>
          <a:p>
            <a:endParaRPr lang="de-AT" dirty="0"/>
          </a:p>
          <a:p>
            <a:endParaRPr lang="en-GB" dirty="0"/>
          </a:p>
        </p:txBody>
      </p:sp>
      <p:sp>
        <p:nvSpPr>
          <p:cNvPr id="4" name="Foliennummernplatzhalter 3">
            <a:extLst>
              <a:ext uri="{FF2B5EF4-FFF2-40B4-BE49-F238E27FC236}">
                <a16:creationId xmlns:a16="http://schemas.microsoft.com/office/drawing/2014/main" id="{6366DB35-0707-46DC-931E-4A97E9ED5B49}"/>
              </a:ext>
            </a:extLst>
          </p:cNvPr>
          <p:cNvSpPr>
            <a:spLocks noGrp="1"/>
          </p:cNvSpPr>
          <p:nvPr>
            <p:ph type="sldNum" sz="quarter" idx="4"/>
          </p:nvPr>
        </p:nvSpPr>
        <p:spPr/>
        <p:txBody>
          <a:bodyPr/>
          <a:lstStyle/>
          <a:p>
            <a:r>
              <a:rPr lang="de-DE"/>
              <a:t>Page </a:t>
            </a:r>
            <a:fld id="{EBA229B5-7CFD-BC45-B1DD-7E8FA6FF2A01}" type="slidenum">
              <a:rPr lang="de-DE" smtClean="0"/>
              <a:pPr/>
              <a:t>6</a:t>
            </a:fld>
            <a:endParaRPr lang="de-DE" dirty="0"/>
          </a:p>
        </p:txBody>
      </p:sp>
      <p:sp>
        <p:nvSpPr>
          <p:cNvPr id="5" name="Fußzeilenplatzhalter 4">
            <a:extLst>
              <a:ext uri="{FF2B5EF4-FFF2-40B4-BE49-F238E27FC236}">
                <a16:creationId xmlns:a16="http://schemas.microsoft.com/office/drawing/2014/main" id="{8B8E28AF-833A-4813-8477-7FEE756850FF}"/>
              </a:ext>
            </a:extLst>
          </p:cNvPr>
          <p:cNvSpPr>
            <a:spLocks noGrp="1"/>
          </p:cNvSpPr>
          <p:nvPr>
            <p:ph type="ftr" sz="quarter" idx="3"/>
          </p:nvPr>
        </p:nvSpPr>
        <p:spPr/>
        <p:txBody>
          <a:bodyPr/>
          <a:lstStyle/>
          <a:p>
            <a:r>
              <a:rPr lang="de-DE"/>
              <a:t>place I name I date</a:t>
            </a:r>
            <a:endParaRPr lang="de-DE" dirty="0"/>
          </a:p>
        </p:txBody>
      </p:sp>
    </p:spTree>
    <p:extLst>
      <p:ext uri="{BB962C8B-B14F-4D97-AF65-F5344CB8AC3E}">
        <p14:creationId xmlns:p14="http://schemas.microsoft.com/office/powerpoint/2010/main" val="2471377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F9118-48B7-3341-8483-54B5D17B60F2}"/>
              </a:ext>
            </a:extLst>
          </p:cNvPr>
          <p:cNvSpPr>
            <a:spLocks noGrp="1"/>
          </p:cNvSpPr>
          <p:nvPr>
            <p:ph type="title"/>
          </p:nvPr>
        </p:nvSpPr>
        <p:spPr>
          <a:xfrm>
            <a:off x="838200" y="515587"/>
            <a:ext cx="10515600" cy="543595"/>
          </a:xfrm>
        </p:spPr>
        <p:txBody>
          <a:bodyPr/>
          <a:lstStyle/>
          <a:p>
            <a:r>
              <a:rPr lang="de-DE" dirty="0">
                <a:latin typeface="Calibri,Bold"/>
              </a:rPr>
              <a:t>Security </a:t>
            </a:r>
            <a:r>
              <a:rPr lang="de-DE" dirty="0" err="1">
                <a:latin typeface="Calibri,Bold"/>
              </a:rPr>
              <a:t>Reseach</a:t>
            </a:r>
            <a:r>
              <a:rPr lang="de-DE" dirty="0">
                <a:latin typeface="Calibri,Bold"/>
              </a:rPr>
              <a:t> - </a:t>
            </a:r>
            <a:r>
              <a:rPr lang="de-DE" dirty="0" err="1">
                <a:latin typeface="Calibri,Bold"/>
              </a:rPr>
              <a:t>Exemplary</a:t>
            </a:r>
            <a:r>
              <a:rPr lang="de-DE" dirty="0">
                <a:latin typeface="Calibri,Bold"/>
              </a:rPr>
              <a:t> Research Project </a:t>
            </a:r>
            <a:br>
              <a:rPr lang="de-DE" dirty="0">
                <a:latin typeface="Calibri,Bold"/>
              </a:rPr>
            </a:br>
            <a:endParaRPr lang="de-DE" dirty="0">
              <a:latin typeface="Calibri,Bold"/>
            </a:endParaRPr>
          </a:p>
        </p:txBody>
      </p:sp>
      <p:sp>
        <p:nvSpPr>
          <p:cNvPr id="3" name="Textplatzhalter 2">
            <a:extLst>
              <a:ext uri="{FF2B5EF4-FFF2-40B4-BE49-F238E27FC236}">
                <a16:creationId xmlns:a16="http://schemas.microsoft.com/office/drawing/2014/main" id="{52F30DDC-1A05-A640-9B0A-6AEE44BF58C0}"/>
              </a:ext>
            </a:extLst>
          </p:cNvPr>
          <p:cNvSpPr>
            <a:spLocks noGrp="1"/>
          </p:cNvSpPr>
          <p:nvPr>
            <p:ph type="body" idx="1"/>
          </p:nvPr>
        </p:nvSpPr>
        <p:spPr>
          <a:xfrm>
            <a:off x="838200" y="1412776"/>
            <a:ext cx="10730408" cy="4536504"/>
          </a:xfrm>
        </p:spPr>
        <p:txBody>
          <a:bodyPr>
            <a:normAutofit fontScale="47500" lnSpcReduction="20000"/>
          </a:bodyPr>
          <a:lstStyle/>
          <a:p>
            <a:pPr>
              <a:buNone/>
            </a:pPr>
            <a:r>
              <a:rPr lang="en-US" sz="6700" b="1" dirty="0" err="1">
                <a:solidFill>
                  <a:schemeClr val="tx1"/>
                </a:solidFill>
                <a:latin typeface="Calibri,Bold"/>
              </a:rPr>
              <a:t>Stratex</a:t>
            </a:r>
            <a:r>
              <a:rPr lang="en-US" sz="6700" b="1" dirty="0">
                <a:solidFill>
                  <a:schemeClr val="tx1"/>
                </a:solidFill>
                <a:latin typeface="Calibri,Bold"/>
              </a:rPr>
              <a:t> – </a:t>
            </a:r>
          </a:p>
          <a:p>
            <a:pPr>
              <a:buNone/>
            </a:pPr>
            <a:r>
              <a:rPr lang="en-US" sz="6700" b="1" dirty="0">
                <a:solidFill>
                  <a:schemeClr val="tx1"/>
                </a:solidFill>
                <a:latin typeface="Calibri,Bold"/>
              </a:rPr>
              <a:t>Strategies of extremist </a:t>
            </a:r>
            <a:r>
              <a:rPr lang="en-US" sz="6700" b="1" dirty="0" err="1">
                <a:solidFill>
                  <a:schemeClr val="tx1"/>
                </a:solidFill>
                <a:latin typeface="Calibri,Bold"/>
              </a:rPr>
              <a:t>organisations</a:t>
            </a:r>
            <a:r>
              <a:rPr lang="en-US" sz="6700" b="1" dirty="0">
                <a:solidFill>
                  <a:schemeClr val="tx1"/>
                </a:solidFill>
                <a:latin typeface="Calibri,Bold"/>
              </a:rPr>
              <a:t> in the education sector</a:t>
            </a:r>
          </a:p>
          <a:p>
            <a:pPr>
              <a:buNone/>
            </a:pPr>
            <a:endParaRPr lang="en-US" sz="3800" dirty="0">
              <a:solidFill>
                <a:schemeClr val="tx1"/>
              </a:solidFill>
            </a:endParaRPr>
          </a:p>
          <a:p>
            <a:pPr>
              <a:lnSpc>
                <a:spcPct val="170000"/>
              </a:lnSpc>
              <a:buNone/>
            </a:pPr>
            <a:r>
              <a:rPr lang="en-US" sz="4200" b="1" dirty="0">
                <a:solidFill>
                  <a:schemeClr val="tx1"/>
                </a:solidFill>
              </a:rPr>
              <a:t>Aim</a:t>
            </a:r>
            <a:r>
              <a:rPr lang="en-US" sz="4200" dirty="0">
                <a:solidFill>
                  <a:schemeClr val="tx1"/>
                </a:solidFill>
              </a:rPr>
              <a:t>: Analyses of the objectives, strategies, networks and the concrete approaches of extremist </a:t>
            </a:r>
            <a:r>
              <a:rPr lang="en-US" sz="4200" dirty="0" err="1">
                <a:solidFill>
                  <a:schemeClr val="tx1"/>
                </a:solidFill>
              </a:rPr>
              <a:t>organisations</a:t>
            </a:r>
            <a:endParaRPr lang="en-US" sz="4200" dirty="0">
              <a:solidFill>
                <a:schemeClr val="tx1"/>
              </a:solidFill>
            </a:endParaRPr>
          </a:p>
          <a:p>
            <a:pPr>
              <a:lnSpc>
                <a:spcPct val="170000"/>
              </a:lnSpc>
              <a:buNone/>
            </a:pPr>
            <a:r>
              <a:rPr lang="en-US" sz="4200" dirty="0">
                <a:solidFill>
                  <a:schemeClr val="tx1"/>
                </a:solidFill>
              </a:rPr>
              <a:t>Provision of information necessary for primary prevention against extremism in Austria</a:t>
            </a:r>
          </a:p>
          <a:p>
            <a:pPr>
              <a:lnSpc>
                <a:spcPct val="170000"/>
              </a:lnSpc>
              <a:buNone/>
            </a:pPr>
            <a:r>
              <a:rPr lang="en-US" sz="4200" b="1" dirty="0">
                <a:solidFill>
                  <a:schemeClr val="tx1"/>
                </a:solidFill>
              </a:rPr>
              <a:t>Methods</a:t>
            </a:r>
            <a:r>
              <a:rPr lang="en-US" sz="4200" dirty="0">
                <a:solidFill>
                  <a:schemeClr val="tx1"/>
                </a:solidFill>
              </a:rPr>
              <a:t>: Online survey, expert interviews, document analysis; in-depth case studies: (digital) ethnography </a:t>
            </a:r>
          </a:p>
          <a:p>
            <a:pPr>
              <a:lnSpc>
                <a:spcPct val="170000"/>
              </a:lnSpc>
              <a:buNone/>
            </a:pPr>
            <a:r>
              <a:rPr lang="en-US" sz="4200" b="1" dirty="0">
                <a:solidFill>
                  <a:schemeClr val="tx1"/>
                </a:solidFill>
              </a:rPr>
              <a:t>Funding</a:t>
            </a:r>
            <a:r>
              <a:rPr lang="en-US" sz="4200" dirty="0">
                <a:solidFill>
                  <a:schemeClr val="tx1"/>
                </a:solidFill>
              </a:rPr>
              <a:t>: Austrian Security Research </a:t>
            </a:r>
            <a:r>
              <a:rPr lang="en-US" sz="4200" dirty="0" err="1">
                <a:solidFill>
                  <a:schemeClr val="tx1"/>
                </a:solidFill>
              </a:rPr>
              <a:t>Programme</a:t>
            </a:r>
            <a:r>
              <a:rPr lang="en-US" sz="4200" dirty="0">
                <a:solidFill>
                  <a:schemeClr val="tx1"/>
                </a:solidFill>
              </a:rPr>
              <a:t> KIRAS</a:t>
            </a:r>
          </a:p>
        </p:txBody>
      </p:sp>
      <p:sp>
        <p:nvSpPr>
          <p:cNvPr id="4" name="Foliennummernplatzhalter 3">
            <a:extLst>
              <a:ext uri="{FF2B5EF4-FFF2-40B4-BE49-F238E27FC236}">
                <a16:creationId xmlns:a16="http://schemas.microsoft.com/office/drawing/2014/main" id="{1FFB8C91-45AC-064F-8E1C-7185FD68AF75}"/>
              </a:ext>
            </a:extLst>
          </p:cNvPr>
          <p:cNvSpPr>
            <a:spLocks noGrp="1"/>
          </p:cNvSpPr>
          <p:nvPr>
            <p:ph type="sldNum" sz="quarter" idx="4"/>
          </p:nvPr>
        </p:nvSpPr>
        <p:spPr/>
        <p:txBody>
          <a:bodyPr/>
          <a:lstStyle/>
          <a:p>
            <a:r>
              <a:rPr lang="de-DE"/>
              <a:t>Page </a:t>
            </a:r>
            <a:fld id="{EBA229B5-7CFD-BC45-B1DD-7E8FA6FF2A01}" type="slidenum">
              <a:rPr lang="de-DE" smtClean="0"/>
              <a:pPr/>
              <a:t>7</a:t>
            </a:fld>
            <a:endParaRPr lang="de-DE" dirty="0"/>
          </a:p>
        </p:txBody>
      </p:sp>
      <p:sp>
        <p:nvSpPr>
          <p:cNvPr id="5" name="Fußzeilenplatzhalter 4">
            <a:extLst>
              <a:ext uri="{FF2B5EF4-FFF2-40B4-BE49-F238E27FC236}">
                <a16:creationId xmlns:a16="http://schemas.microsoft.com/office/drawing/2014/main" id="{978D3DCB-58E0-8B43-8C26-306FF7B69A67}"/>
              </a:ext>
            </a:extLst>
          </p:cNvPr>
          <p:cNvSpPr>
            <a:spLocks noGrp="1"/>
          </p:cNvSpPr>
          <p:nvPr>
            <p:ph type="ftr" sz="quarter" idx="3"/>
          </p:nvPr>
        </p:nvSpPr>
        <p:spPr/>
        <p:txBody>
          <a:bodyPr/>
          <a:lstStyle/>
          <a:p>
            <a:r>
              <a:rPr lang="en-US" dirty="0"/>
              <a:t>Institute for the Sociology of Law and Criminology (IRKS)</a:t>
            </a:r>
            <a:endParaRPr lang="de-DE" dirty="0"/>
          </a:p>
        </p:txBody>
      </p:sp>
      <p:pic>
        <p:nvPicPr>
          <p:cNvPr id="6" name="Grafik 5">
            <a:extLst>
              <a:ext uri="{FF2B5EF4-FFF2-40B4-BE49-F238E27FC236}">
                <a16:creationId xmlns:a16="http://schemas.microsoft.com/office/drawing/2014/main" id="{073B611C-A324-4C49-8C11-FE1E2D00AFAF}"/>
              </a:ext>
            </a:extLst>
          </p:cNvPr>
          <p:cNvPicPr>
            <a:picLocks noChangeAspect="1"/>
          </p:cNvPicPr>
          <p:nvPr/>
        </p:nvPicPr>
        <p:blipFill>
          <a:blip r:embed="rId3"/>
          <a:stretch>
            <a:fillRect/>
          </a:stretch>
        </p:blipFill>
        <p:spPr>
          <a:xfrm>
            <a:off x="8297416" y="5165827"/>
            <a:ext cx="3820279" cy="1560396"/>
          </a:xfrm>
          <a:prstGeom prst="rect">
            <a:avLst/>
          </a:prstGeom>
        </p:spPr>
      </p:pic>
      <p:pic>
        <p:nvPicPr>
          <p:cNvPr id="8" name="Grafik 7">
            <a:extLst>
              <a:ext uri="{FF2B5EF4-FFF2-40B4-BE49-F238E27FC236}">
                <a16:creationId xmlns:a16="http://schemas.microsoft.com/office/drawing/2014/main" id="{B68DF793-696C-4EB8-94EC-7CAFD8DC562B}"/>
              </a:ext>
            </a:extLst>
          </p:cNvPr>
          <p:cNvPicPr>
            <a:picLocks noChangeAspect="1"/>
          </p:cNvPicPr>
          <p:nvPr/>
        </p:nvPicPr>
        <p:blipFill>
          <a:blip r:embed="rId4"/>
          <a:stretch>
            <a:fillRect/>
          </a:stretch>
        </p:blipFill>
        <p:spPr>
          <a:xfrm>
            <a:off x="9020745" y="64815"/>
            <a:ext cx="3165621" cy="2140049"/>
          </a:xfrm>
          <a:prstGeom prst="rect">
            <a:avLst/>
          </a:prstGeom>
        </p:spPr>
      </p:pic>
    </p:spTree>
    <p:extLst>
      <p:ext uri="{BB962C8B-B14F-4D97-AF65-F5344CB8AC3E}">
        <p14:creationId xmlns:p14="http://schemas.microsoft.com/office/powerpoint/2010/main" val="2309020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F9118-48B7-3341-8483-54B5D17B60F2}"/>
              </a:ext>
            </a:extLst>
          </p:cNvPr>
          <p:cNvSpPr>
            <a:spLocks noGrp="1"/>
          </p:cNvSpPr>
          <p:nvPr>
            <p:ph type="title"/>
          </p:nvPr>
        </p:nvSpPr>
        <p:spPr>
          <a:xfrm>
            <a:off x="838200" y="515587"/>
            <a:ext cx="10515600" cy="543595"/>
          </a:xfrm>
        </p:spPr>
        <p:txBody>
          <a:bodyPr/>
          <a:lstStyle/>
          <a:p>
            <a:r>
              <a:rPr lang="de-DE" dirty="0" err="1">
                <a:latin typeface="Calibri,Bold"/>
              </a:rPr>
              <a:t>Criminology</a:t>
            </a:r>
            <a:r>
              <a:rPr lang="de-DE" dirty="0">
                <a:latin typeface="Calibri,Bold"/>
              </a:rPr>
              <a:t> - </a:t>
            </a:r>
            <a:r>
              <a:rPr lang="de-DE" dirty="0" err="1">
                <a:latin typeface="Calibri,Bold"/>
              </a:rPr>
              <a:t>Exemplary</a:t>
            </a:r>
            <a:r>
              <a:rPr lang="de-DE" dirty="0">
                <a:latin typeface="Calibri,Bold"/>
              </a:rPr>
              <a:t> Research Project</a:t>
            </a:r>
          </a:p>
        </p:txBody>
      </p:sp>
      <p:sp>
        <p:nvSpPr>
          <p:cNvPr id="3" name="Textplatzhalter 2">
            <a:extLst>
              <a:ext uri="{FF2B5EF4-FFF2-40B4-BE49-F238E27FC236}">
                <a16:creationId xmlns:a16="http://schemas.microsoft.com/office/drawing/2014/main" id="{52F30DDC-1A05-A640-9B0A-6AEE44BF58C0}"/>
              </a:ext>
            </a:extLst>
          </p:cNvPr>
          <p:cNvSpPr>
            <a:spLocks noGrp="1"/>
          </p:cNvSpPr>
          <p:nvPr>
            <p:ph type="body" idx="1"/>
          </p:nvPr>
        </p:nvSpPr>
        <p:spPr>
          <a:xfrm>
            <a:off x="838200" y="1412776"/>
            <a:ext cx="10515600" cy="4392487"/>
          </a:xfrm>
        </p:spPr>
        <p:txBody>
          <a:bodyPr>
            <a:normAutofit/>
          </a:bodyPr>
          <a:lstStyle/>
          <a:p>
            <a:pPr>
              <a:buNone/>
            </a:pPr>
            <a:r>
              <a:rPr lang="en-US" sz="3200" b="1" dirty="0">
                <a:solidFill>
                  <a:schemeClr val="tx1"/>
                </a:solidFill>
                <a:latin typeface="Calibri,Bold"/>
              </a:rPr>
              <a:t>Security Report – </a:t>
            </a:r>
          </a:p>
          <a:p>
            <a:pPr>
              <a:buNone/>
            </a:pPr>
            <a:r>
              <a:rPr lang="en-US" sz="3200" b="1" dirty="0">
                <a:solidFill>
                  <a:schemeClr val="tx1"/>
                </a:solidFill>
                <a:latin typeface="Calibri,Bold"/>
              </a:rPr>
              <a:t>Report on the Activities of the Criminal Justice System</a:t>
            </a:r>
          </a:p>
          <a:p>
            <a:pPr>
              <a:buNone/>
            </a:pPr>
            <a:endParaRPr lang="en-US" sz="1800" dirty="0">
              <a:solidFill>
                <a:schemeClr val="tx1"/>
              </a:solidFill>
            </a:endParaRPr>
          </a:p>
          <a:p>
            <a:pPr>
              <a:lnSpc>
                <a:spcPct val="150000"/>
              </a:lnSpc>
              <a:buNone/>
            </a:pPr>
            <a:r>
              <a:rPr lang="en-US" sz="2000" b="1" dirty="0">
                <a:solidFill>
                  <a:schemeClr val="tx1"/>
                </a:solidFill>
              </a:rPr>
              <a:t>Aim</a:t>
            </a:r>
            <a:r>
              <a:rPr lang="en-US" sz="2000" dirty="0">
                <a:solidFill>
                  <a:schemeClr val="tx1"/>
                </a:solidFill>
              </a:rPr>
              <a:t>: Better understanding judiciary completion patterns for terrorism offenses under sections 278b to g and 282a of the Criminal Code  </a:t>
            </a:r>
          </a:p>
          <a:p>
            <a:pPr>
              <a:lnSpc>
                <a:spcPct val="150000"/>
              </a:lnSpc>
              <a:buNone/>
            </a:pPr>
            <a:r>
              <a:rPr lang="en-US" sz="2000" b="1" dirty="0">
                <a:solidFill>
                  <a:schemeClr val="tx1"/>
                </a:solidFill>
              </a:rPr>
              <a:t>Data</a:t>
            </a:r>
            <a:r>
              <a:rPr lang="en-US" sz="2000" dirty="0">
                <a:solidFill>
                  <a:schemeClr val="tx1"/>
                </a:solidFill>
              </a:rPr>
              <a:t>: Judicial statistics on terrorism offenses, criminal court statistics on demographic characteristics of offenders, six-year observation period (2015 - 2020)</a:t>
            </a:r>
          </a:p>
          <a:p>
            <a:pPr>
              <a:lnSpc>
                <a:spcPct val="150000"/>
              </a:lnSpc>
              <a:buNone/>
            </a:pPr>
            <a:r>
              <a:rPr lang="en-US" sz="2000" b="1" dirty="0">
                <a:solidFill>
                  <a:schemeClr val="tx1"/>
                </a:solidFill>
              </a:rPr>
              <a:t>Funding</a:t>
            </a:r>
            <a:r>
              <a:rPr lang="en-US" sz="2000" dirty="0">
                <a:solidFill>
                  <a:schemeClr val="tx1"/>
                </a:solidFill>
              </a:rPr>
              <a:t>: Austrian Federal Ministry of Justice</a:t>
            </a:r>
          </a:p>
          <a:p>
            <a:pPr>
              <a:buNone/>
            </a:pPr>
            <a:endParaRPr lang="de-DE" sz="1800" dirty="0">
              <a:solidFill>
                <a:schemeClr val="tx1"/>
              </a:solidFill>
            </a:endParaRPr>
          </a:p>
        </p:txBody>
      </p:sp>
      <p:sp>
        <p:nvSpPr>
          <p:cNvPr id="4" name="Foliennummernplatzhalter 3">
            <a:extLst>
              <a:ext uri="{FF2B5EF4-FFF2-40B4-BE49-F238E27FC236}">
                <a16:creationId xmlns:a16="http://schemas.microsoft.com/office/drawing/2014/main" id="{1FFB8C91-45AC-064F-8E1C-7185FD68AF75}"/>
              </a:ext>
            </a:extLst>
          </p:cNvPr>
          <p:cNvSpPr>
            <a:spLocks noGrp="1"/>
          </p:cNvSpPr>
          <p:nvPr>
            <p:ph type="sldNum" sz="quarter" idx="4"/>
          </p:nvPr>
        </p:nvSpPr>
        <p:spPr/>
        <p:txBody>
          <a:bodyPr/>
          <a:lstStyle/>
          <a:p>
            <a:r>
              <a:rPr lang="de-DE"/>
              <a:t>Page </a:t>
            </a:r>
            <a:fld id="{EBA229B5-7CFD-BC45-B1DD-7E8FA6FF2A01}" type="slidenum">
              <a:rPr lang="de-DE" smtClean="0"/>
              <a:pPr/>
              <a:t>8</a:t>
            </a:fld>
            <a:endParaRPr lang="de-DE" dirty="0"/>
          </a:p>
        </p:txBody>
      </p:sp>
      <p:sp>
        <p:nvSpPr>
          <p:cNvPr id="5" name="Fußzeilenplatzhalter 4">
            <a:extLst>
              <a:ext uri="{FF2B5EF4-FFF2-40B4-BE49-F238E27FC236}">
                <a16:creationId xmlns:a16="http://schemas.microsoft.com/office/drawing/2014/main" id="{978D3DCB-58E0-8B43-8C26-306FF7B69A67}"/>
              </a:ext>
            </a:extLst>
          </p:cNvPr>
          <p:cNvSpPr>
            <a:spLocks noGrp="1"/>
          </p:cNvSpPr>
          <p:nvPr>
            <p:ph type="ftr" sz="quarter" idx="3"/>
          </p:nvPr>
        </p:nvSpPr>
        <p:spPr/>
        <p:txBody>
          <a:bodyPr/>
          <a:lstStyle/>
          <a:p>
            <a:r>
              <a:rPr lang="en-US" dirty="0"/>
              <a:t>Institute for the Sociology of Law and Criminology (IRKS)</a:t>
            </a:r>
            <a:endParaRPr lang="de-DE" dirty="0"/>
          </a:p>
        </p:txBody>
      </p:sp>
      <p:pic>
        <p:nvPicPr>
          <p:cNvPr id="7" name="Grafik 6">
            <a:extLst>
              <a:ext uri="{FF2B5EF4-FFF2-40B4-BE49-F238E27FC236}">
                <a16:creationId xmlns:a16="http://schemas.microsoft.com/office/drawing/2014/main" id="{673175E4-BD78-4C14-A995-72055778295E}"/>
              </a:ext>
            </a:extLst>
          </p:cNvPr>
          <p:cNvPicPr>
            <a:picLocks noChangeAspect="1"/>
          </p:cNvPicPr>
          <p:nvPr/>
        </p:nvPicPr>
        <p:blipFill>
          <a:blip r:embed="rId2"/>
          <a:stretch>
            <a:fillRect/>
          </a:stretch>
        </p:blipFill>
        <p:spPr>
          <a:xfrm>
            <a:off x="9768408" y="0"/>
            <a:ext cx="2408804" cy="1952754"/>
          </a:xfrm>
          <a:prstGeom prst="rect">
            <a:avLst/>
          </a:prstGeom>
        </p:spPr>
      </p:pic>
      <p:pic>
        <p:nvPicPr>
          <p:cNvPr id="9" name="Grafik 8">
            <a:extLst>
              <a:ext uri="{FF2B5EF4-FFF2-40B4-BE49-F238E27FC236}">
                <a16:creationId xmlns:a16="http://schemas.microsoft.com/office/drawing/2014/main" id="{BFD6A09E-09F6-4BD8-BB15-7EB8F60B7534}"/>
              </a:ext>
            </a:extLst>
          </p:cNvPr>
          <p:cNvPicPr>
            <a:picLocks noChangeAspect="1"/>
          </p:cNvPicPr>
          <p:nvPr/>
        </p:nvPicPr>
        <p:blipFill>
          <a:blip r:embed="rId3"/>
          <a:stretch>
            <a:fillRect/>
          </a:stretch>
        </p:blipFill>
        <p:spPr>
          <a:xfrm>
            <a:off x="9463728" y="4900768"/>
            <a:ext cx="2713484" cy="1808989"/>
          </a:xfrm>
          <a:prstGeom prst="rect">
            <a:avLst/>
          </a:prstGeom>
        </p:spPr>
      </p:pic>
    </p:spTree>
    <p:extLst>
      <p:ext uri="{BB962C8B-B14F-4D97-AF65-F5344CB8AC3E}">
        <p14:creationId xmlns:p14="http://schemas.microsoft.com/office/powerpoint/2010/main" val="4022289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F9118-48B7-3341-8483-54B5D17B60F2}"/>
              </a:ext>
            </a:extLst>
          </p:cNvPr>
          <p:cNvSpPr>
            <a:spLocks noGrp="1"/>
          </p:cNvSpPr>
          <p:nvPr>
            <p:ph type="title"/>
          </p:nvPr>
        </p:nvSpPr>
        <p:spPr>
          <a:xfrm>
            <a:off x="838200" y="515587"/>
            <a:ext cx="10515600" cy="543595"/>
          </a:xfrm>
        </p:spPr>
        <p:txBody>
          <a:bodyPr/>
          <a:lstStyle/>
          <a:p>
            <a:r>
              <a:rPr lang="de-DE" dirty="0" err="1">
                <a:latin typeface="Calibri,Bold"/>
              </a:rPr>
              <a:t>Sociology</a:t>
            </a:r>
            <a:r>
              <a:rPr lang="de-DE" dirty="0">
                <a:latin typeface="Calibri,Bold"/>
              </a:rPr>
              <a:t> </a:t>
            </a:r>
            <a:r>
              <a:rPr lang="de-DE" dirty="0" err="1">
                <a:latin typeface="Calibri,Bold"/>
              </a:rPr>
              <a:t>of</a:t>
            </a:r>
            <a:r>
              <a:rPr lang="de-DE" dirty="0">
                <a:latin typeface="Calibri,Bold"/>
              </a:rPr>
              <a:t> Law - </a:t>
            </a:r>
            <a:r>
              <a:rPr lang="de-DE" dirty="0" err="1">
                <a:latin typeface="Calibri,Bold"/>
              </a:rPr>
              <a:t>Exemplary</a:t>
            </a:r>
            <a:r>
              <a:rPr lang="de-DE" dirty="0">
                <a:latin typeface="Calibri,Bold"/>
              </a:rPr>
              <a:t> Research Project</a:t>
            </a:r>
            <a:br>
              <a:rPr lang="de-DE" dirty="0">
                <a:latin typeface="Calibri,Bold"/>
              </a:rPr>
            </a:br>
            <a:r>
              <a:rPr lang="de-DE" dirty="0">
                <a:latin typeface="Calibri,Bold"/>
              </a:rPr>
              <a:t> </a:t>
            </a:r>
          </a:p>
        </p:txBody>
      </p:sp>
      <p:sp>
        <p:nvSpPr>
          <p:cNvPr id="3" name="Textplatzhalter 2">
            <a:extLst>
              <a:ext uri="{FF2B5EF4-FFF2-40B4-BE49-F238E27FC236}">
                <a16:creationId xmlns:a16="http://schemas.microsoft.com/office/drawing/2014/main" id="{52F30DDC-1A05-A640-9B0A-6AEE44BF58C0}"/>
              </a:ext>
            </a:extLst>
          </p:cNvPr>
          <p:cNvSpPr>
            <a:spLocks noGrp="1"/>
          </p:cNvSpPr>
          <p:nvPr>
            <p:ph type="body" idx="1"/>
          </p:nvPr>
        </p:nvSpPr>
        <p:spPr>
          <a:xfrm>
            <a:off x="838200" y="1412775"/>
            <a:ext cx="11018440" cy="4608513"/>
          </a:xfrm>
        </p:spPr>
        <p:txBody>
          <a:bodyPr>
            <a:normAutofit fontScale="55000" lnSpcReduction="20000"/>
          </a:bodyPr>
          <a:lstStyle/>
          <a:p>
            <a:pPr>
              <a:lnSpc>
                <a:spcPct val="120000"/>
              </a:lnSpc>
              <a:buNone/>
            </a:pPr>
            <a:r>
              <a:rPr lang="en-US" sz="5100" b="1" dirty="0">
                <a:solidFill>
                  <a:schemeClr val="tx1"/>
                </a:solidFill>
                <a:latin typeface="Calibri,Bold"/>
              </a:rPr>
              <a:t>FRALTERNA - Evaluation of the practical application of restrictions on freedom and alternative measures in risk situations in nursing homes</a:t>
            </a:r>
          </a:p>
          <a:p>
            <a:pPr>
              <a:lnSpc>
                <a:spcPct val="120000"/>
              </a:lnSpc>
              <a:buNone/>
            </a:pPr>
            <a:endParaRPr lang="en-US" sz="3300" dirty="0">
              <a:solidFill>
                <a:schemeClr val="tx1"/>
              </a:solidFill>
            </a:endParaRPr>
          </a:p>
          <a:p>
            <a:pPr>
              <a:lnSpc>
                <a:spcPct val="170000"/>
              </a:lnSpc>
              <a:buNone/>
            </a:pPr>
            <a:r>
              <a:rPr lang="en-US" sz="3600" b="1" dirty="0">
                <a:solidFill>
                  <a:schemeClr val="tx1"/>
                </a:solidFill>
              </a:rPr>
              <a:t>Aim</a:t>
            </a:r>
            <a:r>
              <a:rPr lang="en-US" sz="3600" dirty="0">
                <a:solidFill>
                  <a:schemeClr val="tx1"/>
                </a:solidFill>
              </a:rPr>
              <a:t>: Generating evidence-based knowledge concerning the application practice of physical and chemical restraints as well as alternatives in nursing homes.</a:t>
            </a:r>
          </a:p>
          <a:p>
            <a:pPr>
              <a:lnSpc>
                <a:spcPct val="170000"/>
              </a:lnSpc>
              <a:buNone/>
            </a:pPr>
            <a:r>
              <a:rPr lang="en-US" sz="3600" dirty="0">
                <a:solidFill>
                  <a:schemeClr val="tx1"/>
                </a:solidFill>
              </a:rPr>
              <a:t>Policy recommendations for action and implementation</a:t>
            </a:r>
          </a:p>
          <a:p>
            <a:pPr>
              <a:lnSpc>
                <a:spcPct val="170000"/>
              </a:lnSpc>
              <a:spcBef>
                <a:spcPts val="0"/>
              </a:spcBef>
              <a:buNone/>
            </a:pPr>
            <a:r>
              <a:rPr lang="en-US" sz="3600" b="1" dirty="0">
                <a:solidFill>
                  <a:schemeClr val="tx1"/>
                </a:solidFill>
              </a:rPr>
              <a:t>Methods</a:t>
            </a:r>
            <a:r>
              <a:rPr lang="en-US" sz="3600" dirty="0">
                <a:solidFill>
                  <a:schemeClr val="tx1"/>
                </a:solidFill>
              </a:rPr>
              <a:t>: Online-survey (care staff, residents’ representatives, judges), in-depth case studies (mixed methods), longitudinal secondary data analysis</a:t>
            </a:r>
          </a:p>
          <a:p>
            <a:pPr>
              <a:lnSpc>
                <a:spcPct val="170000"/>
              </a:lnSpc>
              <a:spcBef>
                <a:spcPts val="0"/>
              </a:spcBef>
              <a:buNone/>
            </a:pPr>
            <a:r>
              <a:rPr lang="en-US" sz="3600" b="1" dirty="0">
                <a:solidFill>
                  <a:schemeClr val="tx1"/>
                </a:solidFill>
              </a:rPr>
              <a:t>Funding</a:t>
            </a:r>
            <a:r>
              <a:rPr lang="en-US" sz="3600" dirty="0">
                <a:solidFill>
                  <a:schemeClr val="tx1"/>
                </a:solidFill>
              </a:rPr>
              <a:t>: Austrian Security Research </a:t>
            </a:r>
            <a:r>
              <a:rPr lang="en-US" sz="3600" dirty="0" err="1">
                <a:solidFill>
                  <a:schemeClr val="tx1"/>
                </a:solidFill>
              </a:rPr>
              <a:t>Programme</a:t>
            </a:r>
            <a:r>
              <a:rPr lang="en-US" sz="3600" dirty="0">
                <a:solidFill>
                  <a:schemeClr val="tx1"/>
                </a:solidFill>
              </a:rPr>
              <a:t> KIRAS</a:t>
            </a:r>
          </a:p>
        </p:txBody>
      </p:sp>
      <p:sp>
        <p:nvSpPr>
          <p:cNvPr id="4" name="Foliennummernplatzhalter 3">
            <a:extLst>
              <a:ext uri="{FF2B5EF4-FFF2-40B4-BE49-F238E27FC236}">
                <a16:creationId xmlns:a16="http://schemas.microsoft.com/office/drawing/2014/main" id="{1FFB8C91-45AC-064F-8E1C-7185FD68AF75}"/>
              </a:ext>
            </a:extLst>
          </p:cNvPr>
          <p:cNvSpPr>
            <a:spLocks noGrp="1"/>
          </p:cNvSpPr>
          <p:nvPr>
            <p:ph type="sldNum" sz="quarter" idx="4"/>
          </p:nvPr>
        </p:nvSpPr>
        <p:spPr/>
        <p:txBody>
          <a:bodyPr/>
          <a:lstStyle/>
          <a:p>
            <a:r>
              <a:rPr lang="de-DE"/>
              <a:t>Page </a:t>
            </a:r>
            <a:fld id="{EBA229B5-7CFD-BC45-B1DD-7E8FA6FF2A01}" type="slidenum">
              <a:rPr lang="de-DE" smtClean="0"/>
              <a:pPr/>
              <a:t>9</a:t>
            </a:fld>
            <a:endParaRPr lang="de-DE" dirty="0"/>
          </a:p>
        </p:txBody>
      </p:sp>
      <p:sp>
        <p:nvSpPr>
          <p:cNvPr id="5" name="Fußzeilenplatzhalter 4">
            <a:extLst>
              <a:ext uri="{FF2B5EF4-FFF2-40B4-BE49-F238E27FC236}">
                <a16:creationId xmlns:a16="http://schemas.microsoft.com/office/drawing/2014/main" id="{978D3DCB-58E0-8B43-8C26-306FF7B69A67}"/>
              </a:ext>
            </a:extLst>
          </p:cNvPr>
          <p:cNvSpPr>
            <a:spLocks noGrp="1"/>
          </p:cNvSpPr>
          <p:nvPr>
            <p:ph type="ftr" sz="quarter" idx="3"/>
          </p:nvPr>
        </p:nvSpPr>
        <p:spPr/>
        <p:txBody>
          <a:bodyPr/>
          <a:lstStyle/>
          <a:p>
            <a:r>
              <a:rPr lang="en-US" dirty="0"/>
              <a:t>Institute for the Sociology of Law and Criminology (IRKS)</a:t>
            </a:r>
            <a:endParaRPr lang="de-DE" dirty="0"/>
          </a:p>
        </p:txBody>
      </p:sp>
      <p:pic>
        <p:nvPicPr>
          <p:cNvPr id="7" name="Grafik 6">
            <a:extLst>
              <a:ext uri="{FF2B5EF4-FFF2-40B4-BE49-F238E27FC236}">
                <a16:creationId xmlns:a16="http://schemas.microsoft.com/office/drawing/2014/main" id="{9C936E44-31E9-4E5B-81EE-C994BFBC236E}"/>
              </a:ext>
            </a:extLst>
          </p:cNvPr>
          <p:cNvPicPr>
            <a:picLocks noChangeAspect="1"/>
          </p:cNvPicPr>
          <p:nvPr/>
        </p:nvPicPr>
        <p:blipFill>
          <a:blip r:embed="rId3"/>
          <a:stretch>
            <a:fillRect/>
          </a:stretch>
        </p:blipFill>
        <p:spPr>
          <a:xfrm>
            <a:off x="8297416" y="5165827"/>
            <a:ext cx="3820279" cy="1560396"/>
          </a:xfrm>
          <a:prstGeom prst="rect">
            <a:avLst/>
          </a:prstGeom>
        </p:spPr>
      </p:pic>
      <p:pic>
        <p:nvPicPr>
          <p:cNvPr id="9" name="Grafik 8">
            <a:extLst>
              <a:ext uri="{FF2B5EF4-FFF2-40B4-BE49-F238E27FC236}">
                <a16:creationId xmlns:a16="http://schemas.microsoft.com/office/drawing/2014/main" id="{F54758DA-8243-4C49-8D2C-D15841F08DEC}"/>
              </a:ext>
            </a:extLst>
          </p:cNvPr>
          <p:cNvPicPr>
            <a:picLocks noChangeAspect="1"/>
          </p:cNvPicPr>
          <p:nvPr/>
        </p:nvPicPr>
        <p:blipFill>
          <a:blip r:embed="rId4"/>
          <a:stretch>
            <a:fillRect/>
          </a:stretch>
        </p:blipFill>
        <p:spPr>
          <a:xfrm>
            <a:off x="8445138" y="-376685"/>
            <a:ext cx="3746862" cy="1933477"/>
          </a:xfrm>
          <a:prstGeom prst="rect">
            <a:avLst/>
          </a:prstGeom>
        </p:spPr>
      </p:pic>
    </p:spTree>
    <p:extLst>
      <p:ext uri="{BB962C8B-B14F-4D97-AF65-F5344CB8AC3E}">
        <p14:creationId xmlns:p14="http://schemas.microsoft.com/office/powerpoint/2010/main" val="1838796521"/>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789</Words>
  <Application>Microsoft Office PowerPoint</Application>
  <PresentationFormat>Breitbild</PresentationFormat>
  <Paragraphs>95</Paragraphs>
  <Slides>10</Slides>
  <Notes>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10</vt:i4>
      </vt:variant>
    </vt:vector>
  </HeadingPairs>
  <TitlesOfParts>
    <vt:vector size="17" baseType="lpstr">
      <vt:lpstr>.AppleSystemUIFont</vt:lpstr>
      <vt:lpstr>Arial</vt:lpstr>
      <vt:lpstr>Calibri</vt:lpstr>
      <vt:lpstr>Calibri Light</vt:lpstr>
      <vt:lpstr>Calibri,Bold</vt:lpstr>
      <vt:lpstr>Wingdings</vt:lpstr>
      <vt:lpstr>Office-Design</vt:lpstr>
      <vt:lpstr>Institute for the Sociology of Law and Criminology (IRKS)</vt:lpstr>
      <vt:lpstr>Institute for the Sociology of Law and Criminology (IRKS)</vt:lpstr>
      <vt:lpstr>Members: Mag. Dr. Mayrhofer Hemma  Dr. iur. Hammerschick Walter Mag. Dr. Hofinger Veronika Mag. Dr. Fritsche Andrea Mag. Hager Isa  MMag. Koller Martina  BA Neuburg Florian  Dr.  Pelikan Christa BA Pflegerl Philipp  Univ. Doz. Dr. Pilgram Arno  MA Sahin Ufuk MA Steigmann Felix  Mag. Dr. Tzanetakis Meropi MA Walter Rebecca</vt:lpstr>
      <vt:lpstr>   Main Topics                                     Research Methods</vt:lpstr>
      <vt:lpstr>Aims</vt:lpstr>
      <vt:lpstr>Three research focuses</vt:lpstr>
      <vt:lpstr>Security Reseach - Exemplary Research Project  </vt:lpstr>
      <vt:lpstr>Criminology - Exemplary Research Project</vt:lpstr>
      <vt:lpstr>Sociology of Law - Exemplary Research Project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Office-Anwender</dc:creator>
  <cp:lastModifiedBy>Meropi</cp:lastModifiedBy>
  <cp:revision>88</cp:revision>
  <dcterms:created xsi:type="dcterms:W3CDTF">2017-06-06T07:41:45Z</dcterms:created>
  <dcterms:modified xsi:type="dcterms:W3CDTF">2021-12-15T12:33:23Z</dcterms:modified>
</cp:coreProperties>
</file>