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921" r:id="rId5"/>
    <p:sldMasterId id="2147483944" r:id="rId6"/>
    <p:sldMasterId id="2147483969" r:id="rId7"/>
    <p:sldMasterId id="2147483992" r:id="rId8"/>
    <p:sldMasterId id="2147484017" r:id="rId9"/>
    <p:sldMasterId id="2147484040" r:id="rId10"/>
  </p:sldMasterIdLst>
  <p:notesMasterIdLst>
    <p:notesMasterId r:id="rId27"/>
  </p:notesMasterIdLst>
  <p:sldIdLst>
    <p:sldId id="336" r:id="rId11"/>
    <p:sldId id="408" r:id="rId12"/>
    <p:sldId id="352" r:id="rId13"/>
    <p:sldId id="356" r:id="rId14"/>
    <p:sldId id="397" r:id="rId15"/>
    <p:sldId id="405" r:id="rId16"/>
    <p:sldId id="406" r:id="rId17"/>
    <p:sldId id="409" r:id="rId18"/>
    <p:sldId id="410" r:id="rId19"/>
    <p:sldId id="411" r:id="rId20"/>
    <p:sldId id="412" r:id="rId21"/>
    <p:sldId id="413" r:id="rId22"/>
    <p:sldId id="414" r:id="rId23"/>
    <p:sldId id="415" r:id="rId24"/>
    <p:sldId id="416" r:id="rId25"/>
    <p:sldId id="407" r:id="rId26"/>
  </p:sldIdLst>
  <p:sldSz cx="9144000" cy="6858000" type="screen4x3"/>
  <p:notesSz cx="6735763" cy="9866313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823"/>
    <a:srgbClr val="001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4" autoAdjust="0"/>
    <p:restoredTop sz="69620" autoAdjust="0"/>
  </p:normalViewPr>
  <p:slideViewPr>
    <p:cSldViewPr snapToObjects="1">
      <p:cViewPr varScale="1">
        <p:scale>
          <a:sx n="80" d="100"/>
          <a:sy n="80" d="100"/>
        </p:scale>
        <p:origin x="-25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18748940176201"/>
          <c:y val="4.4326464781962956E-2"/>
          <c:w val="0.68679593175853004"/>
          <c:h val="0.505093695137631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</c:spPr>
          </c:dPt>
          <c:cat>
            <c:strRef>
              <c:f>Tabelle1!$A$2:$A$6</c:f>
              <c:strCache>
                <c:ptCount val="5"/>
                <c:pt idx="0">
                  <c:v>Unterrichtsfach 1</c:v>
                </c:pt>
                <c:pt idx="1">
                  <c:v>Bildungswiss. Grl.</c:v>
                </c:pt>
                <c:pt idx="2">
                  <c:v>Unterrichtsfach 2</c:v>
                </c:pt>
                <c:pt idx="3">
                  <c:v>Masterarbeit</c:v>
                </c:pt>
                <c:pt idx="4">
                  <c:v>Wahlfächer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95</c:v>
                </c:pt>
                <c:pt idx="1">
                  <c:v>60</c:v>
                </c:pt>
                <c:pt idx="2">
                  <c:v>95</c:v>
                </c:pt>
                <c:pt idx="3">
                  <c:v>30</c:v>
                </c:pt>
                <c:pt idx="4">
                  <c:v>20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Fachdidaktik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Tabelle1!$A$2:$A$6</c:f>
              <c:strCache>
                <c:ptCount val="5"/>
                <c:pt idx="0">
                  <c:v>Unterrichtsfach 1</c:v>
                </c:pt>
                <c:pt idx="1">
                  <c:v>Bildungswiss. Grl.</c:v>
                </c:pt>
                <c:pt idx="2">
                  <c:v>Unterrichtsfach 2</c:v>
                </c:pt>
                <c:pt idx="3">
                  <c:v>Masterarbeit</c:v>
                </c:pt>
                <c:pt idx="4">
                  <c:v>Wahlfächer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30</c:v>
                </c:pt>
                <c:pt idx="2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499072"/>
        <c:axId val="131959040"/>
      </c:barChart>
      <c:catAx>
        <c:axId val="34499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de-DE"/>
          </a:p>
        </c:txPr>
        <c:crossAx val="131959040"/>
        <c:crosses val="autoZero"/>
        <c:auto val="1"/>
        <c:lblAlgn val="ctr"/>
        <c:lblOffset val="100"/>
        <c:noMultiLvlLbl val="0"/>
      </c:catAx>
      <c:valAx>
        <c:axId val="131959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de-DE"/>
          </a:p>
        </c:txPr>
        <c:crossAx val="34499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67D9E4B-B917-44D2-B545-21D43B4F74AE}" type="datetimeFigureOut">
              <a:rPr lang="de-AT"/>
              <a:pPr>
                <a:defRPr/>
              </a:pPr>
              <a:t>13.09.2017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AT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341D40-D6C0-4F1F-BB10-A784205AD252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19758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Inhaltsüberblick eingefügt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41D40-D6C0-4F1F-BB10-A784205AD252}" type="slidenum">
              <a:rPr lang="de-AT" altLang="de-DE" smtClean="0"/>
              <a:pPr/>
              <a:t>1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89920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Zeilenabstand zwischen erstem und zweiten Punkt angepasst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41D40-D6C0-4F1F-BB10-A784205AD252}" type="slidenum">
              <a:rPr lang="de-AT" altLang="de-DE" smtClean="0"/>
              <a:pPr/>
              <a:t>3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41567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Grafik vergrößert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41D40-D6C0-4F1F-BB10-A784205AD252}" type="slidenum">
              <a:rPr lang="de-AT" altLang="de-DE" smtClean="0"/>
              <a:pPr/>
              <a:t>4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21538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41D40-D6C0-4F1F-BB10-A784205AD252}" type="slidenum">
              <a:rPr lang="de-AT" altLang="de-DE" smtClean="0"/>
              <a:pPr/>
              <a:t>5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71631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41D40-D6C0-4F1F-BB10-A784205AD252}" type="slidenum">
              <a:rPr lang="de-AT" altLang="de-DE" smtClean="0"/>
              <a:pPr/>
              <a:t>14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20136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ENTWURF01 PP Vorlage School of Educa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 userDrawn="1"/>
        </p:nvSpPr>
        <p:spPr>
          <a:xfrm>
            <a:off x="503238" y="5545138"/>
            <a:ext cx="6602412" cy="5334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512309" y="5564460"/>
            <a:ext cx="6507162" cy="515938"/>
          </a:xfrm>
          <a:prstGeom prst="rect">
            <a:avLst/>
          </a:prstGeom>
        </p:spPr>
        <p:txBody>
          <a:bodyPr vert="horz"/>
          <a:lstStyle>
            <a:lvl1pPr algn="l">
              <a:defRPr sz="2200" b="1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4787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C77A-4DB5-C94E-AC5E-AF70A1E550CA}" type="datetimeFigureOut">
              <a:rPr lang="de-DE" smtClean="0"/>
              <a:t>13.09.2017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6CEA-6797-6C41-B339-3515ABB117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1097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 smtClean="0"/>
              <a:t>Bild auf Platzhalter ziehen oder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90600" y="2057400"/>
            <a:ext cx="7086600" cy="457200"/>
          </a:xfrm>
          <a:prstGeom prst="rect">
            <a:avLst/>
          </a:prstGeom>
        </p:spPr>
        <p:txBody>
          <a:bodyPr vert="horz"/>
          <a:lstStyle>
            <a:lvl1pPr algn="l">
              <a:defRPr sz="2200" b="1" baseline="0">
                <a:solidFill>
                  <a:srgbClr val="E37823"/>
                </a:solidFill>
                <a:latin typeface="Arial"/>
                <a:cs typeface="Arial"/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/>
          </p:nvPr>
        </p:nvSpPr>
        <p:spPr>
          <a:xfrm>
            <a:off x="990600" y="2895600"/>
            <a:ext cx="7086600" cy="3505200"/>
          </a:xfrm>
          <a:prstGeom prst="rect">
            <a:avLst/>
          </a:prstGeom>
        </p:spPr>
        <p:txBody>
          <a:bodyPr vert="horz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990600" y="2590800"/>
            <a:ext cx="7086600" cy="4572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FontTx/>
              <a:buNone/>
              <a:defRPr sz="2000" b="1" baseline="0">
                <a:solidFill>
                  <a:srgbClr val="001E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28176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C77A-4DB5-C94E-AC5E-AF70A1E550CA}" type="datetimeFigureOut">
              <a:rPr lang="de-DE" smtClean="0"/>
              <a:t>13.09.2017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6CEA-6797-6C41-B339-3515ABB117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384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C77A-4DB5-C94E-AC5E-AF70A1E550CA}" type="datetimeFigureOut">
              <a:rPr lang="de-DE" smtClean="0"/>
              <a:t>13.09.2017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6CEA-6797-6C41-B339-3515ABB117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0981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C77A-4DB5-C94E-AC5E-AF70A1E550CA}" type="datetimeFigureOut">
              <a:rPr lang="de-DE" smtClean="0"/>
              <a:t>13.09.2017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6CEA-6797-6C41-B339-3515ABB117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049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C77A-4DB5-C94E-AC5E-AF70A1E550CA}" type="datetimeFigureOut">
              <a:rPr lang="de-DE" smtClean="0"/>
              <a:t>13.09.2017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6CEA-6797-6C41-B339-3515ABB117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001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 smtClean="0"/>
              <a:t>Bild auf Platzhalter ziehen oder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C77A-4DB5-C94E-AC5E-AF70A1E550CA}" type="datetimeFigureOut">
              <a:rPr lang="de-DE" smtClean="0"/>
              <a:t>13.09.2017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6CEA-6797-6C41-B339-3515ABB117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9518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C77A-4DB5-C94E-AC5E-AF70A1E550CA}" type="datetimeFigureOut">
              <a:rPr lang="de-DE" smtClean="0"/>
              <a:t>13.09.2017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6CEA-6797-6C41-B339-3515ABB117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4332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C77A-4DB5-C94E-AC5E-AF70A1E550CA}" type="datetimeFigureOut">
              <a:rPr lang="de-DE" smtClean="0"/>
              <a:t>13.09.2017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6CEA-6797-6C41-B339-3515ABB117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7090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90600" y="2057400"/>
            <a:ext cx="7086600" cy="457200"/>
          </a:xfrm>
          <a:prstGeom prst="rect">
            <a:avLst/>
          </a:prstGeom>
        </p:spPr>
        <p:txBody>
          <a:bodyPr vert="horz"/>
          <a:lstStyle>
            <a:lvl1pPr algn="l">
              <a:defRPr sz="2200" b="1" baseline="0">
                <a:solidFill>
                  <a:srgbClr val="E37823"/>
                </a:solidFill>
                <a:latin typeface="Arial"/>
                <a:cs typeface="Arial"/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/>
          </p:nvPr>
        </p:nvSpPr>
        <p:spPr>
          <a:xfrm>
            <a:off x="990600" y="2895600"/>
            <a:ext cx="7086600" cy="3505200"/>
          </a:xfrm>
          <a:prstGeom prst="rect">
            <a:avLst/>
          </a:prstGeom>
        </p:spPr>
        <p:txBody>
          <a:bodyPr vert="horz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990600" y="2590800"/>
            <a:ext cx="7086600" cy="4572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FontTx/>
              <a:buNone/>
              <a:defRPr sz="2000" b="1" baseline="0">
                <a:solidFill>
                  <a:srgbClr val="001E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28176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90600" y="2057400"/>
            <a:ext cx="7086600" cy="457200"/>
          </a:xfrm>
          <a:prstGeom prst="rect">
            <a:avLst/>
          </a:prstGeom>
        </p:spPr>
        <p:txBody>
          <a:bodyPr vert="horz"/>
          <a:lstStyle>
            <a:lvl1pPr algn="l">
              <a:defRPr sz="2200" b="1" baseline="0">
                <a:solidFill>
                  <a:srgbClr val="E37823"/>
                </a:solidFill>
                <a:latin typeface="Arial"/>
                <a:cs typeface="Arial"/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/>
          </p:nvPr>
        </p:nvSpPr>
        <p:spPr>
          <a:xfrm>
            <a:off x="990600" y="2590800"/>
            <a:ext cx="7086600" cy="3810000"/>
          </a:xfrm>
          <a:prstGeom prst="rect">
            <a:avLst/>
          </a:prstGeom>
        </p:spPr>
        <p:txBody>
          <a:bodyPr vert="horz"/>
          <a:lstStyle>
            <a:lvl1pPr marL="180000" indent="-180000" algn="l">
              <a:spcBef>
                <a:spcPts val="0"/>
              </a:spcBef>
              <a:buClr>
                <a:srgbClr val="E37823"/>
              </a:buClr>
              <a:buFont typeface="Arial"/>
              <a:buChar char="•"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92442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ENTWURF01 PP Vorlage School of Educa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 userDrawn="1"/>
        </p:nvSpPr>
        <p:spPr>
          <a:xfrm>
            <a:off x="503238" y="5029200"/>
            <a:ext cx="6602412" cy="10668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512309" y="4907645"/>
            <a:ext cx="6498091" cy="1143000"/>
          </a:xfrm>
          <a:custGeom>
            <a:avLst/>
            <a:gdLst>
              <a:gd name="connsiteX0" fmla="*/ 0 w 6498091"/>
              <a:gd name="connsiteY0" fmla="*/ 0 h 1143000"/>
              <a:gd name="connsiteX1" fmla="*/ 6498091 w 6498091"/>
              <a:gd name="connsiteY1" fmla="*/ 0 h 1143000"/>
              <a:gd name="connsiteX2" fmla="*/ 6498091 w 6498091"/>
              <a:gd name="connsiteY2" fmla="*/ 1143000 h 1143000"/>
              <a:gd name="connsiteX3" fmla="*/ 0 w 6498091"/>
              <a:gd name="connsiteY3" fmla="*/ 1143000 h 1143000"/>
              <a:gd name="connsiteX4" fmla="*/ 0 w 6498091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8091" h="1143000">
                <a:moveTo>
                  <a:pt x="0" y="0"/>
                </a:moveTo>
                <a:lnTo>
                  <a:pt x="6498091" y="0"/>
                </a:lnTo>
                <a:lnTo>
                  <a:pt x="6498091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anchor="t"/>
          <a:lstStyle>
            <a:lvl1pPr algn="l">
              <a:lnSpc>
                <a:spcPct val="150000"/>
              </a:lnSpc>
              <a:spcAft>
                <a:spcPts val="0"/>
              </a:spcAft>
              <a:defRPr sz="2200" b="1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2760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90600" y="2057400"/>
            <a:ext cx="7086600" cy="457200"/>
          </a:xfrm>
          <a:prstGeom prst="rect">
            <a:avLst/>
          </a:prstGeom>
        </p:spPr>
        <p:txBody>
          <a:bodyPr vert="horz"/>
          <a:lstStyle>
            <a:lvl1pPr algn="l">
              <a:defRPr sz="2200" b="1" baseline="0">
                <a:solidFill>
                  <a:srgbClr val="E37823"/>
                </a:solidFill>
                <a:latin typeface="Arial"/>
                <a:cs typeface="Arial"/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/>
          </p:nvPr>
        </p:nvSpPr>
        <p:spPr>
          <a:xfrm>
            <a:off x="990600" y="2590800"/>
            <a:ext cx="7086600" cy="3810000"/>
          </a:xfrm>
          <a:prstGeom prst="rect">
            <a:avLst/>
          </a:prstGeom>
        </p:spPr>
        <p:txBody>
          <a:bodyPr vert="horz"/>
          <a:lstStyle>
            <a:lvl1pPr marL="180000" indent="-180000" algn="l">
              <a:spcBef>
                <a:spcPts val="0"/>
              </a:spcBef>
              <a:buClr>
                <a:srgbClr val="E37823"/>
              </a:buClr>
              <a:buFont typeface="Arial"/>
              <a:buChar char="•"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92442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90600" y="2057400"/>
            <a:ext cx="7086600" cy="457200"/>
          </a:xfrm>
          <a:prstGeom prst="rect">
            <a:avLst/>
          </a:prstGeom>
        </p:spPr>
        <p:txBody>
          <a:bodyPr vert="horz"/>
          <a:lstStyle>
            <a:lvl1pPr algn="l">
              <a:defRPr sz="2200" b="1" baseline="0">
                <a:solidFill>
                  <a:srgbClr val="E37823"/>
                </a:solidFill>
                <a:latin typeface="Arial"/>
                <a:cs typeface="Arial"/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/>
          </p:nvPr>
        </p:nvSpPr>
        <p:spPr>
          <a:xfrm>
            <a:off x="990600" y="2895600"/>
            <a:ext cx="7086600" cy="3505200"/>
          </a:xfrm>
          <a:prstGeom prst="rect">
            <a:avLst/>
          </a:prstGeom>
        </p:spPr>
        <p:txBody>
          <a:bodyPr vert="horz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990600" y="2590800"/>
            <a:ext cx="7086600" cy="4572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FontTx/>
              <a:buNone/>
              <a:defRPr sz="2000" b="1" baseline="0">
                <a:solidFill>
                  <a:srgbClr val="001E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36687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3" descr="PP-Vorlage-allgemein-2011-optimiert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503238" y="5545138"/>
            <a:ext cx="6602412" cy="5334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15938" y="6259513"/>
            <a:ext cx="77263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de-DE" sz="900">
                <a:solidFill>
                  <a:srgbClr val="404040"/>
                </a:solidFill>
                <a:latin typeface="Arial" pitchFamily="-105" charset="0"/>
                <a:ea typeface="Arial" pitchFamily="-105" charset="0"/>
                <a:cs typeface="Arial" pitchFamily="-105" charset="0"/>
              </a:rPr>
              <a:t>Gegründet im Jahr 1669, ist die Universität Innsbruck heute mit mehr als 28.000 Studierenden und über 4.000 Mitarbeitenden die größte und wichtigste Forschungs- und Bildungseinrichtung in Westösterreich. </a:t>
            </a:r>
            <a:r>
              <a:rPr lang="de-DE" sz="900" b="1">
                <a:solidFill>
                  <a:srgbClr val="404040"/>
                </a:solidFill>
                <a:latin typeface="Arial" pitchFamily="-105" charset="0"/>
                <a:ea typeface="Arial" pitchFamily="-105" charset="0"/>
                <a:cs typeface="Arial" pitchFamily="-105" charset="0"/>
              </a:rPr>
              <a:t>Alle weiteren Informationen finden Sie im Internet unter: www.uibk.ac.at.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512309" y="5564460"/>
            <a:ext cx="6507162" cy="515938"/>
          </a:xfrm>
          <a:prstGeom prst="rect">
            <a:avLst/>
          </a:prstGeom>
        </p:spPr>
        <p:txBody>
          <a:bodyPr vert="horz"/>
          <a:lstStyle>
            <a:lvl1pPr algn="l">
              <a:defRPr sz="2200" b="1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3517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90600" y="2057400"/>
            <a:ext cx="7086600" cy="457200"/>
          </a:xfrm>
          <a:prstGeom prst="rect">
            <a:avLst/>
          </a:prstGeom>
        </p:spPr>
        <p:txBody>
          <a:bodyPr vert="horz"/>
          <a:lstStyle>
            <a:lvl1pPr algn="l">
              <a:defRPr sz="2200" b="1" baseline="0">
                <a:solidFill>
                  <a:srgbClr val="E37823"/>
                </a:solidFill>
                <a:latin typeface="Arial"/>
                <a:cs typeface="Arial"/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/>
          </p:nvPr>
        </p:nvSpPr>
        <p:spPr>
          <a:xfrm>
            <a:off x="990600" y="2590800"/>
            <a:ext cx="7086600" cy="3810000"/>
          </a:xfrm>
          <a:prstGeom prst="rect">
            <a:avLst/>
          </a:prstGeom>
        </p:spPr>
        <p:txBody>
          <a:bodyPr vert="horz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29211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90600" y="2057400"/>
            <a:ext cx="7086600" cy="457200"/>
          </a:xfrm>
          <a:prstGeom prst="rect">
            <a:avLst/>
          </a:prstGeom>
        </p:spPr>
        <p:txBody>
          <a:bodyPr vert="horz"/>
          <a:lstStyle>
            <a:lvl1pPr algn="l">
              <a:defRPr sz="2200" b="1" baseline="0">
                <a:solidFill>
                  <a:srgbClr val="E37823"/>
                </a:solidFill>
                <a:latin typeface="Arial"/>
                <a:cs typeface="Arial"/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/>
          </p:nvPr>
        </p:nvSpPr>
        <p:spPr>
          <a:xfrm>
            <a:off x="990600" y="2895600"/>
            <a:ext cx="7086600" cy="3505200"/>
          </a:xfrm>
          <a:prstGeom prst="rect">
            <a:avLst/>
          </a:prstGeom>
        </p:spPr>
        <p:txBody>
          <a:bodyPr vert="horz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990600" y="2590800"/>
            <a:ext cx="7086600" cy="4572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FontTx/>
              <a:buNone/>
              <a:defRPr sz="2000" b="1" baseline="0">
                <a:solidFill>
                  <a:srgbClr val="001E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704891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90600" y="2057400"/>
            <a:ext cx="7086600" cy="457200"/>
          </a:xfrm>
          <a:prstGeom prst="rect">
            <a:avLst/>
          </a:prstGeom>
        </p:spPr>
        <p:txBody>
          <a:bodyPr vert="horz"/>
          <a:lstStyle>
            <a:lvl1pPr algn="l">
              <a:defRPr sz="2200" b="1" baseline="0">
                <a:solidFill>
                  <a:srgbClr val="E37823"/>
                </a:solidFill>
                <a:latin typeface="Arial"/>
                <a:cs typeface="Arial"/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/>
          </p:nvPr>
        </p:nvSpPr>
        <p:spPr>
          <a:xfrm>
            <a:off x="990600" y="2895600"/>
            <a:ext cx="7086600" cy="3505200"/>
          </a:xfrm>
          <a:prstGeom prst="rect">
            <a:avLst/>
          </a:prstGeom>
        </p:spPr>
        <p:txBody>
          <a:bodyPr vert="horz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990600" y="2590800"/>
            <a:ext cx="7086600" cy="4572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FontTx/>
              <a:buNone/>
              <a:defRPr sz="2000" b="1" baseline="0">
                <a:solidFill>
                  <a:srgbClr val="001E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366879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90600" y="2057400"/>
            <a:ext cx="7086600" cy="457200"/>
          </a:xfrm>
          <a:prstGeom prst="rect">
            <a:avLst/>
          </a:prstGeom>
        </p:spPr>
        <p:txBody>
          <a:bodyPr vert="horz"/>
          <a:lstStyle>
            <a:lvl1pPr algn="l">
              <a:defRPr sz="2200" b="1" baseline="0">
                <a:solidFill>
                  <a:srgbClr val="E37823"/>
                </a:solidFill>
                <a:latin typeface="Arial"/>
                <a:cs typeface="Arial"/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/>
          </p:nvPr>
        </p:nvSpPr>
        <p:spPr>
          <a:xfrm>
            <a:off x="990600" y="2895600"/>
            <a:ext cx="7086600" cy="3505200"/>
          </a:xfrm>
          <a:prstGeom prst="rect">
            <a:avLst/>
          </a:prstGeom>
        </p:spPr>
        <p:txBody>
          <a:bodyPr vert="horz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990600" y="2590800"/>
            <a:ext cx="7086600" cy="4572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FontTx/>
              <a:buNone/>
              <a:defRPr sz="2000" b="1" baseline="0">
                <a:solidFill>
                  <a:srgbClr val="001E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03304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90600" y="2057400"/>
            <a:ext cx="7086600" cy="457200"/>
          </a:xfrm>
          <a:prstGeom prst="rect">
            <a:avLst/>
          </a:prstGeom>
        </p:spPr>
        <p:txBody>
          <a:bodyPr vert="horz"/>
          <a:lstStyle>
            <a:lvl1pPr algn="l">
              <a:defRPr sz="2200" b="1" baseline="0">
                <a:solidFill>
                  <a:srgbClr val="E37823"/>
                </a:solidFill>
                <a:latin typeface="Arial"/>
                <a:cs typeface="Arial"/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/>
          </p:nvPr>
        </p:nvSpPr>
        <p:spPr>
          <a:xfrm>
            <a:off x="990600" y="2895600"/>
            <a:ext cx="7086600" cy="3505200"/>
          </a:xfrm>
          <a:prstGeom prst="rect">
            <a:avLst/>
          </a:prstGeom>
        </p:spPr>
        <p:txBody>
          <a:bodyPr vert="horz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990600" y="2590800"/>
            <a:ext cx="7086600" cy="4572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FontTx/>
              <a:buNone/>
              <a:defRPr sz="2000" b="1" baseline="0">
                <a:solidFill>
                  <a:srgbClr val="001E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36687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90600" y="2057400"/>
            <a:ext cx="7086600" cy="457200"/>
          </a:xfrm>
          <a:prstGeom prst="rect">
            <a:avLst/>
          </a:prstGeom>
        </p:spPr>
        <p:txBody>
          <a:bodyPr vert="horz"/>
          <a:lstStyle>
            <a:lvl1pPr algn="l">
              <a:defRPr sz="2200" b="1" baseline="0">
                <a:solidFill>
                  <a:srgbClr val="E37823"/>
                </a:solidFill>
                <a:latin typeface="Arial"/>
                <a:cs typeface="Arial"/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/>
          </p:nvPr>
        </p:nvSpPr>
        <p:spPr>
          <a:xfrm>
            <a:off x="990600" y="2895600"/>
            <a:ext cx="7086600" cy="3505200"/>
          </a:xfrm>
          <a:prstGeom prst="rect">
            <a:avLst/>
          </a:prstGeom>
        </p:spPr>
        <p:txBody>
          <a:bodyPr vert="horz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990600" y="2590800"/>
            <a:ext cx="7086600" cy="4572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FontTx/>
              <a:buNone/>
              <a:defRPr sz="2000" b="1" baseline="0">
                <a:solidFill>
                  <a:srgbClr val="001E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366879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90600" y="2057400"/>
            <a:ext cx="7086600" cy="457200"/>
          </a:xfrm>
          <a:prstGeom prst="rect">
            <a:avLst/>
          </a:prstGeom>
        </p:spPr>
        <p:txBody>
          <a:bodyPr vert="horz"/>
          <a:lstStyle>
            <a:lvl1pPr algn="l">
              <a:defRPr sz="2200" b="1" baseline="0">
                <a:solidFill>
                  <a:srgbClr val="E37823"/>
                </a:solidFill>
                <a:latin typeface="Arial"/>
                <a:cs typeface="Arial"/>
              </a:defRPr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/>
          </p:nvPr>
        </p:nvSpPr>
        <p:spPr>
          <a:xfrm>
            <a:off x="990600" y="2590800"/>
            <a:ext cx="7086600" cy="3810000"/>
          </a:xfrm>
          <a:prstGeom prst="rect">
            <a:avLst/>
          </a:prstGeom>
        </p:spPr>
        <p:txBody>
          <a:bodyPr vert="horz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205799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 smtClean="0"/>
              <a:t>Bild auf Platzhalter ziehen oder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90600" y="2057400"/>
            <a:ext cx="7086600" cy="457200"/>
          </a:xfrm>
          <a:prstGeom prst="rect">
            <a:avLst/>
          </a:prstGeom>
        </p:spPr>
        <p:txBody>
          <a:bodyPr vert="horz"/>
          <a:lstStyle>
            <a:lvl1pPr algn="l">
              <a:defRPr sz="2200" b="1" baseline="0">
                <a:solidFill>
                  <a:srgbClr val="E37823"/>
                </a:solidFill>
                <a:latin typeface="Arial"/>
                <a:cs typeface="Arial"/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/>
          </p:nvPr>
        </p:nvSpPr>
        <p:spPr>
          <a:xfrm>
            <a:off x="990600" y="2895600"/>
            <a:ext cx="7086600" cy="3505200"/>
          </a:xfrm>
          <a:prstGeom prst="rect">
            <a:avLst/>
          </a:prstGeom>
        </p:spPr>
        <p:txBody>
          <a:bodyPr vert="horz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990600" y="2590800"/>
            <a:ext cx="7086600" cy="4572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FontTx/>
              <a:buNone/>
              <a:defRPr sz="2000" b="1" baseline="0">
                <a:solidFill>
                  <a:srgbClr val="001E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490033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90600" y="2057400"/>
            <a:ext cx="7086600" cy="457200"/>
          </a:xfrm>
          <a:prstGeom prst="rect">
            <a:avLst/>
          </a:prstGeom>
        </p:spPr>
        <p:txBody>
          <a:bodyPr vert="horz"/>
          <a:lstStyle>
            <a:lvl1pPr algn="l">
              <a:defRPr sz="2200" b="1" baseline="0">
                <a:solidFill>
                  <a:srgbClr val="E37823"/>
                </a:solidFill>
                <a:latin typeface="Arial"/>
                <a:cs typeface="Arial"/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/>
          </p:nvPr>
        </p:nvSpPr>
        <p:spPr>
          <a:xfrm>
            <a:off x="990600" y="2895600"/>
            <a:ext cx="7086600" cy="3505200"/>
          </a:xfrm>
          <a:prstGeom prst="rect">
            <a:avLst/>
          </a:prstGeom>
        </p:spPr>
        <p:txBody>
          <a:bodyPr vert="horz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990600" y="2590800"/>
            <a:ext cx="7086600" cy="4572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FontTx/>
              <a:buNone/>
              <a:defRPr sz="2000" b="1" baseline="0">
                <a:solidFill>
                  <a:srgbClr val="001E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281761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12846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92652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37860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91097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3846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09817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80491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70015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 smtClean="0"/>
              <a:t>Bild auf Platzhalter ziehen oder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951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90600" y="2057400"/>
            <a:ext cx="7086600" cy="457200"/>
          </a:xfrm>
          <a:prstGeom prst="rect">
            <a:avLst/>
          </a:prstGeom>
        </p:spPr>
        <p:txBody>
          <a:bodyPr vert="horz"/>
          <a:lstStyle>
            <a:lvl1pPr algn="l">
              <a:defRPr sz="2200" b="1" baseline="0">
                <a:solidFill>
                  <a:srgbClr val="E37823"/>
                </a:solidFill>
                <a:latin typeface="Arial"/>
                <a:cs typeface="Arial"/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/>
          </p:nvPr>
        </p:nvSpPr>
        <p:spPr>
          <a:xfrm>
            <a:off x="990600" y="2590800"/>
            <a:ext cx="7086600" cy="3810000"/>
          </a:xfrm>
          <a:prstGeom prst="rect">
            <a:avLst/>
          </a:prstGeom>
        </p:spPr>
        <p:txBody>
          <a:bodyPr vert="horz"/>
          <a:lstStyle>
            <a:lvl1pPr marL="180000" indent="-180000" algn="l">
              <a:spcBef>
                <a:spcPts val="0"/>
              </a:spcBef>
              <a:buClr>
                <a:srgbClr val="E37823"/>
              </a:buClr>
              <a:buFont typeface="Arial"/>
              <a:buChar char="•"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22930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43322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70902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90600" y="2057400"/>
            <a:ext cx="7086600" cy="457200"/>
          </a:xfrm>
          <a:prstGeom prst="rect">
            <a:avLst/>
          </a:prstGeom>
        </p:spPr>
        <p:txBody>
          <a:bodyPr vert="horz"/>
          <a:lstStyle>
            <a:lvl1pPr algn="l">
              <a:defRPr sz="2200" b="1" baseline="0">
                <a:solidFill>
                  <a:srgbClr val="E37823"/>
                </a:solidFill>
                <a:latin typeface="Arial"/>
                <a:cs typeface="Arial"/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/>
          </p:nvPr>
        </p:nvSpPr>
        <p:spPr>
          <a:xfrm>
            <a:off x="990600" y="2895600"/>
            <a:ext cx="7086600" cy="3505200"/>
          </a:xfrm>
          <a:prstGeom prst="rect">
            <a:avLst/>
          </a:prstGeom>
        </p:spPr>
        <p:txBody>
          <a:bodyPr vert="horz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990600" y="2590800"/>
            <a:ext cx="7086600" cy="4572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FontTx/>
              <a:buNone/>
              <a:defRPr sz="2000" b="1" baseline="0">
                <a:solidFill>
                  <a:srgbClr val="001E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281761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90600" y="2057400"/>
            <a:ext cx="7086600" cy="457200"/>
          </a:xfrm>
          <a:prstGeom prst="rect">
            <a:avLst/>
          </a:prstGeom>
        </p:spPr>
        <p:txBody>
          <a:bodyPr vert="horz"/>
          <a:lstStyle>
            <a:lvl1pPr algn="l">
              <a:defRPr sz="2200" b="1" baseline="0">
                <a:solidFill>
                  <a:srgbClr val="E37823"/>
                </a:solidFill>
                <a:latin typeface="Arial"/>
                <a:cs typeface="Arial"/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/>
          </p:nvPr>
        </p:nvSpPr>
        <p:spPr>
          <a:xfrm>
            <a:off x="990600" y="2590800"/>
            <a:ext cx="7086600" cy="3810000"/>
          </a:xfrm>
          <a:prstGeom prst="rect">
            <a:avLst/>
          </a:prstGeom>
        </p:spPr>
        <p:txBody>
          <a:bodyPr vert="horz"/>
          <a:lstStyle>
            <a:lvl1pPr marL="180000" indent="-180000" algn="l">
              <a:spcBef>
                <a:spcPts val="0"/>
              </a:spcBef>
              <a:buClr>
                <a:srgbClr val="E37823"/>
              </a:buClr>
              <a:buFont typeface="Arial"/>
              <a:buChar char="•"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924427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90600" y="2057400"/>
            <a:ext cx="7086600" cy="457200"/>
          </a:xfrm>
          <a:prstGeom prst="rect">
            <a:avLst/>
          </a:prstGeom>
        </p:spPr>
        <p:txBody>
          <a:bodyPr vert="horz"/>
          <a:lstStyle>
            <a:lvl1pPr algn="l">
              <a:defRPr sz="2200" b="1" baseline="0">
                <a:solidFill>
                  <a:srgbClr val="E37823"/>
                </a:solidFill>
                <a:latin typeface="Arial"/>
                <a:cs typeface="Arial"/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/>
          </p:nvPr>
        </p:nvSpPr>
        <p:spPr>
          <a:xfrm>
            <a:off x="990600" y="2590800"/>
            <a:ext cx="7086600" cy="3810000"/>
          </a:xfrm>
          <a:prstGeom prst="rect">
            <a:avLst/>
          </a:prstGeom>
        </p:spPr>
        <p:txBody>
          <a:bodyPr vert="horz"/>
          <a:lstStyle>
            <a:lvl1pPr marL="180000" indent="-180000" algn="l">
              <a:spcBef>
                <a:spcPts val="0"/>
              </a:spcBef>
              <a:buClr>
                <a:srgbClr val="E37823"/>
              </a:buClr>
              <a:buFont typeface="Arial"/>
              <a:buChar char="•"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924427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90600" y="2057400"/>
            <a:ext cx="7086600" cy="457200"/>
          </a:xfrm>
          <a:prstGeom prst="rect">
            <a:avLst/>
          </a:prstGeom>
        </p:spPr>
        <p:txBody>
          <a:bodyPr vert="horz"/>
          <a:lstStyle>
            <a:lvl1pPr algn="l">
              <a:defRPr sz="2200" b="1" baseline="0">
                <a:solidFill>
                  <a:srgbClr val="E37823"/>
                </a:solidFill>
                <a:latin typeface="Arial"/>
                <a:cs typeface="Arial"/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/>
          </p:nvPr>
        </p:nvSpPr>
        <p:spPr>
          <a:xfrm>
            <a:off x="990600" y="2895600"/>
            <a:ext cx="7086600" cy="3505200"/>
          </a:xfrm>
          <a:prstGeom prst="rect">
            <a:avLst/>
          </a:prstGeom>
        </p:spPr>
        <p:txBody>
          <a:bodyPr vert="horz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990600" y="2590800"/>
            <a:ext cx="7086600" cy="4572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FontTx/>
              <a:buNone/>
              <a:defRPr sz="2000" b="1" baseline="0">
                <a:solidFill>
                  <a:srgbClr val="001E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366879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3" descr="PP-Vorlage-allgemein-2011-optimiert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503238" y="5545138"/>
            <a:ext cx="6602412" cy="5334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15938" y="6259513"/>
            <a:ext cx="77263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de-DE" sz="900">
                <a:solidFill>
                  <a:srgbClr val="404040"/>
                </a:solidFill>
                <a:latin typeface="Arial" pitchFamily="-105" charset="0"/>
                <a:ea typeface="Arial" pitchFamily="-105" charset="0"/>
                <a:cs typeface="Arial" pitchFamily="-105" charset="0"/>
              </a:rPr>
              <a:t>Gegründet im Jahr 1669, ist die Universität Innsbruck heute mit mehr als 28.000 Studierenden und über 4.000 Mitarbeitenden die größte und wichtigste Forschungs- und Bildungseinrichtung in Westösterreich. </a:t>
            </a:r>
            <a:r>
              <a:rPr lang="de-DE" sz="900" b="1">
                <a:solidFill>
                  <a:srgbClr val="404040"/>
                </a:solidFill>
                <a:latin typeface="Arial" pitchFamily="-105" charset="0"/>
                <a:ea typeface="Arial" pitchFamily="-105" charset="0"/>
                <a:cs typeface="Arial" pitchFamily="-105" charset="0"/>
              </a:rPr>
              <a:t>Alle weiteren Informationen finden Sie im Internet unter: www.uibk.ac.at.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512309" y="5564460"/>
            <a:ext cx="6507162" cy="515938"/>
          </a:xfrm>
          <a:prstGeom prst="rect">
            <a:avLst/>
          </a:prstGeom>
        </p:spPr>
        <p:txBody>
          <a:bodyPr vert="horz"/>
          <a:lstStyle>
            <a:lvl1pPr algn="l">
              <a:defRPr sz="2200" b="1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35173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90600" y="2057400"/>
            <a:ext cx="7086600" cy="457200"/>
          </a:xfrm>
          <a:prstGeom prst="rect">
            <a:avLst/>
          </a:prstGeom>
        </p:spPr>
        <p:txBody>
          <a:bodyPr vert="horz"/>
          <a:lstStyle>
            <a:lvl1pPr algn="l">
              <a:defRPr sz="2200" b="1" baseline="0">
                <a:solidFill>
                  <a:srgbClr val="E37823"/>
                </a:solidFill>
                <a:latin typeface="Arial"/>
                <a:cs typeface="Arial"/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/>
          </p:nvPr>
        </p:nvSpPr>
        <p:spPr>
          <a:xfrm>
            <a:off x="990600" y="2590800"/>
            <a:ext cx="7086600" cy="3810000"/>
          </a:xfrm>
          <a:prstGeom prst="rect">
            <a:avLst/>
          </a:prstGeom>
        </p:spPr>
        <p:txBody>
          <a:bodyPr vert="horz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292114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90600" y="2057400"/>
            <a:ext cx="7086600" cy="457200"/>
          </a:xfrm>
          <a:prstGeom prst="rect">
            <a:avLst/>
          </a:prstGeom>
        </p:spPr>
        <p:txBody>
          <a:bodyPr vert="horz"/>
          <a:lstStyle>
            <a:lvl1pPr algn="l">
              <a:defRPr sz="2200" b="1" baseline="0">
                <a:solidFill>
                  <a:srgbClr val="E37823"/>
                </a:solidFill>
                <a:latin typeface="Arial"/>
                <a:cs typeface="Arial"/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/>
          </p:nvPr>
        </p:nvSpPr>
        <p:spPr>
          <a:xfrm>
            <a:off x="990600" y="2895600"/>
            <a:ext cx="7086600" cy="3505200"/>
          </a:xfrm>
          <a:prstGeom prst="rect">
            <a:avLst/>
          </a:prstGeom>
        </p:spPr>
        <p:txBody>
          <a:bodyPr vert="horz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990600" y="2590800"/>
            <a:ext cx="7086600" cy="4572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FontTx/>
              <a:buNone/>
              <a:defRPr sz="2000" b="1" baseline="0">
                <a:solidFill>
                  <a:srgbClr val="001E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704891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90600" y="2057400"/>
            <a:ext cx="7086600" cy="457200"/>
          </a:xfrm>
          <a:prstGeom prst="rect">
            <a:avLst/>
          </a:prstGeom>
        </p:spPr>
        <p:txBody>
          <a:bodyPr vert="horz"/>
          <a:lstStyle>
            <a:lvl1pPr algn="l">
              <a:defRPr sz="2200" b="1" baseline="0">
                <a:solidFill>
                  <a:srgbClr val="E37823"/>
                </a:solidFill>
                <a:latin typeface="Arial"/>
                <a:cs typeface="Arial"/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/>
          </p:nvPr>
        </p:nvSpPr>
        <p:spPr>
          <a:xfrm>
            <a:off x="990600" y="2895600"/>
            <a:ext cx="7086600" cy="3505200"/>
          </a:xfrm>
          <a:prstGeom prst="rect">
            <a:avLst/>
          </a:prstGeom>
        </p:spPr>
        <p:txBody>
          <a:bodyPr vert="horz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990600" y="2590800"/>
            <a:ext cx="7086600" cy="4572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FontTx/>
              <a:buNone/>
              <a:defRPr sz="2000" b="1" baseline="0">
                <a:solidFill>
                  <a:srgbClr val="001E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36687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63574FB-229B-43E6-B68F-EAE707C1E162}" type="datetime1">
              <a:rPr lang="en-US" altLang="de-DE"/>
              <a:pPr>
                <a:defRPr/>
              </a:pPr>
              <a:t>9/13/2017</a:t>
            </a:fld>
            <a:endParaRPr lang="en-US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E041074-51EC-4B06-B926-0E89834FB403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078698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90600" y="2057400"/>
            <a:ext cx="7086600" cy="457200"/>
          </a:xfrm>
          <a:prstGeom prst="rect">
            <a:avLst/>
          </a:prstGeom>
        </p:spPr>
        <p:txBody>
          <a:bodyPr vert="horz"/>
          <a:lstStyle>
            <a:lvl1pPr algn="l">
              <a:defRPr sz="2200" b="1" baseline="0">
                <a:solidFill>
                  <a:srgbClr val="E37823"/>
                </a:solidFill>
                <a:latin typeface="Arial"/>
                <a:cs typeface="Arial"/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/>
          </p:nvPr>
        </p:nvSpPr>
        <p:spPr>
          <a:xfrm>
            <a:off x="990600" y="2895600"/>
            <a:ext cx="7086600" cy="3505200"/>
          </a:xfrm>
          <a:prstGeom prst="rect">
            <a:avLst/>
          </a:prstGeom>
        </p:spPr>
        <p:txBody>
          <a:bodyPr vert="horz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990600" y="2590800"/>
            <a:ext cx="7086600" cy="4572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FontTx/>
              <a:buNone/>
              <a:defRPr sz="2000" b="1" baseline="0">
                <a:solidFill>
                  <a:srgbClr val="001E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03304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90600" y="2057400"/>
            <a:ext cx="7086600" cy="457200"/>
          </a:xfrm>
          <a:prstGeom prst="rect">
            <a:avLst/>
          </a:prstGeom>
        </p:spPr>
        <p:txBody>
          <a:bodyPr vert="horz"/>
          <a:lstStyle>
            <a:lvl1pPr algn="l">
              <a:defRPr sz="2200" b="1" baseline="0">
                <a:solidFill>
                  <a:srgbClr val="E37823"/>
                </a:solidFill>
                <a:latin typeface="Arial"/>
                <a:cs typeface="Arial"/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/>
          </p:nvPr>
        </p:nvSpPr>
        <p:spPr>
          <a:xfrm>
            <a:off x="990600" y="2895600"/>
            <a:ext cx="7086600" cy="3505200"/>
          </a:xfrm>
          <a:prstGeom prst="rect">
            <a:avLst/>
          </a:prstGeom>
        </p:spPr>
        <p:txBody>
          <a:bodyPr vert="horz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990600" y="2590800"/>
            <a:ext cx="7086600" cy="4572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FontTx/>
              <a:buNone/>
              <a:defRPr sz="2000" b="1" baseline="0">
                <a:solidFill>
                  <a:srgbClr val="001E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366879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90600" y="2057400"/>
            <a:ext cx="7086600" cy="457200"/>
          </a:xfrm>
          <a:prstGeom prst="rect">
            <a:avLst/>
          </a:prstGeom>
        </p:spPr>
        <p:txBody>
          <a:bodyPr vert="horz"/>
          <a:lstStyle>
            <a:lvl1pPr algn="l">
              <a:defRPr sz="2200" b="1" baseline="0">
                <a:solidFill>
                  <a:srgbClr val="E37823"/>
                </a:solidFill>
                <a:latin typeface="Arial"/>
                <a:cs typeface="Arial"/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/>
          </p:nvPr>
        </p:nvSpPr>
        <p:spPr>
          <a:xfrm>
            <a:off x="990600" y="2895600"/>
            <a:ext cx="7086600" cy="3505200"/>
          </a:xfrm>
          <a:prstGeom prst="rect">
            <a:avLst/>
          </a:prstGeom>
        </p:spPr>
        <p:txBody>
          <a:bodyPr vert="horz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990600" y="2590800"/>
            <a:ext cx="7086600" cy="4572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FontTx/>
              <a:buNone/>
              <a:defRPr sz="2000" b="1" baseline="0">
                <a:solidFill>
                  <a:srgbClr val="001E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366879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C77A-4DB5-C94E-AC5E-AF70A1E550CA}" type="datetimeFigureOut">
              <a:rPr lang="de-DE" smtClean="0"/>
              <a:t>13.09.2017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6CEA-6797-6C41-B339-3515ABB117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12846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 smtClean="0"/>
              <a:t>Bild auf Platzhalter ziehen oder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90600" y="2057400"/>
            <a:ext cx="7086600" cy="457200"/>
          </a:xfrm>
          <a:prstGeom prst="rect">
            <a:avLst/>
          </a:prstGeom>
        </p:spPr>
        <p:txBody>
          <a:bodyPr vert="horz"/>
          <a:lstStyle>
            <a:lvl1pPr algn="l">
              <a:defRPr sz="2200" b="1" baseline="0">
                <a:solidFill>
                  <a:srgbClr val="E37823"/>
                </a:solidFill>
                <a:latin typeface="Arial"/>
                <a:cs typeface="Arial"/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/>
          </p:nvPr>
        </p:nvSpPr>
        <p:spPr>
          <a:xfrm>
            <a:off x="990600" y="2895600"/>
            <a:ext cx="7086600" cy="3505200"/>
          </a:xfrm>
          <a:prstGeom prst="rect">
            <a:avLst/>
          </a:prstGeom>
        </p:spPr>
        <p:txBody>
          <a:bodyPr vert="horz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990600" y="2590800"/>
            <a:ext cx="7086600" cy="4572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FontTx/>
              <a:buNone/>
              <a:defRPr sz="2000" b="1" baseline="0">
                <a:solidFill>
                  <a:srgbClr val="001E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281761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12846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92652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37860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91097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38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C77A-4DB5-C94E-AC5E-AF70A1E550CA}" type="datetimeFigureOut">
              <a:rPr lang="de-DE" smtClean="0"/>
              <a:t>13.09.2017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6CEA-6797-6C41-B339-3515ABB117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92652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09817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80491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70015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 smtClean="0"/>
              <a:t>Bild auf Platzhalter ziehen oder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95187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43322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70902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90600" y="2057400"/>
            <a:ext cx="7086600" cy="457200"/>
          </a:xfrm>
          <a:prstGeom prst="rect">
            <a:avLst/>
          </a:prstGeom>
        </p:spPr>
        <p:txBody>
          <a:bodyPr vert="horz"/>
          <a:lstStyle>
            <a:lvl1pPr algn="l">
              <a:defRPr sz="2200" b="1" baseline="0">
                <a:solidFill>
                  <a:srgbClr val="E37823"/>
                </a:solidFill>
                <a:latin typeface="Arial"/>
                <a:cs typeface="Arial"/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/>
          </p:nvPr>
        </p:nvSpPr>
        <p:spPr>
          <a:xfrm>
            <a:off x="990600" y="2895600"/>
            <a:ext cx="7086600" cy="3505200"/>
          </a:xfrm>
          <a:prstGeom prst="rect">
            <a:avLst/>
          </a:prstGeom>
        </p:spPr>
        <p:txBody>
          <a:bodyPr vert="horz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990600" y="2590800"/>
            <a:ext cx="7086600" cy="4572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FontTx/>
              <a:buNone/>
              <a:defRPr sz="2000" b="1" baseline="0">
                <a:solidFill>
                  <a:srgbClr val="001E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28176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90600" y="2057400"/>
            <a:ext cx="7086600" cy="457200"/>
          </a:xfrm>
          <a:prstGeom prst="rect">
            <a:avLst/>
          </a:prstGeom>
        </p:spPr>
        <p:txBody>
          <a:bodyPr vert="horz"/>
          <a:lstStyle>
            <a:lvl1pPr algn="l">
              <a:defRPr sz="2200" b="1" baseline="0">
                <a:solidFill>
                  <a:srgbClr val="E37823"/>
                </a:solidFill>
                <a:latin typeface="Arial"/>
                <a:cs typeface="Arial"/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/>
          </p:nvPr>
        </p:nvSpPr>
        <p:spPr>
          <a:xfrm>
            <a:off x="990600" y="2590800"/>
            <a:ext cx="7086600" cy="3810000"/>
          </a:xfrm>
          <a:prstGeom prst="rect">
            <a:avLst/>
          </a:prstGeom>
        </p:spPr>
        <p:txBody>
          <a:bodyPr vert="horz"/>
          <a:lstStyle>
            <a:lvl1pPr marL="180000" indent="-180000" algn="l">
              <a:spcBef>
                <a:spcPts val="0"/>
              </a:spcBef>
              <a:buClr>
                <a:srgbClr val="E37823"/>
              </a:buClr>
              <a:buFont typeface="Arial"/>
              <a:buChar char="•"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924427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90600" y="2057400"/>
            <a:ext cx="7086600" cy="457200"/>
          </a:xfrm>
          <a:prstGeom prst="rect">
            <a:avLst/>
          </a:prstGeom>
        </p:spPr>
        <p:txBody>
          <a:bodyPr vert="horz"/>
          <a:lstStyle>
            <a:lvl1pPr algn="l">
              <a:defRPr sz="2200" b="1" baseline="0">
                <a:solidFill>
                  <a:srgbClr val="E37823"/>
                </a:solidFill>
                <a:latin typeface="Arial"/>
                <a:cs typeface="Arial"/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/>
          </p:nvPr>
        </p:nvSpPr>
        <p:spPr>
          <a:xfrm>
            <a:off x="990600" y="2590800"/>
            <a:ext cx="7086600" cy="3810000"/>
          </a:xfrm>
          <a:prstGeom prst="rect">
            <a:avLst/>
          </a:prstGeom>
        </p:spPr>
        <p:txBody>
          <a:bodyPr vert="horz"/>
          <a:lstStyle>
            <a:lvl1pPr marL="180000" indent="-180000" algn="l">
              <a:spcBef>
                <a:spcPts val="0"/>
              </a:spcBef>
              <a:buClr>
                <a:srgbClr val="E37823"/>
              </a:buClr>
              <a:buFont typeface="Arial"/>
              <a:buChar char="•"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924427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90600" y="2057400"/>
            <a:ext cx="7086600" cy="457200"/>
          </a:xfrm>
          <a:prstGeom prst="rect">
            <a:avLst/>
          </a:prstGeom>
        </p:spPr>
        <p:txBody>
          <a:bodyPr vert="horz"/>
          <a:lstStyle>
            <a:lvl1pPr algn="l">
              <a:defRPr sz="2200" b="1" baseline="0">
                <a:solidFill>
                  <a:srgbClr val="E37823"/>
                </a:solidFill>
                <a:latin typeface="Arial"/>
                <a:cs typeface="Arial"/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/>
          </p:nvPr>
        </p:nvSpPr>
        <p:spPr>
          <a:xfrm>
            <a:off x="990600" y="2895600"/>
            <a:ext cx="7086600" cy="3505200"/>
          </a:xfrm>
          <a:prstGeom prst="rect">
            <a:avLst/>
          </a:prstGeom>
        </p:spPr>
        <p:txBody>
          <a:bodyPr vert="horz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990600" y="2590800"/>
            <a:ext cx="7086600" cy="4572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FontTx/>
              <a:buNone/>
              <a:defRPr sz="2000" b="1" baseline="0">
                <a:solidFill>
                  <a:srgbClr val="001E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3668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C77A-4DB5-C94E-AC5E-AF70A1E550CA}" type="datetimeFigureOut">
              <a:rPr lang="de-DE" smtClean="0"/>
              <a:t>13.09.2017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6CEA-6797-6C41-B339-3515ABB117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37860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3" descr="PP-Vorlage-allgemein-2011-optimiert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503238" y="5545138"/>
            <a:ext cx="6602412" cy="5334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15938" y="6259513"/>
            <a:ext cx="77263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de-DE" sz="900">
                <a:solidFill>
                  <a:srgbClr val="404040"/>
                </a:solidFill>
                <a:latin typeface="Arial" pitchFamily="-105" charset="0"/>
                <a:ea typeface="Arial" pitchFamily="-105" charset="0"/>
                <a:cs typeface="Arial" pitchFamily="-105" charset="0"/>
              </a:rPr>
              <a:t>Gegründet im Jahr 1669, ist die Universität Innsbruck heute mit mehr als 28.000 Studierenden und über 4.000 Mitarbeitenden die größte und wichtigste Forschungs- und Bildungseinrichtung in Westösterreich. </a:t>
            </a:r>
            <a:r>
              <a:rPr lang="de-DE" sz="900" b="1">
                <a:solidFill>
                  <a:srgbClr val="404040"/>
                </a:solidFill>
                <a:latin typeface="Arial" pitchFamily="-105" charset="0"/>
                <a:ea typeface="Arial" pitchFamily="-105" charset="0"/>
                <a:cs typeface="Arial" pitchFamily="-105" charset="0"/>
              </a:rPr>
              <a:t>Alle weiteren Informationen finden Sie im Internet unter: www.uibk.ac.at.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512309" y="5564460"/>
            <a:ext cx="6507162" cy="515938"/>
          </a:xfrm>
          <a:prstGeom prst="rect">
            <a:avLst/>
          </a:prstGeom>
        </p:spPr>
        <p:txBody>
          <a:bodyPr vert="horz"/>
          <a:lstStyle>
            <a:lvl1pPr algn="l">
              <a:defRPr sz="2200" b="1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35173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90600" y="2057400"/>
            <a:ext cx="7086600" cy="457200"/>
          </a:xfrm>
          <a:prstGeom prst="rect">
            <a:avLst/>
          </a:prstGeom>
        </p:spPr>
        <p:txBody>
          <a:bodyPr vert="horz"/>
          <a:lstStyle>
            <a:lvl1pPr algn="l">
              <a:defRPr sz="2200" b="1" baseline="0">
                <a:solidFill>
                  <a:srgbClr val="E37823"/>
                </a:solidFill>
                <a:latin typeface="Arial"/>
                <a:cs typeface="Arial"/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/>
          </p:nvPr>
        </p:nvSpPr>
        <p:spPr>
          <a:xfrm>
            <a:off x="990600" y="2590800"/>
            <a:ext cx="7086600" cy="3810000"/>
          </a:xfrm>
          <a:prstGeom prst="rect">
            <a:avLst/>
          </a:prstGeom>
        </p:spPr>
        <p:txBody>
          <a:bodyPr vert="horz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292114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90600" y="2057400"/>
            <a:ext cx="7086600" cy="457200"/>
          </a:xfrm>
          <a:prstGeom prst="rect">
            <a:avLst/>
          </a:prstGeom>
        </p:spPr>
        <p:txBody>
          <a:bodyPr vert="horz"/>
          <a:lstStyle>
            <a:lvl1pPr algn="l">
              <a:defRPr sz="2200" b="1" baseline="0">
                <a:solidFill>
                  <a:srgbClr val="E37823"/>
                </a:solidFill>
                <a:latin typeface="Arial"/>
                <a:cs typeface="Arial"/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/>
          </p:nvPr>
        </p:nvSpPr>
        <p:spPr>
          <a:xfrm>
            <a:off x="990600" y="2895600"/>
            <a:ext cx="7086600" cy="3505200"/>
          </a:xfrm>
          <a:prstGeom prst="rect">
            <a:avLst/>
          </a:prstGeom>
        </p:spPr>
        <p:txBody>
          <a:bodyPr vert="horz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990600" y="2590800"/>
            <a:ext cx="7086600" cy="4572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FontTx/>
              <a:buNone/>
              <a:defRPr sz="2000" b="1" baseline="0">
                <a:solidFill>
                  <a:srgbClr val="001E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704891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90600" y="2057400"/>
            <a:ext cx="7086600" cy="457200"/>
          </a:xfrm>
          <a:prstGeom prst="rect">
            <a:avLst/>
          </a:prstGeom>
        </p:spPr>
        <p:txBody>
          <a:bodyPr vert="horz"/>
          <a:lstStyle>
            <a:lvl1pPr algn="l">
              <a:defRPr sz="2200" b="1" baseline="0">
                <a:solidFill>
                  <a:srgbClr val="E37823"/>
                </a:solidFill>
                <a:latin typeface="Arial"/>
                <a:cs typeface="Arial"/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/>
          </p:nvPr>
        </p:nvSpPr>
        <p:spPr>
          <a:xfrm>
            <a:off x="990600" y="2895600"/>
            <a:ext cx="7086600" cy="3505200"/>
          </a:xfrm>
          <a:prstGeom prst="rect">
            <a:avLst/>
          </a:prstGeom>
        </p:spPr>
        <p:txBody>
          <a:bodyPr vert="horz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990600" y="2590800"/>
            <a:ext cx="7086600" cy="4572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FontTx/>
              <a:buNone/>
              <a:defRPr sz="2000" b="1" baseline="0">
                <a:solidFill>
                  <a:srgbClr val="001E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366879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90600" y="2057400"/>
            <a:ext cx="7086600" cy="457200"/>
          </a:xfrm>
          <a:prstGeom prst="rect">
            <a:avLst/>
          </a:prstGeom>
        </p:spPr>
        <p:txBody>
          <a:bodyPr vert="horz"/>
          <a:lstStyle>
            <a:lvl1pPr algn="l">
              <a:defRPr sz="2200" b="1" baseline="0">
                <a:solidFill>
                  <a:srgbClr val="E37823"/>
                </a:solidFill>
                <a:latin typeface="Arial"/>
                <a:cs typeface="Arial"/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/>
          </p:nvPr>
        </p:nvSpPr>
        <p:spPr>
          <a:xfrm>
            <a:off x="990600" y="2895600"/>
            <a:ext cx="7086600" cy="3505200"/>
          </a:xfrm>
          <a:prstGeom prst="rect">
            <a:avLst/>
          </a:prstGeom>
        </p:spPr>
        <p:txBody>
          <a:bodyPr vert="horz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990600" y="2590800"/>
            <a:ext cx="7086600" cy="4572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FontTx/>
              <a:buNone/>
              <a:defRPr sz="2000" b="1" baseline="0">
                <a:solidFill>
                  <a:srgbClr val="001E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03304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90600" y="2057400"/>
            <a:ext cx="7086600" cy="457200"/>
          </a:xfrm>
          <a:prstGeom prst="rect">
            <a:avLst/>
          </a:prstGeom>
        </p:spPr>
        <p:txBody>
          <a:bodyPr vert="horz"/>
          <a:lstStyle>
            <a:lvl1pPr algn="l">
              <a:defRPr sz="2200" b="1" baseline="0">
                <a:solidFill>
                  <a:srgbClr val="E37823"/>
                </a:solidFill>
                <a:latin typeface="Arial"/>
                <a:cs typeface="Arial"/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/>
          </p:nvPr>
        </p:nvSpPr>
        <p:spPr>
          <a:xfrm>
            <a:off x="990600" y="2895600"/>
            <a:ext cx="7086600" cy="3505200"/>
          </a:xfrm>
          <a:prstGeom prst="rect">
            <a:avLst/>
          </a:prstGeom>
        </p:spPr>
        <p:txBody>
          <a:bodyPr vert="horz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990600" y="2590800"/>
            <a:ext cx="7086600" cy="4572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FontTx/>
              <a:buNone/>
              <a:defRPr sz="2000" b="1" baseline="0">
                <a:solidFill>
                  <a:srgbClr val="001E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366879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90600" y="2057400"/>
            <a:ext cx="7086600" cy="457200"/>
          </a:xfrm>
          <a:prstGeom prst="rect">
            <a:avLst/>
          </a:prstGeom>
        </p:spPr>
        <p:txBody>
          <a:bodyPr vert="horz"/>
          <a:lstStyle>
            <a:lvl1pPr algn="l">
              <a:defRPr sz="2200" b="1" baseline="0">
                <a:solidFill>
                  <a:srgbClr val="E37823"/>
                </a:solidFill>
                <a:latin typeface="Arial"/>
                <a:cs typeface="Arial"/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/>
          </p:nvPr>
        </p:nvSpPr>
        <p:spPr>
          <a:xfrm>
            <a:off x="990600" y="2895600"/>
            <a:ext cx="7086600" cy="3505200"/>
          </a:xfrm>
          <a:prstGeom prst="rect">
            <a:avLst/>
          </a:prstGeom>
        </p:spPr>
        <p:txBody>
          <a:bodyPr vert="horz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990600" y="2590800"/>
            <a:ext cx="7086600" cy="4572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FontTx/>
              <a:buNone/>
              <a:defRPr sz="2000" b="1" baseline="0">
                <a:solidFill>
                  <a:srgbClr val="001E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3668790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95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slideLayout" Target="../slideLayouts/slideLayout9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1" descr="ENTWURF01 PP Vorlage School of Education2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66" r:id="rId3"/>
    <p:sldLayoutId id="2147483867" r:id="rId4"/>
    <p:sldLayoutId id="2147483868" r:id="rId5"/>
    <p:sldLayoutId id="2147483871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 1" descr="ENTWURF01 PP Vorlage School of Education2.jpg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80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  <p:sldLayoutId id="2147483938" r:id="rId17"/>
    <p:sldLayoutId id="2147483939" r:id="rId18"/>
    <p:sldLayoutId id="2147483940" r:id="rId19"/>
    <p:sldLayoutId id="2147483941" r:id="rId20"/>
    <p:sldLayoutId id="2147483942" r:id="rId21"/>
    <p:sldLayoutId id="2147483943" r:id="rId2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 1" descr="ENTWURF01 PP Vorlage School of Education2.jpg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80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  <p:sldLayoutId id="2147483984" r:id="rId15"/>
    <p:sldLayoutId id="2147483985" r:id="rId16"/>
    <p:sldLayoutId id="2147483986" r:id="rId17"/>
    <p:sldLayoutId id="2147483987" r:id="rId18"/>
    <p:sldLayoutId id="2147483988" r:id="rId19"/>
    <p:sldLayoutId id="2147483989" r:id="rId20"/>
    <p:sldLayoutId id="2147483990" r:id="rId21"/>
    <p:sldLayoutId id="2147483991" r:id="rId2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 1" descr="ENTWURF01 PP Vorlage School of Education2.jpg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80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  <p:sldLayoutId id="2147484030" r:id="rId13"/>
    <p:sldLayoutId id="2147484031" r:id="rId14"/>
    <p:sldLayoutId id="2147484032" r:id="rId15"/>
    <p:sldLayoutId id="2147484033" r:id="rId16"/>
    <p:sldLayoutId id="2147484034" r:id="rId17"/>
    <p:sldLayoutId id="2147484035" r:id="rId18"/>
    <p:sldLayoutId id="2147484036" r:id="rId19"/>
    <p:sldLayoutId id="2147484037" r:id="rId20"/>
    <p:sldLayoutId id="2147484038" r:id="rId21"/>
    <p:sldLayoutId id="2147484039" r:id="rId2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8770415-6EBE-F440-990B-432BDB942983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8385" y="2348880"/>
            <a:ext cx="8534400" cy="2880320"/>
          </a:xfrm>
        </p:spPr>
        <p:txBody>
          <a:bodyPr/>
          <a:lstStyle/>
          <a:p>
            <a:pPr>
              <a:defRPr/>
            </a:pPr>
            <a:r>
              <a:rPr lang="de-AT" altLang="de-DE" sz="3200" b="1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„Die richtige Fährte legen“ – zur Bedeutung der Fachkompetenz von </a:t>
            </a:r>
            <a:r>
              <a:rPr lang="de-AT" altLang="de-DE" sz="3200" b="1" dirty="0" err="1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MathematiklehrerInnen</a:t>
            </a:r>
            <a:r>
              <a:rPr lang="de-AT" altLang="de-DE" sz="3200" b="1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 in der Sekundarstufe 1</a:t>
            </a:r>
            <a:endParaRPr lang="de-AT" altLang="de-DE" sz="3200" b="1" dirty="0">
              <a:solidFill>
                <a:schemeClr val="accent1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18385" y="4293096"/>
            <a:ext cx="8504238" cy="1656184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de-AT" sz="2000" b="1" dirty="0" smtClean="0">
                <a:solidFill>
                  <a:schemeClr val="accent1">
                    <a:lumMod val="50000"/>
                  </a:schemeClr>
                </a:solidFill>
              </a:rPr>
              <a:t>Franz Pauer</a:t>
            </a:r>
            <a:br>
              <a:rPr lang="de-AT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AT" sz="2000" b="1" dirty="0" smtClean="0">
                <a:solidFill>
                  <a:schemeClr val="accent1">
                    <a:lumMod val="50000"/>
                  </a:schemeClr>
                </a:solidFill>
              </a:rPr>
              <a:t>Institut für Fachdidaktik und Institut für Mathematik, Universität Innsbruck</a:t>
            </a:r>
            <a:endParaRPr lang="de-AT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de-AT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r>
              <a:rPr lang="de-AT" sz="1800" b="1" dirty="0" smtClean="0">
                <a:solidFill>
                  <a:schemeClr val="accent1">
                    <a:lumMod val="50000"/>
                  </a:schemeClr>
                </a:solidFill>
              </a:rPr>
              <a:t>19. Kongress der ÖMG und Jahrestagung der DMV, Salzburg, 11.-15. September 2017</a:t>
            </a:r>
            <a:endParaRPr lang="de-AT" sz="1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endParaRPr lang="de-AT" altLang="de-DE" sz="1800" dirty="0" smtClean="0">
              <a:solidFill>
                <a:schemeClr val="accent1">
                  <a:lumMod val="50000"/>
                </a:scheme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14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endParaRPr lang="de-AT" dirty="0" smtClean="0"/>
              </a:p>
              <a:p>
                <a:r>
                  <a:rPr lang="de-AT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„</a:t>
                </a:r>
                <a:r>
                  <a:rPr lang="de-AT" sz="2400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Termrechnung</a:t>
                </a:r>
                <a:r>
                  <a:rPr lang="de-AT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“ bedeutet „Rechnen in kommutativen Ringen“</a:t>
                </a:r>
                <a:br>
                  <a:rPr lang="de-AT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</a:br>
                <a:endParaRPr lang="de-AT" sz="24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de-AT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Wegen (</a:t>
                </a:r>
                <a:r>
                  <a:rPr lang="de-AT" sz="2400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a+b</a:t>
                </a:r>
                <a:r>
                  <a:rPr lang="de-AT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)(a-b) = </a:t>
                </a:r>
                <a:r>
                  <a:rPr lang="de-AT" sz="2400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a.a</a:t>
                </a:r>
                <a:r>
                  <a:rPr lang="de-AT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– </a:t>
                </a:r>
                <a:r>
                  <a:rPr lang="de-AT" sz="2400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a.b</a:t>
                </a:r>
                <a:r>
                  <a:rPr lang="de-AT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+ </a:t>
                </a:r>
                <a:r>
                  <a:rPr lang="de-AT" sz="2400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b.a</a:t>
                </a:r>
                <a:r>
                  <a:rPr lang="de-AT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–</a:t>
                </a:r>
                <a:r>
                  <a:rPr lang="de-AT" sz="2400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b.b</a:t>
                </a:r>
                <a:r>
                  <a:rPr lang="de-AT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= a</a:t>
                </a:r>
                <a:r>
                  <a:rPr lang="de-AT" sz="2400" baseline="30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2 </a:t>
                </a:r>
                <a:r>
                  <a:rPr lang="de-AT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- b</a:t>
                </a:r>
                <a:r>
                  <a:rPr lang="de-AT" sz="2400" baseline="30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2 </a:t>
                </a:r>
                <a:r>
                  <a:rPr lang="de-AT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gelten die binomischen Formeln in allen kommutativen Ringen. Die Matrizenmultiplikation ist aber nicht kommutativ. </a:t>
                </a:r>
              </a:p>
              <a:p>
                <a:r>
                  <a:rPr lang="de-AT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Im Schulunterricht treten im wesentlichen zwei Beispiele von kommutativen Ringen auf: Zahlbereiche und der Ring aller </a:t>
                </a:r>
                <a:r>
                  <a:rPr lang="de-AT" sz="2400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reellwertigen</a:t>
                </a:r>
                <a:r>
                  <a:rPr lang="de-AT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Funktionen </a:t>
                </a:r>
              </a:p>
              <a:p>
                <a:r>
                  <a:rPr lang="de-AT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Formulierung der binomischen Formeln in der Sekundarstufe 1: </a:t>
                </a:r>
                <a:br>
                  <a:rPr lang="de-AT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</a:br>
                <a:r>
                  <a:rPr lang="de-AT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Für alle Zahlen a und b ist  (</a:t>
                </a:r>
                <a14:m>
                  <m:oMath xmlns:m="http://schemas.openxmlformats.org/officeDocument/2006/math">
                    <m:r>
                      <a:rPr lang="de-AT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𝑎</m:t>
                    </m:r>
                    <m:r>
                      <a:rPr lang="de-AT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de-AT" sz="2400" dirty="0">
                    <a:solidFill>
                      <a:schemeClr val="accent1">
                        <a:lumMod val="50000"/>
                      </a:schemeClr>
                    </a:solidFill>
                  </a:rPr>
                  <a:t>+ </a:t>
                </a:r>
                <a14:m>
                  <m:oMath xmlns:m="http://schemas.openxmlformats.org/officeDocument/2006/math">
                    <m:r>
                      <a:rPr lang="de-AT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de-AT" sz="2400" dirty="0">
                    <a:solidFill>
                      <a:schemeClr val="accent1">
                        <a:lumMod val="50000"/>
                      </a:schemeClr>
                    </a:solidFill>
                  </a:rPr>
                  <a:t>).(</a:t>
                </a:r>
                <a14:m>
                  <m:oMath xmlns:m="http://schemas.openxmlformats.org/officeDocument/2006/math">
                    <m:r>
                      <a:rPr lang="de-AT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𝑎</m:t>
                    </m:r>
                    <m:r>
                      <a:rPr lang="de-AT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de-AT" sz="2400" dirty="0">
                    <a:solidFill>
                      <a:schemeClr val="accent1">
                        <a:lumMod val="50000"/>
                      </a:schemeClr>
                    </a:solidFill>
                  </a:rPr>
                  <a:t>- </a:t>
                </a:r>
                <a14:m>
                  <m:oMath xmlns:m="http://schemas.openxmlformats.org/officeDocument/2006/math">
                    <m:r>
                      <a:rPr lang="de-AT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de-AT" sz="2400" dirty="0">
                    <a:solidFill>
                      <a:schemeClr val="accent1">
                        <a:lumMod val="50000"/>
                      </a:schemeClr>
                    </a:solidFill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AT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de-AT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AT" sz="2400" dirty="0">
                    <a:solidFill>
                      <a:schemeClr val="accent1">
                        <a:lumMod val="50000"/>
                      </a:schemeClr>
                    </a:solidFill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AT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de-AT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AT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. </a:t>
                </a:r>
              </a:p>
              <a:p>
                <a:endParaRPr lang="de-AT" sz="2400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004" r="-143" b="-200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475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de-AT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Primzahlen</a:t>
                </a:r>
              </a:p>
              <a:p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In den meisten österreichischen Schulbüchern </a:t>
                </a:r>
                <a:r>
                  <a:rPr lang="de-AT" sz="2000" dirty="0">
                    <a:solidFill>
                      <a:schemeClr val="accent1">
                        <a:lumMod val="50000"/>
                      </a:schemeClr>
                    </a:solidFill>
                  </a:rPr>
                  <a:t>der </a:t>
                </a:r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6. Schulstufe wird der </a:t>
                </a:r>
                <a:r>
                  <a:rPr lang="de-AT" sz="2000" b="1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ggT</a:t>
                </a:r>
                <a:r>
                  <a:rPr lang="de-AT" sz="20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zweier natürlicher Zahlen „einfach“ durch Primfaktorenzerlegung </a:t>
                </a:r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ermittelt. </a:t>
                </a:r>
              </a:p>
              <a:p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In den BHS wird in der 12. Schulstufe der RSA-Algorithmus zur Verschlüsselung mit öffentlichem Schlüssel erklärt: </a:t>
                </a:r>
                <a:b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</a:br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/>
                </a:r>
                <a:b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</a:br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Der Empfänger gibt zwei große Zahlen n und e bekannt. </a:t>
                </a:r>
                <a:b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</a:br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Der Sender </a:t>
                </a:r>
                <a:r>
                  <a:rPr lang="de-AT" sz="2000" dirty="0">
                    <a:solidFill>
                      <a:schemeClr val="accent1">
                        <a:lumMod val="50000"/>
                      </a:schemeClr>
                    </a:solidFill>
                  </a:rPr>
                  <a:t>will a </a:t>
                </a:r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verschlüsseln </a:t>
                </a:r>
                <a:r>
                  <a:rPr lang="de-AT" sz="2000" dirty="0">
                    <a:solidFill>
                      <a:schemeClr val="accent1">
                        <a:lumMod val="50000"/>
                      </a:schemeClr>
                    </a:solidFill>
                  </a:rPr>
                  <a:t>und </a:t>
                </a:r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berechnet b:=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sz="200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AT" sz="20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de-AT" sz="20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𝑒</m:t>
                        </m:r>
                      </m:sup>
                    </m:sSup>
                    <m:r>
                      <a:rPr lang="de-AT" sz="20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mod n</a:t>
                </a:r>
                <a:b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</a:br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Der Empfänger berechnet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sz="20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AT" sz="20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de-AT" sz="20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de-AT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mod n = a . </a:t>
                </a:r>
                <a:b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</a:br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/>
                </a:r>
                <a:b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</a:br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 wurde so berechnet:  n=</a:t>
                </a:r>
                <a:r>
                  <a:rPr lang="de-AT" sz="2000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p.q</a:t>
                </a:r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(p und q prim), (p-1)(q-1).c + </a:t>
                </a:r>
                <a:r>
                  <a:rPr lang="de-AT" sz="2000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e.d</a:t>
                </a:r>
                <a:r>
                  <a:rPr lang="de-AT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= 1. </a:t>
                </a:r>
                <a:b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</a:br>
                <a:r>
                  <a:rPr lang="de-AT" sz="2000" dirty="0">
                    <a:solidFill>
                      <a:schemeClr val="accent1">
                        <a:lumMod val="50000"/>
                      </a:schemeClr>
                    </a:solidFill>
                  </a:rPr>
                  <a:t/>
                </a:r>
                <a:br>
                  <a:rPr lang="de-AT" sz="2000" dirty="0">
                    <a:solidFill>
                      <a:schemeClr val="accent1">
                        <a:lumMod val="50000"/>
                      </a:schemeClr>
                    </a:solidFill>
                  </a:rPr>
                </a:br>
                <a:r>
                  <a:rPr lang="de-AT" sz="20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Warum kann nicht jeder „einfach“ n in Primfaktoren zerlegen und d berechnen? </a:t>
                </a:r>
              </a:p>
              <a:p>
                <a:pPr marL="0" indent="0">
                  <a:buNone/>
                </a:pPr>
                <a:endParaRPr lang="de-AT" sz="2400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649" t="-1733" r="-287" b="-440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254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de-AT" sz="2400" dirty="0" smtClean="0"/>
          </a:p>
          <a:p>
            <a:r>
              <a:rPr lang="de-AT" sz="2000" dirty="0" smtClean="0">
                <a:solidFill>
                  <a:schemeClr val="accent1">
                    <a:lumMod val="50000"/>
                  </a:schemeClr>
                </a:solidFill>
              </a:rPr>
              <a:t>Berechnet man in der Sekundarstufe 1 den </a:t>
            </a:r>
            <a:r>
              <a:rPr lang="de-AT" sz="2000" dirty="0" err="1" smtClean="0">
                <a:solidFill>
                  <a:schemeClr val="accent1">
                    <a:lumMod val="50000"/>
                  </a:schemeClr>
                </a:solidFill>
              </a:rPr>
              <a:t>ggT</a:t>
            </a:r>
            <a:r>
              <a:rPr lang="de-AT" sz="2000" dirty="0" smtClean="0">
                <a:solidFill>
                  <a:schemeClr val="accent1">
                    <a:lumMod val="50000"/>
                  </a:schemeClr>
                </a:solidFill>
              </a:rPr>
              <a:t> mit der schwierigen Primfaktorzerlegung anstatt (wie jedes CAS) mit dem einfachen euklidischen Algorithmus, wird eine falsche Vorstellung erweckt (und die Chance vertan, die grundlegende Strategie des Umformens früh einzuführen).</a:t>
            </a:r>
            <a:br>
              <a:rPr lang="de-AT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AT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de-AT" sz="20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de-AT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AT" sz="2000" dirty="0" smtClean="0">
                <a:solidFill>
                  <a:schemeClr val="accent1">
                    <a:lumMod val="50000"/>
                  </a:schemeClr>
                </a:solidFill>
              </a:rPr>
              <a:t>In der Computeralgebra sind die drei Sätze „Division mit Rest“, „euklidischer Algorithmus“ und „erweiterter euklidischer Algorithmus (Lösung von ganzzahligen Gleichungen in 2 Unbekannten)“ fundamental ,  kommen in fast jedem effizienten Rechenverfahren vor. Die Primfaktorzerlegung ist sehr schwierig  und wird in keinem effizienten Verfahren verwendet. </a:t>
            </a:r>
            <a:endParaRPr lang="de-AT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AT" sz="2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Was haben die folgenden drei Aufgaben gemeinsam? </a:t>
                </a:r>
                <a:br>
                  <a:rPr lang="de-AT" sz="2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</a:br>
                <a:endParaRPr lang="de-AT" sz="2400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[8. Schulstufe] Finde alle Paare reeller Zahlen (x, y) mit 3x+4y=5!  </a:t>
                </a:r>
                <a:b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</a:br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(lineare </a:t>
                </a:r>
                <a:r>
                  <a:rPr lang="de-AT" sz="2000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Glg</a:t>
                </a:r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. mit 2 Unbekannten)</a:t>
                </a:r>
                <a:b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</a:br>
                <a:endParaRPr lang="de-AT" sz="20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[11. Schulstufe] Finde alle Folgen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de-AT" sz="20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de-AT" sz="20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de-AT" sz="20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de-AT" sz="20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de-AT" sz="20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))</m:t>
                        </m:r>
                      </m:e>
                      <m:sub>
                        <m:r>
                          <a:rPr lang="de-AT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az-Cyrl-AZ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є</m:t>
                        </m:r>
                        <m:r>
                          <a:rPr lang="de-AT" sz="2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mit: für alle natürlichen Zahlen n ist </a:t>
                </a:r>
                <a:r>
                  <a:rPr lang="de-AT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a(n+1)-2.a(n) =6 ! </a:t>
                </a:r>
                <a:b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</a:br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(lineare Differenzengleichung der Ordnung 1)</a:t>
                </a:r>
              </a:p>
              <a:p>
                <a:endParaRPr lang="de-AT" sz="20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de-AT" sz="2000" dirty="0">
                    <a:solidFill>
                      <a:schemeClr val="accent1">
                        <a:lumMod val="50000"/>
                      </a:schemeClr>
                    </a:solidFill>
                  </a:rPr>
                  <a:t>[</a:t>
                </a:r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12. </a:t>
                </a:r>
                <a:r>
                  <a:rPr lang="de-AT" sz="2000" dirty="0">
                    <a:solidFill>
                      <a:schemeClr val="accent1">
                        <a:lumMod val="50000"/>
                      </a:schemeClr>
                    </a:solidFill>
                  </a:rPr>
                  <a:t>Schulstufe] Finde alle </a:t>
                </a:r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differenzierbaren Funktionen f  mit    f‘- 2f = 7 ! </a:t>
                </a:r>
                <a:b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</a:br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(lineare Differenzialgleichung der Ordnung 1) </a:t>
                </a:r>
              </a:p>
              <a:p>
                <a:endParaRPr lang="de-AT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147" t="-106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07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AT" sz="2000" dirty="0" smtClean="0"/>
                  <a:t>Bei allen drei löst man zuerst die entsprechende homogene </a:t>
                </a:r>
                <a:r>
                  <a:rPr lang="de-AT" sz="2000" smtClean="0"/>
                  <a:t>Gleichung und stellt </a:t>
                </a:r>
                <a:r>
                  <a:rPr lang="de-AT" sz="2000" dirty="0" smtClean="0"/>
                  <a:t>fest, dass mit einer Lösung auch alle Vielfachen Lösungen sind und dass alle Lösungen Vielfache einer einzigen sind. </a:t>
                </a:r>
                <a:br>
                  <a:rPr lang="de-AT" sz="2000" dirty="0" smtClean="0"/>
                </a:br>
                <a:endParaRPr lang="de-AT" sz="20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Finde </a:t>
                </a:r>
                <a:r>
                  <a:rPr lang="de-AT" sz="2000" dirty="0">
                    <a:solidFill>
                      <a:schemeClr val="accent1">
                        <a:lumMod val="50000"/>
                      </a:schemeClr>
                    </a:solidFill>
                  </a:rPr>
                  <a:t>alle Paare reeller Zahlen (x, y) mit </a:t>
                </a:r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3x+4y=0 </a:t>
                </a:r>
                <a:r>
                  <a:rPr lang="de-AT" sz="2000" dirty="0">
                    <a:solidFill>
                      <a:schemeClr val="accent1">
                        <a:lumMod val="50000"/>
                      </a:schemeClr>
                    </a:solidFill>
                  </a:rPr>
                  <a:t>! </a:t>
                </a:r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/>
                </a:r>
                <a:b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</a:br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Lösungsmenge: alle Vielfachen von (-4,3)</a:t>
                </a:r>
                <a:b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</a:br>
                <a:endParaRPr lang="de-AT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Finde </a:t>
                </a:r>
                <a:r>
                  <a:rPr lang="de-AT" sz="2000" dirty="0">
                    <a:solidFill>
                      <a:schemeClr val="accent1">
                        <a:lumMod val="50000"/>
                      </a:schemeClr>
                    </a:solidFill>
                  </a:rPr>
                  <a:t>alle Folgen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de-AT" sz="20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de-AT" sz="20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de-AT" sz="20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de-AT" sz="20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de-AT" sz="20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))</m:t>
                        </m:r>
                      </m:e>
                      <m:sub>
                        <m:r>
                          <a:rPr lang="de-AT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az-Cyrl-AZ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є</m:t>
                        </m:r>
                        <m:r>
                          <a:rPr lang="de-AT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de-AT" sz="2000" dirty="0">
                    <a:solidFill>
                      <a:schemeClr val="accent1">
                        <a:lumMod val="50000"/>
                      </a:schemeClr>
                    </a:solidFill>
                  </a:rPr>
                  <a:t> mit: für alle natürlichen Zahlen n ist </a:t>
                </a:r>
                <a:r>
                  <a:rPr lang="de-AT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            a(n+1)-2.a(n</a:t>
                </a:r>
                <a:r>
                  <a:rPr lang="de-AT" sz="2000" dirty="0">
                    <a:solidFill>
                      <a:schemeClr val="accent1">
                        <a:lumMod val="50000"/>
                      </a:schemeClr>
                    </a:solidFill>
                  </a:rPr>
                  <a:t>) </a:t>
                </a:r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=0 </a:t>
                </a:r>
                <a:r>
                  <a:rPr lang="de-AT" sz="2000" dirty="0">
                    <a:solidFill>
                      <a:schemeClr val="accent1">
                        <a:lumMod val="50000"/>
                      </a:schemeClr>
                    </a:solidFill>
                  </a:rPr>
                  <a:t>! </a:t>
                </a:r>
              </a:p>
              <a:p>
                <a:pPr marL="0" indent="0">
                  <a:buNone/>
                </a:pPr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    Lösungsmenge</a:t>
                </a:r>
                <a:r>
                  <a:rPr lang="de-AT" sz="2000" dirty="0">
                    <a:solidFill>
                      <a:schemeClr val="accent1">
                        <a:lumMod val="50000"/>
                      </a:schemeClr>
                    </a:solidFill>
                  </a:rPr>
                  <a:t>: alle Vielfachen </a:t>
                </a:r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von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 dirty="0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de-AT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AT" sz="2000" i="1">
                                <a:latin typeface="Cambria Math"/>
                              </a:rPr>
                              <m:t>(</m:t>
                            </m:r>
                            <m:r>
                              <a:rPr lang="de-AT" sz="20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de-AT" sz="2000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de-AT" sz="2000" i="1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de-AT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az-Cyrl-AZ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є</m:t>
                        </m:r>
                        <m:r>
                          <a:rPr lang="de-AT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/>
                </a:r>
                <a:b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</a:br>
                <a:endParaRPr lang="de-AT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Finde </a:t>
                </a:r>
                <a:r>
                  <a:rPr lang="de-AT" sz="2000" dirty="0">
                    <a:solidFill>
                      <a:schemeClr val="accent1">
                        <a:lumMod val="50000"/>
                      </a:schemeClr>
                    </a:solidFill>
                  </a:rPr>
                  <a:t>alle </a:t>
                </a:r>
                <a:r>
                  <a:rPr lang="de-AT" sz="2000" dirty="0">
                    <a:solidFill>
                      <a:schemeClr val="accent1">
                        <a:lumMod val="50000"/>
                      </a:schemeClr>
                    </a:solidFill>
                  </a:rPr>
                  <a:t>differenzierbaren Funktionen f  mit f‘- 2f = </a:t>
                </a:r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0 ! </a:t>
                </a:r>
                <a:b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</a:br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Lösungsmenge</a:t>
                </a:r>
                <a:r>
                  <a:rPr lang="de-AT" sz="2000" dirty="0">
                    <a:solidFill>
                      <a:schemeClr val="accent1">
                        <a:lumMod val="50000"/>
                      </a:schemeClr>
                    </a:solidFill>
                  </a:rPr>
                  <a:t>: alle Vielfachen </a:t>
                </a:r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von g mit g(t)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sz="20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AT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de-AT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de-AT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de-AT" sz="2000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789" t="-667" r="-43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249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-20078" y="1628800"/>
                <a:ext cx="9164078" cy="5229200"/>
              </a:xfrm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de-AT" sz="2000" dirty="0" smtClean="0"/>
                  <a:t/>
                </a:r>
                <a:br>
                  <a:rPr lang="de-AT" sz="2000" dirty="0" smtClean="0"/>
                </a:br>
                <a:r>
                  <a:rPr lang="de-AT" sz="2000" dirty="0" smtClean="0"/>
                  <a:t/>
                </a:r>
                <a:br>
                  <a:rPr lang="de-AT" sz="2000" dirty="0" smtClean="0"/>
                </a:br>
                <a:r>
                  <a:rPr lang="de-AT" sz="2000" dirty="0" smtClean="0"/>
                  <a:t/>
                </a:r>
                <a:br>
                  <a:rPr lang="de-AT" sz="2000" dirty="0" smtClean="0"/>
                </a:br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Finde dann irgendeine Lösung der ursprünglichen Gleichung und addiere diese zu jedem Element der Lösungsmenge der homogenen Gleichung! </a:t>
                </a:r>
              </a:p>
              <a:p>
                <a:pPr marL="0" indent="0">
                  <a:buNone/>
                </a:pPr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Alle drei Aufgaben waren lineare Gleichungen mit eindimensionaler Lösungsmenge. </a:t>
                </a:r>
              </a:p>
              <a:p>
                <a:endParaRPr lang="de-AT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{ (1, 0.5)+c.(-4,3) │ c </a:t>
                </a:r>
                <a:r>
                  <a:rPr lang="az-Cyrl-AZ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є</a:t>
                </a:r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de-AT" sz="20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R </a:t>
                </a:r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}                                                                     [8. Schulstufe]</a:t>
                </a:r>
                <a:b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</a:br>
                <a:endParaRPr lang="de-AT" sz="20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de-AT" sz="2000" dirty="0">
                    <a:solidFill>
                      <a:schemeClr val="accent1">
                        <a:lumMod val="50000"/>
                      </a:schemeClr>
                    </a:solidFill>
                  </a:rPr>
                  <a:t>{ </a:t>
                </a:r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AT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(−6)</m:t>
                        </m:r>
                      </m:e>
                      <m:sub>
                        <m:r>
                          <a:rPr lang="de-AT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az-Cyrl-AZ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є</m:t>
                        </m:r>
                        <m:r>
                          <a:rPr lang="de-AT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+c.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de-AT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AT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de-AT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de-AT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de-AT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de-AT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az-Cyrl-AZ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є</m:t>
                        </m:r>
                        <m:r>
                          <a:rPr lang="de-AT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de-AT" sz="2000" dirty="0">
                    <a:solidFill>
                      <a:schemeClr val="accent1">
                        <a:lumMod val="50000"/>
                      </a:schemeClr>
                    </a:solidFill>
                  </a:rPr>
                  <a:t>│ c </a:t>
                </a:r>
                <a:r>
                  <a:rPr lang="az-Cyrl-AZ" sz="2000" dirty="0">
                    <a:solidFill>
                      <a:schemeClr val="accent1">
                        <a:lumMod val="50000"/>
                      </a:schemeClr>
                    </a:solidFill>
                  </a:rPr>
                  <a:t>є</a:t>
                </a:r>
                <a:r>
                  <a:rPr lang="de-AT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de-AT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R </a:t>
                </a:r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}                                                         [11. </a:t>
                </a:r>
                <a:r>
                  <a:rPr lang="de-AT" sz="2000" dirty="0">
                    <a:solidFill>
                      <a:schemeClr val="accent1">
                        <a:lumMod val="50000"/>
                      </a:schemeClr>
                    </a:solidFill>
                  </a:rPr>
                  <a:t>Schulstufe]</a:t>
                </a:r>
                <a:br>
                  <a:rPr lang="de-AT" sz="2000" dirty="0">
                    <a:solidFill>
                      <a:schemeClr val="accent1">
                        <a:lumMod val="50000"/>
                      </a:schemeClr>
                    </a:solidFill>
                  </a:rPr>
                </a:br>
                <a:endParaRPr lang="de-AT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{-7/2 + </a:t>
                </a:r>
                <a:r>
                  <a:rPr lang="de-AT" sz="2000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c.g</a:t>
                </a:r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│ </a:t>
                </a:r>
                <a:r>
                  <a:rPr lang="de-AT" sz="2000" dirty="0">
                    <a:solidFill>
                      <a:schemeClr val="accent1">
                        <a:lumMod val="50000"/>
                      </a:schemeClr>
                    </a:solidFill>
                  </a:rPr>
                  <a:t>c </a:t>
                </a:r>
                <a:r>
                  <a:rPr lang="az-Cyrl-AZ" sz="2000" dirty="0">
                    <a:solidFill>
                      <a:schemeClr val="accent1">
                        <a:lumMod val="50000"/>
                      </a:schemeClr>
                    </a:solidFill>
                  </a:rPr>
                  <a:t>є</a:t>
                </a:r>
                <a:r>
                  <a:rPr lang="de-AT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de-AT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R </a:t>
                </a:r>
                <a:r>
                  <a:rPr lang="de-AT" sz="2000" dirty="0">
                    <a:solidFill>
                      <a:schemeClr val="accent1">
                        <a:lumMod val="50000"/>
                      </a:schemeClr>
                    </a:solidFill>
                  </a:rPr>
                  <a:t>} </a:t>
                </a:r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,  dabei ist </a:t>
                </a:r>
                <a:r>
                  <a:rPr lang="de-AT" sz="2000" dirty="0">
                    <a:solidFill>
                      <a:schemeClr val="accent1">
                        <a:lumMod val="50000"/>
                      </a:schemeClr>
                    </a:solidFill>
                  </a:rPr>
                  <a:t>g </a:t>
                </a:r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die Funktion mit </a:t>
                </a:r>
                <a:r>
                  <a:rPr lang="de-AT" sz="2000" dirty="0">
                    <a:solidFill>
                      <a:schemeClr val="accent1">
                        <a:lumMod val="50000"/>
                      </a:schemeClr>
                    </a:solidFill>
                  </a:rPr>
                  <a:t>g(t)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AT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de-AT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de-AT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de-AT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        [12. </a:t>
                </a:r>
                <a:r>
                  <a:rPr lang="de-AT" sz="2000" dirty="0">
                    <a:solidFill>
                      <a:schemeClr val="accent1">
                        <a:lumMod val="50000"/>
                      </a:schemeClr>
                    </a:solidFill>
                  </a:rPr>
                  <a:t>Schulstufe]</a:t>
                </a:r>
                <a:br>
                  <a:rPr lang="de-AT" sz="2000" dirty="0">
                    <a:solidFill>
                      <a:schemeClr val="accent1">
                        <a:lumMod val="50000"/>
                      </a:schemeClr>
                    </a:solidFill>
                  </a:rPr>
                </a:br>
                <a:endParaRPr lang="de-AT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endParaRPr lang="de-AT" sz="2400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-20078" y="1628800"/>
                <a:ext cx="9164078" cy="5229200"/>
              </a:xfrm>
              <a:blipFill rotWithShape="1">
                <a:blip r:embed="rId2"/>
                <a:stretch>
                  <a:fillRect l="-66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043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AT" dirty="0" smtClean="0"/>
          </a:p>
          <a:p>
            <a:pPr marL="0" indent="0" algn="ctr">
              <a:buNone/>
            </a:pPr>
            <a:r>
              <a:rPr lang="de-AT" b="1" dirty="0" smtClean="0">
                <a:solidFill>
                  <a:schemeClr val="accent1">
                    <a:lumMod val="50000"/>
                  </a:schemeClr>
                </a:solidFill>
              </a:rPr>
              <a:t>Danke für die Aufmerksamkeit!</a:t>
            </a:r>
          </a:p>
          <a:p>
            <a:endParaRPr lang="de-AT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de-AT" sz="2400" dirty="0" smtClean="0">
                <a:solidFill>
                  <a:schemeClr val="accent1">
                    <a:lumMod val="50000"/>
                  </a:schemeClr>
                </a:solidFill>
              </a:rPr>
              <a:t>Franz Pauer (franz.pauer@uibk.ac.at</a:t>
            </a:r>
            <a:r>
              <a:rPr lang="de-AT" sz="2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br>
              <a:rPr lang="de-AT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AT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de-AT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AT" sz="2400" dirty="0" smtClean="0">
                <a:solidFill>
                  <a:schemeClr val="accent1">
                    <a:lumMod val="50000"/>
                  </a:schemeClr>
                </a:solidFill>
              </a:rPr>
              <a:t>Institut </a:t>
            </a:r>
            <a:r>
              <a:rPr lang="de-AT" sz="2400" dirty="0" smtClean="0">
                <a:solidFill>
                  <a:schemeClr val="accent1">
                    <a:lumMod val="50000"/>
                  </a:schemeClr>
                </a:solidFill>
              </a:rPr>
              <a:t>für </a:t>
            </a:r>
            <a:r>
              <a:rPr lang="de-AT" sz="2400" dirty="0" smtClean="0">
                <a:solidFill>
                  <a:schemeClr val="accent1">
                    <a:lumMod val="50000"/>
                  </a:schemeClr>
                </a:solidFill>
              </a:rPr>
              <a:t>Fachdidaktik</a:t>
            </a:r>
            <a:br>
              <a:rPr lang="de-AT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AT" sz="2400" dirty="0" smtClean="0">
                <a:solidFill>
                  <a:schemeClr val="accent1">
                    <a:lumMod val="50000"/>
                  </a:schemeClr>
                </a:solidFill>
              </a:rPr>
              <a:t>Institut </a:t>
            </a:r>
            <a:r>
              <a:rPr lang="de-AT" sz="2400" dirty="0">
                <a:solidFill>
                  <a:schemeClr val="accent1">
                    <a:lumMod val="50000"/>
                  </a:schemeClr>
                </a:solidFill>
              </a:rPr>
              <a:t>für Mathematik</a:t>
            </a:r>
            <a:br>
              <a:rPr lang="de-AT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AT" sz="2400" dirty="0" smtClean="0">
                <a:solidFill>
                  <a:schemeClr val="accent1">
                    <a:lumMod val="50000"/>
                  </a:schemeClr>
                </a:solidFill>
              </a:rPr>
              <a:t>Universität </a:t>
            </a:r>
            <a:r>
              <a:rPr lang="de-AT" sz="2400" dirty="0" smtClean="0">
                <a:solidFill>
                  <a:schemeClr val="accent1">
                    <a:lumMod val="50000"/>
                  </a:schemeClr>
                </a:solidFill>
              </a:rPr>
              <a:t>Innsbruck</a:t>
            </a:r>
            <a:br>
              <a:rPr lang="de-AT" sz="24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de-AT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de-AT" sz="2400" b="1" dirty="0">
                <a:solidFill>
                  <a:schemeClr val="accent1">
                    <a:lumMod val="50000"/>
                  </a:schemeClr>
                </a:solidFill>
              </a:rPr>
              <a:t>https://www.uibk.ac.at/mathematik/personal/pauer/</a:t>
            </a:r>
          </a:p>
        </p:txBody>
      </p:sp>
    </p:spTree>
    <p:extLst>
      <p:ext uri="{BB962C8B-B14F-4D97-AF65-F5344CB8AC3E}">
        <p14:creationId xmlns:p14="http://schemas.microsoft.com/office/powerpoint/2010/main" val="75762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de-AT" sz="1600" b="1" dirty="0" smtClean="0">
              <a:latin typeface="TimesNewRomanPS-BoldMT"/>
            </a:endParaRPr>
          </a:p>
          <a:p>
            <a:pPr marL="0" indent="0">
              <a:buNone/>
            </a:pPr>
            <a:r>
              <a:rPr lang="de-AT" sz="1600" b="1" dirty="0" smtClean="0">
                <a:latin typeface="+mj-lt"/>
              </a:rPr>
              <a:t>Stellungnahme </a:t>
            </a:r>
            <a:r>
              <a:rPr lang="de-AT" sz="1600" b="1" dirty="0">
                <a:latin typeface="+mj-lt"/>
              </a:rPr>
              <a:t>der Gemeinsamen Kommission der DMV, GDM und MNU</a:t>
            </a:r>
          </a:p>
          <a:p>
            <a:pPr marL="0" indent="0">
              <a:buNone/>
            </a:pPr>
            <a:r>
              <a:rPr lang="de-AT" sz="1600" b="1" dirty="0">
                <a:latin typeface="+mj-lt"/>
              </a:rPr>
              <a:t>zur aktuellen bildungspolitischen Entwicklung in der </a:t>
            </a:r>
            <a:r>
              <a:rPr lang="de-AT" sz="1600" b="1" dirty="0" smtClean="0">
                <a:latin typeface="+mj-lt"/>
              </a:rPr>
              <a:t>Lehrerbildung:</a:t>
            </a:r>
          </a:p>
          <a:p>
            <a:pPr marL="0" indent="0">
              <a:buNone/>
            </a:pPr>
            <a:r>
              <a:rPr lang="de-AT" sz="1600" b="1" dirty="0" smtClean="0">
                <a:latin typeface="+mj-lt"/>
              </a:rPr>
              <a:t>Wider </a:t>
            </a:r>
            <a:r>
              <a:rPr lang="de-AT" sz="1600" b="1" dirty="0">
                <a:latin typeface="+mj-lt"/>
              </a:rPr>
              <a:t>die Nivellierung des gymnasialen </a:t>
            </a:r>
            <a:r>
              <a:rPr lang="de-AT" sz="1600" b="1" dirty="0" smtClean="0">
                <a:latin typeface="+mj-lt"/>
              </a:rPr>
              <a:t>und nicht-gymnasialen Sekundarschullehramts</a:t>
            </a:r>
          </a:p>
          <a:p>
            <a:pPr marL="0" indent="0">
              <a:buNone/>
            </a:pPr>
            <a:r>
              <a:rPr lang="de-AT" sz="1600" b="1" dirty="0" smtClean="0">
                <a:latin typeface="+mj-lt"/>
              </a:rPr>
              <a:t>(</a:t>
            </a:r>
            <a:r>
              <a:rPr lang="de-AT" sz="1600" b="1" dirty="0"/>
              <a:t>Dortmund/Berlin, Mai </a:t>
            </a:r>
            <a:r>
              <a:rPr lang="de-AT" sz="1600" b="1" dirty="0" smtClean="0"/>
              <a:t>2013)</a:t>
            </a:r>
          </a:p>
          <a:p>
            <a:pPr marL="0" indent="0">
              <a:buNone/>
            </a:pPr>
            <a:r>
              <a:rPr lang="de-AT" sz="1600" dirty="0" smtClean="0"/>
              <a:t> … Mit </a:t>
            </a:r>
            <a:r>
              <a:rPr lang="de-AT" sz="1600" dirty="0"/>
              <a:t>großer Sorge betrachtet die Kommission jedoch die Entscheidung des Bundeslandes</a:t>
            </a:r>
          </a:p>
          <a:p>
            <a:pPr marL="0" indent="0">
              <a:buNone/>
            </a:pPr>
            <a:r>
              <a:rPr lang="de-AT" sz="1600" dirty="0"/>
              <a:t>Bremen und die Diskussionen in Berlin und Baden-Württemberg, die Ausbildung nur noch in</a:t>
            </a:r>
          </a:p>
          <a:p>
            <a:pPr marL="0" indent="0">
              <a:buNone/>
            </a:pPr>
            <a:r>
              <a:rPr lang="de-AT" sz="1600" dirty="0"/>
              <a:t>zwei Schulstufen zu differenzieren und damit das ehemalige Haupt- und Realschullehramt mit</a:t>
            </a:r>
          </a:p>
          <a:p>
            <a:pPr marL="0" indent="0">
              <a:buNone/>
            </a:pPr>
            <a:r>
              <a:rPr lang="de-AT" sz="1600" dirty="0"/>
              <a:t>dem Gymnasiallehramt </a:t>
            </a:r>
            <a:r>
              <a:rPr lang="de-AT" sz="1600" dirty="0" smtClean="0"/>
              <a:t> zu </a:t>
            </a:r>
            <a:r>
              <a:rPr lang="de-AT" sz="1600" dirty="0"/>
              <a:t>verschmelzen</a:t>
            </a:r>
            <a:r>
              <a:rPr lang="de-AT" sz="1600" dirty="0" smtClean="0"/>
              <a:t>. … </a:t>
            </a:r>
          </a:p>
          <a:p>
            <a:pPr marL="0" indent="0">
              <a:buNone/>
            </a:pPr>
            <a:r>
              <a:rPr lang="de-AT" sz="1600" dirty="0" smtClean="0">
                <a:latin typeface="+mj-lt"/>
              </a:rPr>
              <a:t>Denn:  </a:t>
            </a:r>
          </a:p>
          <a:p>
            <a:r>
              <a:rPr lang="de-AT" sz="1600" dirty="0" smtClean="0">
                <a:latin typeface="+mj-lt"/>
              </a:rPr>
              <a:t>das an der „Wissenschaft Mathematik orientierte fachinhaltliche Profil “  der gymnasialen Oberstufe „erfordert eine stärkere fachlich-professionelle Sozialisierung“, </a:t>
            </a:r>
          </a:p>
          <a:p>
            <a:r>
              <a:rPr lang="de-AT" sz="1600" dirty="0" smtClean="0">
                <a:latin typeface="+mj-lt"/>
              </a:rPr>
              <a:t>die  „spezifischen Anforderungen der </a:t>
            </a:r>
            <a:r>
              <a:rPr lang="de-AT" sz="1600" dirty="0" err="1" smtClean="0">
                <a:latin typeface="+mj-lt"/>
              </a:rPr>
              <a:t>RisikoschülerInnen</a:t>
            </a:r>
            <a:r>
              <a:rPr lang="de-AT" sz="1600" dirty="0" smtClean="0">
                <a:latin typeface="+mj-lt"/>
              </a:rPr>
              <a:t>“ erfordern ein fundiertes mathematikdidaktisches Wissen über typische Schwierigkeiten und Förderansätze. </a:t>
            </a:r>
          </a:p>
          <a:p>
            <a:pPr marL="0" indent="0">
              <a:buNone/>
            </a:pPr>
            <a:r>
              <a:rPr lang="de-AT" sz="1600" dirty="0">
                <a:latin typeface="+mj-lt"/>
              </a:rPr>
              <a:t/>
            </a:r>
            <a:br>
              <a:rPr lang="de-AT" sz="1600" dirty="0">
                <a:latin typeface="+mj-lt"/>
              </a:rPr>
            </a:br>
            <a:r>
              <a:rPr lang="de-AT" sz="1600" b="1" dirty="0" smtClean="0">
                <a:latin typeface="+mj-lt"/>
              </a:rPr>
              <a:t>Für beides sind 70-100 ECTS im Lehramtsstudium  im Fach Mathematik zu wenig. </a:t>
            </a:r>
            <a:endParaRPr lang="de-AT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744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625" y="1700213"/>
            <a:ext cx="8534400" cy="504651"/>
          </a:xfrm>
        </p:spPr>
        <p:txBody>
          <a:bodyPr/>
          <a:lstStyle/>
          <a:p>
            <a:pPr algn="l">
              <a:defRPr/>
            </a:pPr>
            <a:r>
              <a:rPr lang="de-AT" altLang="de-DE" sz="2800" b="1" dirty="0">
                <a:solidFill>
                  <a:srgbClr val="E37823"/>
                </a:solidFill>
                <a:ea typeface="ＭＳ Ｐゴシック" pitchFamily="34" charset="-128"/>
              </a:rPr>
              <a:t>Das </a:t>
            </a:r>
            <a:r>
              <a:rPr lang="de-AT" altLang="de-DE" sz="2800" b="1" dirty="0" smtClean="0">
                <a:solidFill>
                  <a:srgbClr val="E37823"/>
                </a:solidFill>
                <a:ea typeface="ＭＳ Ｐゴシック" pitchFamily="34" charset="-128"/>
              </a:rPr>
              <a:t>neue Lehramtsstudium </a:t>
            </a:r>
            <a:r>
              <a:rPr lang="de-AT" altLang="de-DE" sz="2800" b="1" dirty="0" smtClean="0">
                <a:solidFill>
                  <a:srgbClr val="E37823"/>
                </a:solidFill>
                <a:ea typeface="ＭＳ Ｐゴシック" pitchFamily="34" charset="-128"/>
              </a:rPr>
              <a:t>Sekundarstufe </a:t>
            </a:r>
            <a:r>
              <a:rPr lang="de-AT" altLang="de-DE" sz="2800" b="1" dirty="0" smtClean="0">
                <a:solidFill>
                  <a:srgbClr val="E37823"/>
                </a:solidFill>
                <a:ea typeface="ＭＳ Ｐゴシック" pitchFamily="34" charset="-128"/>
              </a:rPr>
              <a:t>in Österreich</a:t>
            </a:r>
            <a:endParaRPr lang="de-AT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01625" y="2348880"/>
            <a:ext cx="8504238" cy="3960440"/>
          </a:xfrm>
        </p:spPr>
        <p:txBody>
          <a:bodyPr/>
          <a:lstStyle/>
          <a:p>
            <a:pPr eaLnBrk="1" hangingPunct="1">
              <a:defRPr/>
            </a:pPr>
            <a:r>
              <a:rPr lang="de-AT" sz="1800" dirty="0">
                <a:solidFill>
                  <a:schemeClr val="accent1">
                    <a:lumMod val="50000"/>
                  </a:schemeClr>
                </a:solidFill>
              </a:rPr>
              <a:t>bildet zur Lehrerin / zum Lehrer von </a:t>
            </a:r>
            <a:r>
              <a:rPr lang="de-AT" sz="1800" b="1" dirty="0">
                <a:solidFill>
                  <a:schemeClr val="accent1">
                    <a:lumMod val="50000"/>
                  </a:schemeClr>
                </a:solidFill>
              </a:rPr>
              <a:t>zwei Unterrichtsfächern </a:t>
            </a:r>
            <a:r>
              <a:rPr lang="de-AT" sz="1800" dirty="0">
                <a:solidFill>
                  <a:schemeClr val="accent1">
                    <a:lumMod val="50000"/>
                  </a:schemeClr>
                </a:solidFill>
              </a:rPr>
              <a:t>an </a:t>
            </a:r>
            <a:r>
              <a:rPr lang="de-AT" sz="1800" dirty="0" smtClean="0">
                <a:solidFill>
                  <a:schemeClr val="accent1">
                    <a:lumMod val="50000"/>
                  </a:schemeClr>
                </a:solidFill>
              </a:rPr>
              <a:t>allen Schulen </a:t>
            </a:r>
            <a:r>
              <a:rPr lang="de-AT" sz="1800" dirty="0">
                <a:solidFill>
                  <a:schemeClr val="accent1">
                    <a:lumMod val="50000"/>
                  </a:schemeClr>
                </a:solidFill>
              </a:rPr>
              <a:t>der </a:t>
            </a:r>
            <a:r>
              <a:rPr lang="de-AT" sz="1800" b="1" dirty="0">
                <a:solidFill>
                  <a:schemeClr val="accent1">
                    <a:lumMod val="50000"/>
                  </a:schemeClr>
                </a:solidFill>
              </a:rPr>
              <a:t>Sekundarstufe</a:t>
            </a:r>
            <a:r>
              <a:rPr lang="de-AT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AT" sz="1800" dirty="0" smtClean="0">
                <a:solidFill>
                  <a:schemeClr val="accent1">
                    <a:lumMod val="50000"/>
                  </a:schemeClr>
                </a:solidFill>
              </a:rPr>
              <a:t>(1 und 2) </a:t>
            </a:r>
            <a:r>
              <a:rPr lang="de-AT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AT" sz="1800" b="1" dirty="0" smtClean="0">
                <a:solidFill>
                  <a:schemeClr val="accent1">
                    <a:lumMod val="50000"/>
                  </a:schemeClr>
                </a:solidFill>
              </a:rPr>
              <a:t>in Österreich </a:t>
            </a:r>
            <a:r>
              <a:rPr lang="de-AT" sz="1800" dirty="0" smtClean="0">
                <a:solidFill>
                  <a:schemeClr val="accent1">
                    <a:lumMod val="50000"/>
                  </a:schemeClr>
                </a:solidFill>
              </a:rPr>
              <a:t>(NMS</a:t>
            </a:r>
            <a:r>
              <a:rPr lang="de-AT" sz="1800" dirty="0">
                <a:solidFill>
                  <a:schemeClr val="accent1">
                    <a:lumMod val="50000"/>
                  </a:schemeClr>
                </a:solidFill>
              </a:rPr>
              <a:t>, AHS, BMHS, …) </a:t>
            </a:r>
            <a:r>
              <a:rPr lang="de-AT" sz="1800" dirty="0" smtClean="0">
                <a:solidFill>
                  <a:schemeClr val="accent1">
                    <a:lumMod val="50000"/>
                  </a:schemeClr>
                </a:solidFill>
              </a:rPr>
              <a:t>aus</a:t>
            </a:r>
            <a:br>
              <a:rPr lang="de-AT" sz="18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de-AT" sz="18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de-AT" sz="1800" dirty="0" smtClean="0">
                <a:solidFill>
                  <a:schemeClr val="accent1">
                    <a:lumMod val="50000"/>
                  </a:schemeClr>
                </a:solidFill>
              </a:rPr>
              <a:t>dauert </a:t>
            </a:r>
            <a:r>
              <a:rPr lang="de-AT" sz="1800" b="1" dirty="0">
                <a:solidFill>
                  <a:schemeClr val="accent1">
                    <a:lumMod val="50000"/>
                  </a:schemeClr>
                </a:solidFill>
              </a:rPr>
              <a:t>6 Jahre </a:t>
            </a:r>
            <a:r>
              <a:rPr lang="de-AT" sz="1800" dirty="0">
                <a:solidFill>
                  <a:schemeClr val="accent1">
                    <a:lumMod val="50000"/>
                  </a:schemeClr>
                </a:solidFill>
              </a:rPr>
              <a:t>(12 Semester) </a:t>
            </a:r>
            <a:r>
              <a:rPr lang="de-AT" sz="1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de-AT" sz="18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de-AT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de-AT" sz="1800" dirty="0" smtClean="0">
                <a:solidFill>
                  <a:schemeClr val="accent1">
                    <a:lumMod val="50000"/>
                  </a:schemeClr>
                </a:solidFill>
              </a:rPr>
              <a:t>ist </a:t>
            </a:r>
            <a:r>
              <a:rPr lang="de-AT" sz="1800" dirty="0">
                <a:solidFill>
                  <a:schemeClr val="accent1">
                    <a:lumMod val="50000"/>
                  </a:schemeClr>
                </a:solidFill>
              </a:rPr>
              <a:t>in ein 4-jähriges </a:t>
            </a:r>
            <a:r>
              <a:rPr lang="de-AT" sz="1800" b="1" dirty="0">
                <a:solidFill>
                  <a:schemeClr val="accent1">
                    <a:lumMod val="50000"/>
                  </a:schemeClr>
                </a:solidFill>
              </a:rPr>
              <a:t>Bachelorstudium</a:t>
            </a:r>
            <a:r>
              <a:rPr lang="de-AT" sz="1800" dirty="0">
                <a:solidFill>
                  <a:schemeClr val="accent1">
                    <a:lumMod val="50000"/>
                  </a:schemeClr>
                </a:solidFill>
              </a:rPr>
              <a:t> und ein darauf aufbauendes 2-jähriges </a:t>
            </a:r>
            <a:r>
              <a:rPr lang="de-AT" sz="1800" b="1" dirty="0">
                <a:solidFill>
                  <a:schemeClr val="accent1">
                    <a:lumMod val="50000"/>
                  </a:schemeClr>
                </a:solidFill>
              </a:rPr>
              <a:t>Masterstudium</a:t>
            </a:r>
            <a:r>
              <a:rPr lang="de-AT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AT" sz="1800" dirty="0" smtClean="0">
                <a:solidFill>
                  <a:schemeClr val="accent1">
                    <a:lumMod val="50000"/>
                  </a:schemeClr>
                </a:solidFill>
              </a:rPr>
              <a:t>unterteilt</a:t>
            </a:r>
            <a:r>
              <a:rPr lang="de-AT" sz="1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de-AT" sz="18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de-AT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de-AT" sz="1800" dirty="0" smtClean="0">
                <a:solidFill>
                  <a:schemeClr val="accent1">
                    <a:lumMod val="50000"/>
                  </a:schemeClr>
                </a:solidFill>
              </a:rPr>
              <a:t>ist </a:t>
            </a:r>
            <a:r>
              <a:rPr lang="de-AT" sz="1800" dirty="0">
                <a:solidFill>
                  <a:schemeClr val="accent1">
                    <a:lumMod val="50000"/>
                  </a:schemeClr>
                </a:solidFill>
              </a:rPr>
              <a:t>ein </a:t>
            </a:r>
            <a:r>
              <a:rPr lang="de-AT" sz="1800" b="1" dirty="0">
                <a:solidFill>
                  <a:schemeClr val="accent1">
                    <a:lumMod val="50000"/>
                  </a:schemeClr>
                </a:solidFill>
              </a:rPr>
              <a:t>anspruchsvolles Studium </a:t>
            </a:r>
            <a:r>
              <a:rPr lang="de-AT" sz="1800" dirty="0">
                <a:solidFill>
                  <a:schemeClr val="accent1">
                    <a:lumMod val="50000"/>
                  </a:schemeClr>
                </a:solidFill>
              </a:rPr>
              <a:t>mit hohem Niveau (entspricht der mit dem Lehrberuf verbundenen hohen </a:t>
            </a:r>
            <a:r>
              <a:rPr lang="de-AT" sz="1800" dirty="0" smtClean="0">
                <a:solidFill>
                  <a:schemeClr val="accent1">
                    <a:lumMod val="50000"/>
                  </a:schemeClr>
                </a:solidFill>
              </a:rPr>
              <a:t>Verantwortung)</a:t>
            </a:r>
          </a:p>
          <a:p>
            <a:pPr marL="0" indent="0" eaLnBrk="1" hangingPunct="1">
              <a:buNone/>
              <a:defRPr/>
            </a:pPr>
            <a:endParaRPr lang="de-AT" altLang="de-DE" sz="2000" dirty="0" smtClean="0">
              <a:solidFill>
                <a:schemeClr val="tx1">
                  <a:lumMod val="65000"/>
                  <a:lumOff val="35000"/>
                </a:scheme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149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463" y="2094221"/>
            <a:ext cx="8534400" cy="504651"/>
          </a:xfrm>
        </p:spPr>
        <p:txBody>
          <a:bodyPr/>
          <a:lstStyle/>
          <a:p>
            <a:pPr algn="l">
              <a:defRPr/>
            </a:pPr>
            <a:r>
              <a:rPr lang="de-AT" altLang="de-DE" sz="2800" b="1" dirty="0" smtClean="0">
                <a:solidFill>
                  <a:srgbClr val="E37823"/>
                </a:solidFill>
                <a:ea typeface="ＭＳ Ｐゴシック" pitchFamily="34" charset="-128"/>
              </a:rPr>
              <a:t>125 (95+30) ECTS für Fach und Fachdidaktik Mathematik</a:t>
            </a:r>
            <a:endParaRPr lang="de-AT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01625" y="2897560"/>
            <a:ext cx="3910335" cy="3960440"/>
          </a:xfrm>
        </p:spPr>
        <p:txBody>
          <a:bodyPr/>
          <a:lstStyle/>
          <a:p>
            <a:pPr eaLnBrk="1" hangingPunct="1">
              <a:defRPr/>
            </a:pPr>
            <a:r>
              <a:rPr lang="de-AT" sz="2000" dirty="0" smtClean="0">
                <a:solidFill>
                  <a:schemeClr val="accent1">
                    <a:lumMod val="50000"/>
                  </a:schemeClr>
                </a:solidFill>
              </a:rPr>
              <a:t>1 Semester hat 30 ECTS-Punkte</a:t>
            </a:r>
          </a:p>
          <a:p>
            <a:pPr eaLnBrk="1" hangingPunct="1">
              <a:defRPr/>
            </a:pPr>
            <a:r>
              <a:rPr lang="de-AT" sz="2000" dirty="0" smtClean="0">
                <a:solidFill>
                  <a:schemeClr val="accent1">
                    <a:lumMod val="50000"/>
                  </a:schemeClr>
                </a:solidFill>
              </a:rPr>
              <a:t>Bachelor- </a:t>
            </a:r>
            <a:r>
              <a:rPr lang="de-AT" sz="2000" dirty="0">
                <a:solidFill>
                  <a:schemeClr val="accent1">
                    <a:lumMod val="50000"/>
                  </a:schemeClr>
                </a:solidFill>
              </a:rPr>
              <a:t>und Masterstudium: 360 ECTS-Punkte</a:t>
            </a:r>
          </a:p>
          <a:p>
            <a:pPr marL="0" indent="0" eaLnBrk="1" hangingPunct="1">
              <a:buNone/>
              <a:defRPr/>
            </a:pPr>
            <a:endParaRPr lang="de-AT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endParaRPr lang="de-AT" sz="2000" dirty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93621820"/>
              </p:ext>
            </p:extLst>
          </p:nvPr>
        </p:nvGraphicFramePr>
        <p:xfrm>
          <a:off x="4360968" y="2897560"/>
          <a:ext cx="4793456" cy="3971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780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de-AT" sz="2400" b="1" dirty="0" smtClean="0"/>
          </a:p>
          <a:p>
            <a:pPr marL="0" indent="0">
              <a:buNone/>
            </a:pPr>
            <a:r>
              <a:rPr lang="de-AT" sz="2000" b="1" dirty="0" smtClean="0">
                <a:solidFill>
                  <a:schemeClr val="accent1">
                    <a:lumMod val="50000"/>
                  </a:schemeClr>
                </a:solidFill>
              </a:rPr>
              <a:t>Algebra </a:t>
            </a:r>
            <a:r>
              <a:rPr lang="de-AT" sz="2000" b="1" dirty="0">
                <a:solidFill>
                  <a:schemeClr val="accent1">
                    <a:lumMod val="50000"/>
                  </a:schemeClr>
                </a:solidFill>
              </a:rPr>
              <a:t>und diskrete </a:t>
            </a:r>
            <a:r>
              <a:rPr lang="de-AT" sz="2000" b="1" dirty="0" smtClean="0">
                <a:solidFill>
                  <a:schemeClr val="accent1">
                    <a:lumMod val="50000"/>
                  </a:schemeClr>
                </a:solidFill>
              </a:rPr>
              <a:t>Mathematik (VO4 mit PS3, 10 ECTS)</a:t>
            </a:r>
            <a:br>
              <a:rPr lang="de-AT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AT" sz="2000" dirty="0" smtClean="0">
                <a:solidFill>
                  <a:schemeClr val="accent1">
                    <a:lumMod val="50000"/>
                  </a:schemeClr>
                </a:solidFill>
              </a:rPr>
              <a:t>Ganze </a:t>
            </a:r>
            <a:r>
              <a:rPr lang="de-AT" sz="2000" dirty="0">
                <a:solidFill>
                  <a:schemeClr val="accent1">
                    <a:lumMod val="50000"/>
                  </a:schemeClr>
                </a:solidFill>
              </a:rPr>
              <a:t>Zahlen und Polynome (Division mit Rest, euklidischer </a:t>
            </a:r>
            <a:r>
              <a:rPr lang="de-AT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de-AT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AT" sz="2000" dirty="0" smtClean="0">
                <a:solidFill>
                  <a:schemeClr val="accent1">
                    <a:lumMod val="50000"/>
                  </a:schemeClr>
                </a:solidFill>
              </a:rPr>
              <a:t>Algorithmus</a:t>
            </a:r>
            <a:r>
              <a:rPr lang="de-AT" sz="2000" dirty="0">
                <a:solidFill>
                  <a:schemeClr val="accent1">
                    <a:lumMod val="50000"/>
                  </a:schemeClr>
                </a:solidFill>
              </a:rPr>
              <a:t>, erweiterter euklidischer Algorithmus, Nullstellen von </a:t>
            </a:r>
            <a:br>
              <a:rPr lang="de-AT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AT" sz="2000" dirty="0" smtClean="0">
                <a:solidFill>
                  <a:schemeClr val="accent1">
                    <a:lumMod val="50000"/>
                  </a:schemeClr>
                </a:solidFill>
              </a:rPr>
              <a:t>Polynomen</a:t>
            </a:r>
            <a:r>
              <a:rPr lang="de-AT" sz="2000" dirty="0">
                <a:solidFill>
                  <a:schemeClr val="accent1">
                    <a:lumMod val="50000"/>
                  </a:schemeClr>
                </a:solidFill>
              </a:rPr>
              <a:t>, Primzahlen, irreduzible Polynome, rationale </a:t>
            </a:r>
            <a:r>
              <a:rPr lang="de-AT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de-AT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AT" sz="2000" dirty="0" smtClean="0">
                <a:solidFill>
                  <a:schemeClr val="accent1">
                    <a:lumMod val="50000"/>
                  </a:schemeClr>
                </a:solidFill>
              </a:rPr>
              <a:t>Zahlen und </a:t>
            </a:r>
            <a:r>
              <a:rPr lang="de-AT" sz="2000" dirty="0">
                <a:solidFill>
                  <a:schemeClr val="accent1">
                    <a:lumMod val="50000"/>
                  </a:schemeClr>
                </a:solidFill>
              </a:rPr>
              <a:t>rationale Funktionen); Rechenverfahren für Zahlen in </a:t>
            </a:r>
            <a:r>
              <a:rPr lang="de-AT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de-AT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AT" sz="2000" dirty="0" smtClean="0">
                <a:solidFill>
                  <a:schemeClr val="accent1">
                    <a:lumMod val="50000"/>
                  </a:schemeClr>
                </a:solidFill>
              </a:rPr>
              <a:t>Zifferndarstellung</a:t>
            </a:r>
            <a:r>
              <a:rPr lang="de-AT" sz="2000" dirty="0">
                <a:solidFill>
                  <a:schemeClr val="accent1">
                    <a:lumMod val="50000"/>
                  </a:schemeClr>
                </a:solidFill>
              </a:rPr>
              <a:t>; Differenzengleichungen; Restklassenringe und deren </a:t>
            </a:r>
            <a:r>
              <a:rPr lang="de-AT" sz="2000" dirty="0" smtClean="0">
                <a:solidFill>
                  <a:schemeClr val="accent1">
                    <a:lumMod val="50000"/>
                  </a:schemeClr>
                </a:solidFill>
              </a:rPr>
              <a:t>Anwendung </a:t>
            </a:r>
            <a:r>
              <a:rPr lang="de-AT" sz="2000" dirty="0">
                <a:solidFill>
                  <a:schemeClr val="accent1">
                    <a:lumMod val="50000"/>
                  </a:schemeClr>
                </a:solidFill>
              </a:rPr>
              <a:t>in Kryptographie und Codierung; </a:t>
            </a:r>
            <a:r>
              <a:rPr lang="de-AT" sz="2000" dirty="0" smtClean="0">
                <a:solidFill>
                  <a:schemeClr val="accent1">
                    <a:lumMod val="50000"/>
                  </a:schemeClr>
                </a:solidFill>
              </a:rPr>
              <a:t>algebraische Strukturen</a:t>
            </a:r>
            <a:r>
              <a:rPr lang="de-AT" sz="2000" dirty="0">
                <a:solidFill>
                  <a:schemeClr val="accent1">
                    <a:lumMod val="50000"/>
                  </a:schemeClr>
                </a:solidFill>
              </a:rPr>
              <a:t>; Rechnen mit Funktionen; algebraische und komplexe Zahlen, Zahlbereichserweiterungen; Interpolation durch Polynome; </a:t>
            </a:r>
            <a:r>
              <a:rPr lang="de-AT" sz="2000" dirty="0" smtClean="0">
                <a:solidFill>
                  <a:schemeClr val="accent1">
                    <a:lumMod val="50000"/>
                  </a:schemeClr>
                </a:solidFill>
              </a:rPr>
              <a:t>Polynome </a:t>
            </a:r>
            <a:r>
              <a:rPr lang="de-AT" sz="2000" dirty="0">
                <a:solidFill>
                  <a:schemeClr val="accent1">
                    <a:lumMod val="50000"/>
                  </a:schemeClr>
                </a:solidFill>
              </a:rPr>
              <a:t>in mehreren Veränderlichen; Schaltalgebra; Einführung </a:t>
            </a:r>
            <a:r>
              <a:rPr lang="de-AT" sz="2000" dirty="0" smtClean="0">
                <a:solidFill>
                  <a:schemeClr val="accent1">
                    <a:lumMod val="50000"/>
                  </a:schemeClr>
                </a:solidFill>
              </a:rPr>
              <a:t>in die </a:t>
            </a:r>
            <a:r>
              <a:rPr lang="de-AT" sz="2000" dirty="0">
                <a:solidFill>
                  <a:schemeClr val="accent1">
                    <a:lumMod val="50000"/>
                  </a:schemeClr>
                </a:solidFill>
              </a:rPr>
              <a:t>Graphentheorie und die Kombinatorik</a:t>
            </a:r>
            <a:endParaRPr lang="de-AT" altLang="de-DE" sz="2000" b="1" dirty="0" smtClean="0">
              <a:solidFill>
                <a:schemeClr val="accent1">
                  <a:lumMod val="50000"/>
                </a:scheme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743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                             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179512" y="1527574"/>
            <a:ext cx="8503920" cy="4572000"/>
          </a:xfrm>
        </p:spPr>
        <p:txBody>
          <a:bodyPr/>
          <a:lstStyle/>
          <a:p>
            <a:pPr marL="0" indent="0">
              <a:buNone/>
            </a:pPr>
            <a:endParaRPr lang="de-AT" sz="2400" b="1" dirty="0" smtClean="0"/>
          </a:p>
          <a:p>
            <a:pPr marL="0" indent="0">
              <a:buNone/>
            </a:pPr>
            <a:r>
              <a:rPr lang="de-AT" sz="2000" b="1" dirty="0" smtClean="0">
                <a:solidFill>
                  <a:schemeClr val="accent1">
                    <a:lumMod val="50000"/>
                  </a:schemeClr>
                </a:solidFill>
              </a:rPr>
              <a:t>Angewandte </a:t>
            </a:r>
            <a:r>
              <a:rPr lang="de-AT" sz="2000" b="1" dirty="0" smtClean="0">
                <a:solidFill>
                  <a:schemeClr val="accent1">
                    <a:lumMod val="50000"/>
                  </a:schemeClr>
                </a:solidFill>
              </a:rPr>
              <a:t>Mathematik (VO3 mit PS3, 10 ECTS)</a:t>
            </a:r>
          </a:p>
          <a:p>
            <a:pPr marL="0" indent="0">
              <a:buNone/>
            </a:pPr>
            <a:r>
              <a:rPr lang="de-AT" sz="2000" dirty="0" smtClean="0">
                <a:solidFill>
                  <a:schemeClr val="accent1">
                    <a:lumMod val="50000"/>
                  </a:schemeClr>
                </a:solidFill>
              </a:rPr>
              <a:t>Modellieren mit Differenzen- und Differentialgleichungen, Simulation von diskreten und kontinuierlichen Prozessen, Methoden der angewandten Statistik, mathematische Modelle der Finanz- und Versicherungsmathematik, Anwendungen der Graphentheorie, Beispiele für Anwendungen der Mathematik in  Naturwissenschaften, Technik, Sozial- und Wirtschaftswissenschaften. </a:t>
            </a:r>
            <a:endParaRPr lang="de-AT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8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23494" y="1628800"/>
            <a:ext cx="8503920" cy="4572000"/>
          </a:xfrm>
        </p:spPr>
        <p:txBody>
          <a:bodyPr/>
          <a:lstStyle/>
          <a:p>
            <a:pPr marL="0" indent="0">
              <a:buNone/>
            </a:pPr>
            <a:endParaRPr lang="de-AT" sz="2400" b="1" dirty="0" smtClean="0"/>
          </a:p>
          <a:p>
            <a:pPr marL="0" indent="0">
              <a:buNone/>
            </a:pPr>
            <a:r>
              <a:rPr lang="de-AT" sz="2000" b="1" dirty="0" smtClean="0">
                <a:solidFill>
                  <a:schemeClr val="accent1">
                    <a:lumMod val="50000"/>
                  </a:schemeClr>
                </a:solidFill>
              </a:rPr>
              <a:t>Zielgruppenorientierter </a:t>
            </a:r>
            <a:r>
              <a:rPr lang="de-AT" sz="2000" b="1" dirty="0" smtClean="0">
                <a:solidFill>
                  <a:schemeClr val="accent1">
                    <a:lumMod val="50000"/>
                  </a:schemeClr>
                </a:solidFill>
              </a:rPr>
              <a:t>Mathematikunterricht (PS3</a:t>
            </a:r>
            <a:r>
              <a:rPr lang="de-AT" sz="20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AT" sz="2000" b="1" dirty="0" smtClean="0">
                <a:solidFill>
                  <a:schemeClr val="accent1">
                    <a:lumMod val="50000"/>
                  </a:schemeClr>
                </a:solidFill>
              </a:rPr>
              <a:t>5 </a:t>
            </a:r>
            <a:r>
              <a:rPr lang="de-AT" sz="2000" b="1" dirty="0">
                <a:solidFill>
                  <a:schemeClr val="accent1">
                    <a:lumMod val="50000"/>
                  </a:schemeClr>
                </a:solidFill>
              </a:rPr>
              <a:t>ECTS)</a:t>
            </a:r>
          </a:p>
          <a:p>
            <a:pPr marL="0" indent="0">
              <a:buNone/>
            </a:pPr>
            <a:r>
              <a:rPr lang="de-AT" sz="2000" dirty="0" smtClean="0">
                <a:solidFill>
                  <a:schemeClr val="accent1">
                    <a:lumMod val="50000"/>
                  </a:schemeClr>
                </a:solidFill>
              </a:rPr>
              <a:t>Grundlagen von gendersensiblem Mathematikunterricht; </a:t>
            </a:r>
            <a:br>
              <a:rPr lang="de-AT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AT" sz="2000" dirty="0" smtClean="0">
                <a:solidFill>
                  <a:schemeClr val="accent1">
                    <a:lumMod val="50000"/>
                  </a:schemeClr>
                </a:solidFill>
              </a:rPr>
              <a:t>Entwicklung von Förderkonzepten; Umgang mit Formen von Rechenschwäche; Förderung Hochbegabter; Entwicklung differenzierter Aufgabenstellungen; Methoden zur differenzierenden Unterrichtsgestaltung; Überblick über einschlägige Forschungsergebnisse;</a:t>
            </a:r>
            <a:r>
              <a:rPr lang="de-AT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AT" sz="2000" dirty="0" smtClean="0">
                <a:solidFill>
                  <a:schemeClr val="accent1">
                    <a:lumMod val="50000"/>
                  </a:schemeClr>
                </a:solidFill>
              </a:rPr>
              <a:t> Sprachförderung durch Mathematikunterricht; schultypenspezifische Jahresplanung; Lernstanddiagnose an den Nahtstellen; Förderung von Lese- und Schreibkompetenz in Mathematik </a:t>
            </a:r>
          </a:p>
        </p:txBody>
      </p:sp>
    </p:spTree>
    <p:extLst>
      <p:ext uri="{BB962C8B-B14F-4D97-AF65-F5344CB8AC3E}">
        <p14:creationId xmlns:p14="http://schemas.microsoft.com/office/powerpoint/2010/main" val="146391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sz="2400" b="1" dirty="0" smtClean="0">
                <a:solidFill>
                  <a:schemeClr val="accent1">
                    <a:lumMod val="50000"/>
                  </a:schemeClr>
                </a:solidFill>
              </a:rPr>
              <a:t>Fachliche Anforderungen in der Sekundarstufe 1 werden häufig unterschätzt !</a:t>
            </a:r>
          </a:p>
          <a:p>
            <a:r>
              <a:rPr lang="de-AT" sz="2400" dirty="0" smtClean="0">
                <a:solidFill>
                  <a:schemeClr val="accent1">
                    <a:lumMod val="50000"/>
                  </a:schemeClr>
                </a:solidFill>
              </a:rPr>
              <a:t>Einführung von Grundkonzepten: </a:t>
            </a:r>
            <a:br>
              <a:rPr lang="de-AT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AT" sz="2000" dirty="0" smtClean="0">
                <a:solidFill>
                  <a:schemeClr val="accent1">
                    <a:lumMod val="50000"/>
                  </a:schemeClr>
                </a:solidFill>
              </a:rPr>
              <a:t>Zahlbereichserweiterungen</a:t>
            </a:r>
            <a:br>
              <a:rPr lang="de-AT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AT" sz="2000" dirty="0" smtClean="0">
                <a:solidFill>
                  <a:schemeClr val="accent1">
                    <a:lumMod val="50000"/>
                  </a:schemeClr>
                </a:solidFill>
              </a:rPr>
              <a:t>Umgang mit Rechenregeln</a:t>
            </a:r>
            <a:br>
              <a:rPr lang="de-AT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AT" sz="2000" dirty="0" smtClean="0">
                <a:solidFill>
                  <a:schemeClr val="accent1">
                    <a:lumMod val="50000"/>
                  </a:schemeClr>
                </a:solidFill>
              </a:rPr>
              <a:t>Rationale Zahlen (Rechenverfahren, Darstellung)</a:t>
            </a:r>
            <a:br>
              <a:rPr lang="de-AT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AT" sz="2000" dirty="0" smtClean="0">
                <a:solidFill>
                  <a:schemeClr val="accent1">
                    <a:lumMod val="50000"/>
                  </a:schemeClr>
                </a:solidFill>
              </a:rPr>
              <a:t>Lösen von Gleichungen durch Umformen (Grundstrategie)</a:t>
            </a:r>
            <a:br>
              <a:rPr lang="de-AT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AT" sz="2000" dirty="0" smtClean="0">
                <a:solidFill>
                  <a:schemeClr val="accent1">
                    <a:lumMod val="50000"/>
                  </a:schemeClr>
                </a:solidFill>
              </a:rPr>
              <a:t>Beschreibung von unendlichen Lösungsmengen durch endlich viele Daten</a:t>
            </a:r>
            <a:br>
              <a:rPr lang="de-AT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AT" sz="2000" dirty="0" smtClean="0">
                <a:solidFill>
                  <a:schemeClr val="accent1">
                    <a:lumMod val="50000"/>
                  </a:schemeClr>
                </a:solidFill>
              </a:rPr>
              <a:t>Koordinatensystem in der Ebene (Ebene als R</a:t>
            </a:r>
            <a:r>
              <a:rPr lang="de-AT" sz="2000" baseline="30000" dirty="0" smtClean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de-AT" sz="20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br>
              <a:rPr lang="de-AT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AT" sz="2000" dirty="0" smtClean="0">
                <a:solidFill>
                  <a:schemeClr val="accent1">
                    <a:lumMod val="50000"/>
                  </a:schemeClr>
                </a:solidFill>
              </a:rPr>
              <a:t>beschreibende Statistik (Funktionen)</a:t>
            </a:r>
            <a:br>
              <a:rPr lang="de-AT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AT" sz="2000" dirty="0" smtClean="0">
                <a:solidFill>
                  <a:schemeClr val="accent1">
                    <a:lumMod val="50000"/>
                  </a:schemeClr>
                </a:solidFill>
              </a:rPr>
              <a:t>mathematische Modellierung („Schlussrechnung“)</a:t>
            </a:r>
            <a:br>
              <a:rPr lang="de-AT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AT" sz="2000" dirty="0" smtClean="0">
                <a:solidFill>
                  <a:schemeClr val="accent1">
                    <a:lumMod val="50000"/>
                  </a:schemeClr>
                </a:solidFill>
              </a:rPr>
              <a:t>Algorithmisches Denken</a:t>
            </a:r>
            <a:endParaRPr lang="de-AT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AT" sz="2400" dirty="0" smtClean="0">
                <a:solidFill>
                  <a:schemeClr val="accent1">
                    <a:lumMod val="50000"/>
                  </a:schemeClr>
                </a:solidFill>
              </a:rPr>
              <a:t>„Richtige Fährte legen“  </a:t>
            </a:r>
          </a:p>
        </p:txBody>
      </p:sp>
    </p:spTree>
    <p:extLst>
      <p:ext uri="{BB962C8B-B14F-4D97-AF65-F5344CB8AC3E}">
        <p14:creationId xmlns:p14="http://schemas.microsoft.com/office/powerpoint/2010/main" val="289199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AT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Beispiel: Binomische Formeln</a:t>
                </a:r>
              </a:p>
              <a:p>
                <a:r>
                  <a:rPr lang="de-AT" sz="2400" dirty="0" smtClean="0">
                    <a:latin typeface="+mj-lt"/>
                  </a:rPr>
                  <a:t>Aus einem österreichischen Schulbuch der 7. Schulstufe: </a:t>
                </a:r>
                <a:br>
                  <a:rPr lang="de-AT" sz="2400" dirty="0" smtClean="0">
                    <a:latin typeface="+mj-lt"/>
                  </a:rPr>
                </a:br>
                <a:r>
                  <a:rPr lang="de-AT" sz="2400" dirty="0" smtClean="0">
                    <a:latin typeface="+mj-lt"/>
                  </a:rPr>
                  <a:t>Terme der Art (</a:t>
                </a:r>
                <a14:m>
                  <m:oMath xmlns:m="http://schemas.openxmlformats.org/officeDocument/2006/math">
                    <m:r>
                      <a:rPr lang="de-AT" sz="2400" i="1">
                        <a:latin typeface="+mj-lt"/>
                      </a:rPr>
                      <m:t>𝑎</m:t>
                    </m:r>
                    <m:r>
                      <a:rPr lang="de-AT" sz="2400" i="1">
                        <a:latin typeface="+mj-lt"/>
                      </a:rPr>
                      <m:t> </m:t>
                    </m:r>
                  </m:oMath>
                </a14:m>
                <a:r>
                  <a:rPr lang="de-AT" sz="2400" dirty="0" smtClean="0">
                    <a:latin typeface="+mj-lt"/>
                  </a:rPr>
                  <a:t>+</a:t>
                </a:r>
                <a:r>
                  <a:rPr lang="de-AT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de-AT" sz="2400" i="1">
                        <a:latin typeface="+mj-lt"/>
                      </a:rPr>
                      <m:t>𝑏</m:t>
                    </m:r>
                  </m:oMath>
                </a14:m>
                <a:r>
                  <a:rPr lang="de-AT" sz="2400" dirty="0" smtClean="0">
                    <a:latin typeface="+mj-lt"/>
                  </a:rPr>
                  <a:t>), (</a:t>
                </a:r>
                <a14:m>
                  <m:oMath xmlns:m="http://schemas.openxmlformats.org/officeDocument/2006/math">
                    <m:r>
                      <a:rPr lang="de-AT" sz="2400" i="1">
                        <a:latin typeface="+mj-lt"/>
                      </a:rPr>
                      <m:t>𝑎</m:t>
                    </m:r>
                    <m:r>
                      <a:rPr lang="de-AT" sz="2400" i="1">
                        <a:latin typeface="+mj-lt"/>
                      </a:rPr>
                      <m:t> </m:t>
                    </m:r>
                  </m:oMath>
                </a14:m>
                <a:r>
                  <a:rPr lang="de-AT" sz="2400" dirty="0" smtClean="0">
                    <a:latin typeface="+mj-lt"/>
                  </a:rPr>
                  <a:t>-</a:t>
                </a:r>
                <a:r>
                  <a:rPr lang="de-AT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de-AT" sz="2400" i="1">
                        <a:latin typeface="+mj-lt"/>
                      </a:rPr>
                      <m:t>𝑏</m:t>
                    </m:r>
                  </m:oMath>
                </a14:m>
                <a:r>
                  <a:rPr lang="de-AT" sz="2400" dirty="0" smtClean="0">
                    <a:latin typeface="+mj-lt"/>
                  </a:rPr>
                  <a:t>) heißen Binome. </a:t>
                </a:r>
                <a:br>
                  <a:rPr lang="de-AT" sz="2400" dirty="0" smtClean="0">
                    <a:latin typeface="+mj-lt"/>
                  </a:rPr>
                </a:br>
                <a:r>
                  <a:rPr lang="de-AT" sz="2400" dirty="0" smtClean="0">
                    <a:latin typeface="+mj-lt"/>
                  </a:rPr>
                  <a:t>Es gilt: (</a:t>
                </a:r>
                <a14:m>
                  <m:oMath xmlns:m="http://schemas.openxmlformats.org/officeDocument/2006/math">
                    <m:r>
                      <a:rPr lang="de-AT" sz="2400" i="1">
                        <a:latin typeface="+mj-lt"/>
                      </a:rPr>
                      <m:t>𝑎</m:t>
                    </m:r>
                    <m:r>
                      <a:rPr lang="de-AT" sz="2400" i="1">
                        <a:latin typeface="+mj-lt"/>
                      </a:rPr>
                      <m:t> </m:t>
                    </m:r>
                  </m:oMath>
                </a14:m>
                <a:r>
                  <a:rPr lang="de-AT" sz="2400" dirty="0" smtClean="0">
                    <a:latin typeface="+mj-lt"/>
                  </a:rPr>
                  <a:t>+</a:t>
                </a:r>
                <a:r>
                  <a:rPr lang="de-AT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de-AT" sz="2400" i="1">
                        <a:latin typeface="+mj-lt"/>
                      </a:rPr>
                      <m:t>𝑏</m:t>
                    </m:r>
                  </m:oMath>
                </a14:m>
                <a:r>
                  <a:rPr lang="de-AT" sz="2400" dirty="0" smtClean="0">
                    <a:latin typeface="+mj-lt"/>
                  </a:rPr>
                  <a:t>).(</a:t>
                </a:r>
                <a14:m>
                  <m:oMath xmlns:m="http://schemas.openxmlformats.org/officeDocument/2006/math">
                    <m:r>
                      <a:rPr lang="de-AT" sz="2400" i="1">
                        <a:latin typeface="+mj-lt"/>
                      </a:rPr>
                      <m:t>𝑎</m:t>
                    </m:r>
                    <m:r>
                      <a:rPr lang="de-AT" sz="2400" i="1">
                        <a:latin typeface="+mj-lt"/>
                      </a:rPr>
                      <m:t> </m:t>
                    </m:r>
                  </m:oMath>
                </a14:m>
                <a:r>
                  <a:rPr lang="de-AT" sz="2400" dirty="0" smtClean="0">
                    <a:latin typeface="+mj-lt"/>
                  </a:rPr>
                  <a:t>-</a:t>
                </a:r>
                <a:r>
                  <a:rPr lang="de-AT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de-AT" sz="2400" i="1">
                        <a:latin typeface="+mj-lt"/>
                      </a:rPr>
                      <m:t>𝑏</m:t>
                    </m:r>
                  </m:oMath>
                </a14:m>
                <a:r>
                  <a:rPr lang="de-AT" sz="2400" dirty="0" smtClean="0">
                    <a:latin typeface="+mj-lt"/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sz="2400" i="1" smtClean="0">
                            <a:latin typeface="+mj-lt"/>
                          </a:rPr>
                        </m:ctrlPr>
                      </m:sSupPr>
                      <m:e>
                        <m:r>
                          <a:rPr lang="de-AT" sz="2400" b="0" i="1" smtClean="0">
                            <a:latin typeface="+mj-lt"/>
                          </a:rPr>
                          <m:t>𝑎</m:t>
                        </m:r>
                      </m:e>
                      <m:sup>
                        <m:r>
                          <a:rPr lang="de-AT" sz="2400" b="0" i="1" smtClean="0">
                            <a:latin typeface="+mj-lt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AT" sz="2400" dirty="0" smtClean="0">
                    <a:latin typeface="+mj-lt"/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sz="2400" i="1">
                            <a:latin typeface="+mj-lt"/>
                          </a:rPr>
                        </m:ctrlPr>
                      </m:sSupPr>
                      <m:e>
                        <m:r>
                          <a:rPr lang="de-AT" sz="2400" b="0" i="1" smtClean="0">
                            <a:latin typeface="+mj-lt"/>
                          </a:rPr>
                          <m:t>𝑏</m:t>
                        </m:r>
                      </m:e>
                      <m:sup>
                        <m:r>
                          <a:rPr lang="de-AT" sz="2400" i="1">
                            <a:latin typeface="+mj-lt"/>
                          </a:rPr>
                          <m:t>2</m:t>
                        </m:r>
                      </m:sup>
                    </m:sSup>
                    <m:r>
                      <a:rPr lang="de-AT" sz="2400" i="1" smtClean="0">
                        <a:latin typeface="+mj-lt"/>
                      </a:rPr>
                      <m:t> </m:t>
                    </m:r>
                  </m:oMath>
                </a14:m>
                <a:endParaRPr lang="de-AT" sz="2400" dirty="0" smtClean="0">
                  <a:latin typeface="+mj-lt"/>
                </a:endParaRPr>
              </a:p>
              <a:p>
                <a:endParaRPr lang="de-AT" sz="2400" dirty="0">
                  <a:latin typeface="+mj-lt"/>
                </a:endParaRPr>
              </a:p>
              <a:p>
                <a:r>
                  <a:rPr lang="de-AT" sz="24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Matrizenrechnung in der 10. Schulstufe (BHS): </a:t>
                </a:r>
                <a:br>
                  <a:rPr lang="de-AT" sz="24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</a:br>
                <a:r>
                  <a:rPr lang="de-AT" sz="24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Es gibt 2x2-Matrizen </a:t>
                </a:r>
                <a14:m>
                  <m:oMath xmlns:m="http://schemas.openxmlformats.org/officeDocument/2006/math">
                    <m:r>
                      <a:rPr lang="de-AT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m:t>𝑎</m:t>
                    </m:r>
                    <m:r>
                      <a:rPr lang="de-AT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m:t>,</m:t>
                    </m:r>
                    <m:r>
                      <a:rPr lang="de-AT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m:t>𝑏</m:t>
                    </m:r>
                  </m:oMath>
                </a14:m>
                <a:r>
                  <a:rPr lang="de-AT" sz="24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mit (</a:t>
                </a:r>
                <a14:m>
                  <m:oMath xmlns:m="http://schemas.openxmlformats.org/officeDocument/2006/math">
                    <m:r>
                      <a:rPr lang="de-AT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m:t>𝑎</m:t>
                    </m:r>
                    <m:r>
                      <a:rPr lang="de-AT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m:t> </m:t>
                    </m:r>
                  </m:oMath>
                </a14:m>
                <a:r>
                  <a:rPr lang="de-AT" sz="2400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+</a:t>
                </a:r>
                <a:r>
                  <a:rPr lang="de-AT" sz="2400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de-AT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m:t>𝑏</m:t>
                    </m:r>
                  </m:oMath>
                </a14:m>
                <a:r>
                  <a:rPr lang="de-AT" sz="2400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).(</a:t>
                </a:r>
                <a14:m>
                  <m:oMath xmlns:m="http://schemas.openxmlformats.org/officeDocument/2006/math">
                    <m:r>
                      <a:rPr lang="de-AT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m:t>𝑎</m:t>
                    </m:r>
                    <m:r>
                      <a:rPr lang="de-AT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m:t> </m:t>
                    </m:r>
                  </m:oMath>
                </a14:m>
                <a:r>
                  <a:rPr lang="de-AT" sz="2400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-</a:t>
                </a:r>
                <a:r>
                  <a:rPr lang="de-AT" sz="2400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de-AT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m:t>𝑏</m:t>
                    </m:r>
                  </m:oMath>
                </a14:m>
                <a:r>
                  <a:rPr lang="de-AT" sz="2400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) </a:t>
                </a:r>
                <a:r>
                  <a:rPr lang="de-AT" sz="24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+mj-lt"/>
                          </a:rPr>
                        </m:ctrlPr>
                      </m:sSupPr>
                      <m:e>
                        <m:r>
                          <a:rPr lang="de-AT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+mj-lt"/>
                          </a:rPr>
                          <m:t>𝑎</m:t>
                        </m:r>
                      </m:e>
                      <m:sup>
                        <m:r>
                          <a:rPr lang="de-AT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+mj-lt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AT" sz="2400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+mj-lt"/>
                          </a:rPr>
                        </m:ctrlPr>
                      </m:sSupPr>
                      <m:e>
                        <m:r>
                          <a:rPr lang="de-AT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+mj-lt"/>
                          </a:rPr>
                          <m:t>𝑏</m:t>
                        </m:r>
                      </m:e>
                      <m:sup>
                        <m:r>
                          <a:rPr lang="de-AT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+mj-lt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AT" sz="24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/>
                </a:r>
                <a:br>
                  <a:rPr lang="de-AT" sz="24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</a:br>
                <a:endParaRPr lang="de-AT" sz="2400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  <a:p>
                <a:r>
                  <a:rPr lang="de-AT" sz="24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Was ist falsch? </a:t>
                </a:r>
                <a:br>
                  <a:rPr lang="de-AT" sz="24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</a:br>
                <a:r>
                  <a:rPr lang="de-AT" sz="24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Kann man mit Matrizen keinen „Rechenausdruck“ oder keinen „sinnvollen math. Ausdruck“ bilden?</a:t>
                </a:r>
                <a:br>
                  <a:rPr lang="de-AT" sz="24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</a:br>
                <a:endParaRPr lang="de-AT" sz="2400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864" t="-1733" b="-373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044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85000"/>
          </a:schemeClr>
        </a:solidFill>
        <a:ln>
          <a:noFill/>
        </a:ln>
        <a:effectLst/>
      </a:spPr>
      <a:bodyPr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ortrag_VielTagu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chwarz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Vortrag_VielTagu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Schwarz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Vortrag_VielTagu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Schwarz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D33E4405230944D97E5CAF0BEAD7C27" ma:contentTypeVersion="0" ma:contentTypeDescription="Ein neues Dokument erstellen." ma:contentTypeScope="" ma:versionID="8976b3ba128563f5f28c5bf22f3ab4f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6c4a6dd5ef775a5269b08f7de37f93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BC68F6-871E-4C3F-9D6B-E2C5182805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EDF356B-35B6-45DE-9D79-B43B5C412A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AA9928-E896-412C-ADF5-D2588B3D112F}">
  <ds:schemaRefs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</Words>
  <Application>Microsoft Office PowerPoint</Application>
  <PresentationFormat>Bildschirmpräsentation (4:3)</PresentationFormat>
  <Paragraphs>82</Paragraphs>
  <Slides>16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7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Office-Design</vt:lpstr>
      <vt:lpstr>Vortrag_VielTagung</vt:lpstr>
      <vt:lpstr>Schwarz</vt:lpstr>
      <vt:lpstr>1_Vortrag_VielTagung</vt:lpstr>
      <vt:lpstr>1_Schwarz</vt:lpstr>
      <vt:lpstr>2_Vortrag_VielTagung</vt:lpstr>
      <vt:lpstr>2_Schwarz</vt:lpstr>
      <vt:lpstr>„Die richtige Fährte legen“ – zur Bedeutung der Fachkompetenz von MathematiklehrerInnen in der Sekundarstufe 1</vt:lpstr>
      <vt:lpstr>PowerPoint-Präsentation</vt:lpstr>
      <vt:lpstr>Das neue Lehramtsstudium Sekundarstufe in Österreich</vt:lpstr>
      <vt:lpstr>125 (95+30) ECTS für Fach und Fachdidaktik Mathematik</vt:lpstr>
      <vt:lpstr>PowerPoint-Präsentation</vt:lpstr>
      <vt:lpstr>                         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 Innsbruck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neu Intro</dc:title>
  <dc:subject>PB NEU UIBK</dc:subject>
  <dc:creator>Klaus Reich</dc:creator>
  <cp:lastModifiedBy>Pauer, Franz</cp:lastModifiedBy>
  <cp:revision>245</cp:revision>
  <cp:lastPrinted>2014-09-19T08:54:25Z</cp:lastPrinted>
  <dcterms:created xsi:type="dcterms:W3CDTF">2011-08-24T13:15:55Z</dcterms:created>
  <dcterms:modified xsi:type="dcterms:W3CDTF">2017-09-13T17:42:34Z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0x0101002D33E4405230944D97E5CAF0BEAD7C27</vt:lpwstr>
  </property>
</Properties>
</file>