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724650" cy="97742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4498031496063"/>
          <c:y val="0.16360162401574802"/>
          <c:w val="0.68679593175853015"/>
          <c:h val="0.3803917322834645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</c:spPr>
          </c:dPt>
          <c:cat>
            <c:strRef>
              <c:f>Tabelle1!$A$2:$A$6</c:f>
              <c:strCache>
                <c:ptCount val="5"/>
                <c:pt idx="0">
                  <c:v>Unterrichtsfach 1</c:v>
                </c:pt>
                <c:pt idx="1">
                  <c:v>Bildungswiss. Grl.</c:v>
                </c:pt>
                <c:pt idx="2">
                  <c:v>Unterrichtsfach 2</c:v>
                </c:pt>
                <c:pt idx="3">
                  <c:v>Masterarbeit</c:v>
                </c:pt>
                <c:pt idx="4">
                  <c:v>Wahlfächer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95</c:v>
                </c:pt>
                <c:pt idx="1">
                  <c:v>60</c:v>
                </c:pt>
                <c:pt idx="2">
                  <c:v>95</c:v>
                </c:pt>
                <c:pt idx="3">
                  <c:v>30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Fachdidaktik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Tabelle1!$A$2:$A$6</c:f>
              <c:strCache>
                <c:ptCount val="5"/>
                <c:pt idx="0">
                  <c:v>Unterrichtsfach 1</c:v>
                </c:pt>
                <c:pt idx="1">
                  <c:v>Bildungswiss. Grl.</c:v>
                </c:pt>
                <c:pt idx="2">
                  <c:v>Unterrichtsfach 2</c:v>
                </c:pt>
                <c:pt idx="3">
                  <c:v>Masterarbeit</c:v>
                </c:pt>
                <c:pt idx="4">
                  <c:v>Wahlfächer</c:v>
                </c:pt>
              </c:strCache>
            </c:strRef>
          </c:cat>
          <c:val>
            <c:numRef>
              <c:f>Tabelle1!$C$2:$C$6</c:f>
              <c:numCache>
                <c:formatCode>General</c:formatCode>
                <c:ptCount val="5"/>
                <c:pt idx="0">
                  <c:v>30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343360"/>
        <c:axId val="83132992"/>
      </c:barChart>
      <c:catAx>
        <c:axId val="35343360"/>
        <c:scaling>
          <c:orientation val="minMax"/>
        </c:scaling>
        <c:delete val="0"/>
        <c:axPos val="b"/>
        <c:majorTickMark val="out"/>
        <c:minorTickMark val="none"/>
        <c:tickLblPos val="nextTo"/>
        <c:crossAx val="83132992"/>
        <c:crosses val="autoZero"/>
        <c:auto val="1"/>
        <c:lblAlgn val="ctr"/>
        <c:lblOffset val="100"/>
        <c:noMultiLvlLbl val="0"/>
      </c:catAx>
      <c:valAx>
        <c:axId val="83132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343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F4D8-CDF9-49D7-AF7F-264947015B55}" type="datetimeFigureOut">
              <a:rPr lang="de-AT" smtClean="0"/>
              <a:t>08.04.2015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F9AB-7747-4EF1-AF1F-908ADDEFDD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018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F4D8-CDF9-49D7-AF7F-264947015B55}" type="datetimeFigureOut">
              <a:rPr lang="de-AT" smtClean="0"/>
              <a:t>08.04.2015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F9AB-7747-4EF1-AF1F-908ADDEFDD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314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F4D8-CDF9-49D7-AF7F-264947015B55}" type="datetimeFigureOut">
              <a:rPr lang="de-AT" smtClean="0"/>
              <a:t>08.04.2015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F9AB-7747-4EF1-AF1F-908ADDEFDD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013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F4D8-CDF9-49D7-AF7F-264947015B55}" type="datetimeFigureOut">
              <a:rPr lang="de-AT" smtClean="0"/>
              <a:t>08.04.2015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F9AB-7747-4EF1-AF1F-908ADDEFDD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7180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F4D8-CDF9-49D7-AF7F-264947015B55}" type="datetimeFigureOut">
              <a:rPr lang="de-AT" smtClean="0"/>
              <a:t>08.04.2015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F9AB-7747-4EF1-AF1F-908ADDEFDD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251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F4D8-CDF9-49D7-AF7F-264947015B55}" type="datetimeFigureOut">
              <a:rPr lang="de-AT" smtClean="0"/>
              <a:t>08.04.2015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F9AB-7747-4EF1-AF1F-908ADDEFDD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432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F4D8-CDF9-49D7-AF7F-264947015B55}" type="datetimeFigureOut">
              <a:rPr lang="de-AT" smtClean="0"/>
              <a:t>08.04.2015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F9AB-7747-4EF1-AF1F-908ADDEFDD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886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F4D8-CDF9-49D7-AF7F-264947015B55}" type="datetimeFigureOut">
              <a:rPr lang="de-AT" smtClean="0"/>
              <a:t>08.04.2015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F9AB-7747-4EF1-AF1F-908ADDEFDD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173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F4D8-CDF9-49D7-AF7F-264947015B55}" type="datetimeFigureOut">
              <a:rPr lang="de-AT" smtClean="0"/>
              <a:t>08.04.2015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F9AB-7747-4EF1-AF1F-908ADDEFDD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973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F4D8-CDF9-49D7-AF7F-264947015B55}" type="datetimeFigureOut">
              <a:rPr lang="de-AT" smtClean="0"/>
              <a:t>08.04.2015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F9AB-7747-4EF1-AF1F-908ADDEFDD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30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F4D8-CDF9-49D7-AF7F-264947015B55}" type="datetimeFigureOut">
              <a:rPr lang="de-AT" smtClean="0"/>
              <a:t>08.04.2015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F9AB-7747-4EF1-AF1F-908ADDEFDD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216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F4D8-CDF9-49D7-AF7F-264947015B55}" type="datetimeFigureOut">
              <a:rPr lang="de-AT" smtClean="0"/>
              <a:t>08.04.2015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3F9AB-7747-4EF1-AF1F-908ADDEFDD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152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AT" b="1" dirty="0" smtClean="0"/>
              <a:t>Das neue Lehramtsstudium</a:t>
            </a:r>
            <a:br>
              <a:rPr lang="de-AT" b="1" dirty="0" smtClean="0"/>
            </a:br>
            <a:r>
              <a:rPr lang="de-AT" b="1" dirty="0" smtClean="0"/>
              <a:t>Unterrichtsfach Mathematik</a:t>
            </a:r>
            <a:br>
              <a:rPr lang="de-AT" b="1" dirty="0" smtClean="0"/>
            </a:br>
            <a:endParaRPr lang="de-AT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b="1" dirty="0" smtClean="0"/>
              <a:t>Universität Innsbruck </a:t>
            </a: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41550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115616" y="980728"/>
            <a:ext cx="6696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400" b="1" dirty="0" smtClean="0"/>
              <a:t>Was ist neu?</a:t>
            </a:r>
            <a:endParaRPr lang="de-AT" sz="2400" b="1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85750" indent="-285750"/>
            <a:r>
              <a:rPr lang="de-AT" b="1" dirty="0" smtClean="0"/>
              <a:t>Lehramtsstudium Neu: </a:t>
            </a:r>
            <a:r>
              <a:rPr lang="de-AT" dirty="0" smtClean="0"/>
              <a:t>Sekundarstufe (Allgemeinbildung) </a:t>
            </a:r>
            <a:br>
              <a:rPr lang="de-AT" dirty="0" smtClean="0"/>
            </a:br>
            <a:r>
              <a:rPr lang="de-AT" dirty="0" smtClean="0"/>
              <a:t>4 Jahre Bachelorstudium, 2 Jahre Masterstudium</a:t>
            </a:r>
            <a:br>
              <a:rPr lang="de-AT" dirty="0" smtClean="0"/>
            </a:br>
            <a:endParaRPr lang="de-AT" dirty="0" smtClean="0"/>
          </a:p>
          <a:p>
            <a:pPr marL="285750" indent="-285750"/>
            <a:r>
              <a:rPr lang="de-AT" b="1" dirty="0" smtClean="0"/>
              <a:t>Neu:</a:t>
            </a:r>
            <a:r>
              <a:rPr lang="de-AT" dirty="0" smtClean="0"/>
              <a:t> Ausbildung für den Unterricht an </a:t>
            </a:r>
            <a:r>
              <a:rPr lang="de-AT" b="1" dirty="0" smtClean="0"/>
              <a:t>allen Schulen der Sekundarstufe</a:t>
            </a:r>
            <a:r>
              <a:rPr lang="de-AT" dirty="0" smtClean="0"/>
              <a:t> (Ausnahme: Berufsschulen) </a:t>
            </a:r>
            <a:br>
              <a:rPr lang="de-AT" dirty="0" smtClean="0"/>
            </a:br>
            <a:r>
              <a:rPr lang="de-AT" dirty="0" smtClean="0"/>
              <a:t>Umgang mit Heterogenität, Lernschwächen, … ist Thema des LA-Studiums</a:t>
            </a:r>
            <a:br>
              <a:rPr lang="de-AT" dirty="0" smtClean="0"/>
            </a:br>
            <a:endParaRPr lang="de-AT" dirty="0" smtClean="0"/>
          </a:p>
          <a:p>
            <a:pPr marL="285750" indent="-285750"/>
            <a:r>
              <a:rPr lang="de-AT" dirty="0" smtClean="0"/>
              <a:t>Anspruchsvolles, langes Studium; </a:t>
            </a:r>
            <a:br>
              <a:rPr lang="de-AT" dirty="0" smtClean="0"/>
            </a:br>
            <a:r>
              <a:rPr lang="de-AT" dirty="0" smtClean="0"/>
              <a:t>geeignet für </a:t>
            </a:r>
            <a:r>
              <a:rPr lang="de-AT" b="1" dirty="0" smtClean="0"/>
              <a:t>stark motivierte Personen </a:t>
            </a:r>
            <a:r>
              <a:rPr lang="de-AT" dirty="0" smtClean="0"/>
              <a:t>mit doppeltem Interesse: </a:t>
            </a:r>
            <a:br>
              <a:rPr lang="de-AT" dirty="0" smtClean="0"/>
            </a:br>
            <a:r>
              <a:rPr lang="de-AT" dirty="0" smtClean="0"/>
              <a:t>- Arbeit mit Kindern und Jugendlichen </a:t>
            </a:r>
            <a:br>
              <a:rPr lang="de-AT" dirty="0" smtClean="0"/>
            </a:br>
            <a:r>
              <a:rPr lang="de-AT" dirty="0" smtClean="0"/>
              <a:t>- Interesse an zwei Unterrichtsfächern </a:t>
            </a:r>
            <a:br>
              <a:rPr lang="de-AT" dirty="0" smtClean="0"/>
            </a:br>
            <a:endParaRPr lang="de-AT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5798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400" b="1" dirty="0" smtClean="0"/>
              <a:t>Studienjahr 15/16</a:t>
            </a:r>
            <a:endParaRPr lang="de-AT" sz="2400" b="1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AT" sz="3100" dirty="0" smtClean="0"/>
              <a:t>Studium der Universität Innsbruck und der Universität Mozarteum </a:t>
            </a:r>
            <a:br>
              <a:rPr lang="de-AT" sz="3100" dirty="0" smtClean="0"/>
            </a:br>
            <a:r>
              <a:rPr lang="de-AT" sz="3100" dirty="0" smtClean="0"/>
              <a:t>(mit 18+2 Unterrichtsfächern zur Auswahl)</a:t>
            </a:r>
            <a:br>
              <a:rPr lang="de-AT" sz="3100" dirty="0" smtClean="0"/>
            </a:br>
            <a:r>
              <a:rPr lang="de-AT" sz="3100" dirty="0" smtClean="0"/>
              <a:t>Endgültiger Beschluss der Curriculum-Kommission im März, Veröffentlichung im Mitteilungsblatt im Mai (?) 2015.  </a:t>
            </a:r>
            <a:br>
              <a:rPr lang="de-AT" sz="3100" dirty="0" smtClean="0"/>
            </a:br>
            <a:r>
              <a:rPr lang="de-AT" sz="3100" dirty="0" smtClean="0"/>
              <a:t/>
            </a:r>
            <a:br>
              <a:rPr lang="de-AT" sz="3100" dirty="0" smtClean="0"/>
            </a:br>
            <a:endParaRPr lang="de-AT" sz="3100" dirty="0" smtClean="0"/>
          </a:p>
          <a:p>
            <a:r>
              <a:rPr lang="de-AT" sz="3100" dirty="0" smtClean="0"/>
              <a:t>Studierende müssen Zulassungsverfahren durchlaufen (Selbsttest)</a:t>
            </a:r>
            <a:br>
              <a:rPr lang="de-AT" sz="3100" dirty="0" smtClean="0"/>
            </a:br>
            <a:r>
              <a:rPr lang="de-AT" sz="3100" b="1" dirty="0" smtClean="0"/>
              <a:t>Bis spätestens 15. Juli 2015!! </a:t>
            </a:r>
            <a:r>
              <a:rPr lang="de-AT" sz="3100" dirty="0" smtClean="0"/>
              <a:t/>
            </a:r>
            <a:br>
              <a:rPr lang="de-AT" sz="3100" dirty="0" smtClean="0"/>
            </a:br>
            <a:r>
              <a:rPr lang="de-AT" sz="3100" dirty="0" smtClean="0"/>
              <a:t/>
            </a:r>
            <a:br>
              <a:rPr lang="de-AT" sz="3100" dirty="0" smtClean="0"/>
            </a:br>
            <a:endParaRPr lang="de-AT" sz="3100" dirty="0" smtClean="0"/>
          </a:p>
          <a:p>
            <a:r>
              <a:rPr lang="de-AT" sz="3100" dirty="0" smtClean="0"/>
              <a:t>Studierende des alten LA-Studiums können dieses innerhalb einer gewissen Frist beenden</a:t>
            </a:r>
            <a:br>
              <a:rPr lang="de-AT" sz="3100" dirty="0" smtClean="0"/>
            </a:br>
            <a:endParaRPr lang="de-AT" sz="3100" dirty="0" smtClean="0"/>
          </a:p>
          <a:p>
            <a:pPr marL="0" indent="0">
              <a:buNone/>
            </a:pPr>
            <a:endParaRPr lang="de-AT" sz="2400" dirty="0" smtClean="0"/>
          </a:p>
          <a:p>
            <a:pPr marL="0" indent="0">
              <a:buNone/>
            </a:pP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65435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2400" b="1" dirty="0" smtClean="0"/>
              <a:t>Kooperation mit Pädagogischen Hochschulen (KPH, PHT, PHV) und Universität Mozarteum (Standort Innsbruck)</a:t>
            </a:r>
            <a:br>
              <a:rPr lang="de-AT" sz="2400" b="1" dirty="0" smtClean="0"/>
            </a:br>
            <a:r>
              <a:rPr lang="de-AT" sz="2400" b="1" dirty="0" smtClean="0"/>
              <a:t> voraussichtlich ab 2016/17 </a:t>
            </a:r>
            <a:endParaRPr lang="de-AT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62500" lnSpcReduction="20000"/>
          </a:bodyPr>
          <a:lstStyle/>
          <a:p>
            <a:r>
              <a:rPr lang="de-AT" dirty="0" smtClean="0"/>
              <a:t>Gemeinsam eingerichtetes  Studium (auf der Basis des Curriculums für 15/16) ab 2016/17 geplant.</a:t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endParaRPr lang="de-AT" dirty="0" smtClean="0"/>
          </a:p>
          <a:p>
            <a:r>
              <a:rPr lang="de-AT" dirty="0" smtClean="0"/>
              <a:t>Gesetzliche Grundlagen teilweise noch offen. </a:t>
            </a:r>
            <a:br>
              <a:rPr lang="de-AT" dirty="0" smtClean="0"/>
            </a:b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Gezielte Bewerbung des Studiums nötig, um Bedarf an </a:t>
            </a:r>
            <a:r>
              <a:rPr lang="de-AT" dirty="0" err="1" smtClean="0"/>
              <a:t>LehrerInnen</a:t>
            </a:r>
            <a:r>
              <a:rPr lang="de-AT" dirty="0" smtClean="0"/>
              <a:t> in allen UF zu decken. </a:t>
            </a:r>
            <a:br>
              <a:rPr lang="de-AT" dirty="0" smtClean="0"/>
            </a:br>
            <a:endParaRPr lang="de-AT" dirty="0" smtClean="0"/>
          </a:p>
          <a:p>
            <a:pPr marL="0" indent="0">
              <a:buNone/>
            </a:pPr>
            <a:r>
              <a:rPr lang="de-AT" dirty="0"/>
              <a:t/>
            </a:r>
            <a:br>
              <a:rPr lang="de-AT" dirty="0"/>
            </a:b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/>
            </a:r>
            <a:br>
              <a:rPr lang="de-AT" dirty="0" smtClean="0"/>
            </a:br>
            <a:endParaRPr lang="de-AT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3231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400" b="1" dirty="0" smtClean="0"/>
              <a:t>Weitere Studienmöglichkeiten</a:t>
            </a:r>
            <a:endParaRPr lang="de-AT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 smtClean="0"/>
              <a:t>„</a:t>
            </a:r>
            <a:r>
              <a:rPr lang="de-AT" sz="2400" dirty="0" smtClean="0"/>
              <a:t>Ein facheinschlägiges Studium ergänzende Lehramtsstudien (</a:t>
            </a:r>
            <a:r>
              <a:rPr lang="de-AT" sz="2400" b="1" dirty="0" smtClean="0"/>
              <a:t>1-Fach-Lehramt</a:t>
            </a:r>
            <a:r>
              <a:rPr lang="de-AT" sz="2400" dirty="0" smtClean="0"/>
              <a:t>)“: Bachelor/Diplom im Fach, weitere 3 Semester für Bachelor, 3 Semester für Master </a:t>
            </a:r>
            <a:br>
              <a:rPr lang="de-AT" sz="2400" dirty="0" smtClean="0"/>
            </a:br>
            <a:r>
              <a:rPr lang="de-AT" sz="2400" dirty="0" smtClean="0"/>
              <a:t>(voraussichtlich ab 16/17)</a:t>
            </a:r>
            <a:br>
              <a:rPr lang="de-AT" sz="2400" dirty="0" smtClean="0"/>
            </a:br>
            <a:endParaRPr lang="de-AT" sz="2400" dirty="0" smtClean="0"/>
          </a:p>
          <a:p>
            <a:r>
              <a:rPr lang="de-AT" sz="2400" b="1" dirty="0" smtClean="0"/>
              <a:t>Pädagogische Spezialisierung  </a:t>
            </a:r>
            <a:r>
              <a:rPr lang="de-AT" sz="2400" dirty="0" smtClean="0"/>
              <a:t>anstatt eines UF: </a:t>
            </a:r>
            <a:br>
              <a:rPr lang="de-AT" sz="2400" dirty="0" smtClean="0"/>
            </a:br>
            <a:r>
              <a:rPr lang="de-AT" sz="2400" dirty="0" smtClean="0"/>
              <a:t>voraussichtlich Inklusive Pädagogik, Medienpädagogik</a:t>
            </a:r>
            <a:br>
              <a:rPr lang="de-AT" sz="2400" dirty="0" smtClean="0"/>
            </a:br>
            <a:endParaRPr lang="de-AT" sz="2400" dirty="0" smtClean="0"/>
          </a:p>
          <a:p>
            <a:r>
              <a:rPr lang="de-AT" sz="2400" dirty="0" smtClean="0"/>
              <a:t>Ab 16/17 auch </a:t>
            </a:r>
            <a:r>
              <a:rPr lang="de-AT" sz="2400" b="1" dirty="0" smtClean="0"/>
              <a:t>weitere UF</a:t>
            </a:r>
            <a:r>
              <a:rPr lang="de-AT" sz="2400" dirty="0" smtClean="0"/>
              <a:t>: Ernährung und Haushalt, Berufsorientierung und Lebenskunde,  Berufsgrundbildung,  Werken, Bildnerische Erziehung </a:t>
            </a:r>
            <a:br>
              <a:rPr lang="de-AT" sz="2400" dirty="0" smtClean="0"/>
            </a:br>
            <a:endParaRPr lang="de-AT" sz="2400" dirty="0" smtClean="0"/>
          </a:p>
          <a:p>
            <a:r>
              <a:rPr lang="de-AT" sz="2400" dirty="0" smtClean="0"/>
              <a:t>Ab 15/16:</a:t>
            </a:r>
            <a:r>
              <a:rPr lang="de-AT" sz="2400" b="1" dirty="0" smtClean="0"/>
              <a:t> </a:t>
            </a:r>
            <a:r>
              <a:rPr lang="de-AT" sz="2400" b="1" dirty="0" err="1" smtClean="0"/>
              <a:t>PhD</a:t>
            </a:r>
            <a:r>
              <a:rPr lang="de-AT" sz="2400" b="1" dirty="0" smtClean="0"/>
              <a:t> </a:t>
            </a:r>
            <a:r>
              <a:rPr lang="de-AT" sz="2400" dirty="0" smtClean="0"/>
              <a:t>Education (6 Semester) </a:t>
            </a:r>
            <a:br>
              <a:rPr lang="de-AT" sz="2400" dirty="0" smtClean="0"/>
            </a:br>
            <a:r>
              <a:rPr lang="de-AT" sz="2400" dirty="0" smtClean="0"/>
              <a:t>Bereiche Schulpädagogik, Didaktik, Religionspädagogik. </a:t>
            </a:r>
          </a:p>
          <a:p>
            <a:endParaRPr lang="de-AT" sz="2400" dirty="0" smtClean="0"/>
          </a:p>
          <a:p>
            <a:endParaRPr lang="de-AT" sz="2400" dirty="0" smtClean="0"/>
          </a:p>
          <a:p>
            <a:endParaRPr lang="de-AT" sz="2400" dirty="0" smtClean="0"/>
          </a:p>
          <a:p>
            <a:endParaRPr lang="de-AT" sz="2400" dirty="0" smtClean="0"/>
          </a:p>
        </p:txBody>
      </p:sp>
    </p:spTree>
    <p:extLst>
      <p:ext uri="{BB962C8B-B14F-4D97-AF65-F5344CB8AC3E}">
        <p14:creationId xmlns:p14="http://schemas.microsoft.com/office/powerpoint/2010/main" val="22239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b="1" dirty="0" smtClean="0"/>
              <a:t>Curriculum</a:t>
            </a:r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800" b="1" dirty="0" smtClean="0"/>
              <a:t>Bachelor- und Masterstudium: 6 (4+2) Jahre, 360 ECTS</a:t>
            </a:r>
            <a:r>
              <a:rPr lang="de-AT" sz="1800" dirty="0" smtClean="0"/>
              <a:t/>
            </a:r>
            <a:br>
              <a:rPr lang="de-AT" sz="1800" dirty="0" smtClean="0"/>
            </a:br>
            <a:endParaRPr lang="de-AT" sz="1800" dirty="0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1453423956"/>
              </p:ext>
            </p:extLst>
          </p:nvPr>
        </p:nvGraphicFramePr>
        <p:xfrm>
          <a:off x="1979712" y="2060848"/>
          <a:ext cx="547260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785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400" b="1" dirty="0" smtClean="0"/>
              <a:t>Unterrichtsfach Mathematik</a:t>
            </a:r>
            <a:endParaRPr lang="de-AT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AT" sz="1800" dirty="0" smtClean="0"/>
              <a:t>Lineare Algebra, VO4+PS3 </a:t>
            </a:r>
          </a:p>
          <a:p>
            <a:r>
              <a:rPr lang="de-AT" sz="1800" dirty="0" smtClean="0"/>
              <a:t>Algebra und diskrete Mathematik, VO4+PS3</a:t>
            </a:r>
          </a:p>
          <a:p>
            <a:r>
              <a:rPr lang="de-AT" sz="1800" dirty="0" smtClean="0"/>
              <a:t>Analysis 1</a:t>
            </a:r>
            <a:r>
              <a:rPr lang="de-AT" sz="1800" dirty="0"/>
              <a:t> , </a:t>
            </a:r>
            <a:r>
              <a:rPr lang="de-AT" sz="1800" dirty="0" smtClean="0"/>
              <a:t>VO4+PS3</a:t>
            </a:r>
          </a:p>
          <a:p>
            <a:r>
              <a:rPr lang="de-AT" sz="1800" dirty="0" smtClean="0"/>
              <a:t>Stochastik</a:t>
            </a:r>
            <a:r>
              <a:rPr lang="de-AT" sz="1800" dirty="0"/>
              <a:t> , </a:t>
            </a:r>
            <a:r>
              <a:rPr lang="de-AT" sz="1800" dirty="0" smtClean="0"/>
              <a:t>VO4+PS3</a:t>
            </a:r>
          </a:p>
          <a:p>
            <a:r>
              <a:rPr lang="de-AT" sz="1800" dirty="0" smtClean="0"/>
              <a:t>Geometrie</a:t>
            </a:r>
            <a:r>
              <a:rPr lang="de-AT" sz="1800" dirty="0"/>
              <a:t> , </a:t>
            </a:r>
            <a:r>
              <a:rPr lang="de-AT" sz="1800" dirty="0" smtClean="0"/>
              <a:t>VO4+PS3</a:t>
            </a:r>
          </a:p>
          <a:p>
            <a:r>
              <a:rPr lang="de-AT" sz="1800" dirty="0" smtClean="0"/>
              <a:t>Analysis 2 für Lehramtsstudierende</a:t>
            </a:r>
            <a:r>
              <a:rPr lang="de-AT" sz="1800" dirty="0"/>
              <a:t> , </a:t>
            </a:r>
            <a:r>
              <a:rPr lang="de-AT" sz="1800" dirty="0" smtClean="0"/>
              <a:t>VO4+PS3</a:t>
            </a:r>
          </a:p>
          <a:p>
            <a:r>
              <a:rPr lang="de-AT" sz="1800" dirty="0" smtClean="0">
                <a:solidFill>
                  <a:srgbClr val="FF0000"/>
                </a:solidFill>
              </a:rPr>
              <a:t>Angewandte Mathematik, VO3+PS3</a:t>
            </a:r>
            <a:r>
              <a:rPr lang="de-AT" sz="1800" dirty="0" smtClean="0"/>
              <a:t/>
            </a:r>
            <a:br>
              <a:rPr lang="de-AT" sz="1800" dirty="0" smtClean="0"/>
            </a:br>
            <a:endParaRPr lang="de-AT" sz="1800" dirty="0" smtClean="0"/>
          </a:p>
          <a:p>
            <a:r>
              <a:rPr lang="de-AT" sz="1800" dirty="0"/>
              <a:t>Berufsbild Mathematiklehrer/in</a:t>
            </a:r>
            <a:r>
              <a:rPr lang="de-AT" sz="1800"/>
              <a:t>, </a:t>
            </a:r>
            <a:r>
              <a:rPr lang="de-AT" sz="1800" smtClean="0"/>
              <a:t>VO1 </a:t>
            </a:r>
            <a:endParaRPr lang="de-AT" sz="1800" dirty="0"/>
          </a:p>
          <a:p>
            <a:r>
              <a:rPr lang="de-AT" sz="1800" dirty="0" smtClean="0"/>
              <a:t>Mathematische </a:t>
            </a:r>
            <a:r>
              <a:rPr lang="de-AT" sz="1800" dirty="0" smtClean="0"/>
              <a:t>Software 1 und 2, je PS2</a:t>
            </a:r>
          </a:p>
          <a:p>
            <a:r>
              <a:rPr lang="de-AT" sz="1800" dirty="0" smtClean="0"/>
              <a:t>Algebra und Geometrie im Schulunterricht, VU2</a:t>
            </a:r>
          </a:p>
          <a:p>
            <a:r>
              <a:rPr lang="de-AT" sz="1800" dirty="0" smtClean="0"/>
              <a:t>Analysis und Stochastik im Schulunterricht, VU2</a:t>
            </a:r>
          </a:p>
          <a:p>
            <a:r>
              <a:rPr lang="de-AT" sz="1800" dirty="0" smtClean="0"/>
              <a:t>Geschichte </a:t>
            </a:r>
            <a:r>
              <a:rPr lang="de-AT" sz="1800" dirty="0" smtClean="0"/>
              <a:t>und Philosophie der Mathematik 1 </a:t>
            </a:r>
            <a:r>
              <a:rPr lang="de-AT" sz="1800" dirty="0" smtClean="0">
                <a:solidFill>
                  <a:srgbClr val="FF0000"/>
                </a:solidFill>
              </a:rPr>
              <a:t>und 2</a:t>
            </a:r>
            <a:r>
              <a:rPr lang="de-AT" sz="1800" dirty="0" smtClean="0"/>
              <a:t>, VO2 und </a:t>
            </a:r>
            <a:r>
              <a:rPr lang="de-AT" sz="1800" dirty="0" smtClean="0">
                <a:solidFill>
                  <a:srgbClr val="FF0000"/>
                </a:solidFill>
              </a:rPr>
              <a:t>SE2</a:t>
            </a:r>
          </a:p>
          <a:p>
            <a:r>
              <a:rPr lang="de-AT" sz="1800" dirty="0"/>
              <a:t>Seminar mit Bachelorarbeit, SE2</a:t>
            </a:r>
          </a:p>
          <a:p>
            <a:endParaRPr lang="de-AT" sz="1800" dirty="0" smtClean="0"/>
          </a:p>
          <a:p>
            <a:r>
              <a:rPr lang="de-AT" sz="1800" dirty="0" smtClean="0"/>
              <a:t>Didaktik der Mathematik 1 und 2, je VO2+PS1</a:t>
            </a:r>
          </a:p>
          <a:p>
            <a:r>
              <a:rPr lang="de-AT" sz="1800" dirty="0" smtClean="0"/>
              <a:t>Fachpraktikum, PR1</a:t>
            </a:r>
          </a:p>
          <a:p>
            <a:r>
              <a:rPr lang="de-AT" sz="1800" dirty="0" smtClean="0"/>
              <a:t>Fachdidaktisches Seminar, SE3</a:t>
            </a:r>
          </a:p>
          <a:p>
            <a:r>
              <a:rPr lang="de-AT" sz="1800" dirty="0">
                <a:solidFill>
                  <a:srgbClr val="FF0000"/>
                </a:solidFill>
              </a:rPr>
              <a:t>Zielgruppenorientierter Mathematikunterricht, </a:t>
            </a:r>
            <a:r>
              <a:rPr lang="de-AT" sz="1800" dirty="0" smtClean="0">
                <a:solidFill>
                  <a:srgbClr val="FF0000"/>
                </a:solidFill>
              </a:rPr>
              <a:t>PS3</a:t>
            </a:r>
          </a:p>
          <a:p>
            <a:r>
              <a:rPr lang="de-AT" sz="1800" dirty="0" smtClean="0">
                <a:solidFill>
                  <a:srgbClr val="FF0000"/>
                </a:solidFill>
              </a:rPr>
              <a:t>Analyse fachdidaktischer Forschung, SE2</a:t>
            </a:r>
            <a:endParaRPr lang="de-AT" sz="1800" dirty="0">
              <a:solidFill>
                <a:srgbClr val="FF0000"/>
              </a:solidFill>
            </a:endParaRPr>
          </a:p>
          <a:p>
            <a:endParaRPr lang="de-AT" sz="1800" dirty="0" smtClean="0"/>
          </a:p>
          <a:p>
            <a:endParaRPr lang="de-AT" sz="1800" dirty="0" smtClean="0"/>
          </a:p>
        </p:txBody>
      </p:sp>
    </p:spTree>
    <p:extLst>
      <p:ext uri="{BB962C8B-B14F-4D97-AF65-F5344CB8AC3E}">
        <p14:creationId xmlns:p14="http://schemas.microsoft.com/office/powerpoint/2010/main" val="36573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400" b="1" dirty="0" smtClean="0"/>
              <a:t>Unterrichtsfach Mathematik</a:t>
            </a:r>
            <a:endParaRPr lang="de-AT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sz="1800" b="1" dirty="0" smtClean="0"/>
              <a:t>Gemeinsam mit Bachelorstudium Technische Mathematik:</a:t>
            </a:r>
            <a:r>
              <a:rPr lang="de-AT" sz="1800" dirty="0" smtClean="0"/>
              <a:t> </a:t>
            </a:r>
            <a:br>
              <a:rPr lang="de-AT" sz="1800" dirty="0" smtClean="0"/>
            </a:br>
            <a:r>
              <a:rPr lang="de-AT" sz="1400" dirty="0" smtClean="0"/>
              <a:t>Lineare Algebra, VO4 und Analysis 1, VO4 </a:t>
            </a:r>
            <a:r>
              <a:rPr lang="de-AT" sz="1800" dirty="0" smtClean="0"/>
              <a:t/>
            </a:r>
            <a:br>
              <a:rPr lang="de-AT" sz="1800" dirty="0" smtClean="0"/>
            </a:br>
            <a:endParaRPr lang="de-AT" sz="1800" dirty="0" smtClean="0"/>
          </a:p>
          <a:p>
            <a:r>
              <a:rPr lang="de-AT" sz="1800" b="1" dirty="0" smtClean="0"/>
              <a:t>Beschreibung der Module: 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b="1" dirty="0" smtClean="0"/>
              <a:t>Beispiel: VO Algebra und diskrete Mathematik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500" dirty="0" smtClean="0"/>
              <a:t>Ganze Zahlen und Polynome (Division mit Rest, euklidischer Algorithmus, erweiterter euklidischer Algorithmus, Nullstellen  von Polynomen, Primzahlen, irreduzible Polynome, rationale Zahlen und rationale Funktionen); Rechenverfahren für Zahlen in Zifferndarstellung; Differenzengleichungen; Restklassenringe und deren Anwendung in Kryptographie und Codierung; Algebraische Strukturen; Rechnen mit Funktionen; algebraische und komplexe Zahlen, Zahlbereichserweiterungen; Interpolation durch Polynome; Polynome in mehreren Veränderlichen; Schaltalgebra; Einführung in die Graphentheorie und die Kombinatorik. </a:t>
            </a:r>
            <a:br>
              <a:rPr lang="de-AT" sz="1500" dirty="0" smtClean="0"/>
            </a:br>
            <a:endParaRPr lang="de-AT" sz="1500" dirty="0" smtClean="0"/>
          </a:p>
          <a:p>
            <a:r>
              <a:rPr lang="de-AT" sz="1800" b="1" dirty="0" smtClean="0"/>
              <a:t>Beispiel: PS Algebra und diskrete Mathematik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500" dirty="0" smtClean="0"/>
              <a:t>Diskussion, Vertiefung und Einübung der Inhalte der Vorlesung, Aufgaben auf verschiedenen Sprach- und Abstraktionsniveaus (ins . aus Schulbüchern); Übung im wiss. Argumentieren, im Präsentieren math. Inhalte und im schriftlichen Ausarbeiten von Lösungswegen. Reflexion über die Kenntnisse aus dem Schulunterricht und deren Einordnung in die Inhalte der Vorlesung. </a:t>
            </a:r>
          </a:p>
          <a:p>
            <a:endParaRPr lang="de-AT" sz="1500" dirty="0"/>
          </a:p>
        </p:txBody>
      </p:sp>
    </p:spTree>
    <p:extLst>
      <p:ext uri="{BB962C8B-B14F-4D97-AF65-F5344CB8AC3E}">
        <p14:creationId xmlns:p14="http://schemas.microsoft.com/office/powerpoint/2010/main" val="2680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Bildschirmpräsentation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Das neue Lehramtsstudium Unterrichtsfach Mathematik </vt:lpstr>
      <vt:lpstr>Was ist neu?</vt:lpstr>
      <vt:lpstr>Studienjahr 15/16</vt:lpstr>
      <vt:lpstr>Kooperation mit Pädagogischen Hochschulen (KPH, PHT, PHV) und Universität Mozarteum (Standort Innsbruck)  voraussichtlich ab 2016/17 </vt:lpstr>
      <vt:lpstr>Weitere Studienmöglichkeiten</vt:lpstr>
      <vt:lpstr>Curriculum </vt:lpstr>
      <vt:lpstr>Unterrichtsfach Mathematik</vt:lpstr>
      <vt:lpstr>Unterrichtsfach Mathematik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Pauer, Franz</dc:creator>
  <cp:lastModifiedBy>Pauer, Franz</cp:lastModifiedBy>
  <cp:revision>25</cp:revision>
  <cp:lastPrinted>2015-04-08T12:02:21Z</cp:lastPrinted>
  <dcterms:created xsi:type="dcterms:W3CDTF">2015-02-26T10:51:38Z</dcterms:created>
  <dcterms:modified xsi:type="dcterms:W3CDTF">2015-04-08T12:09:01Z</dcterms:modified>
</cp:coreProperties>
</file>